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110"/>
  </p:notesMasterIdLst>
  <p:handoutMasterIdLst>
    <p:handoutMasterId r:id="rId111"/>
  </p:handoutMasterIdLst>
  <p:sldIdLst>
    <p:sldId id="272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393" r:id="rId31"/>
    <p:sldId id="394" r:id="rId32"/>
    <p:sldId id="395" r:id="rId33"/>
    <p:sldId id="396" r:id="rId34"/>
    <p:sldId id="397" r:id="rId35"/>
    <p:sldId id="398" r:id="rId36"/>
    <p:sldId id="399" r:id="rId37"/>
    <p:sldId id="400" r:id="rId38"/>
    <p:sldId id="401" r:id="rId39"/>
    <p:sldId id="402" r:id="rId40"/>
    <p:sldId id="403" r:id="rId41"/>
    <p:sldId id="404" r:id="rId42"/>
    <p:sldId id="315" r:id="rId43"/>
    <p:sldId id="316" r:id="rId44"/>
    <p:sldId id="317" r:id="rId45"/>
    <p:sldId id="318" r:id="rId46"/>
    <p:sldId id="319" r:id="rId47"/>
    <p:sldId id="320" r:id="rId48"/>
    <p:sldId id="321" r:id="rId49"/>
    <p:sldId id="322" r:id="rId50"/>
    <p:sldId id="323" r:id="rId51"/>
    <p:sldId id="324" r:id="rId52"/>
    <p:sldId id="325" r:id="rId53"/>
    <p:sldId id="326" r:id="rId54"/>
    <p:sldId id="327" r:id="rId55"/>
    <p:sldId id="328" r:id="rId56"/>
    <p:sldId id="329" r:id="rId57"/>
    <p:sldId id="330" r:id="rId58"/>
    <p:sldId id="331" r:id="rId59"/>
    <p:sldId id="332" r:id="rId60"/>
    <p:sldId id="333" r:id="rId61"/>
    <p:sldId id="334" r:id="rId62"/>
    <p:sldId id="335" r:id="rId63"/>
    <p:sldId id="336" r:id="rId64"/>
    <p:sldId id="337" r:id="rId65"/>
    <p:sldId id="338" r:id="rId66"/>
    <p:sldId id="339" r:id="rId67"/>
    <p:sldId id="340" r:id="rId68"/>
    <p:sldId id="341" r:id="rId69"/>
    <p:sldId id="342" r:id="rId70"/>
    <p:sldId id="343" r:id="rId71"/>
    <p:sldId id="344" r:id="rId72"/>
    <p:sldId id="345" r:id="rId73"/>
    <p:sldId id="346" r:id="rId74"/>
    <p:sldId id="347" r:id="rId75"/>
    <p:sldId id="348" r:id="rId76"/>
    <p:sldId id="349" r:id="rId77"/>
    <p:sldId id="350" r:id="rId78"/>
    <p:sldId id="351" r:id="rId79"/>
    <p:sldId id="352" r:id="rId80"/>
    <p:sldId id="353" r:id="rId81"/>
    <p:sldId id="354" r:id="rId82"/>
    <p:sldId id="355" r:id="rId83"/>
    <p:sldId id="356" r:id="rId84"/>
    <p:sldId id="357" r:id="rId85"/>
    <p:sldId id="358" r:id="rId86"/>
    <p:sldId id="359" r:id="rId87"/>
    <p:sldId id="360" r:id="rId88"/>
    <p:sldId id="361" r:id="rId89"/>
    <p:sldId id="362" r:id="rId90"/>
    <p:sldId id="363" r:id="rId91"/>
    <p:sldId id="364" r:id="rId92"/>
    <p:sldId id="365" r:id="rId93"/>
    <p:sldId id="366" r:id="rId94"/>
    <p:sldId id="367" r:id="rId95"/>
    <p:sldId id="368" r:id="rId96"/>
    <p:sldId id="369" r:id="rId97"/>
    <p:sldId id="370" r:id="rId98"/>
    <p:sldId id="371" r:id="rId99"/>
    <p:sldId id="372" r:id="rId100"/>
    <p:sldId id="373" r:id="rId101"/>
    <p:sldId id="374" r:id="rId102"/>
    <p:sldId id="375" r:id="rId103"/>
    <p:sldId id="376" r:id="rId104"/>
    <p:sldId id="377" r:id="rId105"/>
    <p:sldId id="378" r:id="rId106"/>
    <p:sldId id="379" r:id="rId107"/>
    <p:sldId id="380" r:id="rId108"/>
    <p:sldId id="381" r:id="rId109"/>
  </p:sldIdLst>
  <p:sldSz cx="9144000" cy="6858000" type="screen4x3"/>
  <p:notesSz cx="6858000" cy="91471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DDE4"/>
    <a:srgbClr val="B484AB"/>
    <a:srgbClr val="990033"/>
    <a:srgbClr val="B2B2B2"/>
    <a:srgbClr val="C1BEEC"/>
    <a:srgbClr val="000066"/>
    <a:srgbClr val="003366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0" autoAdjust="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1536"/>
        <p:guide pos="96"/>
        <p:guide pos="4032"/>
        <p:guide pos="40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1" d="100"/>
          <a:sy n="31" d="100"/>
        </p:scale>
        <p:origin x="-1242" y="-66"/>
      </p:cViewPr>
      <p:guideLst>
        <p:guide orient="horz" pos="2881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notesMaster" Target="notesMasters/notesMaster1.xml"/><Relationship Id="rId115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997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3588" cy="3430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4988"/>
            <a:ext cx="5029200" cy="411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997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997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B24A0EF-F7B8-4E27-90B8-5B181DE86C9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C944CE-392C-4604-AD86-0A4F49730789}" type="slidenum">
              <a:rPr lang="en-US"/>
              <a:pPr/>
              <a:t>2</a:t>
            </a:fld>
            <a:endParaRPr lang="en-US"/>
          </a:p>
        </p:txBody>
      </p:sp>
      <p:sp>
        <p:nvSpPr>
          <p:cNvPr id="3102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E40264-0655-44E2-B003-3EF42DEB618C}" type="slidenum">
              <a:rPr lang="en-US"/>
              <a:pPr/>
              <a:t>64</a:t>
            </a:fld>
            <a:endParaRPr lang="en-US"/>
          </a:p>
        </p:txBody>
      </p:sp>
      <p:sp>
        <p:nvSpPr>
          <p:cNvPr id="39219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4588" y="687388"/>
            <a:ext cx="4572000" cy="3429000"/>
          </a:xfrm>
          <a:ln/>
        </p:spPr>
      </p:sp>
      <p:sp>
        <p:nvSpPr>
          <p:cNvPr id="392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</p:spPr>
        <p:txBody>
          <a:bodyPr/>
          <a:lstStyle/>
          <a:p>
            <a:endParaRPr lang="en-US"/>
          </a:p>
          <a:p>
            <a:r>
              <a:rPr lang="en-US"/>
              <a:t>Banks have short duration liabilities.  Extension risk is lower cash flows with interest rates are high.</a:t>
            </a:r>
          </a:p>
          <a:p>
            <a:endParaRPr lang="en-US"/>
          </a:p>
          <a:p>
            <a:r>
              <a:rPr lang="en-US"/>
              <a:t>Pensions have long duration liabilities.  Contraction risk is higher cash flows when interest rates are low.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3AAD55-9103-4B7B-8D37-0070EB86287F}" type="slidenum">
              <a:rPr lang="en-US"/>
              <a:pPr/>
              <a:t>71</a:t>
            </a:fld>
            <a:endParaRPr lang="en-US"/>
          </a:p>
        </p:txBody>
      </p:sp>
      <p:sp>
        <p:nvSpPr>
          <p:cNvPr id="40141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4588" y="687388"/>
            <a:ext cx="4572000" cy="3429000"/>
          </a:xfrm>
          <a:ln/>
        </p:spPr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</p:spPr>
        <p:txBody>
          <a:bodyPr/>
          <a:lstStyle/>
          <a:p>
            <a:r>
              <a:rPr lang="en-US"/>
              <a:t>Prudential Securities Prepayment Model calculates the PSA rate that produces the same weighted average</a:t>
            </a:r>
          </a:p>
          <a:p>
            <a:r>
              <a:rPr lang="en-US"/>
              <a:t>life as the vector of monthly prepayment rates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F920C5-155F-4485-A548-B978FA46BD9C}" type="slidenum">
              <a:rPr lang="en-US"/>
              <a:pPr/>
              <a:t>3</a:t>
            </a:fld>
            <a:endParaRPr lang="en-US"/>
          </a:p>
        </p:txBody>
      </p:sp>
      <p:sp>
        <p:nvSpPr>
          <p:cNvPr id="3123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3CA4BC-7756-4DB3-9886-72760E3B4D45}" type="slidenum">
              <a:rPr lang="en-US"/>
              <a:pPr/>
              <a:t>4</a:t>
            </a:fld>
            <a:endParaRPr lang="en-US"/>
          </a:p>
        </p:txBody>
      </p:sp>
      <p:sp>
        <p:nvSpPr>
          <p:cNvPr id="3143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339C8A-6CDA-4137-8C12-D22BB1B690BF}" type="slidenum">
              <a:rPr lang="en-US"/>
              <a:pPr/>
              <a:t>5</a:t>
            </a:fld>
            <a:endParaRPr lang="en-US"/>
          </a:p>
        </p:txBody>
      </p:sp>
      <p:sp>
        <p:nvSpPr>
          <p:cNvPr id="3164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0BF0F3-1D01-4A4E-9750-5FABFDDFD304}" type="slidenum">
              <a:rPr lang="en-US"/>
              <a:pPr/>
              <a:t>37</a:t>
            </a:fld>
            <a:endParaRPr lang="en-US"/>
          </a:p>
        </p:txBody>
      </p:sp>
      <p:sp>
        <p:nvSpPr>
          <p:cNvPr id="37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2000" cy="3429000"/>
          </a:xfrm>
          <a:ln/>
        </p:spPr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9BD0C5-D615-4DFC-AD37-3C2EE09034E8}" type="slidenum">
              <a:rPr lang="en-US"/>
              <a:pPr/>
              <a:t>45</a:t>
            </a:fld>
            <a:endParaRPr lang="en-US"/>
          </a:p>
        </p:txBody>
      </p:sp>
      <p:sp>
        <p:nvSpPr>
          <p:cNvPr id="36659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4588" y="687388"/>
            <a:ext cx="4572000" cy="3429000"/>
          </a:xfrm>
          <a:ln/>
        </p:spPr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</p:spPr>
        <p:txBody>
          <a:bodyPr/>
          <a:lstStyle/>
          <a:p>
            <a:r>
              <a:rPr lang="en-US"/>
              <a:t>Mortgage related is single biggest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D6D9FA-D671-487E-8295-41E25A0A9720}" type="slidenum">
              <a:rPr lang="en-US"/>
              <a:pPr/>
              <a:t>46</a:t>
            </a:fld>
            <a:endParaRPr lang="en-US"/>
          </a:p>
        </p:txBody>
      </p:sp>
      <p:sp>
        <p:nvSpPr>
          <p:cNvPr id="36864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4588" y="687388"/>
            <a:ext cx="4572000" cy="3429000"/>
          </a:xfrm>
          <a:ln/>
        </p:spPr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</p:spPr>
        <p:txBody>
          <a:bodyPr/>
          <a:lstStyle/>
          <a:p>
            <a:r>
              <a:rPr lang="en-US"/>
              <a:t>Mortgages lead the way in issuance (we’ll see if this continues in a potentially higher rate environment)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0E0C5F-49F5-4ADB-8278-A3D07AFAF836}" type="slidenum">
              <a:rPr lang="en-US"/>
              <a:pPr/>
              <a:t>55</a:t>
            </a:fld>
            <a:endParaRPr lang="en-US"/>
          </a:p>
        </p:txBody>
      </p:sp>
      <p:sp>
        <p:nvSpPr>
          <p:cNvPr id="37990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4588" y="687388"/>
            <a:ext cx="4572000" cy="3429000"/>
          </a:xfrm>
          <a:ln/>
        </p:spPr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</p:spPr>
        <p:txBody>
          <a:bodyPr/>
          <a:lstStyle/>
          <a:p>
            <a:r>
              <a:rPr lang="en-US"/>
              <a:t>Thrift: An organization formed as a depository for primarily consumer savings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B68659-00DA-4DD1-B6B1-D1E51315BCE9}" type="slidenum">
              <a:rPr lang="en-US"/>
              <a:pPr/>
              <a:t>61</a:t>
            </a:fld>
            <a:endParaRPr lang="en-US"/>
          </a:p>
        </p:txBody>
      </p:sp>
      <p:sp>
        <p:nvSpPr>
          <p:cNvPr id="38809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4588" y="687388"/>
            <a:ext cx="4572000" cy="3429000"/>
          </a:xfrm>
          <a:ln/>
        </p:spPr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</p:spPr>
        <p:txBody>
          <a:bodyPr/>
          <a:lstStyle/>
          <a:p>
            <a:r>
              <a:rPr lang="en-US"/>
              <a:t>Pool insurance covers losses from defaults and foreclosures</a:t>
            </a:r>
          </a:p>
          <a:p>
            <a:r>
              <a:rPr lang="en-US"/>
              <a:t>	might not include bankruptcy, fraud</a:t>
            </a:r>
          </a:p>
          <a:p>
            <a:endParaRPr lang="en-US"/>
          </a:p>
          <a:p>
            <a:r>
              <a:rPr lang="en-US"/>
              <a:t>Credit is only as good as corporate guarantor</a:t>
            </a:r>
          </a:p>
          <a:p>
            <a:endParaRPr lang="en-US"/>
          </a:p>
          <a:p>
            <a:r>
              <a:rPr lang="en-US"/>
              <a:t>Reserve funds:</a:t>
            </a:r>
          </a:p>
          <a:p>
            <a:r>
              <a:rPr lang="en-US"/>
              <a:t>Straight deposits of cash from issuance proceeds</a:t>
            </a:r>
          </a:p>
          <a:p>
            <a:r>
              <a:rPr lang="en-US"/>
              <a:t>Excess servicing spread accounts – some of the servicing fee is retained</a:t>
            </a:r>
          </a:p>
          <a:p>
            <a:endParaRPr lang="en-US"/>
          </a:p>
          <a:p>
            <a:r>
              <a:rPr lang="en-US"/>
              <a:t>Overcollateralization:</a:t>
            </a:r>
          </a:p>
          <a:p>
            <a:r>
              <a:rPr lang="en-US"/>
              <a:t>Underlying mortgages of $305M, but only issue principal amount of $300M</a:t>
            </a:r>
          </a:p>
          <a:p>
            <a:endParaRPr lang="en-US"/>
          </a:p>
          <a:p>
            <a:r>
              <a:rPr lang="en-US"/>
              <a:t>Senior / subordinated structure</a:t>
            </a:r>
          </a:p>
          <a:p>
            <a:r>
              <a:rPr lang="en-US"/>
              <a:t>Two classes of bonds – the first class absorbs losses first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93" name="Picture 1121" descr="dollar sign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0"/>
            <a:ext cx="7162800" cy="6867525"/>
          </a:xfrm>
          <a:prstGeom prst="rect">
            <a:avLst/>
          </a:prstGeom>
          <a:noFill/>
        </p:spPr>
      </p:pic>
      <p:grpSp>
        <p:nvGrpSpPr>
          <p:cNvPr id="29781" name="Group 1109"/>
          <p:cNvGrpSpPr>
            <a:grpSpLocks/>
          </p:cNvGrpSpPr>
          <p:nvPr userDrawn="1"/>
        </p:nvGrpSpPr>
        <p:grpSpPr bwMode="auto">
          <a:xfrm>
            <a:off x="419100" y="762000"/>
            <a:ext cx="8382000" cy="47625"/>
            <a:chOff x="264" y="480"/>
            <a:chExt cx="5280" cy="30"/>
          </a:xfrm>
        </p:grpSpPr>
        <p:sp>
          <p:nvSpPr>
            <p:cNvPr id="29721" name="Line 1049"/>
            <p:cNvSpPr>
              <a:spLocks noChangeShapeType="1"/>
            </p:cNvSpPr>
            <p:nvPr userDrawn="1"/>
          </p:nvSpPr>
          <p:spPr bwMode="auto">
            <a:xfrm>
              <a:off x="264" y="510"/>
              <a:ext cx="5280" cy="0"/>
            </a:xfrm>
            <a:prstGeom prst="line">
              <a:avLst/>
            </a:prstGeom>
            <a:noFill/>
            <a:ln w="76200" cmpd="tri">
              <a:solidFill>
                <a:srgbClr val="006699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9722" name="Line 1050"/>
            <p:cNvSpPr>
              <a:spLocks noChangeShapeType="1"/>
            </p:cNvSpPr>
            <p:nvPr userDrawn="1"/>
          </p:nvSpPr>
          <p:spPr bwMode="auto">
            <a:xfrm>
              <a:off x="264" y="510"/>
              <a:ext cx="5280" cy="0"/>
            </a:xfrm>
            <a:prstGeom prst="line">
              <a:avLst/>
            </a:prstGeom>
            <a:noFill/>
            <a:ln w="12700">
              <a:solidFill>
                <a:srgbClr val="003366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9724" name="Line 1052"/>
            <p:cNvSpPr>
              <a:spLocks noChangeShapeType="1"/>
            </p:cNvSpPr>
            <p:nvPr userDrawn="1"/>
          </p:nvSpPr>
          <p:spPr bwMode="auto">
            <a:xfrm>
              <a:off x="264" y="480"/>
              <a:ext cx="5280" cy="0"/>
            </a:xfrm>
            <a:prstGeom prst="line">
              <a:avLst/>
            </a:prstGeom>
            <a:noFill/>
            <a:ln w="76200" cmpd="tri">
              <a:solidFill>
                <a:srgbClr val="990033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29704" name="Rectangle 103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0" y="2971800"/>
            <a:ext cx="9144000" cy="2438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4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13E5F"/>
            </a:gs>
            <a:gs pos="100000">
              <a:srgbClr val="8000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9" name="Rectangle 17"/>
          <p:cNvSpPr>
            <a:spLocks noChangeArrowheads="1"/>
          </p:cNvSpPr>
          <p:nvPr userDrawn="1"/>
        </p:nvSpPr>
        <p:spPr bwMode="auto">
          <a:xfrm>
            <a:off x="381000" y="838200"/>
            <a:ext cx="8382000" cy="5638800"/>
          </a:xfrm>
          <a:prstGeom prst="rect">
            <a:avLst/>
          </a:prstGeom>
          <a:gradFill rotWithShape="0">
            <a:gsLst>
              <a:gs pos="0">
                <a:schemeClr val="tx1">
                  <a:gamma/>
                  <a:shade val="8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86275"/>
                  <a:invGamma/>
                </a:schemeClr>
              </a:gs>
            </a:gsLst>
            <a:lin ang="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6" name="Text Box 14"/>
          <p:cNvSpPr txBox="1">
            <a:spLocks noChangeArrowheads="1"/>
          </p:cNvSpPr>
          <p:nvPr userDrawn="1"/>
        </p:nvSpPr>
        <p:spPr bwMode="auto">
          <a:xfrm>
            <a:off x="8077200" y="6491288"/>
            <a:ext cx="106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66"/>
            </a:outerShdw>
          </a:effectLst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fld id="{A22B2591-982F-494F-9620-3E14152E4DCB}" type="slidenum">
              <a:rPr lang="en-US" sz="1800"/>
              <a:pPr algn="r" eaLnBrk="0" hangingPunct="0">
                <a:spcBef>
                  <a:spcPct val="50000"/>
                </a:spcBef>
              </a:pPr>
              <a:t>‹#›</a:t>
            </a:fld>
            <a:endParaRPr lang="en-US" sz="1800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90" name="Line 18"/>
          <p:cNvSpPr>
            <a:spLocks noChangeShapeType="1"/>
          </p:cNvSpPr>
          <p:nvPr userDrawn="1"/>
        </p:nvSpPr>
        <p:spPr bwMode="auto">
          <a:xfrm>
            <a:off x="381000" y="762000"/>
            <a:ext cx="8382000" cy="0"/>
          </a:xfrm>
          <a:prstGeom prst="line">
            <a:avLst/>
          </a:prstGeom>
          <a:noFill/>
          <a:ln w="76200" cmpd="tri">
            <a:solidFill>
              <a:srgbClr val="8000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8691" name="Line 19"/>
          <p:cNvSpPr>
            <a:spLocks noChangeShapeType="1"/>
          </p:cNvSpPr>
          <p:nvPr userDrawn="1"/>
        </p:nvSpPr>
        <p:spPr bwMode="auto">
          <a:xfrm>
            <a:off x="381000" y="762000"/>
            <a:ext cx="8382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8693" name="Line 21"/>
          <p:cNvSpPr>
            <a:spLocks noChangeShapeType="1"/>
          </p:cNvSpPr>
          <p:nvPr userDrawn="1"/>
        </p:nvSpPr>
        <p:spPr bwMode="auto">
          <a:xfrm>
            <a:off x="381000" y="714375"/>
            <a:ext cx="8382000" cy="0"/>
          </a:xfrm>
          <a:prstGeom prst="line">
            <a:avLst/>
          </a:prstGeom>
          <a:noFill/>
          <a:ln w="76200" cmpd="tri">
            <a:solidFill>
              <a:srgbClr val="0033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6699"/>
        </a:buClr>
        <a:buFont typeface="Wingdings" pitchFamily="2" charset="2"/>
        <a:buBlip>
          <a:blip r:embed="rId13"/>
        </a:buBlip>
        <a:defRPr sz="3200">
          <a:solidFill>
            <a:srgbClr val="8000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6699"/>
        </a:buClr>
        <a:buFont typeface="Wingdings" pitchFamily="2" charset="2"/>
        <a:buBlip>
          <a:blip r:embed="rId13"/>
        </a:buBlip>
        <a:defRPr sz="2800">
          <a:solidFill>
            <a:srgbClr val="800000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6699"/>
        </a:buClr>
        <a:buFont typeface="Wingdings" pitchFamily="2" charset="2"/>
        <a:buBlip>
          <a:blip r:embed="rId13"/>
        </a:buBlip>
        <a:defRPr sz="2400">
          <a:solidFill>
            <a:srgbClr val="800000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6699"/>
        </a:buClr>
        <a:buFont typeface="Wingdings" pitchFamily="2" charset="2"/>
        <a:buBlip>
          <a:blip r:embed="rId13"/>
        </a:buBlip>
        <a:defRPr sz="2000">
          <a:solidFill>
            <a:srgbClr val="800000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6699"/>
        </a:buClr>
        <a:buFont typeface="Wingdings" pitchFamily="2" charset="2"/>
        <a:buBlip>
          <a:blip r:embed="rId13"/>
        </a:buBlip>
        <a:defRPr sz="2000">
          <a:solidFill>
            <a:srgbClr val="8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6699"/>
        </a:buClr>
        <a:buFont typeface="Wingdings" pitchFamily="2" charset="2"/>
        <a:buBlip>
          <a:blip r:embed="rId13"/>
        </a:buBlip>
        <a:defRPr sz="2000">
          <a:solidFill>
            <a:srgbClr val="8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6699"/>
        </a:buClr>
        <a:buFont typeface="Wingdings" pitchFamily="2" charset="2"/>
        <a:buBlip>
          <a:blip r:embed="rId13"/>
        </a:buBlip>
        <a:defRPr sz="2000">
          <a:solidFill>
            <a:srgbClr val="8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6699"/>
        </a:buClr>
        <a:buFont typeface="Wingdings" pitchFamily="2" charset="2"/>
        <a:buBlip>
          <a:blip r:embed="rId13"/>
        </a:buBlip>
        <a:defRPr sz="2000">
          <a:solidFill>
            <a:srgbClr val="8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6699"/>
        </a:buClr>
        <a:buFont typeface="Wingdings" pitchFamily="2" charset="2"/>
        <a:buBlip>
          <a:blip r:embed="rId13"/>
        </a:buBlip>
        <a:defRPr sz="2000">
          <a:solidFill>
            <a:srgbClr val="8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7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9.bin"/><Relationship Id="rId4" Type="http://schemas.openxmlformats.org/officeDocument/2006/relationships/image" Target="../media/image14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finance.yahoo.com/q/bc?s=FRE&amp;t=5y" TargetMode="External"/><Relationship Id="rId2" Type="http://schemas.openxmlformats.org/officeDocument/2006/relationships/hyperlink" Target="http://finance.yahoo.com/q/bc?s=FNM&amp;t=5y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971800"/>
            <a:ext cx="8915400" cy="1143000"/>
          </a:xfrm>
        </p:spPr>
        <p:txBody>
          <a:bodyPr/>
          <a:lstStyle/>
          <a:p>
            <a:r>
              <a:rPr lang="en-US">
                <a:solidFill>
                  <a:srgbClr val="FFFFE1"/>
                </a:solidFill>
              </a:rPr>
              <a:t>Floating Rate Notes</a:t>
            </a: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Interest Rate Sensitivity of a FRN</a:t>
            </a:r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4724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Since an FRN is always worth par at the next coupon date with certainty, it is equivalent to a zero coupon bond that matures on the next coupon date.</a:t>
            </a:r>
          </a:p>
          <a:p>
            <a:pPr>
              <a:lnSpc>
                <a:spcPct val="90000"/>
              </a:lnSpc>
            </a:pPr>
            <a:r>
              <a:rPr lang="en-US"/>
              <a:t>Duration is more properly thought of as the interest rate sensitivity of a security, not as the weighted average life of the security.</a:t>
            </a:r>
          </a:p>
          <a:p>
            <a:pPr>
              <a:lnSpc>
                <a:spcPct val="90000"/>
              </a:lnSpc>
            </a:pPr>
            <a:r>
              <a:rPr lang="en-US"/>
              <a:t>The duration of a FRN is always equal to the time until the next coupon date.</a:t>
            </a:r>
          </a:p>
        </p:txBody>
      </p:sp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SMBS Payments</a:t>
            </a:r>
          </a:p>
        </p:txBody>
      </p:sp>
      <p:sp>
        <p:nvSpPr>
          <p:cNvPr id="382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14800" cy="1524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PO  Payments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High prepayment rates move the (fixed) amount of payments up in time – higher yield (good for PO)</a:t>
            </a:r>
          </a:p>
        </p:txBody>
      </p:sp>
      <p:sp>
        <p:nvSpPr>
          <p:cNvPr id="382980" name="Rectangle 4"/>
          <p:cNvSpPr>
            <a:spLocks noChangeArrowheads="1"/>
          </p:cNvSpPr>
          <p:nvPr/>
        </p:nvSpPr>
        <p:spPr bwMode="auto">
          <a:xfrm>
            <a:off x="4648200" y="1600200"/>
            <a:ext cx="4114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2"/>
              </a:buBlip>
            </a:pPr>
            <a:r>
              <a:rPr lang="en-US">
                <a:solidFill>
                  <a:srgbClr val="800000"/>
                </a:solidFill>
              </a:rPr>
              <a:t>IO  Payments</a:t>
            </a:r>
          </a:p>
          <a:p>
            <a:pPr marL="742950" lvl="1" indent="-285750" algn="l">
              <a:lnSpc>
                <a:spcPct val="90000"/>
              </a:lnSpc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800000"/>
                </a:solidFill>
              </a:rPr>
              <a:t>High prepayment rates reduce the total amount of interest to be paid (bad for IO)</a:t>
            </a:r>
          </a:p>
        </p:txBody>
      </p:sp>
      <p:pic>
        <p:nvPicPr>
          <p:cNvPr id="3829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0"/>
            <a:ext cx="8534400" cy="2647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Present value of SMBS</a:t>
            </a:r>
          </a:p>
        </p:txBody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1039813"/>
          </a:xfrm>
        </p:spPr>
        <p:txBody>
          <a:bodyPr/>
          <a:lstStyle/>
          <a:p>
            <a:r>
              <a:rPr lang="en-US"/>
              <a:t>Present Value of PO and IO strips at various PSA levels (assume flat 5% yield curve)</a:t>
            </a:r>
          </a:p>
        </p:txBody>
      </p:sp>
      <p:pic>
        <p:nvPicPr>
          <p:cNvPr id="3840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819400"/>
            <a:ext cx="5410200" cy="342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686800" cy="457200"/>
          </a:xfrm>
        </p:spPr>
        <p:txBody>
          <a:bodyPr/>
          <a:lstStyle/>
          <a:p>
            <a:r>
              <a:rPr lang="en-US" sz="3200"/>
              <a:t>Price Sensitivity of SMBS to Interest Rates</a:t>
            </a:r>
          </a:p>
        </p:txBody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1752600"/>
          </a:xfrm>
        </p:spPr>
        <p:txBody>
          <a:bodyPr/>
          <a:lstStyle/>
          <a:p>
            <a:r>
              <a:rPr lang="en-US"/>
              <a:t>Suppose interest rates rise</a:t>
            </a:r>
          </a:p>
          <a:p>
            <a:pPr lvl="1"/>
            <a:r>
              <a:rPr lang="en-US"/>
              <a:t>PO: slower prepayment of (fixed quantity) payments, and higher discounting.  Prices fall</a:t>
            </a:r>
          </a:p>
        </p:txBody>
      </p:sp>
      <p:sp>
        <p:nvSpPr>
          <p:cNvPr id="385028" name="Rectangle 4"/>
          <p:cNvSpPr>
            <a:spLocks noChangeArrowheads="1"/>
          </p:cNvSpPr>
          <p:nvPr/>
        </p:nvSpPr>
        <p:spPr bwMode="auto">
          <a:xfrm>
            <a:off x="304800" y="3200400"/>
            <a:ext cx="4267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2"/>
              </a:buBlip>
            </a:pPr>
            <a:r>
              <a:rPr lang="en-US" sz="2800">
                <a:solidFill>
                  <a:srgbClr val="800000"/>
                </a:solidFill>
              </a:rPr>
              <a:t>IO: More discounting, but more total interest to be paid.  Prices may rise on balance. Negative duration!!!</a:t>
            </a:r>
          </a:p>
        </p:txBody>
      </p:sp>
      <p:pic>
        <p:nvPicPr>
          <p:cNvPr id="385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352800"/>
            <a:ext cx="4419600" cy="279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Who buys SMBS?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Due to their extreme sensitivity to prepayment and interest rate risk, investors wishing to hedge (or speculate) against these risks invest in SMBS</a:t>
            </a:r>
          </a:p>
          <a:p>
            <a:pPr lvl="1"/>
            <a:r>
              <a:rPr lang="en-US"/>
              <a:t>Insurance companies and pension funds regularly use SMBS to fine tune the duration of their asset to their liabilities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001000" cy="5181600"/>
          </a:xfrm>
        </p:spPr>
        <p:txBody>
          <a:bodyPr/>
          <a:lstStyle/>
          <a:p>
            <a:r>
              <a:rPr lang="en-US"/>
              <a:t>The market size of ABS is growing fast.</a:t>
            </a:r>
          </a:p>
          <a:p>
            <a:r>
              <a:rPr lang="en-US"/>
              <a:t>Have drawn upon the structures used in the MBS market.</a:t>
            </a:r>
          </a:p>
          <a:p>
            <a:pPr lvl="1"/>
            <a:r>
              <a:rPr lang="en-US"/>
              <a:t>Pass-throughs</a:t>
            </a:r>
          </a:p>
          <a:p>
            <a:pPr lvl="1"/>
            <a:r>
              <a:rPr lang="en-US"/>
              <a:t>Multiple bond classes/tranches</a:t>
            </a:r>
          </a:p>
          <a:p>
            <a:r>
              <a:rPr lang="en-US"/>
              <a:t>Most common are securities backed by automobile loans, credit card receivables, home equity loans, and manufactured housing loans.</a:t>
            </a:r>
          </a:p>
        </p:txBody>
      </p:sp>
      <p:sp>
        <p:nvSpPr>
          <p:cNvPr id="39321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Asset-Backed Securities (ABS)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8001000" cy="5410200"/>
          </a:xfrm>
        </p:spPr>
        <p:txBody>
          <a:bodyPr/>
          <a:lstStyle/>
          <a:p>
            <a:r>
              <a:rPr lang="en-US"/>
              <a:t>Backed by pool of loans.</a:t>
            </a:r>
          </a:p>
          <a:p>
            <a:r>
              <a:rPr lang="en-US"/>
              <a:t>Amortizing</a:t>
            </a:r>
          </a:p>
          <a:p>
            <a:pPr lvl="1"/>
            <a:r>
              <a:rPr lang="en-US"/>
              <a:t>scheduled principal and interest payments</a:t>
            </a:r>
          </a:p>
          <a:p>
            <a:pPr lvl="1"/>
            <a:r>
              <a:rPr lang="en-US"/>
              <a:t>subject to prepayment risk</a:t>
            </a:r>
          </a:p>
          <a:p>
            <a:pPr lvl="1"/>
            <a:r>
              <a:rPr lang="en-US"/>
              <a:t>examples include auto loans, closed-end home equity loans, and manufactured housing loans.</a:t>
            </a:r>
          </a:p>
          <a:p>
            <a:r>
              <a:rPr lang="en-US"/>
              <a:t>Non-amortizing</a:t>
            </a:r>
          </a:p>
          <a:p>
            <a:pPr lvl="1"/>
            <a:r>
              <a:rPr lang="en-US"/>
              <a:t>do not have an amortization schedule</a:t>
            </a:r>
          </a:p>
          <a:p>
            <a:pPr lvl="1"/>
            <a:r>
              <a:rPr lang="en-US"/>
              <a:t>examples include credit card receivables and open-end home equity loans.</a:t>
            </a:r>
          </a:p>
        </p:txBody>
      </p:sp>
      <p:sp>
        <p:nvSpPr>
          <p:cNvPr id="394244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General Characteristics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8001000" cy="5486400"/>
          </a:xfrm>
        </p:spPr>
        <p:txBody>
          <a:bodyPr/>
          <a:lstStyle/>
          <a:p>
            <a:r>
              <a:rPr lang="en-US"/>
              <a:t>Almost all asset-backed securities are credit enhanced.</a:t>
            </a:r>
          </a:p>
          <a:p>
            <a:r>
              <a:rPr lang="en-US"/>
              <a:t>An exception is manufactured-housing-backed securities issued by Ginnie Mae.</a:t>
            </a:r>
          </a:p>
          <a:p>
            <a:r>
              <a:rPr lang="en-US"/>
              <a:t>Internal credit enhancement is most common</a:t>
            </a:r>
          </a:p>
          <a:p>
            <a:pPr lvl="1"/>
            <a:r>
              <a:rPr lang="en-US"/>
              <a:t>senior/subordinated structure</a:t>
            </a:r>
          </a:p>
          <a:p>
            <a:pPr lvl="1"/>
            <a:r>
              <a:rPr lang="en-US"/>
              <a:t>reserve funds</a:t>
            </a:r>
          </a:p>
          <a:p>
            <a:pPr lvl="1"/>
            <a:r>
              <a:rPr lang="en-US"/>
              <a:t>overcollateralization</a:t>
            </a:r>
          </a:p>
        </p:txBody>
      </p:sp>
      <p:sp>
        <p:nvSpPr>
          <p:cNvPr id="396293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General Characteristics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838200"/>
            <a:ext cx="8001000" cy="5562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Account for between 5% and 7% of ABS market.</a:t>
            </a:r>
          </a:p>
          <a:p>
            <a:pPr>
              <a:lnSpc>
                <a:spcPct val="90000"/>
              </a:lnSpc>
            </a:pPr>
            <a:r>
              <a:rPr lang="en-US"/>
              <a:t>Include securities backed by:</a:t>
            </a:r>
          </a:p>
          <a:p>
            <a:pPr lvl="1">
              <a:lnSpc>
                <a:spcPct val="90000"/>
              </a:lnSpc>
            </a:pPr>
            <a:r>
              <a:rPr lang="en-US"/>
              <a:t>Student loans</a:t>
            </a:r>
          </a:p>
          <a:p>
            <a:pPr lvl="1">
              <a:lnSpc>
                <a:spcPct val="90000"/>
              </a:lnSpc>
            </a:pPr>
            <a:r>
              <a:rPr lang="en-US"/>
              <a:t>Small Business Administration loans</a:t>
            </a:r>
          </a:p>
          <a:p>
            <a:pPr lvl="1">
              <a:lnSpc>
                <a:spcPct val="90000"/>
              </a:lnSpc>
            </a:pPr>
            <a:r>
              <a:rPr lang="en-US"/>
              <a:t>Commercial mortgage loans</a:t>
            </a:r>
          </a:p>
          <a:p>
            <a:pPr lvl="1">
              <a:lnSpc>
                <a:spcPct val="90000"/>
              </a:lnSpc>
            </a:pPr>
            <a:r>
              <a:rPr lang="en-US"/>
              <a:t>Heath care receivables</a:t>
            </a:r>
          </a:p>
          <a:p>
            <a:pPr lvl="1">
              <a:lnSpc>
                <a:spcPct val="90000"/>
              </a:lnSpc>
            </a:pPr>
            <a:r>
              <a:rPr lang="en-US"/>
              <a:t>Agricultural equipment loans</a:t>
            </a:r>
          </a:p>
          <a:p>
            <a:pPr lvl="1">
              <a:lnSpc>
                <a:spcPct val="90000"/>
              </a:lnSpc>
            </a:pPr>
            <a:r>
              <a:rPr lang="en-US"/>
              <a:t>Equipment leases</a:t>
            </a:r>
          </a:p>
          <a:p>
            <a:pPr>
              <a:lnSpc>
                <a:spcPct val="90000"/>
              </a:lnSpc>
            </a:pPr>
            <a:r>
              <a:rPr lang="en-US" sz="3600"/>
              <a:t>Any cash flow stream can potentially be securitized.</a:t>
            </a:r>
          </a:p>
        </p:txBody>
      </p:sp>
      <p:sp>
        <p:nvSpPr>
          <p:cNvPr id="39731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Other Asset-Backed Securities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392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305800" cy="4525963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sz="2800"/>
              <a:t>CMOs are a nice piece of financial engineering aimed at more efficiently allocating prepayment risk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2800"/>
              <a:t>Their issuance has exploded in the last two decades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2800"/>
              <a:t>There are many variations on CMO, all aimed at fine tuning the prepayment risk characteristics of the vehicles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2800"/>
              <a:t>Any asset or cash flows can potentially be securitied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/>
          <a:lstStyle/>
          <a:p>
            <a:r>
              <a:rPr lang="en-US" sz="3200"/>
              <a:t>Interest Rate Sensitivity of a FRN</a:t>
            </a:r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495800"/>
          </a:xfrm>
        </p:spPr>
        <p:txBody>
          <a:bodyPr/>
          <a:lstStyle/>
          <a:p>
            <a:r>
              <a:rPr lang="en-US"/>
              <a:t>What is the duration of the 2-year note one period before maturity?</a:t>
            </a:r>
          </a:p>
          <a:p>
            <a:endParaRPr lang="en-US" sz="1400"/>
          </a:p>
          <a:p>
            <a:r>
              <a:rPr lang="en-US"/>
              <a:t>What is the duration of the 2-year note, two periods before maturity?</a:t>
            </a:r>
          </a:p>
          <a:p>
            <a:endParaRPr lang="en-US" sz="1400"/>
          </a:p>
          <a:p>
            <a:r>
              <a:rPr lang="en-US"/>
              <a:t>What is the maximum duration of a monthly coupon FRN?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Inverse Floaters</a:t>
            </a:r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7772400" cy="4876800"/>
          </a:xfrm>
        </p:spPr>
        <p:txBody>
          <a:bodyPr/>
          <a:lstStyle/>
          <a:p>
            <a:r>
              <a:rPr lang="en-US" sz="2800"/>
              <a:t>Any fixed rate security can be divided into a floating rate security (a floater) and an inverse floating rate security (an inverse floater).</a:t>
            </a:r>
          </a:p>
          <a:p>
            <a:r>
              <a:rPr lang="en-US" sz="2800"/>
              <a:t>The cash flows from the fixed rate security will fund the cash flows for the floater and inverse floater.</a:t>
            </a:r>
          </a:p>
          <a:p>
            <a:r>
              <a:rPr lang="en-US" sz="2800"/>
              <a:t>As the reference rate (e.g., LIBOR) goes up, the floater will pay a higher coupon rate and the inverse floater will pay a lower coupon rate.</a:t>
            </a:r>
          </a:p>
          <a:p>
            <a:endParaRPr lang="en-US" sz="280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4724400"/>
          </a:xfrm>
        </p:spPr>
        <p:txBody>
          <a:bodyPr/>
          <a:lstStyle/>
          <a:p>
            <a:r>
              <a:rPr lang="en-US" sz="2800"/>
              <a:t>Assume $20 million par value, 8% fixed-rate bonds are used to create $10 million of floaters and $10 million of inverse floaters.</a:t>
            </a:r>
          </a:p>
          <a:p>
            <a:r>
              <a:rPr lang="en-US" sz="2800"/>
              <a:t>The floaters promise to pay LIBOR + 3%, while the inverse floaters promise to pay 13% minus LIBOR.</a:t>
            </a:r>
          </a:p>
          <a:p>
            <a:r>
              <a:rPr lang="en-US" sz="2800"/>
              <a:t>Assume LIBOR is 6%.</a:t>
            </a:r>
          </a:p>
          <a:p>
            <a:r>
              <a:rPr lang="en-US" sz="2800"/>
              <a:t>The fixed-rate bonds will generate (.08/2)($20 million) = $800,000 in coupon interest.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7772400" cy="4876800"/>
          </a:xfrm>
        </p:spPr>
        <p:txBody>
          <a:bodyPr/>
          <a:lstStyle/>
          <a:p>
            <a:r>
              <a:rPr lang="en-US" sz="2800"/>
              <a:t>The floaters will receive (.09/2)($10 million) = $450,000 in coupon interest.</a:t>
            </a:r>
          </a:p>
          <a:p>
            <a:r>
              <a:rPr lang="en-US" sz="2800"/>
              <a:t>The inverse floaters will receive (.07/2)($10 million) = $350,000 in coupon interest.</a:t>
            </a:r>
          </a:p>
          <a:p>
            <a:r>
              <a:rPr lang="en-US" sz="2800"/>
              <a:t>Weighted average coupon payment = .5(LIBOR+3%) + .5(13%-LIBOR) = 8%</a:t>
            </a:r>
          </a:p>
          <a:p>
            <a:r>
              <a:rPr lang="en-US" sz="2800"/>
              <a:t>Regardless of what happens to interest rates, the payments made to the floaters and inverse floaters will always equal the coupon income generated by the fixed-rate bonds.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Interest Rate Sensitivity of an Inverse Floater</a:t>
            </a:r>
          </a:p>
        </p:txBody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The duration of a portfolio is the weighted average of the durations of the portfolio’s components.</a:t>
            </a:r>
          </a:p>
          <a:p>
            <a:pPr>
              <a:lnSpc>
                <a:spcPct val="90000"/>
              </a:lnSpc>
            </a:pPr>
            <a:r>
              <a:rPr lang="en-US" sz="2800"/>
              <a:t>Assume that the fixed rate bond in the previous example had a (modified) duration of 12 years.  If the duration of the floater is approximately 0, what should the effective duration of the inverse floater be?</a:t>
            </a:r>
          </a:p>
          <a:p>
            <a:pPr>
              <a:lnSpc>
                <a:spcPct val="90000"/>
              </a:lnSpc>
            </a:pPr>
            <a:r>
              <a:rPr lang="en-US" sz="2800"/>
              <a:t>If interest rates rise by 1%, by approximately how much should the value of the fixed rate bonds change?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/>
              <a:t>	$20 million (-12%) = -$2.4 million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Interest Rate Sensitivity of an Inverse Floater</a:t>
            </a:r>
          </a:p>
        </p:txBody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4648200"/>
          </a:xfrm>
        </p:spPr>
        <p:txBody>
          <a:bodyPr/>
          <a:lstStyle/>
          <a:p>
            <a:r>
              <a:rPr lang="en-US"/>
              <a:t>By how much should the value of the floaters change?  Assume duration = 0.</a:t>
            </a:r>
          </a:p>
          <a:p>
            <a:pPr>
              <a:buFont typeface="Wingdings" pitchFamily="2" charset="2"/>
              <a:buNone/>
            </a:pPr>
            <a:r>
              <a:rPr lang="en-US"/>
              <a:t>	$10 million (0%) = $0</a:t>
            </a:r>
          </a:p>
          <a:p>
            <a:pPr>
              <a:buFont typeface="Wingdings" pitchFamily="2" charset="2"/>
              <a:buNone/>
            </a:pPr>
            <a:endParaRPr lang="en-US" sz="1400"/>
          </a:p>
          <a:p>
            <a:r>
              <a:rPr lang="en-US"/>
              <a:t>By how much should the value of the inverse floaters change?</a:t>
            </a:r>
          </a:p>
          <a:p>
            <a:pPr>
              <a:buFont typeface="Wingdings" pitchFamily="2" charset="2"/>
              <a:buNone/>
            </a:pPr>
            <a:r>
              <a:rPr lang="en-US"/>
              <a:t>	-$2.4 million - $0 = -$2.4 million</a:t>
            </a:r>
          </a:p>
          <a:p>
            <a:pPr>
              <a:buFont typeface="Wingdings" pitchFamily="2" charset="2"/>
              <a:buNone/>
            </a:pPr>
            <a:r>
              <a:rPr lang="en-US"/>
              <a:t>	or $10 million (-24%) = -$2.4 million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/>
              <a:t>Floating rate notes (FRNs) have their coupon payments tied to a market interest rate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/>
              <a:t>The dates at which the coupon rate changes are called ‘reset dates’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/>
              <a:t>FRNs should always trade at par on reset dates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/>
              <a:t>The duration of a FRN is always equal to the amount of time until the next coupon payment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971800"/>
            <a:ext cx="8915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FFFFE1"/>
                </a:solidFill>
              </a:rPr>
              <a:t>Interest Rate Swaps</a:t>
            </a:r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Swaps Definition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</a:t>
            </a:r>
            <a:r>
              <a:rPr lang="en-US" i="1"/>
              <a:t>swap</a:t>
            </a:r>
            <a:r>
              <a:rPr lang="en-US"/>
              <a:t> is an agreement to exchange </a:t>
            </a:r>
            <a:r>
              <a:rPr lang="en-US" i="1"/>
              <a:t>cash flows  </a:t>
            </a:r>
            <a:r>
              <a:rPr lang="en-US"/>
              <a:t>at specified </a:t>
            </a:r>
            <a:r>
              <a:rPr lang="en-US" i="1"/>
              <a:t>future times  </a:t>
            </a:r>
            <a:r>
              <a:rPr lang="en-US"/>
              <a:t>according to certain specified </a:t>
            </a:r>
            <a:r>
              <a:rPr lang="en-US" i="1"/>
              <a:t>rules.</a:t>
            </a:r>
          </a:p>
          <a:p>
            <a:pPr lvl="1"/>
            <a:r>
              <a:rPr lang="en-US"/>
              <a:t>Fixed for floating</a:t>
            </a:r>
          </a:p>
          <a:p>
            <a:pPr lvl="1"/>
            <a:r>
              <a:rPr lang="en-US"/>
              <a:t>Dollars for Yen</a:t>
            </a:r>
          </a:p>
          <a:p>
            <a:r>
              <a:rPr lang="en-US"/>
              <a:t>Usually the cash flows from one bond exchanged for cash flows of another.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/>
          <a:lstStyle/>
          <a:p>
            <a:r>
              <a:rPr lang="en-US" sz="3200"/>
              <a:t>Floating Rate Notes</a:t>
            </a:r>
          </a:p>
        </p:txBody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4724400"/>
          </a:xfrm>
        </p:spPr>
        <p:txBody>
          <a:bodyPr/>
          <a:lstStyle/>
          <a:p>
            <a:r>
              <a:rPr lang="en-US" sz="2800"/>
              <a:t>A bond with a coupon rate that is periodically adjusted to a benchmark interest rate.</a:t>
            </a:r>
          </a:p>
          <a:p>
            <a:pPr lvl="1"/>
            <a:r>
              <a:rPr lang="en-US" sz="2400"/>
              <a:t>For example, if a floating rate note promised to pay LIBOR + 2% and LIBOR was 5.5% at the reset date, the notes would pay 7.5% over the next period.</a:t>
            </a:r>
          </a:p>
          <a:p>
            <a:endParaRPr lang="en-US" sz="1400"/>
          </a:p>
          <a:p>
            <a:r>
              <a:rPr lang="en-US" sz="2800"/>
              <a:t>Possible benchmark rates</a:t>
            </a:r>
          </a:p>
          <a:p>
            <a:pPr lvl="1"/>
            <a:r>
              <a:rPr lang="en-US" sz="2400"/>
              <a:t>LIBOR</a:t>
            </a:r>
          </a:p>
          <a:p>
            <a:pPr lvl="1"/>
            <a:r>
              <a:rPr lang="en-US" sz="2400"/>
              <a:t>US Treasury rates</a:t>
            </a:r>
          </a:p>
          <a:p>
            <a:pPr lvl="1"/>
            <a:r>
              <a:rPr lang="en-US" sz="2400"/>
              <a:t>Swap rates (fixed side)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“Plain Vanilla” Swap</a:t>
            </a:r>
          </a:p>
        </p:txBody>
      </p:sp>
      <p:pic>
        <p:nvPicPr>
          <p:cNvPr id="4372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090025" cy="6096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Swaps?</a:t>
            </a:r>
          </a:p>
        </p:txBody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4876800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ct val="45000"/>
              </a:spcAft>
            </a:pPr>
            <a:r>
              <a:rPr lang="en-US" sz="2400">
                <a:latin typeface="Times" pitchFamily="18" charset="0"/>
              </a:rPr>
              <a:t>Suppose your corporation has a lot of (fixed rate) bonds outstanding; </a:t>
            </a:r>
          </a:p>
          <a:p>
            <a:pPr>
              <a:lnSpc>
                <a:spcPct val="90000"/>
              </a:lnSpc>
              <a:spcAft>
                <a:spcPct val="45000"/>
              </a:spcAft>
            </a:pPr>
            <a:r>
              <a:rPr lang="en-US" sz="2400">
                <a:latin typeface="Times" pitchFamily="18" charset="0"/>
              </a:rPr>
              <a:t>Expecting lower future inflation and lower market interest rate, your corporate treasurer has decided to switch to floating rate borrowing (6-month Libor+2%?)</a:t>
            </a:r>
          </a:p>
          <a:p>
            <a:pPr>
              <a:lnSpc>
                <a:spcPct val="90000"/>
              </a:lnSpc>
            </a:pPr>
            <a:r>
              <a:rPr lang="en-US" sz="2400"/>
              <a:t>The firm could accomplish this by 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Calling (Buying) a large amount of its debt and replacing it with floating rate debt </a:t>
            </a:r>
          </a:p>
          <a:p>
            <a:pPr lvl="2">
              <a:lnSpc>
                <a:spcPct val="90000"/>
              </a:lnSpc>
              <a:spcAft>
                <a:spcPct val="30000"/>
              </a:spcAft>
            </a:pPr>
            <a:r>
              <a:rPr lang="en-US" sz="1800"/>
              <a:t>This involves high transactions costs and payment of a call premium to the bond holders.</a:t>
            </a:r>
          </a:p>
          <a:p>
            <a:pPr lvl="1">
              <a:lnSpc>
                <a:spcPct val="90000"/>
              </a:lnSpc>
              <a:spcAft>
                <a:spcPct val="30000"/>
              </a:spcAft>
            </a:pPr>
            <a:r>
              <a:rPr lang="en-US" sz="2000"/>
              <a:t>Swap some of its fixed rate interest payments for floating rate payments.</a:t>
            </a:r>
            <a:endParaRPr lang="en-US" sz="2000">
              <a:latin typeface="Times" pitchFamily="18" charset="0"/>
            </a:endParaRPr>
          </a:p>
          <a:p>
            <a:pPr>
              <a:lnSpc>
                <a:spcPct val="90000"/>
              </a:lnSpc>
              <a:spcAft>
                <a:spcPct val="45000"/>
              </a:spcAft>
            </a:pPr>
            <a:endParaRPr lang="en-US" sz="2400">
              <a:latin typeface="Times" pitchFamily="18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Plain Vanilla Interest Rate Swap</a:t>
            </a:r>
          </a:p>
        </p:txBody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Suppose you would like $100 million of debt to be switched to floating rate borrowing</a:t>
            </a:r>
          </a:p>
          <a:p>
            <a:pPr>
              <a:lnSpc>
                <a:spcPct val="90000"/>
              </a:lnSpc>
            </a:pPr>
            <a:r>
              <a:rPr lang="en-US"/>
              <a:t>An agreement  by “Company B” to</a:t>
            </a:r>
          </a:p>
          <a:p>
            <a:pPr lvl="1">
              <a:lnSpc>
                <a:spcPct val="90000"/>
              </a:lnSpc>
            </a:pPr>
            <a:r>
              <a:rPr lang="en-US"/>
              <a:t>RECEIVE 6-month LIBOR &amp; 			</a:t>
            </a:r>
          </a:p>
          <a:p>
            <a:pPr lvl="1">
              <a:lnSpc>
                <a:spcPct val="90000"/>
              </a:lnSpc>
            </a:pPr>
            <a:r>
              <a:rPr lang="en-US"/>
              <a:t>PAY a fixed rate of 5% pa 			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	every 6 months for 3 years on a 	notional principal of $100 million.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71463"/>
            <a:ext cx="7772400" cy="490537"/>
          </a:xfrm>
          <a:noFill/>
          <a:ln/>
        </p:spPr>
        <p:txBody>
          <a:bodyPr lIns="90488" tIns="44450" rIns="90488" bIns="44450" anchor="ctr"/>
          <a:lstStyle/>
          <a:p>
            <a:r>
              <a:rPr lang="en-US" sz="3200"/>
              <a:t>Company B Cash Flows</a:t>
            </a:r>
            <a:endParaRPr lang="en-US" sz="3200" i="1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85800" y="1470025"/>
            <a:ext cx="7119938" cy="4702175"/>
            <a:chOff x="672" y="766"/>
            <a:chExt cx="4485" cy="2962"/>
          </a:xfrm>
        </p:grpSpPr>
        <p:sp>
          <p:nvSpPr>
            <p:cNvPr id="406532" name="Rectangle 4"/>
            <p:cNvSpPr>
              <a:spLocks noChangeArrowheads="1"/>
            </p:cNvSpPr>
            <p:nvPr/>
          </p:nvSpPr>
          <p:spPr bwMode="auto">
            <a:xfrm>
              <a:off x="672" y="766"/>
              <a:ext cx="1880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buSzPct val="150000"/>
              </a:pPr>
              <a:r>
                <a:rPr lang="en-US" sz="220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6533" name="Line 5"/>
            <p:cNvSpPr>
              <a:spLocks noChangeShapeType="1"/>
            </p:cNvSpPr>
            <p:nvPr/>
          </p:nvSpPr>
          <p:spPr bwMode="auto">
            <a:xfrm>
              <a:off x="2445" y="2087"/>
              <a:ext cx="392" cy="1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34" name="Line 6"/>
            <p:cNvSpPr>
              <a:spLocks noChangeShapeType="1"/>
            </p:cNvSpPr>
            <p:nvPr/>
          </p:nvSpPr>
          <p:spPr bwMode="auto">
            <a:xfrm>
              <a:off x="2445" y="2339"/>
              <a:ext cx="392" cy="1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35" name="Line 7"/>
            <p:cNvSpPr>
              <a:spLocks noChangeShapeType="1"/>
            </p:cNvSpPr>
            <p:nvPr/>
          </p:nvSpPr>
          <p:spPr bwMode="auto">
            <a:xfrm>
              <a:off x="2445" y="2607"/>
              <a:ext cx="392" cy="1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36" name="Line 8"/>
            <p:cNvSpPr>
              <a:spLocks noChangeShapeType="1"/>
            </p:cNvSpPr>
            <p:nvPr/>
          </p:nvSpPr>
          <p:spPr bwMode="auto">
            <a:xfrm>
              <a:off x="2445" y="2875"/>
              <a:ext cx="392" cy="1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37" name="Line 9"/>
            <p:cNvSpPr>
              <a:spLocks noChangeShapeType="1"/>
            </p:cNvSpPr>
            <p:nvPr/>
          </p:nvSpPr>
          <p:spPr bwMode="auto">
            <a:xfrm>
              <a:off x="2445" y="3143"/>
              <a:ext cx="392" cy="1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38" name="Line 10"/>
            <p:cNvSpPr>
              <a:spLocks noChangeShapeType="1"/>
            </p:cNvSpPr>
            <p:nvPr/>
          </p:nvSpPr>
          <p:spPr bwMode="auto">
            <a:xfrm>
              <a:off x="2445" y="3403"/>
              <a:ext cx="392" cy="1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39" name="Line 11"/>
            <p:cNvSpPr>
              <a:spLocks noChangeShapeType="1"/>
            </p:cNvSpPr>
            <p:nvPr/>
          </p:nvSpPr>
          <p:spPr bwMode="auto">
            <a:xfrm>
              <a:off x="773" y="1072"/>
              <a:ext cx="431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40" name="Rectangle 12"/>
            <p:cNvSpPr>
              <a:spLocks noChangeArrowheads="1"/>
            </p:cNvSpPr>
            <p:nvPr/>
          </p:nvSpPr>
          <p:spPr bwMode="auto">
            <a:xfrm>
              <a:off x="769" y="1072"/>
              <a:ext cx="4315" cy="1"/>
            </a:xfrm>
            <a:prstGeom prst="rect">
              <a:avLst/>
            </a:prstGeom>
            <a:solidFill>
              <a:srgbClr val="000000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41" name="Line 13"/>
            <p:cNvSpPr>
              <a:spLocks noChangeShapeType="1"/>
            </p:cNvSpPr>
            <p:nvPr/>
          </p:nvSpPr>
          <p:spPr bwMode="auto">
            <a:xfrm>
              <a:off x="773" y="1869"/>
              <a:ext cx="431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42" name="Rectangle 14"/>
            <p:cNvSpPr>
              <a:spLocks noChangeArrowheads="1"/>
            </p:cNvSpPr>
            <p:nvPr/>
          </p:nvSpPr>
          <p:spPr bwMode="auto">
            <a:xfrm>
              <a:off x="769" y="1869"/>
              <a:ext cx="4315" cy="1"/>
            </a:xfrm>
            <a:prstGeom prst="rect">
              <a:avLst/>
            </a:prstGeom>
            <a:solidFill>
              <a:srgbClr val="000000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43" name="Line 15"/>
            <p:cNvSpPr>
              <a:spLocks noChangeShapeType="1"/>
            </p:cNvSpPr>
            <p:nvPr/>
          </p:nvSpPr>
          <p:spPr bwMode="auto">
            <a:xfrm>
              <a:off x="773" y="3727"/>
              <a:ext cx="431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44" name="Rectangle 16"/>
            <p:cNvSpPr>
              <a:spLocks noChangeArrowheads="1"/>
            </p:cNvSpPr>
            <p:nvPr/>
          </p:nvSpPr>
          <p:spPr bwMode="auto">
            <a:xfrm>
              <a:off x="769" y="3727"/>
              <a:ext cx="4315" cy="1"/>
            </a:xfrm>
            <a:prstGeom prst="rect">
              <a:avLst/>
            </a:prstGeom>
            <a:solidFill>
              <a:srgbClr val="000000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6545" name="Rectangle 17"/>
            <p:cNvSpPr>
              <a:spLocks noChangeArrowheads="1"/>
            </p:cNvSpPr>
            <p:nvPr/>
          </p:nvSpPr>
          <p:spPr bwMode="auto">
            <a:xfrm>
              <a:off x="2632" y="1031"/>
              <a:ext cx="2525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---------Millions of Dollars---------</a:t>
              </a:r>
            </a:p>
          </p:txBody>
        </p:sp>
        <p:sp>
          <p:nvSpPr>
            <p:cNvPr id="406546" name="Rectangle 18"/>
            <p:cNvSpPr>
              <a:spLocks noChangeArrowheads="1"/>
            </p:cNvSpPr>
            <p:nvPr/>
          </p:nvSpPr>
          <p:spPr bwMode="auto">
            <a:xfrm>
              <a:off x="1960" y="1297"/>
              <a:ext cx="642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LIBOR</a:t>
              </a:r>
            </a:p>
          </p:txBody>
        </p:sp>
        <p:sp>
          <p:nvSpPr>
            <p:cNvPr id="406547" name="Rectangle 19"/>
            <p:cNvSpPr>
              <a:spLocks noChangeArrowheads="1"/>
            </p:cNvSpPr>
            <p:nvPr/>
          </p:nvSpPr>
          <p:spPr bwMode="auto">
            <a:xfrm>
              <a:off x="2598" y="1297"/>
              <a:ext cx="1000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 i="1">
                  <a:solidFill>
                    <a:schemeClr val="bg1"/>
                  </a:solidFill>
                </a:rPr>
                <a:t>FLOATING </a:t>
              </a:r>
            </a:p>
          </p:txBody>
        </p:sp>
        <p:sp>
          <p:nvSpPr>
            <p:cNvPr id="406548" name="Rectangle 20"/>
            <p:cNvSpPr>
              <a:spLocks noChangeArrowheads="1"/>
            </p:cNvSpPr>
            <p:nvPr/>
          </p:nvSpPr>
          <p:spPr bwMode="auto">
            <a:xfrm>
              <a:off x="3557" y="1297"/>
              <a:ext cx="668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 i="1">
                  <a:solidFill>
                    <a:schemeClr val="bg1"/>
                  </a:solidFill>
                </a:rPr>
                <a:t>FIXED </a:t>
              </a:r>
            </a:p>
          </p:txBody>
        </p:sp>
        <p:sp>
          <p:nvSpPr>
            <p:cNvPr id="406549" name="Rectangle 21"/>
            <p:cNvSpPr>
              <a:spLocks noChangeArrowheads="1"/>
            </p:cNvSpPr>
            <p:nvPr/>
          </p:nvSpPr>
          <p:spPr bwMode="auto">
            <a:xfrm>
              <a:off x="4505" y="1297"/>
              <a:ext cx="368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Net</a:t>
              </a:r>
            </a:p>
          </p:txBody>
        </p:sp>
        <p:sp>
          <p:nvSpPr>
            <p:cNvPr id="406550" name="Rectangle 22"/>
            <p:cNvSpPr>
              <a:spLocks noChangeArrowheads="1"/>
            </p:cNvSpPr>
            <p:nvPr/>
          </p:nvSpPr>
          <p:spPr bwMode="auto">
            <a:xfrm>
              <a:off x="1084" y="1562"/>
              <a:ext cx="446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Date</a:t>
              </a:r>
            </a:p>
          </p:txBody>
        </p:sp>
        <p:sp>
          <p:nvSpPr>
            <p:cNvPr id="406551" name="Rectangle 23"/>
            <p:cNvSpPr>
              <a:spLocks noChangeArrowheads="1"/>
            </p:cNvSpPr>
            <p:nvPr/>
          </p:nvSpPr>
          <p:spPr bwMode="auto">
            <a:xfrm>
              <a:off x="2032" y="1562"/>
              <a:ext cx="436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Rate</a:t>
              </a:r>
            </a:p>
          </p:txBody>
        </p:sp>
        <p:sp>
          <p:nvSpPr>
            <p:cNvPr id="406552" name="Rectangle 24"/>
            <p:cNvSpPr>
              <a:spLocks noChangeArrowheads="1"/>
            </p:cNvSpPr>
            <p:nvPr/>
          </p:nvSpPr>
          <p:spPr bwMode="auto">
            <a:xfrm>
              <a:off x="2641" y="1562"/>
              <a:ext cx="87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Cash Flow</a:t>
              </a:r>
            </a:p>
          </p:txBody>
        </p:sp>
        <p:sp>
          <p:nvSpPr>
            <p:cNvPr id="406553" name="Rectangle 25"/>
            <p:cNvSpPr>
              <a:spLocks noChangeArrowheads="1"/>
            </p:cNvSpPr>
            <p:nvPr/>
          </p:nvSpPr>
          <p:spPr bwMode="auto">
            <a:xfrm>
              <a:off x="3449" y="1562"/>
              <a:ext cx="87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Cash Flow</a:t>
              </a:r>
            </a:p>
          </p:txBody>
        </p:sp>
        <p:sp>
          <p:nvSpPr>
            <p:cNvPr id="406554" name="Rectangle 26"/>
            <p:cNvSpPr>
              <a:spLocks noChangeArrowheads="1"/>
            </p:cNvSpPr>
            <p:nvPr/>
          </p:nvSpPr>
          <p:spPr bwMode="auto">
            <a:xfrm>
              <a:off x="4259" y="1562"/>
              <a:ext cx="87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Cash Flow</a:t>
              </a:r>
            </a:p>
          </p:txBody>
        </p:sp>
        <p:sp>
          <p:nvSpPr>
            <p:cNvPr id="406555" name="Rectangle 27"/>
            <p:cNvSpPr>
              <a:spLocks noChangeArrowheads="1"/>
            </p:cNvSpPr>
            <p:nvPr/>
          </p:nvSpPr>
          <p:spPr bwMode="auto">
            <a:xfrm>
              <a:off x="838" y="1828"/>
              <a:ext cx="979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Mar.1, 2006</a:t>
              </a:r>
            </a:p>
          </p:txBody>
        </p:sp>
        <p:sp>
          <p:nvSpPr>
            <p:cNvPr id="406556" name="Rectangle 28"/>
            <p:cNvSpPr>
              <a:spLocks noChangeArrowheads="1"/>
            </p:cNvSpPr>
            <p:nvPr/>
          </p:nvSpPr>
          <p:spPr bwMode="auto">
            <a:xfrm>
              <a:off x="1996" y="1828"/>
              <a:ext cx="48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4.2%</a:t>
              </a:r>
            </a:p>
          </p:txBody>
        </p:sp>
        <p:sp>
          <p:nvSpPr>
            <p:cNvPr id="406557" name="Rectangle 29"/>
            <p:cNvSpPr>
              <a:spLocks noChangeArrowheads="1"/>
            </p:cNvSpPr>
            <p:nvPr/>
          </p:nvSpPr>
          <p:spPr bwMode="auto">
            <a:xfrm>
              <a:off x="760" y="2093"/>
              <a:ext cx="1043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Sept. 1, 2006</a:t>
              </a:r>
            </a:p>
          </p:txBody>
        </p:sp>
        <p:sp>
          <p:nvSpPr>
            <p:cNvPr id="406558" name="Rectangle 30"/>
            <p:cNvSpPr>
              <a:spLocks noChangeArrowheads="1"/>
            </p:cNvSpPr>
            <p:nvPr/>
          </p:nvSpPr>
          <p:spPr bwMode="auto">
            <a:xfrm>
              <a:off x="1996" y="2093"/>
              <a:ext cx="48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4.8%</a:t>
              </a:r>
            </a:p>
          </p:txBody>
        </p:sp>
        <p:sp>
          <p:nvSpPr>
            <p:cNvPr id="406559" name="Rectangle 31"/>
            <p:cNvSpPr>
              <a:spLocks noChangeArrowheads="1"/>
            </p:cNvSpPr>
            <p:nvPr/>
          </p:nvSpPr>
          <p:spPr bwMode="auto">
            <a:xfrm>
              <a:off x="2776" y="2093"/>
              <a:ext cx="52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+2.10</a:t>
              </a:r>
            </a:p>
          </p:txBody>
        </p:sp>
        <p:sp>
          <p:nvSpPr>
            <p:cNvPr id="406560" name="Rectangle 32"/>
            <p:cNvSpPr>
              <a:spLocks noChangeArrowheads="1"/>
            </p:cNvSpPr>
            <p:nvPr/>
          </p:nvSpPr>
          <p:spPr bwMode="auto">
            <a:xfrm>
              <a:off x="3575" y="2087"/>
              <a:ext cx="510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–2.50</a:t>
              </a:r>
            </a:p>
          </p:txBody>
        </p:sp>
        <p:sp>
          <p:nvSpPr>
            <p:cNvPr id="406561" name="Rectangle 33"/>
            <p:cNvSpPr>
              <a:spLocks noChangeArrowheads="1"/>
            </p:cNvSpPr>
            <p:nvPr/>
          </p:nvSpPr>
          <p:spPr bwMode="auto">
            <a:xfrm>
              <a:off x="4385" y="2087"/>
              <a:ext cx="510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–0.40</a:t>
              </a:r>
            </a:p>
          </p:txBody>
        </p:sp>
        <p:sp>
          <p:nvSpPr>
            <p:cNvPr id="406562" name="Rectangle 34"/>
            <p:cNvSpPr>
              <a:spLocks noChangeArrowheads="1"/>
            </p:cNvSpPr>
            <p:nvPr/>
          </p:nvSpPr>
          <p:spPr bwMode="auto">
            <a:xfrm>
              <a:off x="838" y="2358"/>
              <a:ext cx="979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Mar.1, 2007</a:t>
              </a:r>
            </a:p>
          </p:txBody>
        </p:sp>
        <p:sp>
          <p:nvSpPr>
            <p:cNvPr id="406563" name="Rectangle 35"/>
            <p:cNvSpPr>
              <a:spLocks noChangeArrowheads="1"/>
            </p:cNvSpPr>
            <p:nvPr/>
          </p:nvSpPr>
          <p:spPr bwMode="auto">
            <a:xfrm>
              <a:off x="1996" y="2358"/>
              <a:ext cx="48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5.3%</a:t>
              </a:r>
            </a:p>
          </p:txBody>
        </p:sp>
        <p:sp>
          <p:nvSpPr>
            <p:cNvPr id="406564" name="Rectangle 36"/>
            <p:cNvSpPr>
              <a:spLocks noChangeArrowheads="1"/>
            </p:cNvSpPr>
            <p:nvPr/>
          </p:nvSpPr>
          <p:spPr bwMode="auto">
            <a:xfrm>
              <a:off x="2776" y="2358"/>
              <a:ext cx="52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+2.40</a:t>
              </a:r>
            </a:p>
          </p:txBody>
        </p:sp>
        <p:sp>
          <p:nvSpPr>
            <p:cNvPr id="406565" name="Rectangle 37"/>
            <p:cNvSpPr>
              <a:spLocks noChangeArrowheads="1"/>
            </p:cNvSpPr>
            <p:nvPr/>
          </p:nvSpPr>
          <p:spPr bwMode="auto">
            <a:xfrm>
              <a:off x="3575" y="2352"/>
              <a:ext cx="510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–2.50</a:t>
              </a:r>
            </a:p>
          </p:txBody>
        </p:sp>
        <p:sp>
          <p:nvSpPr>
            <p:cNvPr id="406566" name="Rectangle 38"/>
            <p:cNvSpPr>
              <a:spLocks noChangeArrowheads="1"/>
            </p:cNvSpPr>
            <p:nvPr/>
          </p:nvSpPr>
          <p:spPr bwMode="auto">
            <a:xfrm>
              <a:off x="4385" y="2352"/>
              <a:ext cx="510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–0.10</a:t>
              </a:r>
            </a:p>
          </p:txBody>
        </p:sp>
        <p:sp>
          <p:nvSpPr>
            <p:cNvPr id="406567" name="Rectangle 39"/>
            <p:cNvSpPr>
              <a:spLocks noChangeArrowheads="1"/>
            </p:cNvSpPr>
            <p:nvPr/>
          </p:nvSpPr>
          <p:spPr bwMode="auto">
            <a:xfrm>
              <a:off x="760" y="2624"/>
              <a:ext cx="1043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Sept. 1, 2007</a:t>
              </a:r>
            </a:p>
          </p:txBody>
        </p:sp>
        <p:sp>
          <p:nvSpPr>
            <p:cNvPr id="406568" name="Rectangle 40"/>
            <p:cNvSpPr>
              <a:spLocks noChangeArrowheads="1"/>
            </p:cNvSpPr>
            <p:nvPr/>
          </p:nvSpPr>
          <p:spPr bwMode="auto">
            <a:xfrm>
              <a:off x="1996" y="2624"/>
              <a:ext cx="48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5.5%</a:t>
              </a:r>
            </a:p>
          </p:txBody>
        </p:sp>
        <p:sp>
          <p:nvSpPr>
            <p:cNvPr id="406569" name="Rectangle 41"/>
            <p:cNvSpPr>
              <a:spLocks noChangeArrowheads="1"/>
            </p:cNvSpPr>
            <p:nvPr/>
          </p:nvSpPr>
          <p:spPr bwMode="auto">
            <a:xfrm>
              <a:off x="2776" y="2624"/>
              <a:ext cx="52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+2.65</a:t>
              </a:r>
            </a:p>
          </p:txBody>
        </p:sp>
        <p:sp>
          <p:nvSpPr>
            <p:cNvPr id="406570" name="Rectangle 42"/>
            <p:cNvSpPr>
              <a:spLocks noChangeArrowheads="1"/>
            </p:cNvSpPr>
            <p:nvPr/>
          </p:nvSpPr>
          <p:spPr bwMode="auto">
            <a:xfrm>
              <a:off x="3575" y="2618"/>
              <a:ext cx="510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–2.50</a:t>
              </a:r>
            </a:p>
          </p:txBody>
        </p:sp>
        <p:sp>
          <p:nvSpPr>
            <p:cNvPr id="406571" name="Rectangle 43"/>
            <p:cNvSpPr>
              <a:spLocks noChangeArrowheads="1"/>
            </p:cNvSpPr>
            <p:nvPr/>
          </p:nvSpPr>
          <p:spPr bwMode="auto">
            <a:xfrm>
              <a:off x="4393" y="2624"/>
              <a:ext cx="52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+0.15</a:t>
              </a:r>
            </a:p>
          </p:txBody>
        </p:sp>
        <p:sp>
          <p:nvSpPr>
            <p:cNvPr id="406572" name="Rectangle 44"/>
            <p:cNvSpPr>
              <a:spLocks noChangeArrowheads="1"/>
            </p:cNvSpPr>
            <p:nvPr/>
          </p:nvSpPr>
          <p:spPr bwMode="auto">
            <a:xfrm>
              <a:off x="838" y="2889"/>
              <a:ext cx="979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Mar.1, 2008</a:t>
              </a:r>
            </a:p>
          </p:txBody>
        </p:sp>
        <p:sp>
          <p:nvSpPr>
            <p:cNvPr id="406573" name="Rectangle 45"/>
            <p:cNvSpPr>
              <a:spLocks noChangeArrowheads="1"/>
            </p:cNvSpPr>
            <p:nvPr/>
          </p:nvSpPr>
          <p:spPr bwMode="auto">
            <a:xfrm>
              <a:off x="1996" y="2889"/>
              <a:ext cx="48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5.6%</a:t>
              </a:r>
            </a:p>
          </p:txBody>
        </p:sp>
        <p:sp>
          <p:nvSpPr>
            <p:cNvPr id="406574" name="Rectangle 46"/>
            <p:cNvSpPr>
              <a:spLocks noChangeArrowheads="1"/>
            </p:cNvSpPr>
            <p:nvPr/>
          </p:nvSpPr>
          <p:spPr bwMode="auto">
            <a:xfrm>
              <a:off x="2776" y="2889"/>
              <a:ext cx="52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+2.75</a:t>
              </a:r>
            </a:p>
          </p:txBody>
        </p:sp>
        <p:sp>
          <p:nvSpPr>
            <p:cNvPr id="406575" name="Rectangle 47"/>
            <p:cNvSpPr>
              <a:spLocks noChangeArrowheads="1"/>
            </p:cNvSpPr>
            <p:nvPr/>
          </p:nvSpPr>
          <p:spPr bwMode="auto">
            <a:xfrm>
              <a:off x="3575" y="2883"/>
              <a:ext cx="510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–2.50</a:t>
              </a:r>
            </a:p>
          </p:txBody>
        </p:sp>
        <p:sp>
          <p:nvSpPr>
            <p:cNvPr id="406576" name="Rectangle 48"/>
            <p:cNvSpPr>
              <a:spLocks noChangeArrowheads="1"/>
            </p:cNvSpPr>
            <p:nvPr/>
          </p:nvSpPr>
          <p:spPr bwMode="auto">
            <a:xfrm>
              <a:off x="4393" y="2889"/>
              <a:ext cx="52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+0.25</a:t>
              </a:r>
            </a:p>
          </p:txBody>
        </p:sp>
        <p:sp>
          <p:nvSpPr>
            <p:cNvPr id="406577" name="Rectangle 49"/>
            <p:cNvSpPr>
              <a:spLocks noChangeArrowheads="1"/>
            </p:cNvSpPr>
            <p:nvPr/>
          </p:nvSpPr>
          <p:spPr bwMode="auto">
            <a:xfrm>
              <a:off x="760" y="3155"/>
              <a:ext cx="1043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Sept. 1, 2008</a:t>
              </a:r>
            </a:p>
          </p:txBody>
        </p:sp>
        <p:sp>
          <p:nvSpPr>
            <p:cNvPr id="406578" name="Rectangle 50"/>
            <p:cNvSpPr>
              <a:spLocks noChangeArrowheads="1"/>
            </p:cNvSpPr>
            <p:nvPr/>
          </p:nvSpPr>
          <p:spPr bwMode="auto">
            <a:xfrm>
              <a:off x="1996" y="3155"/>
              <a:ext cx="48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5.9%</a:t>
              </a:r>
            </a:p>
          </p:txBody>
        </p:sp>
        <p:sp>
          <p:nvSpPr>
            <p:cNvPr id="406579" name="Rectangle 51"/>
            <p:cNvSpPr>
              <a:spLocks noChangeArrowheads="1"/>
            </p:cNvSpPr>
            <p:nvPr/>
          </p:nvSpPr>
          <p:spPr bwMode="auto">
            <a:xfrm>
              <a:off x="2776" y="3155"/>
              <a:ext cx="52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+2.80</a:t>
              </a:r>
            </a:p>
          </p:txBody>
        </p:sp>
        <p:sp>
          <p:nvSpPr>
            <p:cNvPr id="406580" name="Rectangle 52"/>
            <p:cNvSpPr>
              <a:spLocks noChangeArrowheads="1"/>
            </p:cNvSpPr>
            <p:nvPr/>
          </p:nvSpPr>
          <p:spPr bwMode="auto">
            <a:xfrm>
              <a:off x="3575" y="3149"/>
              <a:ext cx="510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–2.50</a:t>
              </a:r>
            </a:p>
          </p:txBody>
        </p:sp>
        <p:sp>
          <p:nvSpPr>
            <p:cNvPr id="406581" name="Rectangle 53"/>
            <p:cNvSpPr>
              <a:spLocks noChangeArrowheads="1"/>
            </p:cNvSpPr>
            <p:nvPr/>
          </p:nvSpPr>
          <p:spPr bwMode="auto">
            <a:xfrm>
              <a:off x="4393" y="3155"/>
              <a:ext cx="52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+0.30</a:t>
              </a:r>
            </a:p>
          </p:txBody>
        </p:sp>
        <p:sp>
          <p:nvSpPr>
            <p:cNvPr id="406582" name="Rectangle 54"/>
            <p:cNvSpPr>
              <a:spLocks noChangeArrowheads="1"/>
            </p:cNvSpPr>
            <p:nvPr/>
          </p:nvSpPr>
          <p:spPr bwMode="auto">
            <a:xfrm>
              <a:off x="838" y="3420"/>
              <a:ext cx="979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Mar.1, 2009</a:t>
              </a:r>
            </a:p>
          </p:txBody>
        </p:sp>
        <p:sp>
          <p:nvSpPr>
            <p:cNvPr id="406583" name="Rectangle 55"/>
            <p:cNvSpPr>
              <a:spLocks noChangeArrowheads="1"/>
            </p:cNvSpPr>
            <p:nvPr/>
          </p:nvSpPr>
          <p:spPr bwMode="auto">
            <a:xfrm>
              <a:off x="1996" y="3420"/>
              <a:ext cx="48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6.4%</a:t>
              </a:r>
            </a:p>
          </p:txBody>
        </p:sp>
        <p:sp>
          <p:nvSpPr>
            <p:cNvPr id="406584" name="Rectangle 56"/>
            <p:cNvSpPr>
              <a:spLocks noChangeArrowheads="1"/>
            </p:cNvSpPr>
            <p:nvPr/>
          </p:nvSpPr>
          <p:spPr bwMode="auto">
            <a:xfrm>
              <a:off x="2776" y="3420"/>
              <a:ext cx="52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+2.95</a:t>
              </a:r>
            </a:p>
          </p:txBody>
        </p:sp>
        <p:sp>
          <p:nvSpPr>
            <p:cNvPr id="406585" name="Rectangle 57"/>
            <p:cNvSpPr>
              <a:spLocks noChangeArrowheads="1"/>
            </p:cNvSpPr>
            <p:nvPr/>
          </p:nvSpPr>
          <p:spPr bwMode="auto">
            <a:xfrm>
              <a:off x="3575" y="3414"/>
              <a:ext cx="510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–2.50</a:t>
              </a:r>
            </a:p>
          </p:txBody>
        </p:sp>
        <p:sp>
          <p:nvSpPr>
            <p:cNvPr id="406586" name="Rectangle 58"/>
            <p:cNvSpPr>
              <a:spLocks noChangeArrowheads="1"/>
            </p:cNvSpPr>
            <p:nvPr/>
          </p:nvSpPr>
          <p:spPr bwMode="auto">
            <a:xfrm>
              <a:off x="4393" y="3420"/>
              <a:ext cx="521" cy="2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</a:rPr>
                <a:t>+0.45</a:t>
              </a:r>
            </a:p>
          </p:txBody>
        </p:sp>
      </p:grp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Role of Banks</a:t>
            </a:r>
          </a:p>
        </p:txBody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43000"/>
            <a:ext cx="80010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One side of the deal is usually an investment bank, which stands ready to take either side of the swap (fixed or floating), but charges a spread. For example,</a:t>
            </a:r>
          </a:p>
          <a:p>
            <a:pPr lvl="1">
              <a:lnSpc>
                <a:spcPct val="90000"/>
              </a:lnSpc>
            </a:pPr>
            <a:r>
              <a:rPr lang="en-US"/>
              <a:t>it might be willing to pay out LIBOR in exchange for receiving 6%,</a:t>
            </a:r>
          </a:p>
          <a:p>
            <a:pPr lvl="1">
              <a:lnSpc>
                <a:spcPct val="90000"/>
              </a:lnSpc>
            </a:pPr>
            <a:r>
              <a:rPr lang="en-US"/>
              <a:t>but it is only willing to pay out 4.96% fixed in exchange for receiving LIBOR. </a:t>
            </a:r>
          </a:p>
          <a:p>
            <a:pPr>
              <a:lnSpc>
                <a:spcPct val="90000"/>
              </a:lnSpc>
            </a:pPr>
            <a:r>
              <a:rPr lang="en-US"/>
              <a:t>The investment bank makes its money off the spread (4 b. p. in this example). 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Role of Banks</a:t>
            </a:r>
          </a:p>
        </p:txBody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20000"/>
              </a:spcAft>
            </a:pPr>
            <a:r>
              <a:rPr lang="en-US"/>
              <a:t>The bank will be paying fixed and receiving floating in some swaps and paying floating and receiving fixed in other swaps. </a:t>
            </a:r>
          </a:p>
          <a:p>
            <a:pPr>
              <a:spcAft>
                <a:spcPct val="20000"/>
              </a:spcAft>
            </a:pPr>
            <a:r>
              <a:rPr lang="en-US"/>
              <a:t>It will try to arrange it so that the swaps in which it pays the floating rate exactly offset the swaps in which it receives the fixed rate. </a:t>
            </a:r>
          </a:p>
          <a:p>
            <a:pPr>
              <a:spcAft>
                <a:spcPct val="35000"/>
              </a:spcAft>
            </a:pPr>
            <a:r>
              <a:rPr lang="en-US"/>
              <a:t>It will hedge any remaining interest rate risk in the futures, forward, and swap markets.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Advantages of Swaps</a:t>
            </a:r>
          </a:p>
        </p:txBody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High leverage and low transaction costs. </a:t>
            </a:r>
          </a:p>
          <a:p>
            <a:pPr lvl="1"/>
            <a:r>
              <a:rPr lang="en-US"/>
              <a:t>Swaps allow you to adjust your exposure to interest rate risk without having to move the underlying capital. </a:t>
            </a:r>
          </a:p>
          <a:p>
            <a:pPr lvl="1"/>
            <a:r>
              <a:rPr lang="en-US"/>
              <a:t>This reduces transactions costs and involves a tremendous amount of implicit leverage. </a:t>
            </a:r>
          </a:p>
          <a:p>
            <a:pPr lvl="1"/>
            <a:r>
              <a:rPr lang="en-US"/>
              <a:t>Swaps is a very powerful way to:</a:t>
            </a:r>
          </a:p>
          <a:p>
            <a:pPr lvl="2"/>
            <a:r>
              <a:rPr lang="en-US"/>
              <a:t>hedge interest rate risk,</a:t>
            </a:r>
          </a:p>
          <a:p>
            <a:pPr lvl="2"/>
            <a:r>
              <a:rPr lang="en-US"/>
              <a:t>bet on interest rate movements.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Advantages of Swaps</a:t>
            </a:r>
          </a:p>
        </p:txBody>
      </p:sp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7772400" cy="4267200"/>
          </a:xfrm>
        </p:spPr>
        <p:txBody>
          <a:bodyPr/>
          <a:lstStyle/>
          <a:p>
            <a:r>
              <a:rPr lang="en-US" sz="2800"/>
              <a:t>Default is a minor issue</a:t>
            </a:r>
            <a:r>
              <a:rPr lang="en-US"/>
              <a:t>.</a:t>
            </a:r>
          </a:p>
          <a:p>
            <a:pPr lvl="1"/>
            <a:r>
              <a:rPr lang="en-US" sz="2000"/>
              <a:t>No principal at stake - Only the net difference in the interest payments is at stake. </a:t>
            </a:r>
          </a:p>
          <a:p>
            <a:pPr lvl="1"/>
            <a:r>
              <a:rPr lang="en-US" sz="2000"/>
              <a:t>Investment bank issues the swap from a AAA rated subsidiary.</a:t>
            </a:r>
          </a:p>
          <a:p>
            <a:pPr lvl="1"/>
            <a:r>
              <a:rPr lang="en-US" sz="2000"/>
              <a:t>If the client firm has bad credit, it may have to post collateral and mark to market. </a:t>
            </a:r>
          </a:p>
          <a:p>
            <a:pPr lvl="1"/>
            <a:r>
              <a:rPr lang="en-US" sz="2000"/>
              <a:t>The payoffs and prices are almost completely driven by the government bond market. </a:t>
            </a:r>
          </a:p>
          <a:p>
            <a:r>
              <a:rPr lang="en-US" sz="2800"/>
              <a:t>Very liquid market</a:t>
            </a:r>
            <a:r>
              <a:rPr lang="en-US"/>
              <a:t>. </a:t>
            </a:r>
          </a:p>
          <a:p>
            <a:pPr lvl="1"/>
            <a:r>
              <a:rPr lang="en-US" sz="2000"/>
              <a:t>Since everything is relatively free of default risk, all firms can be quoted the same pricing schedule. </a:t>
            </a:r>
          </a:p>
          <a:p>
            <a:pPr lvl="1"/>
            <a:r>
              <a:rPr lang="en-US" sz="2000"/>
              <a:t>This creates a very thick, liquid market.</a:t>
            </a:r>
          </a:p>
          <a:p>
            <a:pPr lvl="1">
              <a:buFont typeface="Wingdings" pitchFamily="2" charset="2"/>
              <a:buNone/>
            </a:pPr>
            <a:endParaRPr lang="en-US" sz="200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Who uses swaps?</a:t>
            </a:r>
          </a:p>
        </p:txBody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Most major corporations</a:t>
            </a:r>
          </a:p>
          <a:p>
            <a:pPr lvl="1"/>
            <a:r>
              <a:rPr lang="en-US"/>
              <a:t>GE 2001 Annual Report, $53 Billion.</a:t>
            </a:r>
          </a:p>
          <a:p>
            <a:pPr lvl="1"/>
            <a:r>
              <a:rPr lang="en-US"/>
              <a:t>Fannie Mae 2001 Annual Report, $213 Billion.</a:t>
            </a:r>
          </a:p>
          <a:p>
            <a:pPr lvl="1"/>
            <a:r>
              <a:rPr lang="en-US"/>
              <a:t>Walt Disney 1999 Annual Report, $6 Billion. </a:t>
            </a:r>
          </a:p>
          <a:p>
            <a:r>
              <a:rPr lang="en-US"/>
              <a:t>Major losses from swaps</a:t>
            </a:r>
          </a:p>
          <a:p>
            <a:pPr lvl="1"/>
            <a:r>
              <a:rPr lang="en-US"/>
              <a:t>Proctor and Gamble, 1994 -- lost $102 Million</a:t>
            </a:r>
          </a:p>
          <a:p>
            <a:pPr lvl="1"/>
            <a:r>
              <a:rPr lang="en-US"/>
              <a:t>State of Wisconsin, 1995 -- Lost $95 Million</a:t>
            </a:r>
          </a:p>
          <a:p>
            <a:pPr>
              <a:buFont typeface="Wingdings" pitchFamily="2" charset="2"/>
              <a:buNone/>
            </a:pPr>
            <a:endParaRPr lang="en-US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Interest Rate Swaps Markets</a:t>
            </a:r>
          </a:p>
        </p:txBody>
      </p:sp>
      <p:pic>
        <p:nvPicPr>
          <p:cNvPr id="3665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8324850" cy="4727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/>
          <a:lstStyle/>
          <a:p>
            <a:r>
              <a:rPr lang="en-US" sz="3200"/>
              <a:t>Floating Rate Notes</a:t>
            </a:r>
          </a:p>
        </p:txBody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Standard issue</a:t>
            </a:r>
          </a:p>
          <a:p>
            <a:pPr lvl="1">
              <a:lnSpc>
                <a:spcPct val="90000"/>
              </a:lnSpc>
            </a:pPr>
            <a:r>
              <a:rPr lang="en-US"/>
              <a:t>Maturity less than 10 years</a:t>
            </a:r>
          </a:p>
          <a:p>
            <a:pPr lvl="1">
              <a:lnSpc>
                <a:spcPct val="90000"/>
              </a:lnSpc>
            </a:pPr>
            <a:r>
              <a:rPr lang="en-US"/>
              <a:t>Semiannual coupon payments</a:t>
            </a:r>
          </a:p>
          <a:p>
            <a:pPr lvl="1">
              <a:lnSpc>
                <a:spcPct val="90000"/>
              </a:lnSpc>
            </a:pPr>
            <a:r>
              <a:rPr lang="en-US"/>
              <a:t>Coupon rate is 6-month LIBOR +/- fixed percentage</a:t>
            </a:r>
          </a:p>
          <a:p>
            <a:pPr>
              <a:lnSpc>
                <a:spcPct val="90000"/>
              </a:lnSpc>
            </a:pPr>
            <a:endParaRPr lang="en-US" sz="1600"/>
          </a:p>
          <a:p>
            <a:pPr>
              <a:lnSpc>
                <a:spcPct val="90000"/>
              </a:lnSpc>
            </a:pPr>
            <a:r>
              <a:rPr lang="en-US"/>
              <a:t>Cash flows of standard issue</a:t>
            </a:r>
          </a:p>
          <a:p>
            <a:pPr lvl="1">
              <a:lnSpc>
                <a:spcPct val="90000"/>
              </a:lnSpc>
            </a:pPr>
            <a:r>
              <a:rPr lang="en-US"/>
              <a:t>Coupon = ½ beginning of period rate times par value</a:t>
            </a:r>
          </a:p>
          <a:p>
            <a:pPr lvl="1">
              <a:lnSpc>
                <a:spcPct val="90000"/>
              </a:lnSpc>
            </a:pPr>
            <a:r>
              <a:rPr lang="en-US"/>
              <a:t>Par value is paid at maturity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Swap rates</a:t>
            </a:r>
          </a:p>
        </p:txBody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fixed rate is known as the “swap rate”</a:t>
            </a:r>
          </a:p>
          <a:p>
            <a:r>
              <a:rPr lang="en-US"/>
              <a:t>How is the fixed rate determined?  Using the principle of no-arbitrage, naturally</a:t>
            </a:r>
          </a:p>
          <a:p>
            <a:r>
              <a:rPr lang="en-US"/>
              <a:t>Two equivalent methods for pricing swaps</a:t>
            </a:r>
          </a:p>
          <a:p>
            <a:pPr lvl="1"/>
            <a:r>
              <a:rPr lang="en-US"/>
              <a:t>“swaps are packages of cash market instruments”</a:t>
            </a:r>
          </a:p>
          <a:p>
            <a:pPr lvl="1"/>
            <a:r>
              <a:rPr lang="en-US"/>
              <a:t>“swaps are packages of futures/forward contracts”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Cash market pricing of swaps</a:t>
            </a:r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382000" cy="4038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The swap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Fixed payments exchanged for 6mo LIBOR every 6mo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Notional amount $1</a:t>
            </a:r>
          </a:p>
          <a:p>
            <a:pPr>
              <a:lnSpc>
                <a:spcPct val="80000"/>
              </a:lnSpc>
            </a:pPr>
            <a:r>
              <a:rPr lang="en-US" sz="2800"/>
              <a:t>General idea for pricing the swap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Present value of fixed and floating payments must be equal!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Long and short positions in the fixed and floating rate bonds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Value of these two bonds</a:t>
            </a:r>
          </a:p>
          <a:p>
            <a:pPr>
              <a:lnSpc>
                <a:spcPct val="80000"/>
              </a:lnSpc>
            </a:pPr>
            <a:r>
              <a:rPr lang="en-US" sz="2800"/>
              <a:t>Easy part first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What is the present value of the fixed payments?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Call the (annualized) fixed rate, </a:t>
            </a:r>
            <a:r>
              <a:rPr lang="en-US" sz="2400" i="1"/>
              <a:t>f</a:t>
            </a:r>
            <a:endParaRPr lang="en-US" sz="2400"/>
          </a:p>
        </p:txBody>
      </p:sp>
      <p:graphicFrame>
        <p:nvGraphicFramePr>
          <p:cNvPr id="372740" name="Object 4"/>
          <p:cNvGraphicFramePr>
            <a:graphicFrameLocks noChangeAspect="1"/>
          </p:cNvGraphicFramePr>
          <p:nvPr/>
        </p:nvGraphicFramePr>
        <p:xfrm>
          <a:off x="2371725" y="5029200"/>
          <a:ext cx="4106863" cy="933450"/>
        </p:xfrm>
        <a:graphic>
          <a:graphicData uri="http://schemas.openxmlformats.org/presentationml/2006/ole">
            <p:oleObj spid="_x0000_s343042" name="Equation" r:id="rId3" imgW="2120760" imgH="482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Cash market pricing of swaps</a:t>
            </a:r>
          </a:p>
        </p:txBody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915400" cy="1600200"/>
          </a:xfrm>
        </p:spPr>
        <p:txBody>
          <a:bodyPr/>
          <a:lstStyle/>
          <a:p>
            <a:r>
              <a:rPr lang="en-US"/>
              <a:t>Hard part – valuing the floating payments</a:t>
            </a:r>
          </a:p>
          <a:p>
            <a:pPr lvl="1"/>
            <a:r>
              <a:rPr lang="en-US"/>
              <a:t>We have to pay LIBOR, </a:t>
            </a:r>
            <a:r>
              <a:rPr lang="en-US" i="1"/>
              <a:t>l</a:t>
            </a:r>
            <a:r>
              <a:rPr lang="en-US" i="1" baseline="-25000"/>
              <a:t>t</a:t>
            </a:r>
            <a:r>
              <a:rPr lang="en-US"/>
              <a:t> p.a. on $1 each period</a:t>
            </a:r>
            <a:endParaRPr lang="en-US" baseline="-25000"/>
          </a:p>
        </p:txBody>
      </p:sp>
      <p:graphicFrame>
        <p:nvGraphicFramePr>
          <p:cNvPr id="373839" name="Group 79"/>
          <p:cNvGraphicFramePr>
            <a:graphicFrameLocks noGrp="1"/>
          </p:cNvGraphicFramePr>
          <p:nvPr/>
        </p:nvGraphicFramePr>
        <p:xfrm>
          <a:off x="609600" y="3048000"/>
          <a:ext cx="8058150" cy="1331913"/>
        </p:xfrm>
        <a:graphic>
          <a:graphicData uri="http://schemas.openxmlformats.org/drawingml/2006/table">
            <a:tbl>
              <a:tblPr/>
              <a:tblGrid>
                <a:gridCol w="1981200"/>
                <a:gridCol w="914400"/>
                <a:gridCol w="1095375"/>
                <a:gridCol w="1095375"/>
                <a:gridCol w="1143000"/>
                <a:gridCol w="609600"/>
                <a:gridCol w="12192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time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PV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LIBOR quote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-2500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Floating payment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PV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float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-1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3798" name="Rectangle 38"/>
          <p:cNvSpPr>
            <a:spLocks noChangeArrowheads="1"/>
          </p:cNvSpPr>
          <p:nvPr/>
        </p:nvSpPr>
        <p:spPr bwMode="auto">
          <a:xfrm>
            <a:off x="228600" y="4724400"/>
            <a:ext cx="8305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2"/>
              </a:buBlip>
            </a:pPr>
            <a:r>
              <a:rPr lang="en-US" sz="2800">
                <a:solidFill>
                  <a:srgbClr val="800000"/>
                </a:solidFill>
              </a:rPr>
              <a:t>Problem – don’t know ahead of time what future LIBOR’s are going to be!</a:t>
            </a:r>
          </a:p>
          <a:p>
            <a:pPr marL="742950" lvl="1" indent="-28575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2"/>
              </a:buBlip>
            </a:pPr>
            <a:r>
              <a:rPr lang="en-US" sz="2800">
                <a:solidFill>
                  <a:srgbClr val="800000"/>
                </a:solidFill>
              </a:rPr>
              <a:t>How can we calculate present value?</a:t>
            </a:r>
            <a:endParaRPr lang="en-US" sz="2800" baseline="-2500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Cash market pricing of swaps</a:t>
            </a:r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2133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Suppose we take a dollar and keep reinvesting it at LIBOR.  Every 6 months, we pocket the interest and reinvest the dollar.  Also, we short $1 par of an </a:t>
            </a:r>
            <a:r>
              <a:rPr lang="en-US" sz="2800" i="1"/>
              <a:t>n</a:t>
            </a:r>
            <a:r>
              <a:rPr lang="en-US" sz="2800"/>
              <a:t>-period zero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What do our payoffs look like?</a:t>
            </a:r>
          </a:p>
        </p:txBody>
      </p:sp>
      <p:graphicFrame>
        <p:nvGraphicFramePr>
          <p:cNvPr id="374906" name="Group 122"/>
          <p:cNvGraphicFramePr>
            <a:graphicFrameLocks noGrp="1"/>
          </p:cNvGraphicFramePr>
          <p:nvPr/>
        </p:nvGraphicFramePr>
        <p:xfrm>
          <a:off x="685800" y="3581400"/>
          <a:ext cx="7696200" cy="2147253"/>
        </p:xfrm>
        <a:graphic>
          <a:graphicData uri="http://schemas.openxmlformats.org/drawingml/2006/table">
            <a:tbl>
              <a:tblPr/>
              <a:tblGrid>
                <a:gridCol w="2438400"/>
                <a:gridCol w="914400"/>
                <a:gridCol w="914400"/>
                <a:gridCol w="914400"/>
                <a:gridCol w="914400"/>
                <a:gridCol w="381000"/>
                <a:gridCol w="12192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time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PV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LIBOR quote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-2500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en-US" sz="2000" b="0" i="0" u="none" strike="noStrike" cap="none" normalizeH="0" baseline="-2500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“Reinvestment” flows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1+l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n-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“Short zero” flows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el-G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δ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el-GR" sz="2000" b="0" i="1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Total flows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</a:t>
                      </a:r>
                      <a:r>
                        <a:rPr kumimoji="0" lang="el-G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δ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en-US" sz="2000" b="0" i="0" u="none" strike="noStrike" cap="none" normalizeH="0" baseline="-2500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-1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/2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Cash market pricing of swaps</a:t>
            </a:r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1454150"/>
          </a:xfrm>
        </p:spPr>
        <p:txBody>
          <a:bodyPr/>
          <a:lstStyle/>
          <a:p>
            <a:r>
              <a:rPr lang="en-US"/>
              <a:t>Now all we have to do is set the present values of the fixed and floating payments equal and figure out what the fixed payment rate must be</a:t>
            </a:r>
          </a:p>
        </p:txBody>
      </p:sp>
      <p:graphicFrame>
        <p:nvGraphicFramePr>
          <p:cNvPr id="375812" name="Object 4"/>
          <p:cNvGraphicFramePr>
            <a:graphicFrameLocks noChangeAspect="1"/>
          </p:cNvGraphicFramePr>
          <p:nvPr/>
        </p:nvGraphicFramePr>
        <p:xfrm>
          <a:off x="977900" y="3352800"/>
          <a:ext cx="5638800" cy="2330450"/>
        </p:xfrm>
        <a:graphic>
          <a:graphicData uri="http://schemas.openxmlformats.org/presentationml/2006/ole">
            <p:oleObj spid="_x0000_s344066" name="Equation" r:id="rId3" imgW="2641320" imgH="1091880" progId="">
              <p:embed/>
            </p:oleObj>
          </a:graphicData>
        </a:graphic>
      </p:graphicFrame>
      <p:sp>
        <p:nvSpPr>
          <p:cNvPr id="375813" name="Rectangle 5"/>
          <p:cNvSpPr>
            <a:spLocks noChangeArrowheads="1"/>
          </p:cNvSpPr>
          <p:nvPr/>
        </p:nvSpPr>
        <p:spPr bwMode="auto">
          <a:xfrm>
            <a:off x="4038600" y="4343400"/>
            <a:ext cx="4114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4"/>
              </a:buBlip>
            </a:pPr>
            <a:r>
              <a:rPr lang="en-US" sz="3200">
                <a:solidFill>
                  <a:srgbClr val="800000"/>
                </a:solidFill>
              </a:rPr>
              <a:t>The swap rate is just a simple function of discount rates!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Swap rates and par bonds</a:t>
            </a:r>
          </a:p>
        </p:txBody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692150"/>
          </a:xfrm>
        </p:spPr>
        <p:txBody>
          <a:bodyPr/>
          <a:lstStyle/>
          <a:p>
            <a:r>
              <a:rPr lang="en-US"/>
              <a:t>We can rewrite the fixed payment expression </a:t>
            </a:r>
          </a:p>
        </p:txBody>
      </p:sp>
      <p:graphicFrame>
        <p:nvGraphicFramePr>
          <p:cNvPr id="376836" name="Object 4"/>
          <p:cNvGraphicFramePr>
            <a:graphicFrameLocks noChangeAspect="1"/>
          </p:cNvGraphicFramePr>
          <p:nvPr/>
        </p:nvGraphicFramePr>
        <p:xfrm>
          <a:off x="2487613" y="2312988"/>
          <a:ext cx="4011612" cy="1951037"/>
        </p:xfrm>
        <a:graphic>
          <a:graphicData uri="http://schemas.openxmlformats.org/presentationml/2006/ole">
            <p:oleObj spid="_x0000_s345090" name="Equation" r:id="rId3" imgW="1879560" imgH="914400" progId="">
              <p:embed/>
            </p:oleObj>
          </a:graphicData>
        </a:graphic>
      </p:graphicFrame>
      <p:sp>
        <p:nvSpPr>
          <p:cNvPr id="376837" name="Rectangle 5"/>
          <p:cNvSpPr>
            <a:spLocks noChangeArrowheads="1"/>
          </p:cNvSpPr>
          <p:nvPr/>
        </p:nvSpPr>
        <p:spPr bwMode="auto">
          <a:xfrm>
            <a:off x="457200" y="4419600"/>
            <a:ext cx="8153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4"/>
              </a:buBlip>
            </a:pPr>
            <a:r>
              <a:rPr lang="en-US" sz="2800">
                <a:solidFill>
                  <a:srgbClr val="800000"/>
                </a:solidFill>
              </a:rPr>
              <a:t>The swap rate is the same as the coupon rate for a bond trading at par!</a:t>
            </a:r>
          </a:p>
          <a:p>
            <a:pPr marL="742950" lvl="1" indent="-28575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4"/>
              </a:buBlip>
            </a:pPr>
            <a:r>
              <a:rPr lang="en-US" sz="2800">
                <a:solidFill>
                  <a:srgbClr val="800000"/>
                </a:solidFill>
              </a:rPr>
              <a:t>The floating side is valued at par, the fixed side must also be worth par for the trade to be “fair”.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Forward market pricing of swaps</a:t>
            </a:r>
          </a:p>
        </p:txBody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General idea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By using a set of forward contracts, we can effectively exchange unknown future LIBOR payments for payments made at current forward rates.  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Market forces work to ensure that investors are indifferent between unknown LIBOR rate and the known forward rate, so they are “equivalent”.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But these forward payments were all different.  How can we exchange these payments for a fixed “swap” rate?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Just make sure the PV’s are equal!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Forward market pricing of swaps</a:t>
            </a:r>
          </a:p>
        </p:txBody>
      </p:sp>
      <p:sp>
        <p:nvSpPr>
          <p:cNvPr id="378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969963"/>
          </a:xfrm>
        </p:spPr>
        <p:txBody>
          <a:bodyPr/>
          <a:lstStyle/>
          <a:p>
            <a:r>
              <a:rPr lang="en-US"/>
              <a:t>The present values of the payments made at the forward rates are </a:t>
            </a:r>
          </a:p>
        </p:txBody>
      </p:sp>
      <p:graphicFrame>
        <p:nvGraphicFramePr>
          <p:cNvPr id="378884" name="Object 4"/>
          <p:cNvGraphicFramePr>
            <a:graphicFrameLocks noChangeAspect="1"/>
          </p:cNvGraphicFramePr>
          <p:nvPr/>
        </p:nvGraphicFramePr>
        <p:xfrm>
          <a:off x="4876800" y="2286000"/>
          <a:ext cx="1600200" cy="908050"/>
        </p:xfrm>
        <a:graphic>
          <a:graphicData uri="http://schemas.openxmlformats.org/presentationml/2006/ole">
            <p:oleObj spid="_x0000_s346114" name="Equation" r:id="rId4" imgW="850680" imgH="482400" progId="">
              <p:embed/>
            </p:oleObj>
          </a:graphicData>
        </a:graphic>
      </p:graphicFrame>
      <p:sp>
        <p:nvSpPr>
          <p:cNvPr id="378885" name="Rectangle 5"/>
          <p:cNvSpPr>
            <a:spLocks noChangeArrowheads="1"/>
          </p:cNvSpPr>
          <p:nvPr/>
        </p:nvSpPr>
        <p:spPr bwMode="auto">
          <a:xfrm>
            <a:off x="533400" y="34290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5"/>
              </a:buBlip>
            </a:pPr>
            <a:r>
              <a:rPr lang="en-US" sz="3200">
                <a:solidFill>
                  <a:srgbClr val="800000"/>
                </a:solidFill>
              </a:rPr>
              <a:t>This must equal the PV if the fixed payments </a:t>
            </a:r>
          </a:p>
        </p:txBody>
      </p:sp>
      <p:graphicFrame>
        <p:nvGraphicFramePr>
          <p:cNvPr id="378886" name="Object 6"/>
          <p:cNvGraphicFramePr>
            <a:graphicFrameLocks noChangeAspect="1"/>
          </p:cNvGraphicFramePr>
          <p:nvPr/>
        </p:nvGraphicFramePr>
        <p:xfrm>
          <a:off x="1905000" y="4267200"/>
          <a:ext cx="4213225" cy="1817688"/>
        </p:xfrm>
        <a:graphic>
          <a:graphicData uri="http://schemas.openxmlformats.org/presentationml/2006/ole">
            <p:oleObj spid="_x0000_s346115" name="Equation" r:id="rId6" imgW="2412720" imgH="104112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1: Finding swap rates</a:t>
            </a:r>
          </a:p>
        </p:txBody>
      </p:sp>
      <p:sp>
        <p:nvSpPr>
          <p:cNvPr id="380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1870075"/>
          </a:xfrm>
        </p:spPr>
        <p:txBody>
          <a:bodyPr/>
          <a:lstStyle/>
          <a:p>
            <a:r>
              <a:rPr lang="en-US"/>
              <a:t>What is the swap rate on a two-year plain vanilla interest rates swap?  Assume the floating rates reset every six months.  Credit risk can be ignored</a:t>
            </a:r>
          </a:p>
        </p:txBody>
      </p:sp>
      <p:sp>
        <p:nvSpPr>
          <p:cNvPr id="380932" name="Rectangle 4"/>
          <p:cNvSpPr>
            <a:spLocks noChangeArrowheads="1"/>
          </p:cNvSpPr>
          <p:nvPr/>
        </p:nvSpPr>
        <p:spPr bwMode="auto">
          <a:xfrm>
            <a:off x="609600" y="3733800"/>
            <a:ext cx="320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3"/>
              </a:buBlip>
            </a:pPr>
            <a:r>
              <a:rPr lang="en-US" sz="3200">
                <a:solidFill>
                  <a:srgbClr val="800000"/>
                </a:solidFill>
              </a:rPr>
              <a:t>Cash market method</a:t>
            </a:r>
          </a:p>
        </p:txBody>
      </p:sp>
      <p:pic>
        <p:nvPicPr>
          <p:cNvPr id="3809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200400"/>
            <a:ext cx="3886200" cy="1827213"/>
          </a:xfrm>
          <a:prstGeom prst="rect">
            <a:avLst/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  <a:effectLst/>
        </p:spPr>
      </p:pic>
      <p:graphicFrame>
        <p:nvGraphicFramePr>
          <p:cNvPr id="380934" name="Object 6"/>
          <p:cNvGraphicFramePr>
            <a:graphicFrameLocks noChangeAspect="1"/>
          </p:cNvGraphicFramePr>
          <p:nvPr/>
        </p:nvGraphicFramePr>
        <p:xfrm>
          <a:off x="581025" y="4953000"/>
          <a:ext cx="3792538" cy="987425"/>
        </p:xfrm>
        <a:graphic>
          <a:graphicData uri="http://schemas.openxmlformats.org/presentationml/2006/ole">
            <p:oleObj spid="_x0000_s347138" name="Equation" r:id="rId5" imgW="2489040" imgH="647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2: Finding swap rates</a:t>
            </a:r>
          </a:p>
        </p:txBody>
      </p:sp>
      <p:sp>
        <p:nvSpPr>
          <p:cNvPr id="381955" name="Rectangle 3"/>
          <p:cNvSpPr>
            <a:spLocks noChangeArrowheads="1"/>
          </p:cNvSpPr>
          <p:nvPr/>
        </p:nvSpPr>
        <p:spPr bwMode="auto">
          <a:xfrm>
            <a:off x="228600" y="2057400"/>
            <a:ext cx="449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3"/>
              </a:buBlip>
            </a:pPr>
            <a:r>
              <a:rPr lang="en-US" sz="2800">
                <a:solidFill>
                  <a:srgbClr val="800000"/>
                </a:solidFill>
              </a:rPr>
              <a:t>Forward market method</a:t>
            </a:r>
          </a:p>
        </p:txBody>
      </p:sp>
      <p:pic>
        <p:nvPicPr>
          <p:cNvPr id="3819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2209800"/>
            <a:ext cx="3886200" cy="1827213"/>
          </a:xfrm>
          <a:prstGeom prst="rect">
            <a:avLst/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  <a:effectLst/>
        </p:spPr>
      </p:pic>
      <p:graphicFrame>
        <p:nvGraphicFramePr>
          <p:cNvPr id="381957" name="Object 5"/>
          <p:cNvGraphicFramePr>
            <a:graphicFrameLocks noChangeAspect="1"/>
          </p:cNvGraphicFramePr>
          <p:nvPr/>
        </p:nvGraphicFramePr>
        <p:xfrm>
          <a:off x="676275" y="2743200"/>
          <a:ext cx="3906838" cy="1316038"/>
        </p:xfrm>
        <a:graphic>
          <a:graphicData uri="http://schemas.openxmlformats.org/presentationml/2006/ole">
            <p:oleObj spid="_x0000_s348162" name="Equation" r:id="rId5" imgW="2412720" imgH="81252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/>
          <a:lstStyle/>
          <a:p>
            <a:r>
              <a:rPr lang="en-US" sz="3200"/>
              <a:t>Example</a:t>
            </a:r>
          </a:p>
        </p:txBody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724400"/>
          </a:xfrm>
        </p:spPr>
        <p:txBody>
          <a:bodyPr/>
          <a:lstStyle/>
          <a:p>
            <a:r>
              <a:rPr lang="en-US"/>
              <a:t>2-year semiannual floater with coupon rate equal to 6-month LIBOR and par value of USD 100 million</a:t>
            </a:r>
          </a:p>
          <a:p>
            <a:endParaRPr lang="en-US" sz="1400"/>
          </a:p>
          <a:p>
            <a:r>
              <a:rPr lang="en-US"/>
              <a:t>Current 6-month LIBOR is 5%</a:t>
            </a:r>
          </a:p>
          <a:p>
            <a:endParaRPr lang="en-US" sz="1400"/>
          </a:p>
          <a:p>
            <a:r>
              <a:rPr lang="en-US"/>
              <a:t>Suppose LIBOR can vary +/- 50 bp from previous period’s rate.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Swap spreads</a:t>
            </a:r>
          </a:p>
        </p:txBody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3048000"/>
          </a:xfrm>
        </p:spPr>
        <p:txBody>
          <a:bodyPr/>
          <a:lstStyle/>
          <a:p>
            <a:r>
              <a:rPr lang="en-US" sz="2800"/>
              <a:t>The difference between the fixed rate on a swap and the yield of a Treasury security with the same maturity is called the “swap spread”</a:t>
            </a:r>
          </a:p>
          <a:p>
            <a:pPr lvl="1"/>
            <a:r>
              <a:rPr lang="en-US" sz="2400"/>
              <a:t>The swap spread measures</a:t>
            </a:r>
          </a:p>
          <a:p>
            <a:pPr lvl="2"/>
            <a:r>
              <a:rPr lang="en-US" sz="2000"/>
              <a:t>the cost of hedging the risks of floating rate payments</a:t>
            </a:r>
          </a:p>
          <a:p>
            <a:pPr lvl="2"/>
            <a:r>
              <a:rPr lang="en-US" sz="2000"/>
              <a:t>A risk premium associated with corporate debt </a:t>
            </a:r>
          </a:p>
          <a:p>
            <a:pPr lvl="1"/>
            <a:r>
              <a:rPr lang="en-US" sz="2400"/>
              <a:t>Over the past 10 years, swap spreads have generally varied between 60-120 basis points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Beyond Plain Vanilla Swaps </a:t>
            </a:r>
          </a:p>
        </p:txBody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Varying Notional Principal Amount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To hedge, for instance, mortgage receipts where the principal is ammortized over time, a declining principal amount may be desirable</a:t>
            </a:r>
          </a:p>
          <a:p>
            <a:pPr>
              <a:lnSpc>
                <a:spcPct val="90000"/>
              </a:lnSpc>
            </a:pPr>
            <a:r>
              <a:rPr lang="en-US" sz="2400"/>
              <a:t>Basis swaps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Two parties exchange floating rate cash flows based on two different reference rates (e.g. prime lending rate and LIBOR)</a:t>
            </a:r>
          </a:p>
          <a:p>
            <a:pPr>
              <a:lnSpc>
                <a:spcPct val="90000"/>
              </a:lnSpc>
            </a:pPr>
            <a:r>
              <a:rPr lang="en-US" sz="2400"/>
              <a:t>Yield curve swaps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Swap payments based on two different spot rates in the yield curve</a:t>
            </a:r>
          </a:p>
          <a:p>
            <a:pPr>
              <a:lnSpc>
                <a:spcPct val="90000"/>
              </a:lnSpc>
            </a:pPr>
            <a:r>
              <a:rPr lang="en-US" sz="2400"/>
              <a:t>Swaptions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Options on interest rates swaps </a:t>
            </a:r>
          </a:p>
          <a:p>
            <a:pPr>
              <a:lnSpc>
                <a:spcPct val="90000"/>
              </a:lnSpc>
            </a:pPr>
            <a:r>
              <a:rPr lang="en-US" sz="2400"/>
              <a:t>Forward start swaps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The swap begins at a future pre-specified date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971800"/>
            <a:ext cx="8915400" cy="1143000"/>
          </a:xfrm>
        </p:spPr>
        <p:txBody>
          <a:bodyPr/>
          <a:lstStyle/>
          <a:p>
            <a:r>
              <a:rPr lang="en-US">
                <a:solidFill>
                  <a:srgbClr val="FFFFE1"/>
                </a:solidFill>
              </a:rPr>
              <a:t>Mortgage Backed Securities</a:t>
            </a:r>
          </a:p>
        </p:txBody>
      </p:sp>
    </p:spTree>
  </p:cSld>
  <p:clrMapOvr>
    <a:masterClrMapping/>
  </p:clrMapOvr>
  <p:transition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Lecture outline</a:t>
            </a:r>
          </a:p>
        </p:txBody>
      </p:sp>
      <p:sp>
        <p:nvSpPr>
          <p:cNvPr id="36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Overview of the mortgage market</a:t>
            </a:r>
          </a:p>
          <a:p>
            <a:r>
              <a:rPr lang="en-US"/>
              <a:t>The structure of pass-through securities</a:t>
            </a:r>
          </a:p>
          <a:p>
            <a:r>
              <a:rPr lang="en-US"/>
              <a:t>Prepayment risk</a:t>
            </a:r>
          </a:p>
          <a:p>
            <a:r>
              <a:rPr lang="en-US"/>
              <a:t>Other pass-through pricing features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U.S. Mortgage Market</a:t>
            </a:r>
          </a:p>
        </p:txBody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US residential mortgage market is the single largest debt market in the world</a:t>
            </a:r>
          </a:p>
          <a:p>
            <a:r>
              <a:rPr lang="en-US"/>
              <a:t>We will discuss</a:t>
            </a:r>
          </a:p>
          <a:p>
            <a:pPr lvl="1"/>
            <a:r>
              <a:rPr lang="en-US"/>
              <a:t>Home mortgages</a:t>
            </a:r>
          </a:p>
          <a:p>
            <a:pPr lvl="1"/>
            <a:r>
              <a:rPr lang="en-US"/>
              <a:t>Mortgage securitization</a:t>
            </a:r>
          </a:p>
          <a:p>
            <a:pPr lvl="1"/>
            <a:r>
              <a:rPr lang="en-US"/>
              <a:t>Market conventions</a:t>
            </a:r>
          </a:p>
          <a:p>
            <a:pPr lvl="1"/>
            <a:r>
              <a:rPr lang="en-US"/>
              <a:t>Risks to investors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 Bond Market Sector Sizes</a:t>
            </a:r>
          </a:p>
        </p:txBody>
      </p:sp>
      <p:pic>
        <p:nvPicPr>
          <p:cNvPr id="3655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914400"/>
            <a:ext cx="5219700" cy="532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 Bond Market Issuance</a:t>
            </a:r>
          </a:p>
        </p:txBody>
      </p:sp>
      <p:pic>
        <p:nvPicPr>
          <p:cNvPr id="3676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914400"/>
            <a:ext cx="6172200" cy="5495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 overview of the mortgage market</a:t>
            </a:r>
          </a:p>
        </p:txBody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38200"/>
            <a:ext cx="7772400" cy="5181600"/>
          </a:xfrm>
        </p:spPr>
        <p:txBody>
          <a:bodyPr/>
          <a:lstStyle/>
          <a:p>
            <a:r>
              <a:rPr lang="en-US"/>
              <a:t>General process of creating mortgage backed securities (MBS)</a:t>
            </a:r>
          </a:p>
          <a:p>
            <a:pPr lvl="1"/>
            <a:r>
              <a:rPr lang="en-US"/>
              <a:t>Homeowners borrow from mortgage originators (thrifts, commercial banks, mortgage banks)</a:t>
            </a:r>
          </a:p>
          <a:p>
            <a:pPr lvl="1"/>
            <a:r>
              <a:rPr lang="en-US"/>
              <a:t>An originator often sells the mortgage to a re-packager who accumulates mortgages into a pool</a:t>
            </a:r>
          </a:p>
          <a:p>
            <a:pPr lvl="1"/>
            <a:r>
              <a:rPr lang="en-US"/>
              <a:t>Mortgage backed bonds are then issued against cash flows of the pool which are passed through to bondholders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mortgages</a:t>
            </a:r>
          </a:p>
        </p:txBody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Fixed rate mortgages: </a:t>
            </a:r>
          </a:p>
          <a:p>
            <a:pPr lvl="1">
              <a:lnSpc>
                <a:spcPct val="90000"/>
              </a:lnSpc>
            </a:pPr>
            <a:r>
              <a:rPr lang="en-US"/>
              <a:t>loans that specify constant monthly payment at a fixed rate over the life of the mortgage.</a:t>
            </a:r>
          </a:p>
          <a:p>
            <a:pPr lvl="1">
              <a:lnSpc>
                <a:spcPct val="90000"/>
              </a:lnSpc>
            </a:pPr>
            <a:r>
              <a:rPr lang="en-US"/>
              <a:t>Typically sold to the secondary market and securitized</a:t>
            </a:r>
          </a:p>
          <a:p>
            <a:pPr>
              <a:lnSpc>
                <a:spcPct val="90000"/>
              </a:lnSpc>
            </a:pPr>
            <a:r>
              <a:rPr lang="en-US"/>
              <a:t>Adjustable-rate mortgages: </a:t>
            </a:r>
          </a:p>
          <a:p>
            <a:pPr lvl="1">
              <a:lnSpc>
                <a:spcPct val="90000"/>
              </a:lnSpc>
            </a:pPr>
            <a:r>
              <a:rPr lang="en-US"/>
              <a:t>loans that specify monthly payments based on an interest rate that periodically floats with a benchmark rate.  </a:t>
            </a:r>
          </a:p>
          <a:p>
            <a:pPr lvl="1">
              <a:lnSpc>
                <a:spcPct val="90000"/>
              </a:lnSpc>
            </a:pPr>
            <a:r>
              <a:rPr lang="en-US"/>
              <a:t>Often involves complicated caps and floors.</a:t>
            </a:r>
          </a:p>
          <a:p>
            <a:pPr lvl="1">
              <a:lnSpc>
                <a:spcPct val="90000"/>
              </a:lnSpc>
            </a:pPr>
            <a:r>
              <a:rPr lang="en-US"/>
              <a:t>Typically held by the originators themselves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Risks of Investing in Mortgages</a:t>
            </a:r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Interest  rate risk</a:t>
            </a:r>
          </a:p>
          <a:p>
            <a:pPr>
              <a:lnSpc>
                <a:spcPct val="90000"/>
              </a:lnSpc>
            </a:pPr>
            <a:r>
              <a:rPr lang="en-US"/>
              <a:t>Default risk</a:t>
            </a:r>
          </a:p>
          <a:p>
            <a:pPr>
              <a:lnSpc>
                <a:spcPct val="90000"/>
              </a:lnSpc>
            </a:pPr>
            <a:r>
              <a:rPr lang="en-US"/>
              <a:t>Prepayment risk</a:t>
            </a:r>
          </a:p>
          <a:p>
            <a:pPr lvl="1">
              <a:lnSpc>
                <a:spcPct val="90000"/>
              </a:lnSpc>
            </a:pPr>
            <a:r>
              <a:rPr lang="en-US"/>
              <a:t>Homeowners have the right to pay off part or all of an outstanding mortgage at any time</a:t>
            </a:r>
          </a:p>
          <a:p>
            <a:pPr lvl="1">
              <a:lnSpc>
                <a:spcPct val="90000"/>
              </a:lnSpc>
            </a:pPr>
            <a:r>
              <a:rPr lang="en-US"/>
              <a:t>Paying off a mortgage ahead of the ammortization schedule is called prepayment which causes uncertainty in future cash flows to investors</a:t>
            </a:r>
          </a:p>
          <a:p>
            <a:pPr lvl="1">
              <a:lnSpc>
                <a:spcPct val="90000"/>
              </a:lnSpc>
            </a:pPr>
            <a:r>
              <a:rPr lang="en-US"/>
              <a:t>Similar to call feature in corporate bonds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9144000" cy="609600"/>
          </a:xfrm>
        </p:spPr>
        <p:txBody>
          <a:bodyPr/>
          <a:lstStyle/>
          <a:p>
            <a:r>
              <a:rPr lang="en-US" sz="3200"/>
              <a:t>Example</a:t>
            </a:r>
          </a:p>
        </p:txBody>
      </p:sp>
      <p:graphicFrame>
        <p:nvGraphicFramePr>
          <p:cNvPr id="315395" name="Group 3"/>
          <p:cNvGraphicFramePr>
            <a:graphicFrameLocks noGrp="1"/>
          </p:cNvGraphicFramePr>
          <p:nvPr/>
        </p:nvGraphicFramePr>
        <p:xfrm>
          <a:off x="1447800" y="1676400"/>
          <a:ext cx="6096000" cy="414528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T=0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T=1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T=2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T=3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6.5%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6.0%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5.0%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5.0%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4.0%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3E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5442" name="Oval 50"/>
          <p:cNvSpPr>
            <a:spLocks noChangeArrowheads="1"/>
          </p:cNvSpPr>
          <p:nvPr/>
        </p:nvSpPr>
        <p:spPr bwMode="auto">
          <a:xfrm>
            <a:off x="1524000" y="3733800"/>
            <a:ext cx="1295400" cy="685800"/>
          </a:xfrm>
          <a:prstGeom prst="ellips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5443" name="Oval 51"/>
          <p:cNvSpPr>
            <a:spLocks noChangeArrowheads="1"/>
          </p:cNvSpPr>
          <p:nvPr/>
        </p:nvSpPr>
        <p:spPr bwMode="auto">
          <a:xfrm>
            <a:off x="3048000" y="3200400"/>
            <a:ext cx="1295400" cy="685800"/>
          </a:xfrm>
          <a:prstGeom prst="ellips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5444" name="Oval 52"/>
          <p:cNvSpPr>
            <a:spLocks noChangeArrowheads="1"/>
          </p:cNvSpPr>
          <p:nvPr/>
        </p:nvSpPr>
        <p:spPr bwMode="auto">
          <a:xfrm>
            <a:off x="4648200" y="3657600"/>
            <a:ext cx="1295400" cy="685800"/>
          </a:xfrm>
          <a:prstGeom prst="ellips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5445" name="Oval 53"/>
          <p:cNvSpPr>
            <a:spLocks noChangeArrowheads="1"/>
          </p:cNvSpPr>
          <p:nvPr/>
        </p:nvSpPr>
        <p:spPr bwMode="auto">
          <a:xfrm>
            <a:off x="6172200" y="4191000"/>
            <a:ext cx="1295400" cy="685800"/>
          </a:xfrm>
          <a:prstGeom prst="ellipse">
            <a:avLst/>
          </a:prstGeom>
          <a:noFill/>
          <a:ln w="76200" algn="ctr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442" grpId="0" animBg="1"/>
      <p:bldP spid="315443" grpId="0" animBg="1"/>
      <p:bldP spid="315444" grpId="0" animBg="1"/>
      <p:bldP spid="31544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Fixed-Rate Mortgages</a:t>
            </a:r>
          </a:p>
        </p:txBody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7772400" cy="2438400"/>
          </a:xfrm>
        </p:spPr>
        <p:txBody>
          <a:bodyPr/>
          <a:lstStyle/>
          <a:p>
            <a:r>
              <a:rPr lang="en-US"/>
              <a:t>How can we figure out the</a:t>
            </a:r>
            <a:r>
              <a:rPr lang="en-US" i="1"/>
              <a:t> </a:t>
            </a:r>
            <a:r>
              <a:rPr lang="en-US"/>
              <a:t>monthly payment (</a:t>
            </a:r>
            <a:r>
              <a:rPr lang="en-US" i="1"/>
              <a:t>MP</a:t>
            </a:r>
            <a:r>
              <a:rPr lang="en-US"/>
              <a:t>) for a fixed rate mortgage of size (</a:t>
            </a:r>
            <a:r>
              <a:rPr lang="en-US" i="1"/>
              <a:t>MB</a:t>
            </a:r>
            <a:r>
              <a:rPr lang="en-US" baseline="-25000"/>
              <a:t>0</a:t>
            </a:r>
            <a:r>
              <a:rPr lang="en-US"/>
              <a:t>)?</a:t>
            </a:r>
          </a:p>
          <a:p>
            <a:pPr lvl="1"/>
            <a:r>
              <a:rPr lang="en-US"/>
              <a:t>The value of the mortgage must be the discounted value of the payments</a:t>
            </a:r>
          </a:p>
        </p:txBody>
      </p:sp>
      <p:graphicFrame>
        <p:nvGraphicFramePr>
          <p:cNvPr id="373764" name="Object 4"/>
          <p:cNvGraphicFramePr>
            <a:graphicFrameLocks noChangeAspect="1"/>
          </p:cNvGraphicFramePr>
          <p:nvPr/>
        </p:nvGraphicFramePr>
        <p:xfrm>
          <a:off x="2743200" y="3810000"/>
          <a:ext cx="3683000" cy="2528888"/>
        </p:xfrm>
        <a:graphic>
          <a:graphicData uri="http://schemas.openxmlformats.org/presentationml/2006/ole">
            <p:oleObj spid="_x0000_s336898" name="Equation" r:id="rId3" imgW="2311200" imgH="15872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Fixed-Rate Mortgage Example</a:t>
            </a:r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1676400"/>
          </a:xfrm>
        </p:spPr>
        <p:txBody>
          <a:bodyPr/>
          <a:lstStyle/>
          <a:p>
            <a:r>
              <a:rPr lang="en-US"/>
              <a:t>Suppose a $100,000 mortgage is for 360 months at an annual rate of 8.125%</a:t>
            </a:r>
          </a:p>
          <a:p>
            <a:pPr lvl="1"/>
            <a:r>
              <a:rPr lang="en-US" i="1"/>
              <a:t>N</a:t>
            </a:r>
            <a:r>
              <a:rPr lang="en-US"/>
              <a:t> = 360, </a:t>
            </a:r>
            <a:r>
              <a:rPr lang="en-US" i="1"/>
              <a:t>MB</a:t>
            </a:r>
            <a:r>
              <a:rPr lang="en-US" baseline="-25000"/>
              <a:t>0</a:t>
            </a:r>
            <a:r>
              <a:rPr lang="en-US"/>
              <a:t> = 100,000, </a:t>
            </a:r>
            <a:r>
              <a:rPr lang="en-US" i="1"/>
              <a:t>i </a:t>
            </a:r>
            <a:r>
              <a:rPr lang="en-US"/>
              <a:t>= 0.08125/12 = 0.0067708 </a:t>
            </a:r>
          </a:p>
        </p:txBody>
      </p:sp>
      <p:graphicFrame>
        <p:nvGraphicFramePr>
          <p:cNvPr id="374788" name="Object 4"/>
          <p:cNvGraphicFramePr>
            <a:graphicFrameLocks noChangeAspect="1"/>
          </p:cNvGraphicFramePr>
          <p:nvPr/>
        </p:nvGraphicFramePr>
        <p:xfrm>
          <a:off x="1981200" y="3429000"/>
          <a:ext cx="4430713" cy="1212850"/>
        </p:xfrm>
        <a:graphic>
          <a:graphicData uri="http://schemas.openxmlformats.org/presentationml/2006/ole">
            <p:oleObj spid="_x0000_s337922" name="Equation" r:id="rId3" imgW="2781000" imgH="76176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Fixed Rate Mortgage Example</a:t>
            </a:r>
          </a:p>
        </p:txBody>
      </p:sp>
      <p:pic>
        <p:nvPicPr>
          <p:cNvPr id="3758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143000"/>
            <a:ext cx="4519613" cy="5016500"/>
          </a:xfrm>
          <a:prstGeom prst="rect">
            <a:avLst/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758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3022600" cy="4017963"/>
          </a:xfrm>
          <a:noFill/>
          <a:ln/>
        </p:spPr>
        <p:txBody>
          <a:bodyPr/>
          <a:lstStyle/>
          <a:p>
            <a:r>
              <a:rPr lang="en-US"/>
              <a:t>Ammortization schedule of a level fixed payment Mortgage</a:t>
            </a:r>
            <a:r>
              <a:rPr lang="en-US" sz="36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Prepayments</a:t>
            </a:r>
          </a:p>
        </p:txBody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305800" cy="5059363"/>
          </a:xfrm>
        </p:spPr>
        <p:txBody>
          <a:bodyPr/>
          <a:lstStyle/>
          <a:p>
            <a:r>
              <a:rPr lang="en-US"/>
              <a:t>The previous example assumes no prepayments</a:t>
            </a:r>
          </a:p>
          <a:p>
            <a:r>
              <a:rPr lang="en-US"/>
              <a:t>Almost all borrowers have the right to prepay</a:t>
            </a:r>
          </a:p>
          <a:p>
            <a:r>
              <a:rPr lang="en-US"/>
              <a:t>Prepayments can occur due to</a:t>
            </a:r>
          </a:p>
          <a:p>
            <a:pPr lvl="1"/>
            <a:r>
              <a:rPr lang="en-US"/>
              <a:t>Interest rates fall: homeowners refinance</a:t>
            </a:r>
          </a:p>
          <a:p>
            <a:pPr lvl="1"/>
            <a:r>
              <a:rPr lang="en-US"/>
              <a:t>Housing prices fall</a:t>
            </a:r>
          </a:p>
          <a:p>
            <a:pPr lvl="1"/>
            <a:r>
              <a:rPr lang="en-US"/>
              <a:t>Non-economic factors</a:t>
            </a:r>
          </a:p>
          <a:p>
            <a:pPr lvl="2"/>
            <a:r>
              <a:rPr lang="en-US"/>
              <a:t>Job relocation</a:t>
            </a:r>
          </a:p>
          <a:p>
            <a:pPr lvl="2"/>
            <a:r>
              <a:rPr lang="en-US"/>
              <a:t>Marital status</a:t>
            </a:r>
          </a:p>
          <a:p>
            <a:pPr lvl="2"/>
            <a:r>
              <a:rPr lang="en-US"/>
              <a:t>Kids moving out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Mortgage Pass-Through Securities</a:t>
            </a:r>
          </a:p>
        </p:txBody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7772400" cy="434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Definition</a:t>
            </a:r>
          </a:p>
          <a:p>
            <a:pPr lvl="1">
              <a:lnSpc>
                <a:spcPct val="90000"/>
              </a:lnSpc>
            </a:pPr>
            <a:r>
              <a:rPr lang="en-US"/>
              <a:t>Bonds that entitle bondholders to cash flows generated by mortgages in a pool, less servicing and guaranteeing fees</a:t>
            </a:r>
          </a:p>
          <a:p>
            <a:pPr>
              <a:lnSpc>
                <a:spcPct val="90000"/>
              </a:lnSpc>
            </a:pPr>
            <a:r>
              <a:rPr lang="en-US"/>
              <a:t>Characteristics of mortgage pools</a:t>
            </a:r>
          </a:p>
          <a:p>
            <a:pPr lvl="1">
              <a:lnSpc>
                <a:spcPct val="90000"/>
              </a:lnSpc>
            </a:pPr>
            <a:r>
              <a:rPr lang="en-US"/>
              <a:t>Weighted-average coupon rate (WAC) and weighted-average maturity (WAM) where weights are by principal outstanding</a:t>
            </a:r>
          </a:p>
          <a:p>
            <a:pPr lvl="1">
              <a:lnSpc>
                <a:spcPct val="90000"/>
              </a:lnSpc>
            </a:pPr>
            <a:r>
              <a:rPr lang="en-US"/>
              <a:t>Cash flows include interest payments, scheduled principal payments, and prepayments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Mortgage Pass-Through Securities</a:t>
            </a:r>
          </a:p>
        </p:txBody>
      </p:sp>
      <p:sp>
        <p:nvSpPr>
          <p:cNvPr id="378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90600"/>
            <a:ext cx="8382000" cy="5135563"/>
          </a:xfrm>
        </p:spPr>
        <p:txBody>
          <a:bodyPr/>
          <a:lstStyle/>
          <a:p>
            <a:r>
              <a:rPr lang="en-US"/>
              <a:t>Cash flow characteristics</a:t>
            </a:r>
          </a:p>
          <a:p>
            <a:pPr lvl="1"/>
            <a:r>
              <a:rPr lang="en-US"/>
              <a:t>The pass-through coupon rate is less than WAC due to fees</a:t>
            </a:r>
          </a:p>
          <a:p>
            <a:pPr lvl="1"/>
            <a:r>
              <a:rPr lang="en-US"/>
              <a:t>Cash flows are uncertain due to prepayments</a:t>
            </a:r>
          </a:p>
          <a:p>
            <a:r>
              <a:rPr lang="en-US"/>
              <a:t>Issuers</a:t>
            </a:r>
          </a:p>
          <a:p>
            <a:pPr lvl="1"/>
            <a:r>
              <a:rPr lang="en-US"/>
              <a:t>Federal agencies: GNMA, FHLMC, FNMA</a:t>
            </a:r>
          </a:p>
          <a:p>
            <a:pPr lvl="2"/>
            <a:r>
              <a:rPr lang="en-US" i="1"/>
              <a:t>Agency</a:t>
            </a:r>
            <a:r>
              <a:rPr lang="en-US"/>
              <a:t> Pass-Throughs</a:t>
            </a:r>
          </a:p>
          <a:p>
            <a:pPr lvl="1"/>
            <a:r>
              <a:rPr lang="en-US"/>
              <a:t>Private companies: thrifts, commercial banks</a:t>
            </a:r>
          </a:p>
          <a:p>
            <a:pPr lvl="2"/>
            <a:r>
              <a:rPr lang="en-US" i="1"/>
              <a:t>Non-Agency</a:t>
            </a:r>
            <a:r>
              <a:rPr lang="en-US"/>
              <a:t> Pass-Throughs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Pass-Through Process</a:t>
            </a:r>
          </a:p>
        </p:txBody>
      </p:sp>
      <p:pic>
        <p:nvPicPr>
          <p:cNvPr id="380931" name="Picture 3" descr="mortg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838200"/>
            <a:ext cx="6400800" cy="56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Ginnie Mae Pass-Throughs</a:t>
            </a:r>
          </a:p>
        </p:txBody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Pass-throughs guaranteed by Ginnie Mae (GNMA) are called mortgage-backed securities (MBS)</a:t>
            </a:r>
          </a:p>
          <a:p>
            <a:pPr>
              <a:lnSpc>
                <a:spcPct val="90000"/>
              </a:lnSpc>
            </a:pPr>
            <a:r>
              <a:rPr lang="en-US"/>
              <a:t>Based on loans insured by the FHA, VA and FmHA (Farmers Home Administration)</a:t>
            </a:r>
          </a:p>
          <a:p>
            <a:pPr>
              <a:lnSpc>
                <a:spcPct val="90000"/>
              </a:lnSpc>
            </a:pPr>
            <a:r>
              <a:rPr lang="en-US"/>
              <a:t>Fully modified: full guarantee of timely interest and principal payments</a:t>
            </a:r>
          </a:p>
          <a:p>
            <a:pPr>
              <a:lnSpc>
                <a:spcPct val="90000"/>
              </a:lnSpc>
            </a:pPr>
            <a:r>
              <a:rPr lang="en-US"/>
              <a:t>An obligation of the US government, so no default risk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458200" cy="457200"/>
          </a:xfrm>
        </p:spPr>
        <p:txBody>
          <a:bodyPr/>
          <a:lstStyle/>
          <a:p>
            <a:r>
              <a:rPr lang="en-US" sz="3200"/>
              <a:t>Fannie Mae and Freddie Mac Pass-Throughs</a:t>
            </a:r>
          </a:p>
        </p:txBody>
      </p:sp>
      <p:sp>
        <p:nvSpPr>
          <p:cNvPr id="38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Fannie Mae (</a:t>
            </a:r>
            <a:r>
              <a:rPr lang="en-US" sz="2000">
                <a:hlinkClick r:id="rId2"/>
              </a:rPr>
              <a:t>FNMA</a:t>
            </a:r>
            <a:r>
              <a:rPr lang="en-US" sz="2000"/>
              <a:t>) pass-throughs are called mortgage backed securities</a:t>
            </a:r>
          </a:p>
          <a:p>
            <a:pPr>
              <a:lnSpc>
                <a:spcPct val="80000"/>
              </a:lnSpc>
            </a:pPr>
            <a:r>
              <a:rPr lang="en-US" sz="2000"/>
              <a:t>Freddie Mac (</a:t>
            </a:r>
            <a:r>
              <a:rPr lang="en-US" sz="2000">
                <a:hlinkClick r:id="rId3"/>
              </a:rPr>
              <a:t>FHLMC</a:t>
            </a:r>
            <a:r>
              <a:rPr lang="en-US" sz="2000"/>
              <a:t>) pass-throughs are called participation certificates</a:t>
            </a:r>
          </a:p>
          <a:p>
            <a:pPr>
              <a:lnSpc>
                <a:spcPct val="80000"/>
              </a:lnSpc>
            </a:pPr>
            <a:r>
              <a:rPr lang="en-US" sz="2000"/>
              <a:t>Government sponsored enterprises </a:t>
            </a:r>
          </a:p>
          <a:p>
            <a:pPr>
              <a:lnSpc>
                <a:spcPct val="80000"/>
              </a:lnSpc>
            </a:pPr>
            <a:r>
              <a:rPr lang="en-US" sz="2000"/>
              <a:t>Not direct obligations of the US Government, so some default risk</a:t>
            </a:r>
          </a:p>
          <a:p>
            <a:pPr>
              <a:lnSpc>
                <a:spcPct val="80000"/>
              </a:lnSpc>
            </a:pPr>
            <a:r>
              <a:rPr lang="en-US" sz="2000"/>
              <a:t>Offer higher pass-through coupon rates than comparable Ginnie Mae pass-throughs</a:t>
            </a:r>
          </a:p>
          <a:p>
            <a:pPr>
              <a:lnSpc>
                <a:spcPct val="80000"/>
              </a:lnSpc>
            </a:pPr>
            <a:r>
              <a:rPr lang="en-US" sz="2000"/>
              <a:t>Can borrow from US Treasury and are free from SEC regulation, low capital requirement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$2.25 billion Treasury credit line (end of 2004)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Congressional Budget Office puts the value of the subsidy at $19.6billion a year for the two mortgage giants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Preferential status a topic of hot debate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Comparison of Agency Securities</a:t>
            </a:r>
          </a:p>
        </p:txBody>
      </p:sp>
      <p:pic>
        <p:nvPicPr>
          <p:cNvPr id="385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92263"/>
            <a:ext cx="8382000" cy="4645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800600"/>
          </a:xfrm>
        </p:spPr>
        <p:txBody>
          <a:bodyPr/>
          <a:lstStyle/>
          <a:p>
            <a:r>
              <a:rPr lang="en-US"/>
              <a:t>Assume LIBOR goes up next period and then falls for the next two periods.</a:t>
            </a:r>
          </a:p>
          <a:p>
            <a:r>
              <a:rPr lang="en-US"/>
              <a:t>What cash flows will the bondholder receive?</a:t>
            </a:r>
          </a:p>
          <a:p>
            <a:pPr lvl="1"/>
            <a:r>
              <a:rPr lang="en-US"/>
              <a:t>Coupon 1 =</a:t>
            </a:r>
          </a:p>
          <a:p>
            <a:pPr lvl="1"/>
            <a:r>
              <a:rPr lang="en-US"/>
              <a:t>Coupon 2 =</a:t>
            </a:r>
          </a:p>
          <a:p>
            <a:pPr lvl="1"/>
            <a:r>
              <a:rPr lang="en-US"/>
              <a:t>Coupon 3 =</a:t>
            </a:r>
          </a:p>
          <a:p>
            <a:pPr lvl="1"/>
            <a:r>
              <a:rPr lang="en-US"/>
              <a:t>Coupon 4 plus par value =</a:t>
            </a: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Private Pass-Throughs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305800" cy="5211763"/>
          </a:xfrm>
        </p:spPr>
        <p:txBody>
          <a:bodyPr/>
          <a:lstStyle/>
          <a:p>
            <a:r>
              <a:rPr lang="en-US"/>
              <a:t>Composed of non-conforming mortgages</a:t>
            </a:r>
          </a:p>
          <a:p>
            <a:pPr lvl="1"/>
            <a:r>
              <a:rPr lang="en-US"/>
              <a:t>Do not meet underwriting standards of Agencies</a:t>
            </a:r>
          </a:p>
          <a:p>
            <a:pPr lvl="2"/>
            <a:r>
              <a:rPr lang="en-US"/>
              <a:t>Payment-to-income ratio too high</a:t>
            </a:r>
          </a:p>
          <a:p>
            <a:pPr lvl="2"/>
            <a:r>
              <a:rPr lang="en-US"/>
              <a:t>Loan-to-value ratio too high</a:t>
            </a:r>
          </a:p>
          <a:p>
            <a:pPr lvl="2"/>
            <a:r>
              <a:rPr lang="en-US"/>
              <a:t>Loan amount too high</a:t>
            </a:r>
          </a:p>
          <a:p>
            <a:r>
              <a:rPr lang="en-US"/>
              <a:t>Must be registered with SEC</a:t>
            </a:r>
          </a:p>
          <a:p>
            <a:r>
              <a:rPr lang="en-US"/>
              <a:t>Typically rated by Moody’s or Standard and Poor’s</a:t>
            </a:r>
          </a:p>
          <a:p>
            <a:r>
              <a:rPr lang="en-US"/>
              <a:t>Also called “non-agency” pass-throughs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686800" cy="457200"/>
          </a:xfrm>
        </p:spPr>
        <p:txBody>
          <a:bodyPr/>
          <a:lstStyle/>
          <a:p>
            <a:r>
              <a:rPr lang="en-US" sz="3200"/>
              <a:t>Credit Enhancement for Private Pass-throughs</a:t>
            </a:r>
          </a:p>
        </p:txBody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External</a:t>
            </a:r>
          </a:p>
          <a:p>
            <a:pPr lvl="1"/>
            <a:r>
              <a:rPr lang="en-US"/>
              <a:t>Corporate guarantees</a:t>
            </a:r>
          </a:p>
          <a:p>
            <a:pPr lvl="1"/>
            <a:r>
              <a:rPr lang="en-US"/>
              <a:t>Letters of credit</a:t>
            </a:r>
          </a:p>
          <a:p>
            <a:pPr lvl="1"/>
            <a:r>
              <a:rPr lang="en-US"/>
              <a:t>Bond insurance</a:t>
            </a:r>
          </a:p>
          <a:p>
            <a:r>
              <a:rPr lang="en-US"/>
              <a:t>Internal</a:t>
            </a:r>
          </a:p>
          <a:p>
            <a:pPr lvl="1"/>
            <a:r>
              <a:rPr lang="en-US"/>
              <a:t>Reserve funds</a:t>
            </a:r>
          </a:p>
          <a:p>
            <a:pPr lvl="1"/>
            <a:r>
              <a:rPr lang="en-US"/>
              <a:t>Overcollateralization</a:t>
            </a:r>
          </a:p>
          <a:p>
            <a:pPr lvl="1"/>
            <a:r>
              <a:rPr lang="en-US"/>
              <a:t>Senior / Subordinated structure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Prepayment Risk</a:t>
            </a:r>
          </a:p>
        </p:txBody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305800" cy="5211763"/>
          </a:xfrm>
        </p:spPr>
        <p:txBody>
          <a:bodyPr/>
          <a:lstStyle/>
          <a:p>
            <a:r>
              <a:rPr lang="en-US"/>
              <a:t>The yield spread between GNMA pass-throughs and US Treasuries is due to prepayment risk</a:t>
            </a:r>
          </a:p>
          <a:p>
            <a:r>
              <a:rPr lang="en-US"/>
              <a:t>A prepayment risk premium arises from </a:t>
            </a:r>
            <a:r>
              <a:rPr lang="en-US" i="1"/>
              <a:t>negative convexity</a:t>
            </a:r>
            <a:r>
              <a:rPr lang="en-US"/>
              <a:t> features of pass-throughs</a:t>
            </a:r>
          </a:p>
          <a:p>
            <a:pPr lvl="1"/>
            <a:r>
              <a:rPr lang="en-US" i="1"/>
              <a:t>Contraction risk</a:t>
            </a:r>
            <a:r>
              <a:rPr lang="en-US"/>
              <a:t>: more prepayments with lower interest rates and reinvestment of prepayments at lower rates</a:t>
            </a:r>
          </a:p>
          <a:p>
            <a:pPr lvl="1"/>
            <a:r>
              <a:rPr lang="en-US" i="1"/>
              <a:t>Extension risk</a:t>
            </a:r>
            <a:r>
              <a:rPr lang="en-US"/>
              <a:t>: less prepayments with higher interest rates so less reinvestment at higher rates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Negative Convexity</a:t>
            </a:r>
          </a:p>
        </p:txBody>
      </p:sp>
      <p:sp>
        <p:nvSpPr>
          <p:cNvPr id="390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1676400"/>
          </a:xfrm>
        </p:spPr>
        <p:txBody>
          <a:bodyPr/>
          <a:lstStyle/>
          <a:p>
            <a:r>
              <a:rPr lang="en-US"/>
              <a:t>The price-yield relationship is different for callable bonds (the right of prepayment is a call option for the borrower)</a:t>
            </a:r>
          </a:p>
        </p:txBody>
      </p:sp>
      <p:sp>
        <p:nvSpPr>
          <p:cNvPr id="390148" name="Line 4"/>
          <p:cNvSpPr>
            <a:spLocks noChangeShapeType="1"/>
          </p:cNvSpPr>
          <p:nvPr/>
        </p:nvSpPr>
        <p:spPr bwMode="auto">
          <a:xfrm>
            <a:off x="2286000" y="3200400"/>
            <a:ext cx="0" cy="274320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90149" name="Line 5"/>
          <p:cNvSpPr>
            <a:spLocks noChangeShapeType="1"/>
          </p:cNvSpPr>
          <p:nvPr/>
        </p:nvSpPr>
        <p:spPr bwMode="auto">
          <a:xfrm>
            <a:off x="2286000" y="5943600"/>
            <a:ext cx="4953000" cy="0"/>
          </a:xfrm>
          <a:prstGeom prst="line">
            <a:avLst/>
          </a:prstGeom>
          <a:noFill/>
          <a:ln w="9525">
            <a:solidFill>
              <a:srgbClr val="003366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90150" name="Freeform 6"/>
          <p:cNvSpPr>
            <a:spLocks/>
          </p:cNvSpPr>
          <p:nvPr/>
        </p:nvSpPr>
        <p:spPr bwMode="auto">
          <a:xfrm>
            <a:off x="2819400" y="3352800"/>
            <a:ext cx="4191000" cy="2209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76" y="864"/>
              </a:cxn>
              <a:cxn ang="0">
                <a:pos x="2640" y="1392"/>
              </a:cxn>
            </a:cxnLst>
            <a:rect l="0" t="0" r="r" b="b"/>
            <a:pathLst>
              <a:path w="2640" h="1392">
                <a:moveTo>
                  <a:pt x="0" y="0"/>
                </a:moveTo>
                <a:cubicBezTo>
                  <a:pt x="68" y="316"/>
                  <a:pt x="136" y="632"/>
                  <a:pt x="576" y="864"/>
                </a:cubicBezTo>
                <a:cubicBezTo>
                  <a:pt x="1016" y="1096"/>
                  <a:pt x="1828" y="1244"/>
                  <a:pt x="2640" y="1392"/>
                </a:cubicBezTo>
              </a:path>
            </a:pathLst>
          </a:custGeom>
          <a:noFill/>
          <a:ln w="9525" cap="flat" cmpd="sng">
            <a:solidFill>
              <a:srgbClr val="003366"/>
            </a:solidFill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90151" name="Freeform 7"/>
          <p:cNvSpPr>
            <a:spLocks/>
          </p:cNvSpPr>
          <p:nvPr/>
        </p:nvSpPr>
        <p:spPr bwMode="auto">
          <a:xfrm>
            <a:off x="2362200" y="4419600"/>
            <a:ext cx="1676400" cy="457200"/>
          </a:xfrm>
          <a:custGeom>
            <a:avLst/>
            <a:gdLst/>
            <a:ahLst/>
            <a:cxnLst>
              <a:cxn ang="0">
                <a:pos x="1056" y="288"/>
              </a:cxn>
              <a:cxn ang="0">
                <a:pos x="528" y="48"/>
              </a:cxn>
              <a:cxn ang="0">
                <a:pos x="0" y="0"/>
              </a:cxn>
            </a:cxnLst>
            <a:rect l="0" t="0" r="r" b="b"/>
            <a:pathLst>
              <a:path w="1056" h="288">
                <a:moveTo>
                  <a:pt x="1056" y="288"/>
                </a:moveTo>
                <a:cubicBezTo>
                  <a:pt x="880" y="192"/>
                  <a:pt x="704" y="96"/>
                  <a:pt x="528" y="48"/>
                </a:cubicBezTo>
                <a:cubicBezTo>
                  <a:pt x="352" y="0"/>
                  <a:pt x="176" y="0"/>
                  <a:pt x="0" y="0"/>
                </a:cubicBezTo>
              </a:path>
            </a:pathLst>
          </a:custGeom>
          <a:noFill/>
          <a:ln w="9525" cap="flat" cmpd="sng">
            <a:solidFill>
              <a:srgbClr val="003366"/>
            </a:solidFill>
            <a:prstDash val="dash"/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90152" name="Text Box 8"/>
          <p:cNvSpPr txBox="1">
            <a:spLocks noChangeArrowheads="1"/>
          </p:cNvSpPr>
          <p:nvPr/>
        </p:nvSpPr>
        <p:spPr bwMode="auto">
          <a:xfrm>
            <a:off x="2967038" y="3429000"/>
            <a:ext cx="1247775" cy="376238"/>
          </a:xfrm>
          <a:prstGeom prst="rect">
            <a:avLst/>
          </a:prstGeom>
          <a:noFill/>
          <a:ln w="9525" algn="ctr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3366"/>
                </a:solidFill>
              </a:rPr>
              <a:t>noncallable</a:t>
            </a:r>
          </a:p>
        </p:txBody>
      </p:sp>
      <p:sp>
        <p:nvSpPr>
          <p:cNvPr id="390153" name="Text Box 9"/>
          <p:cNvSpPr txBox="1">
            <a:spLocks noChangeArrowheads="1"/>
          </p:cNvSpPr>
          <p:nvPr/>
        </p:nvSpPr>
        <p:spPr bwMode="auto">
          <a:xfrm>
            <a:off x="2433638" y="4724400"/>
            <a:ext cx="904875" cy="376238"/>
          </a:xfrm>
          <a:prstGeom prst="rect">
            <a:avLst/>
          </a:prstGeom>
          <a:noFill/>
          <a:ln w="9525" algn="ctr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3366"/>
                </a:solidFill>
              </a:rPr>
              <a:t>callable</a:t>
            </a:r>
          </a:p>
        </p:txBody>
      </p:sp>
      <p:sp>
        <p:nvSpPr>
          <p:cNvPr id="390154" name="Text Box 10"/>
          <p:cNvSpPr txBox="1">
            <a:spLocks noChangeArrowheads="1"/>
          </p:cNvSpPr>
          <p:nvPr/>
        </p:nvSpPr>
        <p:spPr bwMode="auto">
          <a:xfrm>
            <a:off x="1443038" y="3200400"/>
            <a:ext cx="663575" cy="376238"/>
          </a:xfrm>
          <a:prstGeom prst="rect">
            <a:avLst/>
          </a:prstGeom>
          <a:noFill/>
          <a:ln w="9525" algn="ctr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3366"/>
                </a:solidFill>
              </a:rPr>
              <a:t>Price</a:t>
            </a:r>
          </a:p>
        </p:txBody>
      </p:sp>
      <p:sp>
        <p:nvSpPr>
          <p:cNvPr id="390155" name="Text Box 11"/>
          <p:cNvSpPr txBox="1">
            <a:spLocks noChangeArrowheads="1"/>
          </p:cNvSpPr>
          <p:nvPr/>
        </p:nvSpPr>
        <p:spPr bwMode="auto">
          <a:xfrm>
            <a:off x="6396038" y="5943600"/>
            <a:ext cx="701675" cy="376238"/>
          </a:xfrm>
          <a:prstGeom prst="rect">
            <a:avLst/>
          </a:prstGeom>
          <a:noFill/>
          <a:ln w="9525" algn="ctr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3366"/>
                </a:solidFill>
              </a:rPr>
              <a:t>Yield</a:t>
            </a:r>
          </a:p>
        </p:txBody>
      </p:sp>
      <p:sp>
        <p:nvSpPr>
          <p:cNvPr id="390156" name="Rectangle 12"/>
          <p:cNvSpPr>
            <a:spLocks noChangeArrowheads="1"/>
          </p:cNvSpPr>
          <p:nvPr/>
        </p:nvSpPr>
        <p:spPr bwMode="auto">
          <a:xfrm>
            <a:off x="3733800" y="2971800"/>
            <a:ext cx="5029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143000" lvl="2" indent="-22860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2"/>
              </a:buBlip>
            </a:pPr>
            <a:r>
              <a:rPr lang="en-US">
                <a:solidFill>
                  <a:srgbClr val="800000"/>
                </a:solidFill>
              </a:rPr>
              <a:t>As interest rates fall, it is more likely that the borrower will call the bond to refinance, so the bonds price does not rise as fast as a comparable noncallable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Who worries about prepayment risk?</a:t>
            </a:r>
          </a:p>
        </p:txBody>
      </p:sp>
      <p:sp>
        <p:nvSpPr>
          <p:cNvPr id="391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Institutions with short-duration liabilities are exposed to extension risk</a:t>
            </a:r>
          </a:p>
          <a:p>
            <a:pPr lvl="1"/>
            <a:r>
              <a:rPr lang="en-US"/>
              <a:t>E.g. banks</a:t>
            </a:r>
          </a:p>
          <a:p>
            <a:r>
              <a:rPr lang="en-US"/>
              <a:t>Institutions with long-duration liabilities are exposed to contraction risk</a:t>
            </a:r>
          </a:p>
          <a:p>
            <a:pPr lvl="1"/>
            <a:r>
              <a:rPr lang="en-US"/>
              <a:t>E.g. pension funds</a:t>
            </a:r>
          </a:p>
          <a:p>
            <a:r>
              <a:rPr lang="en-US"/>
              <a:t>This has given rise to “CMO” and “stripped MBS” products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Treasury vs MBS yield curves (1999)</a:t>
            </a:r>
          </a:p>
        </p:txBody>
      </p:sp>
      <p:pic>
        <p:nvPicPr>
          <p:cNvPr id="393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66838"/>
            <a:ext cx="8077200" cy="5111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Factors Affecting Prepayments</a:t>
            </a:r>
          </a:p>
        </p:txBody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Prevailing mortgage rate</a:t>
            </a:r>
          </a:p>
          <a:p>
            <a:pPr lvl="1"/>
            <a:r>
              <a:rPr lang="en-US"/>
              <a:t>The greater the difference between the prevailing mortgage rates and the contract rate, the greater the incentive to refinance</a:t>
            </a:r>
          </a:p>
          <a:p>
            <a:pPr lvl="1"/>
            <a:r>
              <a:rPr lang="en-US"/>
              <a:t>Path of mortgage rates: past refinancing rates affect current refinancing (</a:t>
            </a:r>
            <a:r>
              <a:rPr lang="en-US" i="1"/>
              <a:t>refinancing burnout</a:t>
            </a:r>
            <a:r>
              <a:rPr lang="en-US"/>
              <a:t>)</a:t>
            </a:r>
          </a:p>
          <a:p>
            <a:pPr lvl="1"/>
            <a:r>
              <a:rPr lang="en-US"/>
              <a:t>Lower interest rates increase the affordability of homes and increase turnover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Factors Affecting Prepayments</a:t>
            </a:r>
          </a:p>
        </p:txBody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Characteristics of underlying mortgages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Amount of seasoning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FHA/VA versus conventional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Location</a:t>
            </a:r>
          </a:p>
          <a:p>
            <a:pPr>
              <a:lnSpc>
                <a:spcPct val="90000"/>
              </a:lnSpc>
            </a:pPr>
            <a:r>
              <a:rPr lang="en-US" sz="2800"/>
              <a:t>Seasonal factors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Home buying and repayments rise in the spring and peak in the summer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Home buying and repayments decline in the fall and winter</a:t>
            </a:r>
          </a:p>
          <a:p>
            <a:pPr>
              <a:lnSpc>
                <a:spcPct val="90000"/>
              </a:lnSpc>
            </a:pPr>
            <a:r>
              <a:rPr lang="en-US" sz="2800"/>
              <a:t>Economic activity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Greater turnover during expansions, less during recessions</a:t>
            </a:r>
          </a:p>
          <a:p>
            <a:pPr lvl="1">
              <a:lnSpc>
                <a:spcPct val="90000"/>
              </a:lnSpc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Industry Conventions for Prepayment</a:t>
            </a:r>
          </a:p>
        </p:txBody>
      </p:sp>
      <p:sp>
        <p:nvSpPr>
          <p:cNvPr id="397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4876800"/>
          </a:xfrm>
        </p:spPr>
        <p:txBody>
          <a:bodyPr/>
          <a:lstStyle/>
          <a:p>
            <a:r>
              <a:rPr lang="en-US"/>
              <a:t>Conditional prepayment rate (CPR): stated as an annual percentage</a:t>
            </a:r>
          </a:p>
          <a:p>
            <a:r>
              <a:rPr lang="en-US"/>
              <a:t>Single-monthly mortality rate (SMM)</a:t>
            </a:r>
          </a:p>
          <a:p>
            <a:pPr lvl="1"/>
            <a:r>
              <a:rPr lang="en-US"/>
              <a:t>Estimate of monthly prepayment rate</a:t>
            </a:r>
          </a:p>
          <a:p>
            <a:pPr lvl="1"/>
            <a:r>
              <a:rPr lang="en-US"/>
              <a:t>SMM = 1 – (1 – CPR)</a:t>
            </a:r>
            <a:r>
              <a:rPr lang="en-US" baseline="30000"/>
              <a:t>1/12</a:t>
            </a:r>
            <a:endParaRPr lang="en-US"/>
          </a:p>
          <a:p>
            <a:r>
              <a:rPr lang="en-US"/>
              <a:t>Example</a:t>
            </a:r>
          </a:p>
          <a:p>
            <a:pPr lvl="1"/>
            <a:r>
              <a:rPr lang="en-US"/>
              <a:t>Suppose the CPR for a mortgage pool is 6%</a:t>
            </a:r>
          </a:p>
          <a:p>
            <a:pPr lvl="1"/>
            <a:r>
              <a:rPr lang="en-US"/>
              <a:t>SMM = 1 – (1 - 0.06)</a:t>
            </a:r>
            <a:r>
              <a:rPr lang="en-US" baseline="30000"/>
              <a:t>1/12</a:t>
            </a:r>
            <a:r>
              <a:rPr lang="en-US"/>
              <a:t> = 0.5143%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Public Securities Association Prepayment Model</a:t>
            </a:r>
          </a:p>
        </p:txBody>
      </p:sp>
      <p:sp>
        <p:nvSpPr>
          <p:cNvPr id="398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7772400" cy="4800600"/>
          </a:xfrm>
        </p:spPr>
        <p:txBody>
          <a:bodyPr/>
          <a:lstStyle/>
          <a:p>
            <a:r>
              <a:rPr lang="en-US" sz="2800"/>
              <a:t>The PSA model is based on historical experience</a:t>
            </a:r>
          </a:p>
          <a:p>
            <a:r>
              <a:rPr lang="en-US" sz="2800"/>
              <a:t>Makes a distinction between non-seasoned (less than 30 months) and seasoned (more than 30 months) mortgages</a:t>
            </a:r>
          </a:p>
          <a:p>
            <a:r>
              <a:rPr lang="en-US" sz="2800"/>
              <a:t>100 PSA benchmark for 30-year mortgages</a:t>
            </a:r>
          </a:p>
          <a:p>
            <a:pPr lvl="1"/>
            <a:r>
              <a:rPr lang="en-US" sz="2400"/>
              <a:t>CPR is 0.2% for the first month, and increases by 0.2% per month until the 30</a:t>
            </a:r>
            <a:r>
              <a:rPr lang="en-US" sz="2400" baseline="30000"/>
              <a:t>th</a:t>
            </a:r>
            <a:r>
              <a:rPr lang="en-US" sz="2400"/>
              <a:t> month</a:t>
            </a:r>
          </a:p>
          <a:p>
            <a:pPr lvl="1"/>
            <a:r>
              <a:rPr lang="en-US" sz="2400"/>
              <a:t>CPR is 6% for the remaining life of the mortgage</a:t>
            </a:r>
          </a:p>
          <a:p>
            <a:pPr lvl="1"/>
            <a:r>
              <a:rPr lang="en-US" sz="2400"/>
              <a:t>Deviations are states as percentages of the benchmark</a:t>
            </a:r>
          </a:p>
          <a:p>
            <a:pPr lvl="2"/>
            <a:r>
              <a:rPr lang="en-US" sz="2000"/>
              <a:t>E.g. 200PSA, 50PSA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800600"/>
          </a:xfrm>
        </p:spPr>
        <p:txBody>
          <a:bodyPr/>
          <a:lstStyle/>
          <a:p>
            <a:r>
              <a:rPr lang="en-US"/>
              <a:t>What will the value of the floater be in 3 periods (i.e., with 6 months of maturity remaining)?</a:t>
            </a:r>
          </a:p>
          <a:p>
            <a:pPr>
              <a:buFont typeface="Wingdings" pitchFamily="2" charset="2"/>
              <a:buNone/>
            </a:pPr>
            <a:endParaRPr lang="en-US"/>
          </a:p>
        </p:txBody>
      </p:sp>
      <p:graphicFrame>
        <p:nvGraphicFramePr>
          <p:cNvPr id="318468" name="Object 4"/>
          <p:cNvGraphicFramePr>
            <a:graphicFrameLocks noChangeAspect="1"/>
          </p:cNvGraphicFramePr>
          <p:nvPr/>
        </p:nvGraphicFramePr>
        <p:xfrm>
          <a:off x="1143000" y="2895600"/>
          <a:ext cx="5440363" cy="3178175"/>
        </p:xfrm>
        <a:graphic>
          <a:graphicData uri="http://schemas.openxmlformats.org/presentationml/2006/ole">
            <p:oleObj spid="_x0000_s318468" name="Equation" r:id="rId3" imgW="2603160" imgH="1523880" progId="Equation.3">
              <p:embed/>
            </p:oleObj>
          </a:graphicData>
        </a:graphic>
      </p:graphicFrame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Multiples of PSA</a:t>
            </a:r>
          </a:p>
        </p:txBody>
      </p:sp>
      <p:pic>
        <p:nvPicPr>
          <p:cNvPr id="399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8534400" cy="4691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Prepayment models</a:t>
            </a:r>
          </a:p>
        </p:txBody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7772400" cy="4953000"/>
          </a:xfrm>
        </p:spPr>
        <p:txBody>
          <a:bodyPr/>
          <a:lstStyle/>
          <a:p>
            <a:r>
              <a:rPr lang="en-US" sz="2800"/>
              <a:t>Economic Prepayment models</a:t>
            </a:r>
          </a:p>
          <a:p>
            <a:pPr lvl="1"/>
            <a:r>
              <a:rPr lang="en-US" sz="2400"/>
              <a:t>Many Wall Street firms have developed econometric models to project prepayment rates</a:t>
            </a:r>
          </a:p>
          <a:p>
            <a:pPr lvl="1"/>
            <a:r>
              <a:rPr lang="en-US" sz="2400"/>
              <a:t>Project SMMs for each remaining month of the mortgage pool onto </a:t>
            </a:r>
          </a:p>
          <a:p>
            <a:pPr lvl="2"/>
            <a:r>
              <a:rPr lang="en-US" sz="2000"/>
              <a:t>Macro factors</a:t>
            </a:r>
          </a:p>
          <a:p>
            <a:pPr lvl="2"/>
            <a:r>
              <a:rPr lang="en-US" sz="2000"/>
              <a:t>Past prepayment</a:t>
            </a:r>
          </a:p>
          <a:p>
            <a:pPr lvl="2"/>
            <a:r>
              <a:rPr lang="en-US" sz="2000"/>
              <a:t>Seasonal factors, …</a:t>
            </a:r>
          </a:p>
          <a:p>
            <a:pPr lvl="2"/>
            <a:r>
              <a:rPr lang="en-US" sz="2000"/>
              <a:t>Explain up to 95% of prepayment variation (ex-post!)</a:t>
            </a:r>
          </a:p>
          <a:p>
            <a:pPr lvl="1"/>
            <a:r>
              <a:rPr lang="en-US" sz="2400"/>
              <a:t>For sales and trading purposes, a single PSA multiple is still computed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Projecting Cash Flows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305800" cy="5410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Determine life of the mortgage pool using WAM</a:t>
            </a:r>
          </a:p>
          <a:p>
            <a:pPr lvl="1">
              <a:lnSpc>
                <a:spcPct val="90000"/>
              </a:lnSpc>
            </a:pPr>
            <a:r>
              <a:rPr lang="en-US"/>
              <a:t>A pool with WAM of 357 (3 months short of 30 years) would have a PSA CPR of 0.8% for the first month</a:t>
            </a:r>
          </a:p>
          <a:p>
            <a:pPr>
              <a:lnSpc>
                <a:spcPct val="90000"/>
              </a:lnSpc>
            </a:pPr>
            <a:r>
              <a:rPr lang="en-US"/>
              <a:t>Cash flow components</a:t>
            </a:r>
          </a:p>
          <a:p>
            <a:pPr lvl="1">
              <a:lnSpc>
                <a:spcPct val="90000"/>
              </a:lnSpc>
            </a:pPr>
            <a:r>
              <a:rPr lang="en-US"/>
              <a:t>Interest (based on pass-through rate: WAC less fees)</a:t>
            </a:r>
          </a:p>
          <a:p>
            <a:pPr lvl="1">
              <a:lnSpc>
                <a:spcPct val="90000"/>
              </a:lnSpc>
            </a:pPr>
            <a:r>
              <a:rPr lang="en-US"/>
              <a:t>Scheduled principal repayment: total mortgage payments minus interest paid by homeowners (based on WAC)</a:t>
            </a:r>
          </a:p>
          <a:p>
            <a:pPr lvl="1">
              <a:lnSpc>
                <a:spcPct val="90000"/>
              </a:lnSpc>
            </a:pPr>
            <a:r>
              <a:rPr lang="en-US"/>
              <a:t>Prepayment: based on SMM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SMM Projected Cash Flows</a:t>
            </a:r>
          </a:p>
        </p:txBody>
      </p:sp>
      <p:pic>
        <p:nvPicPr>
          <p:cNvPr id="403461" name="Picture 5" descr="prepay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 b="51778"/>
          <a:stretch>
            <a:fillRect/>
          </a:stretch>
        </p:blipFill>
        <p:spPr>
          <a:xfrm>
            <a:off x="0" y="3276600"/>
            <a:ext cx="4419600" cy="3581400"/>
          </a:xfrm>
          <a:noFill/>
          <a:ln/>
        </p:spPr>
      </p:pic>
      <p:pic>
        <p:nvPicPr>
          <p:cNvPr id="403459" name="Picture 3" descr="prepay1"/>
          <p:cNvPicPr>
            <a:picLocks noChangeAspect="1" noChangeArrowheads="1"/>
          </p:cNvPicPr>
          <p:nvPr/>
        </p:nvPicPr>
        <p:blipFill>
          <a:blip r:embed="rId3" cstate="print"/>
          <a:srcRect t="50832"/>
          <a:stretch>
            <a:fillRect/>
          </a:stretch>
        </p:blipFill>
        <p:spPr bwMode="auto">
          <a:xfrm>
            <a:off x="4343400" y="0"/>
            <a:ext cx="4800600" cy="3282950"/>
          </a:xfrm>
          <a:prstGeom prst="rect">
            <a:avLst/>
          </a:prstGeom>
          <a:noFill/>
        </p:spPr>
      </p:pic>
      <p:pic>
        <p:nvPicPr>
          <p:cNvPr id="403460" name="Picture 4" descr="prepay1"/>
          <p:cNvPicPr>
            <a:picLocks noChangeAspect="1" noChangeArrowheads="1"/>
          </p:cNvPicPr>
          <p:nvPr/>
        </p:nvPicPr>
        <p:blipFill>
          <a:blip r:embed="rId3" cstate="print"/>
          <a:srcRect b="50832"/>
          <a:stretch>
            <a:fillRect/>
          </a:stretch>
        </p:blipFill>
        <p:spPr bwMode="auto">
          <a:xfrm>
            <a:off x="0" y="0"/>
            <a:ext cx="4419600" cy="3282950"/>
          </a:xfrm>
          <a:prstGeom prst="rect">
            <a:avLst/>
          </a:prstGeom>
          <a:noFill/>
        </p:spPr>
      </p:pic>
      <p:pic>
        <p:nvPicPr>
          <p:cNvPr id="403463" name="Picture 7" descr="prepay2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 t="51932"/>
          <a:stretch>
            <a:fillRect/>
          </a:stretch>
        </p:blipFill>
        <p:spPr>
          <a:xfrm>
            <a:off x="4419600" y="3276600"/>
            <a:ext cx="4724400" cy="3581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Cash Flow Yield</a:t>
            </a:r>
          </a:p>
        </p:txBody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38200"/>
            <a:ext cx="7772400" cy="5334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Cash flow yield is the IRR of the pass-through</a:t>
            </a:r>
          </a:p>
          <a:p>
            <a:pPr>
              <a:lnSpc>
                <a:spcPct val="90000"/>
              </a:lnSpc>
            </a:pPr>
            <a:r>
              <a:rPr lang="en-US"/>
              <a:t>Quoted as a “bond equivalent yield”</a:t>
            </a:r>
          </a:p>
          <a:p>
            <a:pPr lvl="1">
              <a:lnSpc>
                <a:spcPct val="90000"/>
              </a:lnSpc>
            </a:pPr>
            <a:r>
              <a:rPr lang="en-US"/>
              <a:t>Semiannualize the monthly yield to put the pass-through on a comparable basis with bonds</a:t>
            </a:r>
          </a:p>
          <a:p>
            <a:pPr lvl="1">
              <a:lnSpc>
                <a:spcPct val="90000"/>
              </a:lnSpc>
            </a:pPr>
            <a:r>
              <a:rPr lang="en-US"/>
              <a:t>SACF yield = (1 + monthly CF yield)</a:t>
            </a:r>
            <a:r>
              <a:rPr lang="en-US" baseline="30000"/>
              <a:t>6</a:t>
            </a:r>
            <a:r>
              <a:rPr lang="en-US"/>
              <a:t> – 1</a:t>
            </a:r>
          </a:p>
          <a:p>
            <a:pPr lvl="1">
              <a:lnSpc>
                <a:spcPct val="90000"/>
              </a:lnSpc>
            </a:pPr>
            <a:r>
              <a:rPr lang="en-US"/>
              <a:t>BEY = 2 x SACF yield</a:t>
            </a:r>
          </a:p>
          <a:p>
            <a:pPr>
              <a:lnSpc>
                <a:spcPct val="90000"/>
              </a:lnSpc>
            </a:pPr>
            <a:r>
              <a:rPr lang="en-US"/>
              <a:t>Limitations</a:t>
            </a:r>
          </a:p>
          <a:p>
            <a:pPr lvl="1">
              <a:lnSpc>
                <a:spcPct val="90000"/>
              </a:lnSpc>
            </a:pPr>
            <a:r>
              <a:rPr lang="en-US"/>
              <a:t>Based on assumed prepayment rate (e.g. 200 PSA)</a:t>
            </a:r>
          </a:p>
          <a:p>
            <a:pPr lvl="1">
              <a:lnSpc>
                <a:spcPct val="90000"/>
              </a:lnSpc>
            </a:pPr>
            <a:r>
              <a:rPr lang="en-US"/>
              <a:t>Typical problems with IRR measure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Alternative Approach to Prepayment</a:t>
            </a:r>
          </a:p>
        </p:txBody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3820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The PSA benchmark is market convention and does not necessarily reflect investor beliefs</a:t>
            </a:r>
          </a:p>
          <a:p>
            <a:pPr>
              <a:lnSpc>
                <a:spcPct val="90000"/>
              </a:lnSpc>
            </a:pPr>
            <a:r>
              <a:rPr lang="en-US"/>
              <a:t>Monte Carlo simulation</a:t>
            </a:r>
          </a:p>
          <a:p>
            <a:pPr lvl="1">
              <a:lnSpc>
                <a:spcPct val="90000"/>
              </a:lnSpc>
            </a:pPr>
            <a:r>
              <a:rPr lang="en-US"/>
              <a:t>Requires a model of interest rates and a model of prepayments</a:t>
            </a:r>
          </a:p>
          <a:p>
            <a:pPr lvl="1">
              <a:lnSpc>
                <a:spcPct val="90000"/>
              </a:lnSpc>
            </a:pPr>
            <a:r>
              <a:rPr lang="en-US"/>
              <a:t>Given a possible simulated interest rate path, compute interest, scheduled principal payments and repayments, as before</a:t>
            </a:r>
          </a:p>
          <a:p>
            <a:pPr lvl="1">
              <a:lnSpc>
                <a:spcPct val="90000"/>
              </a:lnSpc>
            </a:pPr>
            <a:r>
              <a:rPr lang="en-US"/>
              <a:t>Run the simulation thousands of times and average to estimate intrinsic value of the pass-through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Default Risk</a:t>
            </a:r>
          </a:p>
        </p:txBody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4572000"/>
          </a:xfrm>
        </p:spPr>
        <p:txBody>
          <a:bodyPr/>
          <a:lstStyle/>
          <a:p>
            <a:r>
              <a:rPr lang="en-US"/>
              <a:t>For private pass-throughs, default risk should be considered</a:t>
            </a:r>
          </a:p>
          <a:p>
            <a:r>
              <a:rPr lang="en-US"/>
              <a:t>There is a PSA standard known as the standard default assumption (SDA)</a:t>
            </a:r>
          </a:p>
          <a:p>
            <a:r>
              <a:rPr lang="en-US"/>
              <a:t>The SDA is applied in the same general manner as the PSA standard for prepayments</a:t>
            </a:r>
          </a:p>
          <a:p>
            <a:r>
              <a:rPr lang="en-US"/>
              <a:t>Can reduce estimated cash flows by monthly SDA to consider the effects of default risk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Pricing Quotations</a:t>
            </a:r>
          </a:p>
        </p:txBody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2590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GNMA’s are quoted in 32</a:t>
            </a:r>
            <a:r>
              <a:rPr lang="en-US" baseline="30000"/>
              <a:t>nd</a:t>
            </a:r>
            <a:r>
              <a:rPr lang="en-US"/>
              <a:t>’s, just like Treasuries</a:t>
            </a:r>
          </a:p>
          <a:p>
            <a:pPr>
              <a:lnSpc>
                <a:spcPct val="90000"/>
              </a:lnSpc>
            </a:pPr>
            <a:r>
              <a:rPr lang="en-US"/>
              <a:t>The prices quoted refer to percentages of the outstanding balance in the original pool</a:t>
            </a:r>
          </a:p>
          <a:p>
            <a:pPr lvl="1">
              <a:lnSpc>
                <a:spcPct val="90000"/>
              </a:lnSpc>
            </a:pPr>
            <a:r>
              <a:rPr lang="en-US"/>
              <a:t>Pool factor</a:t>
            </a:r>
          </a:p>
        </p:txBody>
      </p:sp>
      <p:graphicFrame>
        <p:nvGraphicFramePr>
          <p:cNvPr id="409604" name="Object 4"/>
          <p:cNvGraphicFramePr>
            <a:graphicFrameLocks noChangeAspect="1"/>
          </p:cNvGraphicFramePr>
          <p:nvPr/>
        </p:nvGraphicFramePr>
        <p:xfrm>
          <a:off x="3429000" y="3810000"/>
          <a:ext cx="1524000" cy="828675"/>
        </p:xfrm>
        <a:graphic>
          <a:graphicData uri="http://schemas.openxmlformats.org/presentationml/2006/ole">
            <p:oleObj spid="_x0000_s338946" name="Equation" r:id="rId3" imgW="723600" imgH="393480" progId="Equation.DSMT4">
              <p:embed/>
            </p:oleObj>
          </a:graphicData>
        </a:graphic>
      </p:graphicFrame>
      <p:sp>
        <p:nvSpPr>
          <p:cNvPr id="409605" name="Rectangle 5"/>
          <p:cNvSpPr>
            <a:spLocks noChangeArrowheads="1"/>
          </p:cNvSpPr>
          <p:nvPr/>
        </p:nvSpPr>
        <p:spPr bwMode="auto">
          <a:xfrm>
            <a:off x="381000" y="48006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4"/>
              </a:buBlip>
            </a:pPr>
            <a:r>
              <a:rPr lang="en-US" sz="3200">
                <a:solidFill>
                  <a:srgbClr val="800000"/>
                </a:solidFill>
              </a:rPr>
              <a:t>Settlement is usually in two business days following the trade date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Pricing Quotations Example</a:t>
            </a:r>
          </a:p>
        </p:txBody>
      </p:sp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Consider a $100M par value GNMA issued some time ago.  Currently it has a pool factor of 0.9 and it’s price is quoted as 93:16.  To an investor who is holding 20M original par of this GNMA, it’s market value as</a:t>
            </a:r>
          </a:p>
          <a:p>
            <a:pPr lvl="1">
              <a:lnSpc>
                <a:spcPct val="90000"/>
              </a:lnSpc>
            </a:pPr>
            <a:r>
              <a:rPr lang="en-US"/>
              <a:t>Remaining par value = $20M x 0.9 = 18M </a:t>
            </a:r>
          </a:p>
          <a:p>
            <a:pPr lvl="1">
              <a:lnSpc>
                <a:spcPct val="90000"/>
              </a:lnSpc>
            </a:pPr>
            <a:r>
              <a:rPr lang="en-US"/>
              <a:t>Market Value = $18 x 0.9350 = 16.83M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Points</a:t>
            </a:r>
          </a:p>
        </p:txBody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/>
              <a:t>Mortgage pass-through securities add liquidity to the mortgage market, the single largest FI market in the world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/>
              <a:t>The primary risk to investors in pass-through securities is prepayment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/>
              <a:t>Pass-throughs may earn a higher yield than Treasuries due to prepayment risk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/>
              <a:t>The industry standard for measuring prepayment schedules is the PSA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800600"/>
          </a:xfrm>
        </p:spPr>
        <p:txBody>
          <a:bodyPr/>
          <a:lstStyle/>
          <a:p>
            <a:r>
              <a:rPr lang="en-US"/>
              <a:t>What will the value of the floater be in 2 periods ?</a:t>
            </a:r>
          </a:p>
          <a:p>
            <a:pPr>
              <a:buFont typeface="Wingdings" pitchFamily="2" charset="2"/>
              <a:buNone/>
            </a:pPr>
            <a:endParaRPr lang="en-US"/>
          </a:p>
        </p:txBody>
      </p:sp>
      <p:graphicFrame>
        <p:nvGraphicFramePr>
          <p:cNvPr id="319492" name="Object 4"/>
          <p:cNvGraphicFramePr>
            <a:graphicFrameLocks noChangeAspect="1"/>
          </p:cNvGraphicFramePr>
          <p:nvPr/>
        </p:nvGraphicFramePr>
        <p:xfrm>
          <a:off x="1179513" y="2667000"/>
          <a:ext cx="5253037" cy="3178175"/>
        </p:xfrm>
        <a:graphic>
          <a:graphicData uri="http://schemas.openxmlformats.org/presentationml/2006/ole">
            <p:oleObj spid="_x0000_s319492" name="Equation" r:id="rId3" imgW="2514600" imgH="1523880" progId="Equation.3">
              <p:embed/>
            </p:oleObj>
          </a:graphicData>
        </a:graphic>
      </p:graphicFrame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971800"/>
            <a:ext cx="8915400" cy="1143000"/>
          </a:xfrm>
        </p:spPr>
        <p:txBody>
          <a:bodyPr/>
          <a:lstStyle/>
          <a:p>
            <a:r>
              <a:rPr lang="en-US" sz="4400">
                <a:solidFill>
                  <a:srgbClr val="FFFFE1"/>
                </a:solidFill>
              </a:rPr>
              <a:t>Collateralized Mortgage Obligations</a:t>
            </a:r>
          </a:p>
        </p:txBody>
      </p:sp>
    </p:spTree>
  </p:cSld>
  <p:clrMapOvr>
    <a:masterClrMapping/>
  </p:clrMapOvr>
  <p:transition>
    <p:fade thruBlk="1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686800" cy="457200"/>
          </a:xfrm>
        </p:spPr>
        <p:txBody>
          <a:bodyPr/>
          <a:lstStyle/>
          <a:p>
            <a:r>
              <a:rPr lang="en-US" sz="3200"/>
              <a:t>Collateralized Mortgage Obligations</a:t>
            </a:r>
          </a:p>
        </p:txBody>
      </p:sp>
      <p:sp>
        <p:nvSpPr>
          <p:cNvPr id="363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305800" cy="5135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Bond classes (tranches) are created by redirecting cash flows of pass-through securities to reallocate prepayment risk</a:t>
            </a:r>
          </a:p>
          <a:p>
            <a:pPr>
              <a:lnSpc>
                <a:spcPct val="90000"/>
              </a:lnSpc>
            </a:pPr>
            <a:r>
              <a:rPr lang="en-US"/>
              <a:t>Motivation</a:t>
            </a:r>
          </a:p>
          <a:p>
            <a:pPr lvl="1">
              <a:lnSpc>
                <a:spcPct val="90000"/>
              </a:lnSpc>
            </a:pPr>
            <a:r>
              <a:rPr lang="en-US"/>
              <a:t>Broaden appeal of mortgage debt to traditional fixed income investors</a:t>
            </a:r>
          </a:p>
          <a:p>
            <a:pPr lvl="2">
              <a:lnSpc>
                <a:spcPct val="90000"/>
              </a:lnSpc>
            </a:pPr>
            <a:r>
              <a:rPr lang="en-US"/>
              <a:t>Some investors are more concerned about contraction risk (excessive prepayments due to a drop in interest rates)</a:t>
            </a:r>
          </a:p>
          <a:p>
            <a:pPr lvl="2">
              <a:lnSpc>
                <a:spcPct val="90000"/>
              </a:lnSpc>
            </a:pPr>
            <a:r>
              <a:rPr lang="en-US"/>
              <a:t>Some investors are more concerned with extension risk (drop in prepayments due to an increase in interest rates)</a:t>
            </a:r>
          </a:p>
          <a:p>
            <a:pPr lvl="2">
              <a:lnSpc>
                <a:spcPct val="90000"/>
              </a:lnSpc>
            </a:pPr>
            <a:r>
              <a:rPr lang="en-US"/>
              <a:t>First issued in 1983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Size of the Market</a:t>
            </a:r>
          </a:p>
        </p:txBody>
      </p:sp>
      <p:pic>
        <p:nvPicPr>
          <p:cNvPr id="3645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752600"/>
            <a:ext cx="7391400" cy="4718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645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1000" y="838200"/>
            <a:ext cx="8382000" cy="838200"/>
          </a:xfrm>
          <a:noFill/>
          <a:ln/>
        </p:spPr>
        <p:txBody>
          <a:bodyPr/>
          <a:lstStyle/>
          <a:p>
            <a:r>
              <a:rPr lang="en-US" sz="2400"/>
              <a:t>New issuance of CMOs is about 1/3-1/2 the size of total pass-through issuance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Why all this effort to mitigate prepayment risk?</a:t>
            </a:r>
          </a:p>
        </p:txBody>
      </p:sp>
      <p:pic>
        <p:nvPicPr>
          <p:cNvPr id="3655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143000"/>
            <a:ext cx="4075113" cy="4867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655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3525838" cy="4087813"/>
          </a:xfrm>
          <a:noFill/>
          <a:ln/>
        </p:spPr>
        <p:txBody>
          <a:bodyPr/>
          <a:lstStyle/>
          <a:p>
            <a:r>
              <a:rPr lang="en-US" sz="2400"/>
              <a:t>As market interest rate changes, prepayment speed changes</a:t>
            </a:r>
          </a:p>
          <a:p>
            <a:r>
              <a:rPr lang="en-US" sz="2400"/>
              <a:t>There’s a lot of uncertainty!</a:t>
            </a:r>
          </a:p>
          <a:p>
            <a:r>
              <a:rPr lang="en-US" sz="2400"/>
              <a:t>Survey of mortgage professionals’ estimated PSA rates for various mortgage pools under different interest rate scenarios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Sequential CMO</a:t>
            </a:r>
          </a:p>
        </p:txBody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305800" cy="5059363"/>
          </a:xfrm>
        </p:spPr>
        <p:txBody>
          <a:bodyPr/>
          <a:lstStyle/>
          <a:p>
            <a:r>
              <a:rPr lang="en-US"/>
              <a:t>How does it work?</a:t>
            </a:r>
          </a:p>
          <a:p>
            <a:pPr lvl="1"/>
            <a:r>
              <a:rPr lang="en-US"/>
              <a:t>Divide cash flows into a number of tranches (classes)</a:t>
            </a:r>
          </a:p>
          <a:p>
            <a:pPr lvl="1"/>
            <a:r>
              <a:rPr lang="en-US"/>
              <a:t>Principal payments are used to retire classes on a sequential basis</a:t>
            </a:r>
          </a:p>
          <a:p>
            <a:pPr lvl="1"/>
            <a:r>
              <a:rPr lang="en-US"/>
              <a:t>Each tranche is retired sequentially</a:t>
            </a:r>
          </a:p>
          <a:p>
            <a:pPr lvl="1"/>
            <a:r>
              <a:rPr lang="en-US"/>
              <a:t>Lower tranches do not receive principal until earlier tranches have been paid off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realistic Sequential CMO</a:t>
            </a:r>
          </a:p>
        </p:txBody>
      </p:sp>
      <p:sp>
        <p:nvSpPr>
          <p:cNvPr id="367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305800" cy="2133600"/>
          </a:xfrm>
        </p:spPr>
        <p:txBody>
          <a:bodyPr/>
          <a:lstStyle/>
          <a:p>
            <a:r>
              <a:rPr lang="en-US"/>
              <a:t>Suppose there are four tranches: A, B, C, and D</a:t>
            </a:r>
          </a:p>
          <a:p>
            <a:pPr lvl="1"/>
            <a:r>
              <a:rPr lang="en-US"/>
              <a:t>Underlying MBS is a GNMA 8.125%</a:t>
            </a:r>
          </a:p>
          <a:p>
            <a:pPr lvl="2"/>
            <a:r>
              <a:rPr lang="en-US"/>
              <a:t>$400M principal</a:t>
            </a:r>
          </a:p>
          <a:p>
            <a:pPr lvl="2"/>
            <a:r>
              <a:rPr lang="en-US"/>
              <a:t>7.5% pass-through coupon rate</a:t>
            </a:r>
          </a:p>
        </p:txBody>
      </p:sp>
      <p:graphicFrame>
        <p:nvGraphicFramePr>
          <p:cNvPr id="367684" name="Group 68"/>
          <p:cNvGraphicFramePr>
            <a:graphicFrameLocks noGrp="1"/>
          </p:cNvGraphicFramePr>
          <p:nvPr/>
        </p:nvGraphicFramePr>
        <p:xfrm>
          <a:off x="1524000" y="3429000"/>
          <a:ext cx="5410200" cy="2257425"/>
        </p:xfrm>
        <a:graphic>
          <a:graphicData uri="http://schemas.openxmlformats.org/drawingml/2006/table">
            <a:tbl>
              <a:tblPr/>
              <a:tblGrid>
                <a:gridCol w="1524000"/>
                <a:gridCol w="1981200"/>
                <a:gridCol w="1905000"/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Tranche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Par Amount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Coupon Rate 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$194,500,000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$36,000,000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$96,500,000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$73,000,000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$400,000,000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Jargon</a:t>
            </a:r>
          </a:p>
        </p:txBody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3186113"/>
          </a:xfrm>
        </p:spPr>
        <p:txBody>
          <a:bodyPr/>
          <a:lstStyle/>
          <a:p>
            <a:r>
              <a:rPr lang="en-US"/>
              <a:t>Pay down window</a:t>
            </a:r>
          </a:p>
          <a:p>
            <a:pPr lvl="1"/>
            <a:r>
              <a:rPr lang="en-US"/>
              <a:t>The time period during which principal pay-down occurs</a:t>
            </a:r>
          </a:p>
          <a:p>
            <a:r>
              <a:rPr lang="en-US"/>
              <a:t>Average Life</a:t>
            </a:r>
          </a:p>
          <a:p>
            <a:pPr lvl="1"/>
            <a:r>
              <a:rPr lang="en-US"/>
              <a:t>A measure of the average time to receipt of principal payments</a:t>
            </a:r>
          </a:p>
          <a:p>
            <a:pPr lvl="2"/>
            <a:r>
              <a:rPr lang="en-US"/>
              <a:t>Weighted by amount of principal </a:t>
            </a:r>
            <a:r>
              <a:rPr lang="en-US" i="1"/>
              <a:t>expected</a:t>
            </a:r>
            <a:r>
              <a:rPr lang="en-US"/>
              <a:t> </a:t>
            </a:r>
          </a:p>
        </p:txBody>
      </p:sp>
      <p:graphicFrame>
        <p:nvGraphicFramePr>
          <p:cNvPr id="368644" name="Object 4"/>
          <p:cNvGraphicFramePr>
            <a:graphicFrameLocks noChangeAspect="1"/>
          </p:cNvGraphicFramePr>
          <p:nvPr/>
        </p:nvGraphicFramePr>
        <p:xfrm>
          <a:off x="1641475" y="5181600"/>
          <a:ext cx="5675313" cy="871538"/>
        </p:xfrm>
        <a:graphic>
          <a:graphicData uri="http://schemas.openxmlformats.org/presentationml/2006/ole">
            <p:oleObj spid="_x0000_s339970" name="Equation" r:id="rId3" imgW="3060360" imgH="469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Average life for the four tranches</a:t>
            </a:r>
          </a:p>
        </p:txBody>
      </p:sp>
      <p:graphicFrame>
        <p:nvGraphicFramePr>
          <p:cNvPr id="369871" name="Group 207"/>
          <p:cNvGraphicFramePr>
            <a:graphicFrameLocks noGrp="1"/>
          </p:cNvGraphicFramePr>
          <p:nvPr/>
        </p:nvGraphicFramePr>
        <p:xfrm>
          <a:off x="457200" y="1752600"/>
          <a:ext cx="8229600" cy="4023360"/>
        </p:xfrm>
        <a:graphic>
          <a:graphicData uri="http://schemas.openxmlformats.org/drawingml/2006/table">
            <a:tbl>
              <a:tblPr/>
              <a:tblGrid>
                <a:gridCol w="1481138"/>
                <a:gridCol w="1262062"/>
                <a:gridCol w="1371600"/>
                <a:gridCol w="1371600"/>
                <a:gridCol w="1371600"/>
                <a:gridCol w="1371600"/>
              </a:tblGrid>
              <a:tr h="363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Prepayment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Speed (PSA)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Average Life For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35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Collateral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Tranche 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Tranche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Tranche 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Tranche 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15.11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15.98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21.02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27.24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11.66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4.90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10.86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15.78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24.58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8.76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11.19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20.27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6.42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9.60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18.11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5.63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2.32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4.64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6.81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13.36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4.44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1.94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5.31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10.34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1.69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4.38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8.35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600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1.51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2.74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6.96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2.78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1.38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2.47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5.95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Accrual Bonds</a:t>
            </a:r>
          </a:p>
        </p:txBody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7772400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In many sequential CMO’s, at least one tranche does not receive current interest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Referred to as “accrual” or “Z” tranche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The interest on this tranche is use to speed up the principal payments on earlier tranches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Interest on Z’s principal flows in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It is used to pay down the principal (treated as additional prepayment) of the tranche currently in its pay down window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Z’s principal is credited this amount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After every other tranche is paid down, Z’s principal and interest begins to be paid off</a:t>
            </a:r>
          </a:p>
          <a:p>
            <a:pPr>
              <a:lnSpc>
                <a:spcPct val="80000"/>
              </a:lnSpc>
            </a:pPr>
            <a:r>
              <a:rPr lang="en-US" sz="2800"/>
              <a:t>The Z tranche may appeal to investors worried about reinvestment risk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Example of a CMO with an Accrual Tranche</a:t>
            </a:r>
          </a:p>
        </p:txBody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1177925"/>
          </a:xfrm>
        </p:spPr>
        <p:txBody>
          <a:bodyPr/>
          <a:lstStyle/>
          <a:p>
            <a:r>
              <a:rPr lang="en-US"/>
              <a:t>Again, suppose four tranches, but now the “D” tranche is replaced with a “Z” tranche</a:t>
            </a:r>
          </a:p>
        </p:txBody>
      </p:sp>
      <p:graphicFrame>
        <p:nvGraphicFramePr>
          <p:cNvPr id="371780" name="Group 68"/>
          <p:cNvGraphicFramePr>
            <a:graphicFrameLocks noGrp="1"/>
          </p:cNvGraphicFramePr>
          <p:nvPr/>
        </p:nvGraphicFramePr>
        <p:xfrm>
          <a:off x="1981200" y="2895600"/>
          <a:ext cx="5410200" cy="2257425"/>
        </p:xfrm>
        <a:graphic>
          <a:graphicData uri="http://schemas.openxmlformats.org/drawingml/2006/table">
            <a:tbl>
              <a:tblPr/>
              <a:tblGrid>
                <a:gridCol w="1524000"/>
                <a:gridCol w="1981200"/>
                <a:gridCol w="1905000"/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Tranche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Par Amount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Coupon Rate 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$194,500,000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$36,000,000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$96,500,000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$73,000,000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$400,000,000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Value of a Floating-Rate Note</a:t>
            </a:r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4648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In general, the value of a T-period FRN will be equal to par value at the beginning of every period.</a:t>
            </a:r>
          </a:p>
          <a:p>
            <a:pPr>
              <a:buFont typeface="Wingdings" pitchFamily="2" charset="2"/>
              <a:buNone/>
            </a:pPr>
            <a:endParaRPr lang="en-US"/>
          </a:p>
        </p:txBody>
      </p:sp>
      <p:graphicFrame>
        <p:nvGraphicFramePr>
          <p:cNvPr id="320516" name="Object 4"/>
          <p:cNvGraphicFramePr>
            <a:graphicFrameLocks noChangeAspect="1"/>
          </p:cNvGraphicFramePr>
          <p:nvPr/>
        </p:nvGraphicFramePr>
        <p:xfrm>
          <a:off x="990600" y="3352800"/>
          <a:ext cx="7315200" cy="2000250"/>
        </p:xfrm>
        <a:graphic>
          <a:graphicData uri="http://schemas.openxmlformats.org/presentationml/2006/ole">
            <p:oleObj spid="_x0000_s320516" name="Equation" r:id="rId3" imgW="3251160" imgH="888840" progId="Equation.3">
              <p:embed/>
            </p:oleObj>
          </a:graphicData>
        </a:graphic>
      </p:graphicFrame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The Effect of a Z Tranche on Weighted Average Life*</a:t>
            </a:r>
          </a:p>
        </p:txBody>
      </p:sp>
      <p:graphicFrame>
        <p:nvGraphicFramePr>
          <p:cNvPr id="372890" name="Group 154"/>
          <p:cNvGraphicFramePr>
            <a:graphicFrameLocks noGrp="1"/>
          </p:cNvGraphicFramePr>
          <p:nvPr/>
        </p:nvGraphicFramePr>
        <p:xfrm>
          <a:off x="2362200" y="1600200"/>
          <a:ext cx="6096000" cy="4272915"/>
        </p:xfrm>
        <a:graphic>
          <a:graphicData uri="http://schemas.openxmlformats.org/drawingml/2006/table">
            <a:tbl>
              <a:tblPr/>
              <a:tblGrid>
                <a:gridCol w="2057400"/>
                <a:gridCol w="990600"/>
                <a:gridCol w="1524000"/>
                <a:gridCol w="15240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PSA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95%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185%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Sequential-Pay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11.3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15.9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8.1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23.3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17.1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14.2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Sequential-Pay / 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13.5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9.9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8.5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21.5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17.0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14.8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2788" name="Text Box 52"/>
          <p:cNvSpPr txBox="1">
            <a:spLocks noChangeArrowheads="1"/>
          </p:cNvSpPr>
          <p:nvPr/>
        </p:nvSpPr>
        <p:spPr bwMode="auto">
          <a:xfrm>
            <a:off x="533400" y="2362200"/>
            <a:ext cx="1676400" cy="2225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000">
                <a:solidFill>
                  <a:srgbClr val="800000"/>
                </a:solidFill>
              </a:rPr>
              <a:t>Free lunch?</a:t>
            </a:r>
          </a:p>
          <a:p>
            <a:pPr algn="l"/>
            <a:r>
              <a:rPr lang="en-US" sz="2000">
                <a:solidFill>
                  <a:srgbClr val="800000"/>
                </a:solidFill>
              </a:rPr>
              <a:t>It looks like all tranches experience less volatility when a Z is included ?!?</a:t>
            </a:r>
          </a:p>
        </p:txBody>
      </p:sp>
      <p:sp>
        <p:nvSpPr>
          <p:cNvPr id="372789" name="Rectangle 53"/>
          <p:cNvSpPr>
            <a:spLocks noChangeArrowheads="1"/>
          </p:cNvSpPr>
          <p:nvPr/>
        </p:nvSpPr>
        <p:spPr bwMode="auto">
          <a:xfrm>
            <a:off x="381000" y="6172200"/>
            <a:ext cx="91440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2790" name="Text Box 54"/>
          <p:cNvSpPr txBox="1">
            <a:spLocks noChangeArrowheads="1"/>
          </p:cNvSpPr>
          <p:nvPr/>
        </p:nvSpPr>
        <p:spPr bwMode="auto">
          <a:xfrm>
            <a:off x="381000" y="6096000"/>
            <a:ext cx="7385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800000"/>
                </a:solidFill>
              </a:rPr>
              <a:t>* The collateral in this example is slightly different from the previous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What about the duration of CMO tranches?</a:t>
            </a:r>
          </a:p>
        </p:txBody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7772400" cy="2944813"/>
          </a:xfrm>
        </p:spPr>
        <p:txBody>
          <a:bodyPr/>
          <a:lstStyle/>
          <a:p>
            <a:r>
              <a:rPr lang="en-US"/>
              <a:t>None of our current formulas for duration work for mortgage based products</a:t>
            </a:r>
          </a:p>
          <a:p>
            <a:pPr lvl="1"/>
            <a:r>
              <a:rPr lang="en-US"/>
              <a:t>Interest rates affect the cash flows…</a:t>
            </a:r>
          </a:p>
          <a:p>
            <a:r>
              <a:rPr lang="en-US"/>
              <a:t>We can still define ‘effective duration’ as the sensitivity of an assets price to interest rates</a:t>
            </a:r>
          </a:p>
        </p:txBody>
      </p:sp>
      <p:graphicFrame>
        <p:nvGraphicFramePr>
          <p:cNvPr id="373764" name="Object 4"/>
          <p:cNvGraphicFramePr>
            <a:graphicFrameLocks noChangeAspect="1"/>
          </p:cNvGraphicFramePr>
          <p:nvPr/>
        </p:nvGraphicFramePr>
        <p:xfrm>
          <a:off x="2438400" y="4114800"/>
          <a:ext cx="3352800" cy="808038"/>
        </p:xfrm>
        <a:graphic>
          <a:graphicData uri="http://schemas.openxmlformats.org/presentationml/2006/ole">
            <p:oleObj spid="_x0000_s340994" name="Equation" r:id="rId3" imgW="1739880" imgH="419040" progId="Equation.DSMT4">
              <p:embed/>
            </p:oleObj>
          </a:graphicData>
        </a:graphic>
      </p:graphicFrame>
      <p:sp>
        <p:nvSpPr>
          <p:cNvPr id="373765" name="Rectangle 5"/>
          <p:cNvSpPr>
            <a:spLocks noChangeArrowheads="1"/>
          </p:cNvSpPr>
          <p:nvPr/>
        </p:nvSpPr>
        <p:spPr bwMode="auto">
          <a:xfrm>
            <a:off x="457200" y="5029200"/>
            <a:ext cx="8229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4"/>
              </a:buBlip>
            </a:pPr>
            <a:r>
              <a:rPr lang="en-US" sz="2800">
                <a:solidFill>
                  <a:srgbClr val="800000"/>
                </a:solidFill>
              </a:rPr>
              <a:t>This is just a definition.  The trick is figuring out how to measure it</a:t>
            </a:r>
          </a:p>
          <a:p>
            <a:pPr marL="1143000" lvl="2" indent="-22860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4"/>
              </a:buBlip>
            </a:pPr>
            <a:r>
              <a:rPr lang="en-US">
                <a:solidFill>
                  <a:srgbClr val="800000"/>
                </a:solidFill>
              </a:rPr>
              <a:t>Depends on prepayment assumptions,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Effect of a Z tranche on Effective Durations</a:t>
            </a:r>
          </a:p>
        </p:txBody>
      </p:sp>
      <p:sp>
        <p:nvSpPr>
          <p:cNvPr id="374787" name="Text Box 3"/>
          <p:cNvSpPr txBox="1">
            <a:spLocks noChangeArrowheads="1"/>
          </p:cNvSpPr>
          <p:nvPr/>
        </p:nvSpPr>
        <p:spPr bwMode="auto">
          <a:xfrm>
            <a:off x="457200" y="2286000"/>
            <a:ext cx="2971800" cy="2835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000">
                <a:solidFill>
                  <a:srgbClr val="800000"/>
                </a:solidFill>
              </a:rPr>
              <a:t>The free lunch is gone – the reduction in duration of the A, B, and C tranches comes at the expense of the D/Z tranche.  Why?  The Z class is like a zero coupon bond - it is very sensitive to interest rate changes</a:t>
            </a:r>
          </a:p>
        </p:txBody>
      </p:sp>
      <p:graphicFrame>
        <p:nvGraphicFramePr>
          <p:cNvPr id="374842" name="Group 58"/>
          <p:cNvGraphicFramePr>
            <a:graphicFrameLocks noGrp="1"/>
          </p:cNvGraphicFramePr>
          <p:nvPr/>
        </p:nvGraphicFramePr>
        <p:xfrm>
          <a:off x="4038600" y="2362200"/>
          <a:ext cx="3810000" cy="2453006"/>
        </p:xfrm>
        <a:graphic>
          <a:graphicData uri="http://schemas.openxmlformats.org/drawingml/2006/table">
            <a:tbl>
              <a:tblPr/>
              <a:tblGrid>
                <a:gridCol w="685800"/>
                <a:gridCol w="1447800"/>
                <a:gridCol w="1676400"/>
              </a:tblGrid>
              <a:tr h="619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Class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Sequential-Pay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Sequential-Pay with 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1.53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1.69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6.80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6.47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8.58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8.16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D/Z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10.19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18.47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Floating Rate Tranches</a:t>
            </a:r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So far, all our tranches have been assumed to pay fixed rates of interest</a:t>
            </a:r>
          </a:p>
          <a:p>
            <a:r>
              <a:rPr lang="en-US"/>
              <a:t>Many institutions prefer floating rate assets as a better match for their liabilities</a:t>
            </a:r>
          </a:p>
          <a:p>
            <a:r>
              <a:rPr lang="en-US"/>
              <a:t>To make CMO’s more appealing to such investors, fixed rate tranches are divided into floating / inverse floating pieces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Example of a CMO with Floating Rate Tranches</a:t>
            </a:r>
          </a:p>
        </p:txBody>
      </p:sp>
      <p:graphicFrame>
        <p:nvGraphicFramePr>
          <p:cNvPr id="376910" name="Group 78"/>
          <p:cNvGraphicFramePr>
            <a:graphicFrameLocks noGrp="1"/>
          </p:cNvGraphicFramePr>
          <p:nvPr/>
        </p:nvGraphicFramePr>
        <p:xfrm>
          <a:off x="1676400" y="3352800"/>
          <a:ext cx="6553200" cy="2716530"/>
        </p:xfrm>
        <a:graphic>
          <a:graphicData uri="http://schemas.openxmlformats.org/drawingml/2006/table">
            <a:tbl>
              <a:tblPr/>
              <a:tblGrid>
                <a:gridCol w="1524000"/>
                <a:gridCol w="1981200"/>
                <a:gridCol w="3048000"/>
              </a:tblGrid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Tranche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Par Amount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Coupon Rate 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$194,500,000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$36,000,000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 (FL)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$72,375,000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1-mo LIBOR + 0.50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C (IFL)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$24,125,000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28.50-3 x (1-mo LIBOR)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$73,000,000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$400,000,000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6861" name="Rectangle 29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1593850"/>
          </a:xfrm>
          <a:noFill/>
          <a:ln/>
        </p:spPr>
        <p:txBody>
          <a:bodyPr/>
          <a:lstStyle/>
          <a:p>
            <a:r>
              <a:rPr lang="en-US"/>
              <a:t>Now, we have five tranches – C has been split into a floater and an inverse floater</a:t>
            </a:r>
          </a:p>
          <a:p>
            <a:pPr lvl="1"/>
            <a:r>
              <a:rPr lang="en-US"/>
              <a:t>Collateral is still a 30-yr GNMA 8.125%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Floating / Inverse Floating Structure</a:t>
            </a:r>
          </a:p>
        </p:txBody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2701925"/>
          </a:xfrm>
        </p:spPr>
        <p:txBody>
          <a:bodyPr/>
          <a:lstStyle/>
          <a:p>
            <a:r>
              <a:rPr lang="en-US"/>
              <a:t>The FL/IFL coupon payments in this example must always add up to the fixed rate on the C tranche</a:t>
            </a:r>
          </a:p>
          <a:p>
            <a:pPr lvl="1"/>
            <a:r>
              <a:rPr lang="en-US"/>
              <a:t>The proportions of the principal are</a:t>
            </a:r>
          </a:p>
          <a:p>
            <a:pPr lvl="2"/>
            <a:r>
              <a:rPr lang="en-US"/>
              <a:t>FL: 75%</a:t>
            </a:r>
          </a:p>
          <a:p>
            <a:pPr lvl="2"/>
            <a:r>
              <a:rPr lang="en-US"/>
              <a:t>IFL: 25%</a:t>
            </a:r>
          </a:p>
        </p:txBody>
      </p:sp>
      <p:graphicFrame>
        <p:nvGraphicFramePr>
          <p:cNvPr id="377860" name="Object 4"/>
          <p:cNvGraphicFramePr>
            <a:graphicFrameLocks noChangeAspect="1"/>
          </p:cNvGraphicFramePr>
          <p:nvPr/>
        </p:nvGraphicFramePr>
        <p:xfrm>
          <a:off x="1562100" y="4724400"/>
          <a:ext cx="6324600" cy="863600"/>
        </p:xfrm>
        <a:graphic>
          <a:graphicData uri="http://schemas.openxmlformats.org/presentationml/2006/ole">
            <p:oleObj spid="_x0000_s342018" name="Equation" r:id="rId3" imgW="3162240" imgH="431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Floating / Inverse Floating Structure </a:t>
            </a:r>
          </a:p>
        </p:txBody>
      </p:sp>
      <p:pic>
        <p:nvPicPr>
          <p:cNvPr id="3788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886200"/>
            <a:ext cx="3810000" cy="2411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788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2701925"/>
          </a:xfrm>
          <a:noFill/>
          <a:ln/>
        </p:spPr>
        <p:txBody>
          <a:bodyPr/>
          <a:lstStyle/>
          <a:p>
            <a:r>
              <a:rPr lang="en-US"/>
              <a:t>In principle, the IFL rate could be negative if LIBOR is high enough</a:t>
            </a:r>
          </a:p>
          <a:p>
            <a:pPr lvl="1"/>
            <a:r>
              <a:rPr lang="en-US"/>
              <a:t>In practice, the IFL rate has a floor of 0</a:t>
            </a:r>
          </a:p>
          <a:p>
            <a:pPr lvl="1"/>
            <a:r>
              <a:rPr lang="en-US"/>
              <a:t>To maintain the 7.5% fixed rate, the FL rate must be capped at 10%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Protected Amortization Class Bonds (PACs)</a:t>
            </a:r>
          </a:p>
        </p:txBody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7772400" cy="14541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Suppose I think the prepayment rate will be between 50 PSA and 200 PSA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What is the least amount of principal that will be prepaid at each point in time?</a:t>
            </a:r>
          </a:p>
        </p:txBody>
      </p:sp>
      <p:pic>
        <p:nvPicPr>
          <p:cNvPr id="3799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124200"/>
            <a:ext cx="4419600" cy="3025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79909" name="Rectangle 5"/>
          <p:cNvSpPr>
            <a:spLocks noChangeArrowheads="1"/>
          </p:cNvSpPr>
          <p:nvPr/>
        </p:nvSpPr>
        <p:spPr bwMode="auto">
          <a:xfrm>
            <a:off x="457200" y="3276600"/>
            <a:ext cx="3581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3"/>
              </a:buBlip>
            </a:pPr>
            <a:r>
              <a:rPr lang="en-US" sz="2800">
                <a:solidFill>
                  <a:srgbClr val="800000"/>
                </a:solidFill>
              </a:rPr>
              <a:t>PAC’s promise to pay a tranche exactly this principal amount</a:t>
            </a:r>
          </a:p>
          <a:p>
            <a:pPr marL="742950" lvl="1" indent="-285750" algn="l">
              <a:lnSpc>
                <a:spcPct val="90000"/>
              </a:lnSpc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3"/>
              </a:buBlip>
            </a:pPr>
            <a:r>
              <a:rPr lang="en-US">
                <a:solidFill>
                  <a:srgbClr val="800000"/>
                </a:solidFill>
              </a:rPr>
              <a:t>As long as PSA is between 50 and 200</a:t>
            </a:r>
          </a:p>
          <a:p>
            <a:pPr marL="742950" lvl="1" indent="-285750" algn="l">
              <a:lnSpc>
                <a:spcPct val="90000"/>
              </a:lnSpc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3"/>
              </a:buBlip>
            </a:pPr>
            <a:r>
              <a:rPr lang="en-US">
                <a:solidFill>
                  <a:srgbClr val="800000"/>
                </a:solidFill>
              </a:rPr>
              <a:t>Excess principal payments go to “support” tranches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Average Life of a PAC tranche</a:t>
            </a:r>
          </a:p>
        </p:txBody>
      </p:sp>
      <p:sp>
        <p:nvSpPr>
          <p:cNvPr id="380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1039813"/>
          </a:xfrm>
        </p:spPr>
        <p:txBody>
          <a:bodyPr/>
          <a:lstStyle/>
          <a:p>
            <a:r>
              <a:rPr lang="en-US"/>
              <a:t>The support tranche absorbs most of the prepayment risk</a:t>
            </a:r>
          </a:p>
        </p:txBody>
      </p:sp>
      <p:graphicFrame>
        <p:nvGraphicFramePr>
          <p:cNvPr id="381027" name="Group 99"/>
          <p:cNvGraphicFramePr>
            <a:graphicFrameLocks noGrp="1"/>
          </p:cNvGraphicFramePr>
          <p:nvPr/>
        </p:nvGraphicFramePr>
        <p:xfrm>
          <a:off x="3200400" y="2743200"/>
          <a:ext cx="5257800" cy="3338830"/>
        </p:xfrm>
        <a:graphic>
          <a:graphicData uri="http://schemas.openxmlformats.org/drawingml/2006/table">
            <a:tbl>
              <a:tblPr/>
              <a:tblGrid>
                <a:gridCol w="1371600"/>
                <a:gridCol w="2057400"/>
                <a:gridCol w="1828800"/>
              </a:tblGrid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PSA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90-360 PAC Bond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Support Bond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15.97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27.26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9.44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24.00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18.56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8.38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7.26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2.17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4.93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1.77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700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3.70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</a:rPr>
                        <a:t>1.37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0964" name="Rectangle 36"/>
          <p:cNvSpPr>
            <a:spLocks noChangeArrowheads="1"/>
          </p:cNvSpPr>
          <p:nvPr/>
        </p:nvSpPr>
        <p:spPr bwMode="auto">
          <a:xfrm>
            <a:off x="0" y="2895600"/>
            <a:ext cx="2895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 algn="l">
              <a:spcBef>
                <a:spcPct val="20000"/>
              </a:spcBef>
              <a:buClr>
                <a:srgbClr val="006699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800000"/>
                </a:solidFill>
              </a:rPr>
              <a:t>PAC bonds are useful to investors with very little tolerance for contraction or extension risk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Stripped Mortgage Backed Securities (SMBS)</a:t>
            </a:r>
          </a:p>
        </p:txBody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Divide the total payments from a pass-through into principal-only (PO) and interest only (IO) components</a:t>
            </a:r>
          </a:p>
          <a:p>
            <a:pPr>
              <a:lnSpc>
                <a:spcPct val="90000"/>
              </a:lnSpc>
            </a:pPr>
            <a:r>
              <a:rPr lang="en-US"/>
              <a:t>PO investors hope prepayment will be fast</a:t>
            </a:r>
          </a:p>
          <a:p>
            <a:pPr lvl="1">
              <a:lnSpc>
                <a:spcPct val="90000"/>
              </a:lnSpc>
            </a:pPr>
            <a:r>
              <a:rPr lang="en-US"/>
              <a:t>The total amount of cash flows are fixed (no interest), so faster payment means higher yields</a:t>
            </a:r>
          </a:p>
          <a:p>
            <a:pPr>
              <a:lnSpc>
                <a:spcPct val="90000"/>
              </a:lnSpc>
            </a:pPr>
            <a:r>
              <a:rPr lang="en-US"/>
              <a:t>IO investors hope prepayment will be slow</a:t>
            </a:r>
          </a:p>
          <a:p>
            <a:pPr lvl="1">
              <a:lnSpc>
                <a:spcPct val="90000"/>
              </a:lnSpc>
            </a:pPr>
            <a:r>
              <a:rPr lang="en-US"/>
              <a:t>The longer borrowers have principal outstanding, the higher their interest payments will be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reball">
  <a:themeElements>
    <a:clrScheme name="Fireball 1">
      <a:dk1>
        <a:srgbClr val="5F5F5F"/>
      </a:dk1>
      <a:lt1>
        <a:srgbClr val="FFFFCC"/>
      </a:lt1>
      <a:dk2>
        <a:srgbClr val="000000"/>
      </a:dk2>
      <a:lt2>
        <a:srgbClr val="FFCC66"/>
      </a:lt2>
      <a:accent1>
        <a:srgbClr val="FF9933"/>
      </a:accent1>
      <a:accent2>
        <a:srgbClr val="CC0066"/>
      </a:accent2>
      <a:accent3>
        <a:srgbClr val="AAAAAA"/>
      </a:accent3>
      <a:accent4>
        <a:srgbClr val="DADAAE"/>
      </a:accent4>
      <a:accent5>
        <a:srgbClr val="FFCAAD"/>
      </a:accent5>
      <a:accent6>
        <a:srgbClr val="B9005C"/>
      </a:accent6>
      <a:hlink>
        <a:srgbClr val="CC00CC"/>
      </a:hlink>
      <a:folHlink>
        <a:srgbClr val="990099"/>
      </a:folHlink>
    </a:clrScheme>
    <a:fontScheme name="Fireball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Fireball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ball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eball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Designs\Fireball.pot</Template>
  <TotalTime>1256</TotalTime>
  <Words>5407</Words>
  <Application>Microsoft Office PowerPoint</Application>
  <PresentationFormat>On-screen Show (4:3)</PresentationFormat>
  <Paragraphs>876</Paragraphs>
  <Slides>108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108</vt:i4>
      </vt:variant>
    </vt:vector>
  </HeadingPairs>
  <TitlesOfParts>
    <vt:vector size="114" baseType="lpstr">
      <vt:lpstr>Times New Roman</vt:lpstr>
      <vt:lpstr>Wingdings</vt:lpstr>
      <vt:lpstr>Fireball</vt:lpstr>
      <vt:lpstr>Microsoft Equation 3.0</vt:lpstr>
      <vt:lpstr>MathType 4.0 Equation</vt:lpstr>
      <vt:lpstr>Equation</vt:lpstr>
      <vt:lpstr>Slide 1</vt:lpstr>
      <vt:lpstr>Floating Rate Notes</vt:lpstr>
      <vt:lpstr>Floating Rate Notes</vt:lpstr>
      <vt:lpstr>Example</vt:lpstr>
      <vt:lpstr>Example</vt:lpstr>
      <vt:lpstr>Example</vt:lpstr>
      <vt:lpstr>Example</vt:lpstr>
      <vt:lpstr>Example</vt:lpstr>
      <vt:lpstr>Value of a Floating-Rate Note</vt:lpstr>
      <vt:lpstr>Interest Rate Sensitivity of a FRN</vt:lpstr>
      <vt:lpstr>Interest Rate Sensitivity of a FRN</vt:lpstr>
      <vt:lpstr>Inverse Floaters</vt:lpstr>
      <vt:lpstr>Example</vt:lpstr>
      <vt:lpstr>Example</vt:lpstr>
      <vt:lpstr>Interest Rate Sensitivity of an Inverse Floater</vt:lpstr>
      <vt:lpstr>Interest Rate Sensitivity of an Inverse Floater</vt:lpstr>
      <vt:lpstr>Key Points</vt:lpstr>
      <vt:lpstr>Slide 18</vt:lpstr>
      <vt:lpstr>Swaps Definition</vt:lpstr>
      <vt:lpstr>“Plain Vanilla” Swap</vt:lpstr>
      <vt:lpstr>Why Swaps?</vt:lpstr>
      <vt:lpstr>Plain Vanilla Interest Rate Swap</vt:lpstr>
      <vt:lpstr>Company B Cash Flows</vt:lpstr>
      <vt:lpstr>Role of Banks</vt:lpstr>
      <vt:lpstr>Role of Banks</vt:lpstr>
      <vt:lpstr>Advantages of Swaps</vt:lpstr>
      <vt:lpstr>Advantages of Swaps</vt:lpstr>
      <vt:lpstr>Who uses swaps?</vt:lpstr>
      <vt:lpstr>Interest Rate Swaps Markets</vt:lpstr>
      <vt:lpstr>Swap rates</vt:lpstr>
      <vt:lpstr>Cash market pricing of swaps</vt:lpstr>
      <vt:lpstr>Cash market pricing of swaps</vt:lpstr>
      <vt:lpstr>Cash market pricing of swaps</vt:lpstr>
      <vt:lpstr>Cash market pricing of swaps</vt:lpstr>
      <vt:lpstr>Swap rates and par bonds</vt:lpstr>
      <vt:lpstr>Forward market pricing of swaps</vt:lpstr>
      <vt:lpstr>Forward market pricing of swaps</vt:lpstr>
      <vt:lpstr>Example 1: Finding swap rates</vt:lpstr>
      <vt:lpstr>Example 2: Finding swap rates</vt:lpstr>
      <vt:lpstr>Swap spreads</vt:lpstr>
      <vt:lpstr>Beyond Plain Vanilla Swaps </vt:lpstr>
      <vt:lpstr>Slide 42</vt:lpstr>
      <vt:lpstr>Lecture outline</vt:lpstr>
      <vt:lpstr>The U.S. Mortgage Market</vt:lpstr>
      <vt:lpstr>US Bond Market Sector Sizes</vt:lpstr>
      <vt:lpstr>US Bond Market Issuance</vt:lpstr>
      <vt:lpstr>An overview of the mortgage market</vt:lpstr>
      <vt:lpstr>Types of mortgages</vt:lpstr>
      <vt:lpstr>Risks of Investing in Mortgages</vt:lpstr>
      <vt:lpstr>Fixed-Rate Mortgages</vt:lpstr>
      <vt:lpstr>Fixed-Rate Mortgage Example</vt:lpstr>
      <vt:lpstr>Fixed Rate Mortgage Example</vt:lpstr>
      <vt:lpstr>Prepayments</vt:lpstr>
      <vt:lpstr>Mortgage Pass-Through Securities</vt:lpstr>
      <vt:lpstr>Mortgage Pass-Through Securities</vt:lpstr>
      <vt:lpstr>The Pass-Through Process</vt:lpstr>
      <vt:lpstr>Ginnie Mae Pass-Throughs</vt:lpstr>
      <vt:lpstr>Fannie Mae and Freddie Mac Pass-Throughs</vt:lpstr>
      <vt:lpstr>Comparison of Agency Securities</vt:lpstr>
      <vt:lpstr>Private Pass-Throughs</vt:lpstr>
      <vt:lpstr>Credit Enhancement for Private Pass-throughs</vt:lpstr>
      <vt:lpstr>Prepayment Risk</vt:lpstr>
      <vt:lpstr>Negative Convexity</vt:lpstr>
      <vt:lpstr>Who worries about prepayment risk?</vt:lpstr>
      <vt:lpstr>Treasury vs MBS yield curves (1999)</vt:lpstr>
      <vt:lpstr>Factors Affecting Prepayments</vt:lpstr>
      <vt:lpstr>Factors Affecting Prepayments</vt:lpstr>
      <vt:lpstr>Industry Conventions for Prepayment</vt:lpstr>
      <vt:lpstr>Public Securities Association Prepayment Model</vt:lpstr>
      <vt:lpstr>Multiples of PSA</vt:lpstr>
      <vt:lpstr>Prepayment models</vt:lpstr>
      <vt:lpstr>Projecting Cash Flows</vt:lpstr>
      <vt:lpstr>SMM Projected Cash Flows</vt:lpstr>
      <vt:lpstr>Cash Flow Yield</vt:lpstr>
      <vt:lpstr>Alternative Approach to Prepayment</vt:lpstr>
      <vt:lpstr>Default Risk</vt:lpstr>
      <vt:lpstr>Pricing Quotations</vt:lpstr>
      <vt:lpstr>Pricing Quotations Example</vt:lpstr>
      <vt:lpstr>Key Points</vt:lpstr>
      <vt:lpstr>Slide 80</vt:lpstr>
      <vt:lpstr>Collateralized Mortgage Obligations</vt:lpstr>
      <vt:lpstr>Size of the Market</vt:lpstr>
      <vt:lpstr>Why all this effort to mitigate prepayment risk?</vt:lpstr>
      <vt:lpstr>Sequential CMO</vt:lpstr>
      <vt:lpstr>More realistic Sequential CMO</vt:lpstr>
      <vt:lpstr>Some Jargon</vt:lpstr>
      <vt:lpstr>Average life for the four tranches</vt:lpstr>
      <vt:lpstr>Accrual Bonds</vt:lpstr>
      <vt:lpstr>Example of a CMO with an Accrual Tranche</vt:lpstr>
      <vt:lpstr>The Effect of a Z Tranche on Weighted Average Life*</vt:lpstr>
      <vt:lpstr>What about the duration of CMO tranches?</vt:lpstr>
      <vt:lpstr>Effect of a Z tranche on Effective Durations</vt:lpstr>
      <vt:lpstr>Floating Rate Tranches</vt:lpstr>
      <vt:lpstr>Example of a CMO with Floating Rate Tranches</vt:lpstr>
      <vt:lpstr>Floating / Inverse Floating Structure</vt:lpstr>
      <vt:lpstr>Floating / Inverse Floating Structure </vt:lpstr>
      <vt:lpstr>Protected Amortization Class Bonds (PACs)</vt:lpstr>
      <vt:lpstr>Average Life of a PAC tranche</vt:lpstr>
      <vt:lpstr>Stripped Mortgage Backed Securities (SMBS)</vt:lpstr>
      <vt:lpstr>SMBS Payments</vt:lpstr>
      <vt:lpstr>Present value of SMBS</vt:lpstr>
      <vt:lpstr>Price Sensitivity of SMBS to Interest Rates</vt:lpstr>
      <vt:lpstr>Who buys SMBS?</vt:lpstr>
      <vt:lpstr>Asset-Backed Securities (ABS)</vt:lpstr>
      <vt:lpstr>General Characteristics</vt:lpstr>
      <vt:lpstr>General Characteristics</vt:lpstr>
      <vt:lpstr>Other Asset-Backed Securities</vt:lpstr>
      <vt:lpstr>Key Points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gwu</cp:lastModifiedBy>
  <cp:revision>67</cp:revision>
  <cp:lastPrinted>1998-03-10T17:54:08Z</cp:lastPrinted>
  <dcterms:created xsi:type="dcterms:W3CDTF">1998-03-08T20:26:56Z</dcterms:created>
  <dcterms:modified xsi:type="dcterms:W3CDTF">2010-03-27T19:57:48Z</dcterms:modified>
</cp:coreProperties>
</file>