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97"/>
  </p:notesMasterIdLst>
  <p:handoutMasterIdLst>
    <p:handoutMasterId r:id="rId98"/>
  </p:handoutMasterIdLst>
  <p:sldIdLst>
    <p:sldId id="272" r:id="rId2"/>
    <p:sldId id="275" r:id="rId3"/>
    <p:sldId id="276" r:id="rId4"/>
    <p:sldId id="278" r:id="rId5"/>
    <p:sldId id="280" r:id="rId6"/>
    <p:sldId id="281" r:id="rId7"/>
    <p:sldId id="325" r:id="rId8"/>
    <p:sldId id="324" r:id="rId9"/>
    <p:sldId id="282" r:id="rId10"/>
    <p:sldId id="283" r:id="rId11"/>
    <p:sldId id="284" r:id="rId12"/>
    <p:sldId id="285" r:id="rId13"/>
    <p:sldId id="286" r:id="rId14"/>
    <p:sldId id="287" r:id="rId15"/>
    <p:sldId id="288" r:id="rId16"/>
    <p:sldId id="289"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294" r:id="rId30"/>
    <p:sldId id="326" r:id="rId31"/>
    <p:sldId id="327" r:id="rId32"/>
    <p:sldId id="328" r:id="rId33"/>
    <p:sldId id="329" r:id="rId34"/>
    <p:sldId id="330" r:id="rId35"/>
    <p:sldId id="331" r:id="rId36"/>
    <p:sldId id="332" r:id="rId37"/>
    <p:sldId id="333" r:id="rId38"/>
    <p:sldId id="334" r:id="rId39"/>
    <p:sldId id="335" r:id="rId40"/>
    <p:sldId id="336" r:id="rId41"/>
    <p:sldId id="337" r:id="rId42"/>
    <p:sldId id="338" r:id="rId43"/>
    <p:sldId id="339" r:id="rId44"/>
    <p:sldId id="340" r:id="rId45"/>
    <p:sldId id="341" r:id="rId46"/>
    <p:sldId id="342" r:id="rId47"/>
    <p:sldId id="343" r:id="rId48"/>
    <p:sldId id="344" r:id="rId49"/>
    <p:sldId id="345" r:id="rId50"/>
    <p:sldId id="346" r:id="rId51"/>
    <p:sldId id="347" r:id="rId52"/>
    <p:sldId id="348" r:id="rId53"/>
    <p:sldId id="349" r:id="rId54"/>
    <p:sldId id="350" r:id="rId55"/>
    <p:sldId id="351" r:id="rId56"/>
    <p:sldId id="352" r:id="rId57"/>
    <p:sldId id="353" r:id="rId58"/>
    <p:sldId id="354" r:id="rId59"/>
    <p:sldId id="355" r:id="rId60"/>
    <p:sldId id="356" r:id="rId61"/>
    <p:sldId id="357" r:id="rId62"/>
    <p:sldId id="358" r:id="rId63"/>
    <p:sldId id="359" r:id="rId64"/>
    <p:sldId id="360" r:id="rId65"/>
    <p:sldId id="361" r:id="rId66"/>
    <p:sldId id="362" r:id="rId67"/>
    <p:sldId id="363" r:id="rId68"/>
    <p:sldId id="364" r:id="rId69"/>
    <p:sldId id="365" r:id="rId70"/>
    <p:sldId id="366" r:id="rId71"/>
    <p:sldId id="367" r:id="rId72"/>
    <p:sldId id="368" r:id="rId73"/>
    <p:sldId id="369" r:id="rId74"/>
    <p:sldId id="370" r:id="rId75"/>
    <p:sldId id="371" r:id="rId76"/>
    <p:sldId id="372" r:id="rId77"/>
    <p:sldId id="373" r:id="rId78"/>
    <p:sldId id="374" r:id="rId79"/>
    <p:sldId id="375" r:id="rId80"/>
    <p:sldId id="376" r:id="rId81"/>
    <p:sldId id="377" r:id="rId82"/>
    <p:sldId id="378" r:id="rId83"/>
    <p:sldId id="379" r:id="rId84"/>
    <p:sldId id="380" r:id="rId85"/>
    <p:sldId id="381" r:id="rId86"/>
    <p:sldId id="382" r:id="rId87"/>
    <p:sldId id="383" r:id="rId88"/>
    <p:sldId id="384" r:id="rId89"/>
    <p:sldId id="385" r:id="rId90"/>
    <p:sldId id="386" r:id="rId91"/>
    <p:sldId id="387" r:id="rId92"/>
    <p:sldId id="388" r:id="rId93"/>
    <p:sldId id="389" r:id="rId94"/>
    <p:sldId id="390" r:id="rId95"/>
    <p:sldId id="391" r:id="rId96"/>
  </p:sldIdLst>
  <p:sldSz cx="9144000" cy="6858000" type="screen4x3"/>
  <p:notesSz cx="6858000" cy="9147175"/>
  <p:defaultTextStyle>
    <a:defPPr>
      <a:defRPr lang="en-US"/>
    </a:defPPr>
    <a:lvl1pPr algn="ctr" rtl="0" fontAlgn="base">
      <a:spcBef>
        <a:spcPct val="0"/>
      </a:spcBef>
      <a:spcAft>
        <a:spcPct val="0"/>
      </a:spcAft>
      <a:defRPr sz="2400" kern="1200">
        <a:solidFill>
          <a:schemeClr val="tx1"/>
        </a:solidFill>
        <a:latin typeface="Times New Roman" pitchFamily="18" charset="0"/>
        <a:ea typeface="+mn-ea"/>
        <a:cs typeface="+mn-cs"/>
      </a:defRPr>
    </a:lvl1pPr>
    <a:lvl2pPr marL="457200" algn="ctr" rtl="0" fontAlgn="base">
      <a:spcBef>
        <a:spcPct val="0"/>
      </a:spcBef>
      <a:spcAft>
        <a:spcPct val="0"/>
      </a:spcAft>
      <a:defRPr sz="2400" kern="1200">
        <a:solidFill>
          <a:schemeClr val="tx1"/>
        </a:solidFill>
        <a:latin typeface="Times New Roman" pitchFamily="18" charset="0"/>
        <a:ea typeface="+mn-ea"/>
        <a:cs typeface="+mn-cs"/>
      </a:defRPr>
    </a:lvl2pPr>
    <a:lvl3pPr marL="914400" algn="ctr" rtl="0" fontAlgn="base">
      <a:spcBef>
        <a:spcPct val="0"/>
      </a:spcBef>
      <a:spcAft>
        <a:spcPct val="0"/>
      </a:spcAft>
      <a:defRPr sz="2400" kern="1200">
        <a:solidFill>
          <a:schemeClr val="tx1"/>
        </a:solidFill>
        <a:latin typeface="Times New Roman" pitchFamily="18" charset="0"/>
        <a:ea typeface="+mn-ea"/>
        <a:cs typeface="+mn-cs"/>
      </a:defRPr>
    </a:lvl3pPr>
    <a:lvl4pPr marL="1371600" algn="ctr" rtl="0" fontAlgn="base">
      <a:spcBef>
        <a:spcPct val="0"/>
      </a:spcBef>
      <a:spcAft>
        <a:spcPct val="0"/>
      </a:spcAft>
      <a:defRPr sz="2400" kern="1200">
        <a:solidFill>
          <a:schemeClr val="tx1"/>
        </a:solidFill>
        <a:latin typeface="Times New Roman" pitchFamily="18" charset="0"/>
        <a:ea typeface="+mn-ea"/>
        <a:cs typeface="+mn-cs"/>
      </a:defRPr>
    </a:lvl4pPr>
    <a:lvl5pPr marL="1828800" algn="ct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DE4"/>
    <a:srgbClr val="B484AB"/>
    <a:srgbClr val="990033"/>
    <a:srgbClr val="B2B2B2"/>
    <a:srgbClr val="C1BEEC"/>
    <a:srgbClr val="000066"/>
    <a:srgbClr val="003366"/>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80" autoAdjust="0"/>
    <p:restoredTop sz="94700" autoAdjust="0"/>
  </p:normalViewPr>
  <p:slideViewPr>
    <p:cSldViewPr>
      <p:cViewPr varScale="1">
        <p:scale>
          <a:sx n="88" d="100"/>
          <a:sy n="88" d="100"/>
        </p:scale>
        <p:origin x="-1080" y="-102"/>
      </p:cViewPr>
      <p:guideLst>
        <p:guide orient="horz" pos="1536"/>
        <p:guide pos="96"/>
        <p:guide pos="4032"/>
        <p:guide pos="40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1" d="100"/>
          <a:sy n="31" d="100"/>
        </p:scale>
        <p:origin x="-1242" y="-66"/>
      </p:cViewPr>
      <p:guideLst>
        <p:guide orient="horz" pos="2881"/>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_rels/viewProps.xml.rels><?xml version="1.0" encoding="UTF-8" standalone="yes"?>
<Relationships xmlns="http://schemas.openxmlformats.org/package/2006/relationships"><Relationship Id="rId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endParaRPr lang="en-US"/>
          </a:p>
        </p:txBody>
      </p:sp>
      <p:sp>
        <p:nvSpPr>
          <p:cNvPr id="1638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16388" name="Rectangle 4"/>
          <p:cNvSpPr>
            <a:spLocks noGrp="1" noChangeArrowheads="1"/>
          </p:cNvSpPr>
          <p:nvPr>
            <p:ph type="ftr" sz="quarter" idx="2"/>
          </p:nvPr>
        </p:nvSpPr>
        <p:spPr bwMode="auto">
          <a:xfrm>
            <a:off x="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endParaRPr lang="en-US"/>
          </a:p>
        </p:txBody>
      </p:sp>
      <p:sp>
        <p:nvSpPr>
          <p:cNvPr id="2457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32772" name="Rectangle 4"/>
          <p:cNvSpPr>
            <a:spLocks noChangeArrowheads="1" noTextEdit="1"/>
          </p:cNvSpPr>
          <p:nvPr>
            <p:ph type="sldImg" idx="2"/>
          </p:nvPr>
        </p:nvSpPr>
        <p:spPr bwMode="auto">
          <a:xfrm>
            <a:off x="1143000" y="685800"/>
            <a:ext cx="4573588" cy="3430588"/>
          </a:xfrm>
          <a:prstGeom prst="rect">
            <a:avLst/>
          </a:prstGeom>
          <a:noFill/>
          <a:ln w="9525">
            <a:solidFill>
              <a:srgbClr val="000000"/>
            </a:solidFill>
            <a:miter lim="800000"/>
            <a:headEnd/>
            <a:tailEnd/>
          </a:ln>
        </p:spPr>
      </p:sp>
      <p:sp>
        <p:nvSpPr>
          <p:cNvPr id="24581" name="Rectangle 5"/>
          <p:cNvSpPr>
            <a:spLocks noGrp="1" noChangeArrowheads="1"/>
          </p:cNvSpPr>
          <p:nvPr>
            <p:ph type="body" sz="quarter" idx="3"/>
          </p:nvPr>
        </p:nvSpPr>
        <p:spPr bwMode="auto">
          <a:xfrm>
            <a:off x="914400" y="4344988"/>
            <a:ext cx="5029200" cy="4116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4582" name="Rectangle 6"/>
          <p:cNvSpPr>
            <a:spLocks noGrp="1" noChangeArrowheads="1"/>
          </p:cNvSpPr>
          <p:nvPr>
            <p:ph type="ftr" sz="quarter" idx="4"/>
          </p:nvPr>
        </p:nvSpPr>
        <p:spPr bwMode="auto">
          <a:xfrm>
            <a:off x="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endParaRPr lang="en-US"/>
          </a:p>
        </p:txBody>
      </p:sp>
      <p:sp>
        <p:nvSpPr>
          <p:cNvPr id="24583" name="Rectangle 7"/>
          <p:cNvSpPr>
            <a:spLocks noGrp="1" noChangeArrowheads="1"/>
          </p:cNvSpPr>
          <p:nvPr>
            <p:ph type="sldNum" sz="quarter" idx="5"/>
          </p:nvPr>
        </p:nvSpPr>
        <p:spPr bwMode="auto">
          <a:xfrm>
            <a:off x="388620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45363532-CEA3-4E21-9EE2-7870580E73E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08F8227D-BCA3-4C70-AD42-ACD974226339}" type="slidenum">
              <a:rPr lang="en-US"/>
              <a:pPr/>
              <a:t>59</a:t>
            </a:fld>
            <a:endParaRPr lang="en-US"/>
          </a:p>
        </p:txBody>
      </p:sp>
      <p:sp>
        <p:nvSpPr>
          <p:cNvPr id="46083" name="Rectangle 2"/>
          <p:cNvSpPr>
            <a:spLocks noChangeArrowheads="1" noTextEdit="1"/>
          </p:cNvSpPr>
          <p:nvPr>
            <p:ph type="sldImg"/>
          </p:nvPr>
        </p:nvSpPr>
        <p:spPr>
          <a:ln/>
        </p:spPr>
      </p:sp>
      <p:sp>
        <p:nvSpPr>
          <p:cNvPr id="46084" name="Rectangle 3"/>
          <p:cNvSpPr>
            <a:spLocks noGrp="1" noChangeArrowheads="1"/>
          </p:cNvSpPr>
          <p:nvPr>
            <p:ph type="body" idx="1"/>
          </p:nvPr>
        </p:nvSpPr>
        <p:spPr>
          <a:xfrm>
            <a:off x="685800" y="4344988"/>
            <a:ext cx="5486400" cy="4116387"/>
          </a:xfrm>
          <a:noFill/>
          <a:ln/>
        </p:spPr>
        <p:txBody>
          <a:bodyPr/>
          <a:lstStyle/>
          <a:p>
            <a:r>
              <a:rPr lang="en-US" smtClean="0"/>
              <a:t>Market for reserve balances at the Fed that depository institutions maintain to meet reserve requirements.  The Fed does not pay interest on these reseves.  Banks borrow and lend among each other (usually just overnight or for a few days), and borrowers must pay interest, the Federal funds rate.  The Fed sets a target rate.  Fed open market activities will be designed to make the (market determined) Federal Funds rate equal to the target rate.</a:t>
            </a:r>
          </a:p>
          <a:p>
            <a:r>
              <a:rPr lang="en-US" smtClean="0"/>
              <a:t>	Open market operations:</a:t>
            </a:r>
          </a:p>
          <a:p>
            <a:r>
              <a:rPr lang="en-US" smtClean="0"/>
              <a:t>		discount rate: lender of last resort</a:t>
            </a:r>
          </a:p>
          <a:p>
            <a:r>
              <a:rPr lang="en-US" smtClean="0"/>
              <a:t>		Buying and selling of treasury securities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1121" descr="dollar sign3"/>
          <p:cNvPicPr>
            <a:picLocks noChangeAspect="1" noChangeArrowheads="1"/>
          </p:cNvPicPr>
          <p:nvPr userDrawn="1"/>
        </p:nvPicPr>
        <p:blipFill>
          <a:blip r:embed="rId2" cstate="print"/>
          <a:srcRect/>
          <a:stretch>
            <a:fillRect/>
          </a:stretch>
        </p:blipFill>
        <p:spPr bwMode="auto">
          <a:xfrm>
            <a:off x="1981200" y="0"/>
            <a:ext cx="7162800" cy="6867525"/>
          </a:xfrm>
          <a:prstGeom prst="rect">
            <a:avLst/>
          </a:prstGeom>
          <a:noFill/>
          <a:ln w="9525">
            <a:noFill/>
            <a:miter lim="800000"/>
            <a:headEnd/>
            <a:tailEnd/>
          </a:ln>
        </p:spPr>
      </p:pic>
      <p:grpSp>
        <p:nvGrpSpPr>
          <p:cNvPr id="4" name="Group 1109"/>
          <p:cNvGrpSpPr>
            <a:grpSpLocks/>
          </p:cNvGrpSpPr>
          <p:nvPr userDrawn="1"/>
        </p:nvGrpSpPr>
        <p:grpSpPr bwMode="auto">
          <a:xfrm>
            <a:off x="419100" y="762000"/>
            <a:ext cx="8382000" cy="47625"/>
            <a:chOff x="264" y="480"/>
            <a:chExt cx="5280" cy="30"/>
          </a:xfrm>
        </p:grpSpPr>
        <p:sp>
          <p:nvSpPr>
            <p:cNvPr id="5" name="Line 1049"/>
            <p:cNvSpPr>
              <a:spLocks noChangeShapeType="1"/>
            </p:cNvSpPr>
            <p:nvPr userDrawn="1"/>
          </p:nvSpPr>
          <p:spPr bwMode="auto">
            <a:xfrm>
              <a:off x="264" y="510"/>
              <a:ext cx="5280" cy="0"/>
            </a:xfrm>
            <a:prstGeom prst="line">
              <a:avLst/>
            </a:prstGeom>
            <a:noFill/>
            <a:ln w="76200" cmpd="tri">
              <a:solidFill>
                <a:srgbClr val="006699"/>
              </a:solidFill>
              <a:round/>
              <a:headEnd type="none" w="sm" len="sm"/>
              <a:tailEnd type="none" w="sm" len="sm"/>
            </a:ln>
            <a:effectLst/>
          </p:spPr>
          <p:txBody>
            <a:bodyPr wrap="none"/>
            <a:lstStyle/>
            <a:p>
              <a:pPr>
                <a:defRPr/>
              </a:pPr>
              <a:endParaRPr lang="en-US"/>
            </a:p>
          </p:txBody>
        </p:sp>
        <p:sp>
          <p:nvSpPr>
            <p:cNvPr id="6" name="Line 1050"/>
            <p:cNvSpPr>
              <a:spLocks noChangeShapeType="1"/>
            </p:cNvSpPr>
            <p:nvPr userDrawn="1"/>
          </p:nvSpPr>
          <p:spPr bwMode="auto">
            <a:xfrm>
              <a:off x="264" y="510"/>
              <a:ext cx="5280" cy="0"/>
            </a:xfrm>
            <a:prstGeom prst="line">
              <a:avLst/>
            </a:prstGeom>
            <a:noFill/>
            <a:ln w="12700">
              <a:solidFill>
                <a:srgbClr val="003366"/>
              </a:solidFill>
              <a:round/>
              <a:headEnd type="none" w="sm" len="sm"/>
              <a:tailEnd type="none" w="sm" len="sm"/>
            </a:ln>
            <a:effectLst/>
          </p:spPr>
          <p:txBody>
            <a:bodyPr wrap="none"/>
            <a:lstStyle/>
            <a:p>
              <a:pPr>
                <a:defRPr/>
              </a:pPr>
              <a:endParaRPr lang="en-US"/>
            </a:p>
          </p:txBody>
        </p:sp>
        <p:sp>
          <p:nvSpPr>
            <p:cNvPr id="7" name="Line 1052"/>
            <p:cNvSpPr>
              <a:spLocks noChangeShapeType="1"/>
            </p:cNvSpPr>
            <p:nvPr userDrawn="1"/>
          </p:nvSpPr>
          <p:spPr bwMode="auto">
            <a:xfrm>
              <a:off x="264" y="480"/>
              <a:ext cx="5280" cy="0"/>
            </a:xfrm>
            <a:prstGeom prst="line">
              <a:avLst/>
            </a:prstGeom>
            <a:noFill/>
            <a:ln w="76200" cmpd="tri">
              <a:solidFill>
                <a:srgbClr val="990033"/>
              </a:solidFill>
              <a:round/>
              <a:headEnd type="none" w="sm" len="sm"/>
              <a:tailEnd type="none" w="sm" len="sm"/>
            </a:ln>
            <a:effectLst/>
          </p:spPr>
          <p:txBody>
            <a:bodyPr wrap="none"/>
            <a:lstStyle/>
            <a:p>
              <a:pPr>
                <a:defRPr/>
              </a:pPr>
              <a:endParaRPr lang="en-US"/>
            </a:p>
          </p:txBody>
        </p:sp>
      </p:grpSp>
      <p:sp>
        <p:nvSpPr>
          <p:cNvPr id="29704" name="Rectangle 1032"/>
          <p:cNvSpPr>
            <a:spLocks noGrp="1" noChangeArrowheads="1"/>
          </p:cNvSpPr>
          <p:nvPr>
            <p:ph type="subTitle" sz="quarter" idx="1"/>
          </p:nvPr>
        </p:nvSpPr>
        <p:spPr>
          <a:xfrm>
            <a:off x="0" y="2971800"/>
            <a:ext cx="9144000" cy="2438400"/>
          </a:xfrm>
        </p:spPr>
        <p:txBody>
          <a:bodyPr/>
          <a:lstStyle>
            <a:lvl1pPr marL="0" indent="0" algn="ctr">
              <a:buFont typeface="Wingdings" pitchFamily="2" charset="2"/>
              <a:buNone/>
              <a:defRPr sz="4800">
                <a:solidFill>
                  <a:schemeClr val="tx1"/>
                </a:solidFill>
                <a:effectLst>
                  <a:outerShdw blurRad="38100" dist="38100" dir="2700000" algn="tl">
                    <a:srgbClr val="000000"/>
                  </a:outerShdw>
                </a:effectLst>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371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3505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13E5F"/>
            </a:gs>
            <a:gs pos="100000">
              <a:srgbClr val="800000"/>
            </a:gs>
          </a:gsLst>
          <a:lin ang="2700000" scaled="1"/>
        </a:gradFill>
        <a:effectLst/>
      </p:bgPr>
    </p:bg>
    <p:spTree>
      <p:nvGrpSpPr>
        <p:cNvPr id="1" name=""/>
        <p:cNvGrpSpPr/>
        <p:nvPr/>
      </p:nvGrpSpPr>
      <p:grpSpPr>
        <a:xfrm>
          <a:off x="0" y="0"/>
          <a:ext cx="0" cy="0"/>
          <a:chOff x="0" y="0"/>
          <a:chExt cx="0" cy="0"/>
        </a:xfrm>
      </p:grpSpPr>
      <p:sp>
        <p:nvSpPr>
          <p:cNvPr id="28689" name="Rectangle 17"/>
          <p:cNvSpPr>
            <a:spLocks noChangeArrowheads="1"/>
          </p:cNvSpPr>
          <p:nvPr userDrawn="1"/>
        </p:nvSpPr>
        <p:spPr bwMode="auto">
          <a:xfrm>
            <a:off x="381000" y="838200"/>
            <a:ext cx="8382000" cy="5638800"/>
          </a:xfrm>
          <a:prstGeom prst="rect">
            <a:avLst/>
          </a:prstGeom>
          <a:gradFill rotWithShape="0">
            <a:gsLst>
              <a:gs pos="0">
                <a:schemeClr val="tx1">
                  <a:gamma/>
                  <a:shade val="86275"/>
                  <a:invGamma/>
                </a:schemeClr>
              </a:gs>
              <a:gs pos="50000">
                <a:schemeClr val="tx1"/>
              </a:gs>
              <a:gs pos="100000">
                <a:schemeClr val="tx1">
                  <a:gamma/>
                  <a:shade val="86275"/>
                  <a:invGamma/>
                </a:schemeClr>
              </a:gs>
            </a:gsLst>
            <a:lin ang="0" scaled="1"/>
          </a:gradFill>
          <a:ln w="12700">
            <a:noFill/>
            <a:miter lim="800000"/>
            <a:headEnd type="none" w="sm" len="sm"/>
            <a:tailEnd type="none" w="sm" len="sm"/>
          </a:ln>
          <a:effectLst/>
        </p:spPr>
        <p:txBody>
          <a:bodyPr wrap="none" anchor="ctr"/>
          <a:lstStyle/>
          <a:p>
            <a:endParaRPr lang="en-US"/>
          </a:p>
        </p:txBody>
      </p:sp>
      <p:sp>
        <p:nvSpPr>
          <p:cNvPr id="28686" name="Text Box 14"/>
          <p:cNvSpPr txBox="1">
            <a:spLocks noChangeArrowheads="1"/>
          </p:cNvSpPr>
          <p:nvPr userDrawn="1"/>
        </p:nvSpPr>
        <p:spPr bwMode="auto">
          <a:xfrm>
            <a:off x="8077200" y="6491288"/>
            <a:ext cx="1066800" cy="366712"/>
          </a:xfrm>
          <a:prstGeom prst="rect">
            <a:avLst/>
          </a:prstGeom>
          <a:noFill/>
          <a:ln w="9525">
            <a:noFill/>
            <a:miter lim="800000"/>
            <a:headEnd/>
            <a:tailEnd/>
          </a:ln>
          <a:effectLst>
            <a:outerShdw dist="35921" dir="2700000" algn="ctr" rotWithShape="0">
              <a:srgbClr val="000066"/>
            </a:outerShdw>
          </a:effectLst>
        </p:spPr>
        <p:txBody>
          <a:bodyPr>
            <a:spAutoFit/>
          </a:bodyPr>
          <a:lstStyle/>
          <a:p>
            <a:pPr algn="r" eaLnBrk="0" hangingPunct="0">
              <a:spcBef>
                <a:spcPct val="50000"/>
              </a:spcBef>
            </a:pPr>
            <a:fld id="{98EE5856-F540-446C-86AA-F147A608F75F}" type="slidenum">
              <a:rPr lang="en-US" sz="1800"/>
              <a:pPr algn="r" eaLnBrk="0" hangingPunct="0">
                <a:spcBef>
                  <a:spcPct val="50000"/>
                </a:spcBef>
              </a:pPr>
              <a:t>‹#›</a:t>
            </a:fld>
            <a:endParaRPr lang="en-US" sz="1800"/>
          </a:p>
        </p:txBody>
      </p:sp>
      <p:sp>
        <p:nvSpPr>
          <p:cNvPr id="2052" name="Rectangle 7"/>
          <p:cNvSpPr>
            <a:spLocks noGrp="1" noChangeArrowheads="1"/>
          </p:cNvSpPr>
          <p:nvPr>
            <p:ph type="title"/>
          </p:nvPr>
        </p:nvSpPr>
        <p:spPr bwMode="auto">
          <a:xfrm>
            <a:off x="0" y="0"/>
            <a:ext cx="91440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3" name="Rectangle 8"/>
          <p:cNvSpPr>
            <a:spLocks noGrp="1" noChangeArrowheads="1"/>
          </p:cNvSpPr>
          <p:nvPr>
            <p:ph type="body" idx="1"/>
          </p:nvPr>
        </p:nvSpPr>
        <p:spPr bwMode="auto">
          <a:xfrm>
            <a:off x="685800" y="13716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90" name="Line 18"/>
          <p:cNvSpPr>
            <a:spLocks noChangeShapeType="1"/>
          </p:cNvSpPr>
          <p:nvPr userDrawn="1"/>
        </p:nvSpPr>
        <p:spPr bwMode="auto">
          <a:xfrm>
            <a:off x="381000" y="762000"/>
            <a:ext cx="8382000" cy="0"/>
          </a:xfrm>
          <a:prstGeom prst="line">
            <a:avLst/>
          </a:prstGeom>
          <a:noFill/>
          <a:ln w="76200" cmpd="tri">
            <a:solidFill>
              <a:srgbClr val="800000"/>
            </a:solidFill>
            <a:round/>
            <a:headEnd type="none" w="sm" len="sm"/>
            <a:tailEnd type="none" w="sm" len="sm"/>
          </a:ln>
          <a:effectLst/>
        </p:spPr>
        <p:txBody>
          <a:bodyPr wrap="none"/>
          <a:lstStyle/>
          <a:p>
            <a:pPr>
              <a:defRPr/>
            </a:pPr>
            <a:endParaRPr lang="en-US"/>
          </a:p>
        </p:txBody>
      </p:sp>
      <p:sp>
        <p:nvSpPr>
          <p:cNvPr id="28691" name="Line 19"/>
          <p:cNvSpPr>
            <a:spLocks noChangeShapeType="1"/>
          </p:cNvSpPr>
          <p:nvPr userDrawn="1"/>
        </p:nvSpPr>
        <p:spPr bwMode="auto">
          <a:xfrm>
            <a:off x="381000" y="762000"/>
            <a:ext cx="8382000" cy="0"/>
          </a:xfrm>
          <a:prstGeom prst="line">
            <a:avLst/>
          </a:prstGeom>
          <a:noFill/>
          <a:ln w="12700">
            <a:solidFill>
              <a:schemeClr val="tx1"/>
            </a:solidFill>
            <a:round/>
            <a:headEnd type="none" w="sm" len="sm"/>
            <a:tailEnd type="none" w="sm" len="sm"/>
          </a:ln>
          <a:effectLst/>
        </p:spPr>
        <p:txBody>
          <a:bodyPr wrap="none"/>
          <a:lstStyle/>
          <a:p>
            <a:pPr>
              <a:defRPr/>
            </a:pPr>
            <a:endParaRPr lang="en-US"/>
          </a:p>
        </p:txBody>
      </p:sp>
      <p:sp>
        <p:nvSpPr>
          <p:cNvPr id="28693" name="Line 21"/>
          <p:cNvSpPr>
            <a:spLocks noChangeShapeType="1"/>
          </p:cNvSpPr>
          <p:nvPr userDrawn="1"/>
        </p:nvSpPr>
        <p:spPr bwMode="auto">
          <a:xfrm>
            <a:off x="381000" y="714375"/>
            <a:ext cx="8382000" cy="0"/>
          </a:xfrm>
          <a:prstGeom prst="line">
            <a:avLst/>
          </a:prstGeom>
          <a:noFill/>
          <a:ln w="76200" cmpd="tri">
            <a:solidFill>
              <a:srgbClr val="003366"/>
            </a:solidFill>
            <a:round/>
            <a:headEnd type="none" w="sm" len="sm"/>
            <a:tailEnd type="none" w="sm" len="sm"/>
          </a:ln>
          <a:effectLst/>
        </p:spPr>
        <p:txBody>
          <a:bodyPr wrap="none"/>
          <a:lstStyle/>
          <a:p>
            <a:pPr>
              <a:defRPr/>
            </a:pPr>
            <a:endParaRPr lang="en-US"/>
          </a:p>
        </p:txBody>
      </p:sp>
    </p:spTree>
  </p:cSld>
  <p:clrMap bg1="dk2" tx1="lt1" bg2="dk1" tx2="lt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Lst>
  <p:timing>
    <p:tnLst>
      <p:par>
        <p:cTn id="1" dur="indefinite" restart="never" nodeType="tmRoot"/>
      </p:par>
    </p:tnLst>
  </p:timing>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Times New Roman" pitchFamily="18" charset="0"/>
        </a:defRPr>
      </a:lvl2pPr>
      <a:lvl3pPr algn="ctr" rtl="0" eaLnBrk="0" fontAlgn="base" hangingPunct="0">
        <a:spcBef>
          <a:spcPct val="0"/>
        </a:spcBef>
        <a:spcAft>
          <a:spcPct val="0"/>
        </a:spcAft>
        <a:defRPr sz="3600">
          <a:solidFill>
            <a:schemeClr val="tx1"/>
          </a:solidFill>
          <a:latin typeface="Times New Roman" pitchFamily="18" charset="0"/>
        </a:defRPr>
      </a:lvl3pPr>
      <a:lvl4pPr algn="ctr" rtl="0" eaLnBrk="0" fontAlgn="base" hangingPunct="0">
        <a:spcBef>
          <a:spcPct val="0"/>
        </a:spcBef>
        <a:spcAft>
          <a:spcPct val="0"/>
        </a:spcAft>
        <a:defRPr sz="3600">
          <a:solidFill>
            <a:schemeClr val="tx1"/>
          </a:solidFill>
          <a:latin typeface="Times New Roman" pitchFamily="18" charset="0"/>
        </a:defRPr>
      </a:lvl4pPr>
      <a:lvl5pPr algn="ctr" rtl="0" eaLnBrk="0" fontAlgn="base" hangingPunct="0">
        <a:spcBef>
          <a:spcPct val="0"/>
        </a:spcBef>
        <a:spcAft>
          <a:spcPct val="0"/>
        </a:spcAft>
        <a:defRPr sz="3600">
          <a:solidFill>
            <a:schemeClr val="tx1"/>
          </a:solidFill>
          <a:latin typeface="Times New Roman" pitchFamily="18" charset="0"/>
        </a:defRPr>
      </a:lvl5pPr>
      <a:lvl6pPr marL="457200" algn="ctr" rtl="0" fontAlgn="base">
        <a:spcBef>
          <a:spcPct val="0"/>
        </a:spcBef>
        <a:spcAft>
          <a:spcPct val="0"/>
        </a:spcAft>
        <a:defRPr sz="3600">
          <a:solidFill>
            <a:schemeClr val="tx1"/>
          </a:solidFill>
          <a:latin typeface="Times New Roman" pitchFamily="18" charset="0"/>
        </a:defRPr>
      </a:lvl6pPr>
      <a:lvl7pPr marL="914400" algn="ctr" rtl="0" fontAlgn="base">
        <a:spcBef>
          <a:spcPct val="0"/>
        </a:spcBef>
        <a:spcAft>
          <a:spcPct val="0"/>
        </a:spcAft>
        <a:defRPr sz="3600">
          <a:solidFill>
            <a:schemeClr val="tx1"/>
          </a:solidFill>
          <a:latin typeface="Times New Roman" pitchFamily="18" charset="0"/>
        </a:defRPr>
      </a:lvl7pPr>
      <a:lvl8pPr marL="1371600" algn="ctr" rtl="0" fontAlgn="base">
        <a:spcBef>
          <a:spcPct val="0"/>
        </a:spcBef>
        <a:spcAft>
          <a:spcPct val="0"/>
        </a:spcAft>
        <a:defRPr sz="3600">
          <a:solidFill>
            <a:schemeClr val="tx1"/>
          </a:solidFill>
          <a:latin typeface="Times New Roman" pitchFamily="18" charset="0"/>
        </a:defRPr>
      </a:lvl8pPr>
      <a:lvl9pPr marL="1828800" algn="ctr" rtl="0" fontAlgn="base">
        <a:spcBef>
          <a:spcPct val="0"/>
        </a:spcBef>
        <a:spcAft>
          <a:spcPct val="0"/>
        </a:spcAft>
        <a:defRPr sz="3600">
          <a:solidFill>
            <a:schemeClr val="tx1"/>
          </a:solidFill>
          <a:latin typeface="Times New Roman" pitchFamily="18" charset="0"/>
        </a:defRPr>
      </a:lvl9pPr>
    </p:titleStyle>
    <p:bodyStyle>
      <a:lvl1pPr marL="342900" indent="-342900" algn="l" rtl="0" eaLnBrk="0" fontAlgn="base" hangingPunct="0">
        <a:spcBef>
          <a:spcPct val="20000"/>
        </a:spcBef>
        <a:spcAft>
          <a:spcPct val="0"/>
        </a:spcAft>
        <a:buClr>
          <a:srgbClr val="006699"/>
        </a:buClr>
        <a:buFont typeface="Wingdings" pitchFamily="2" charset="2"/>
        <a:buBlip>
          <a:blip r:embed="rId14"/>
        </a:buBlip>
        <a:defRPr sz="3200">
          <a:solidFill>
            <a:srgbClr val="800000"/>
          </a:solidFill>
          <a:latin typeface="+mn-lt"/>
          <a:ea typeface="+mn-ea"/>
          <a:cs typeface="+mn-cs"/>
        </a:defRPr>
      </a:lvl1pPr>
      <a:lvl2pPr marL="742950" indent="-285750" algn="l" rtl="0" eaLnBrk="0" fontAlgn="base" hangingPunct="0">
        <a:spcBef>
          <a:spcPct val="20000"/>
        </a:spcBef>
        <a:spcAft>
          <a:spcPct val="0"/>
        </a:spcAft>
        <a:buClr>
          <a:srgbClr val="006699"/>
        </a:buClr>
        <a:buFont typeface="Wingdings" pitchFamily="2" charset="2"/>
        <a:buBlip>
          <a:blip r:embed="rId14"/>
        </a:buBlip>
        <a:defRPr sz="2800">
          <a:solidFill>
            <a:srgbClr val="800000"/>
          </a:solidFill>
          <a:latin typeface="+mn-lt"/>
        </a:defRPr>
      </a:lvl2pPr>
      <a:lvl3pPr marL="1143000" indent="-228600" algn="l" rtl="0" eaLnBrk="0" fontAlgn="base" hangingPunct="0">
        <a:spcBef>
          <a:spcPct val="20000"/>
        </a:spcBef>
        <a:spcAft>
          <a:spcPct val="0"/>
        </a:spcAft>
        <a:buClr>
          <a:srgbClr val="006699"/>
        </a:buClr>
        <a:buFont typeface="Wingdings" pitchFamily="2" charset="2"/>
        <a:buBlip>
          <a:blip r:embed="rId14"/>
        </a:buBlip>
        <a:defRPr sz="2400">
          <a:solidFill>
            <a:srgbClr val="800000"/>
          </a:solidFill>
          <a:latin typeface="+mn-lt"/>
        </a:defRPr>
      </a:lvl3pPr>
      <a:lvl4pPr marL="1600200" indent="-228600" algn="l" rtl="0" eaLnBrk="0" fontAlgn="base" hangingPunct="0">
        <a:spcBef>
          <a:spcPct val="20000"/>
        </a:spcBef>
        <a:spcAft>
          <a:spcPct val="0"/>
        </a:spcAft>
        <a:buClr>
          <a:srgbClr val="006699"/>
        </a:buClr>
        <a:buFont typeface="Wingdings" pitchFamily="2" charset="2"/>
        <a:buBlip>
          <a:blip r:embed="rId14"/>
        </a:buBlip>
        <a:defRPr sz="2000">
          <a:solidFill>
            <a:srgbClr val="800000"/>
          </a:solidFill>
          <a:latin typeface="+mn-lt"/>
        </a:defRPr>
      </a:lvl4pPr>
      <a:lvl5pPr marL="2057400" indent="-228600" algn="l" rtl="0" eaLnBrk="0" fontAlgn="base" hangingPunct="0">
        <a:spcBef>
          <a:spcPct val="20000"/>
        </a:spcBef>
        <a:spcAft>
          <a:spcPct val="0"/>
        </a:spcAft>
        <a:buClr>
          <a:srgbClr val="006699"/>
        </a:buClr>
        <a:buFont typeface="Wingdings" pitchFamily="2" charset="2"/>
        <a:buBlip>
          <a:blip r:embed="rId14"/>
        </a:buBlip>
        <a:defRPr sz="2000">
          <a:solidFill>
            <a:srgbClr val="800000"/>
          </a:solidFill>
          <a:latin typeface="+mn-lt"/>
        </a:defRPr>
      </a:lvl5pPr>
      <a:lvl6pPr marL="2514600" indent="-228600" algn="l" rtl="0" fontAlgn="base">
        <a:spcBef>
          <a:spcPct val="20000"/>
        </a:spcBef>
        <a:spcAft>
          <a:spcPct val="0"/>
        </a:spcAft>
        <a:buClr>
          <a:srgbClr val="006699"/>
        </a:buClr>
        <a:buFont typeface="Wingdings" pitchFamily="2" charset="2"/>
        <a:buBlip>
          <a:blip r:embed="rId14"/>
        </a:buBlip>
        <a:defRPr sz="2000">
          <a:solidFill>
            <a:srgbClr val="800000"/>
          </a:solidFill>
          <a:latin typeface="+mn-lt"/>
        </a:defRPr>
      </a:lvl6pPr>
      <a:lvl7pPr marL="2971800" indent="-228600" algn="l" rtl="0" fontAlgn="base">
        <a:spcBef>
          <a:spcPct val="20000"/>
        </a:spcBef>
        <a:spcAft>
          <a:spcPct val="0"/>
        </a:spcAft>
        <a:buClr>
          <a:srgbClr val="006699"/>
        </a:buClr>
        <a:buFont typeface="Wingdings" pitchFamily="2" charset="2"/>
        <a:buBlip>
          <a:blip r:embed="rId14"/>
        </a:buBlip>
        <a:defRPr sz="2000">
          <a:solidFill>
            <a:srgbClr val="800000"/>
          </a:solidFill>
          <a:latin typeface="+mn-lt"/>
        </a:defRPr>
      </a:lvl7pPr>
      <a:lvl8pPr marL="3429000" indent="-228600" algn="l" rtl="0" fontAlgn="base">
        <a:spcBef>
          <a:spcPct val="20000"/>
        </a:spcBef>
        <a:spcAft>
          <a:spcPct val="0"/>
        </a:spcAft>
        <a:buClr>
          <a:srgbClr val="006699"/>
        </a:buClr>
        <a:buFont typeface="Wingdings" pitchFamily="2" charset="2"/>
        <a:buBlip>
          <a:blip r:embed="rId14"/>
        </a:buBlip>
        <a:defRPr sz="2000">
          <a:solidFill>
            <a:srgbClr val="800000"/>
          </a:solidFill>
          <a:latin typeface="+mn-lt"/>
        </a:defRPr>
      </a:lvl8pPr>
      <a:lvl9pPr marL="3886200" indent="-228600" algn="l" rtl="0" fontAlgn="base">
        <a:spcBef>
          <a:spcPct val="20000"/>
        </a:spcBef>
        <a:spcAft>
          <a:spcPct val="0"/>
        </a:spcAft>
        <a:buClr>
          <a:srgbClr val="006699"/>
        </a:buClr>
        <a:buFont typeface="Wingdings" pitchFamily="2" charset="2"/>
        <a:buBlip>
          <a:blip r:embed="rId14"/>
        </a:buBlip>
        <a:defRPr sz="2000">
          <a:solidFill>
            <a:srgbClr val="8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treasurydirect.gov/RI/OFNtebnd"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treasurydirect.gov/indiv/research/indepth/tbonds/res_tbond_call.htm#2000topresent"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0.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hyperlink" Target="http://www.federalreserve.gov/fomc/fundsrate.htm#basi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http://stockcharts.com/charts/YieldCurve.html"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http://www.nber.org/cycles.html"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5.bin"/></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pPr eaLnBrk="1" hangingPunct="1">
              <a:defRPr/>
            </a:pPr>
            <a:r>
              <a:rPr lang="en-US" dirty="0" smtClean="0">
                <a:solidFill>
                  <a:srgbClr val="FFFFE1"/>
                </a:solidFill>
              </a:rPr>
              <a:t>Introduction to Bond Markets, </a:t>
            </a:r>
          </a:p>
          <a:p>
            <a:pPr eaLnBrk="1" hangingPunct="1">
              <a:defRPr/>
            </a:pPr>
            <a:r>
              <a:rPr lang="en-US" dirty="0" smtClean="0">
                <a:solidFill>
                  <a:srgbClr val="FFFFE1"/>
                </a:solidFill>
              </a:rPr>
              <a:t>U.S. Treasury Securities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Are Bonds Really Fixed Income?</a:t>
            </a:r>
          </a:p>
        </p:txBody>
      </p:sp>
      <p:sp>
        <p:nvSpPr>
          <p:cNvPr id="13315" name="Rectangle 3"/>
          <p:cNvSpPr>
            <a:spLocks noGrp="1" noChangeArrowheads="1"/>
          </p:cNvSpPr>
          <p:nvPr>
            <p:ph type="body" idx="1"/>
          </p:nvPr>
        </p:nvSpPr>
        <p:spPr/>
        <p:txBody>
          <a:bodyPr/>
          <a:lstStyle/>
          <a:p>
            <a:pPr eaLnBrk="1" hangingPunct="1"/>
            <a:r>
              <a:rPr lang="en-US" smtClean="0"/>
              <a:t>Are coupons/par value guaranteed?</a:t>
            </a:r>
          </a:p>
          <a:p>
            <a:pPr lvl="1" eaLnBrk="1" hangingPunct="1"/>
            <a:r>
              <a:rPr lang="en-US" smtClean="0"/>
              <a:t>Default on coupon/principal payments</a:t>
            </a:r>
          </a:p>
          <a:p>
            <a:pPr lvl="1" eaLnBrk="1" hangingPunct="1"/>
            <a:r>
              <a:rPr lang="en-US" smtClean="0"/>
              <a:t>Delay in payment</a:t>
            </a:r>
          </a:p>
          <a:p>
            <a:pPr lvl="1" eaLnBrk="1" hangingPunct="1"/>
            <a:r>
              <a:rPr lang="en-US" smtClean="0"/>
              <a:t>Floating rate coupons: interest rate risk</a:t>
            </a:r>
          </a:p>
          <a:p>
            <a:pPr eaLnBrk="1" hangingPunct="1"/>
            <a:r>
              <a:rPr lang="en-US" smtClean="0"/>
              <a:t>Recent defaults</a:t>
            </a:r>
          </a:p>
          <a:p>
            <a:pPr lvl="1" eaLnBrk="1" hangingPunct="1"/>
            <a:r>
              <a:rPr lang="en-US" smtClean="0"/>
              <a:t>US Corporate (Enron, World Com)</a:t>
            </a:r>
          </a:p>
          <a:p>
            <a:pPr lvl="1" eaLnBrk="1" hangingPunct="1"/>
            <a:r>
              <a:rPr lang="en-US" smtClean="0"/>
              <a:t>Sovereign debt (Russia 1998, Argentina 2001)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Russia: 1998 Crisis</a:t>
            </a:r>
          </a:p>
        </p:txBody>
      </p:sp>
      <p:sp>
        <p:nvSpPr>
          <p:cNvPr id="14339" name="Rectangle 3"/>
          <p:cNvSpPr>
            <a:spLocks noGrp="1" noChangeArrowheads="1"/>
          </p:cNvSpPr>
          <p:nvPr>
            <p:ph type="body" idx="1"/>
          </p:nvPr>
        </p:nvSpPr>
        <p:spPr/>
        <p:txBody>
          <a:bodyPr/>
          <a:lstStyle/>
          <a:p>
            <a:pPr eaLnBrk="1" hangingPunct="1"/>
            <a:r>
              <a:rPr lang="en-US" smtClean="0"/>
              <a:t>August 17</a:t>
            </a:r>
            <a:r>
              <a:rPr lang="en-US" baseline="30000" smtClean="0"/>
              <a:t>th</a:t>
            </a:r>
            <a:r>
              <a:rPr lang="en-US" smtClean="0"/>
              <a:t>: CNNFN</a:t>
            </a:r>
          </a:p>
          <a:p>
            <a:pPr eaLnBrk="1" hangingPunct="1">
              <a:buFont typeface="Wingdings" pitchFamily="2" charset="2"/>
              <a:buNone/>
            </a:pPr>
            <a:r>
              <a:rPr lang="en-US" sz="2200" smtClean="0"/>
              <a:t>	Overnight, Russia devalued its embattled national currency, the ruble, and imposed a 90-day moratorium on some ruble-denominated foreign debt repayments in an eleventh-hour bid to plug the hole on a worsening financial crisis.  The devaluation, taken despite repeated vows by the Kremlin to stand firm, heightened the flight-to-quality anxiety that had already sent long-term bond yields tumbling to historic lows.</a:t>
            </a:r>
          </a:p>
          <a:p>
            <a:pPr eaLnBrk="1" hangingPunct="1"/>
            <a:r>
              <a:rPr lang="en-US" smtClean="0"/>
              <a:t>Huge impact on US bond market</a:t>
            </a:r>
          </a:p>
          <a:p>
            <a:pPr lvl="1" eaLnBrk="1" hangingPunct="1"/>
            <a:r>
              <a:rPr lang="en-US" smtClean="0"/>
              <a:t>LTCM</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152400"/>
            <a:ext cx="9144000" cy="685800"/>
          </a:xfrm>
        </p:spPr>
        <p:txBody>
          <a:bodyPr/>
          <a:lstStyle/>
          <a:p>
            <a:pPr eaLnBrk="1" hangingPunct="1"/>
            <a:r>
              <a:rPr lang="en-US" sz="3200" smtClean="0"/>
              <a:t>Russian Federation Bond: 3/25/2004, 9%</a:t>
            </a:r>
          </a:p>
        </p:txBody>
      </p:sp>
      <p:pic>
        <p:nvPicPr>
          <p:cNvPr id="15363" name="Picture 3"/>
          <p:cNvPicPr>
            <a:picLocks noChangeAspect="1" noChangeArrowheads="1"/>
          </p:cNvPicPr>
          <p:nvPr/>
        </p:nvPicPr>
        <p:blipFill>
          <a:blip r:embed="rId2" cstate="print"/>
          <a:srcRect/>
          <a:stretch>
            <a:fillRect/>
          </a:stretch>
        </p:blipFill>
        <p:spPr bwMode="auto">
          <a:xfrm>
            <a:off x="381000" y="1020763"/>
            <a:ext cx="8229600" cy="54229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Argentina: 2001 Crisis</a:t>
            </a:r>
          </a:p>
        </p:txBody>
      </p:sp>
      <p:sp>
        <p:nvSpPr>
          <p:cNvPr id="16387" name="Rectangle 3"/>
          <p:cNvSpPr>
            <a:spLocks noGrp="1" noChangeArrowheads="1"/>
          </p:cNvSpPr>
          <p:nvPr>
            <p:ph type="body" idx="1"/>
          </p:nvPr>
        </p:nvSpPr>
        <p:spPr>
          <a:xfrm>
            <a:off x="457200" y="990600"/>
            <a:ext cx="8229600" cy="5334000"/>
          </a:xfrm>
        </p:spPr>
        <p:txBody>
          <a:bodyPr/>
          <a:lstStyle/>
          <a:p>
            <a:pPr eaLnBrk="1" hangingPunct="1">
              <a:lnSpc>
                <a:spcPct val="90000"/>
              </a:lnSpc>
            </a:pPr>
            <a:r>
              <a:rPr lang="en-US" smtClean="0"/>
              <a:t>What happened?</a:t>
            </a:r>
          </a:p>
          <a:p>
            <a:pPr lvl="1" eaLnBrk="1" hangingPunct="1">
              <a:lnSpc>
                <a:spcPct val="90000"/>
              </a:lnSpc>
            </a:pPr>
            <a:r>
              <a:rPr lang="en-US" smtClean="0"/>
              <a:t>After years of hyperinflation, Argentina adopts strict reforms in 1991</a:t>
            </a:r>
          </a:p>
          <a:p>
            <a:pPr lvl="1" eaLnBrk="1" hangingPunct="1">
              <a:lnSpc>
                <a:spcPct val="90000"/>
              </a:lnSpc>
            </a:pPr>
            <a:r>
              <a:rPr lang="en-US" smtClean="0"/>
              <a:t>Currency board: 1 peso to the dollar</a:t>
            </a:r>
          </a:p>
          <a:p>
            <a:pPr lvl="1" eaLnBrk="1" hangingPunct="1">
              <a:lnSpc>
                <a:spcPct val="90000"/>
              </a:lnSpc>
            </a:pPr>
            <a:r>
              <a:rPr lang="en-US" smtClean="0"/>
              <a:t>No sovereign monetary authority</a:t>
            </a:r>
          </a:p>
          <a:p>
            <a:pPr lvl="1" eaLnBrk="1" hangingPunct="1">
              <a:lnSpc>
                <a:spcPct val="90000"/>
              </a:lnSpc>
            </a:pPr>
            <a:r>
              <a:rPr lang="en-US" smtClean="0"/>
              <a:t>Inflation subdues, but with severe, prolonged recession through 1990’s </a:t>
            </a:r>
          </a:p>
          <a:p>
            <a:pPr lvl="1" eaLnBrk="1" hangingPunct="1">
              <a:lnSpc>
                <a:spcPct val="90000"/>
              </a:lnSpc>
            </a:pPr>
            <a:r>
              <a:rPr lang="en-US" smtClean="0"/>
              <a:t>Government borrows huge amounts of debt to maintain social programs</a:t>
            </a:r>
          </a:p>
          <a:p>
            <a:pPr lvl="1" eaLnBrk="1" hangingPunct="1">
              <a:lnSpc>
                <a:spcPct val="90000"/>
              </a:lnSpc>
            </a:pPr>
            <a:r>
              <a:rPr lang="en-US" smtClean="0"/>
              <a:t>With no recovery, government couldn’t make payments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304800"/>
            <a:ext cx="8686800" cy="457200"/>
          </a:xfrm>
        </p:spPr>
        <p:txBody>
          <a:bodyPr/>
          <a:lstStyle/>
          <a:p>
            <a:pPr eaLnBrk="1" hangingPunct="1"/>
            <a:r>
              <a:rPr lang="en-US" sz="3200" smtClean="0"/>
              <a:t>Argentina Government Bond</a:t>
            </a:r>
          </a:p>
        </p:txBody>
      </p:sp>
      <p:pic>
        <p:nvPicPr>
          <p:cNvPr id="17411" name="Picture 3"/>
          <p:cNvPicPr>
            <a:picLocks noChangeAspect="1" noChangeArrowheads="1"/>
          </p:cNvPicPr>
          <p:nvPr/>
        </p:nvPicPr>
        <p:blipFill>
          <a:blip r:embed="rId2" cstate="print"/>
          <a:srcRect/>
          <a:stretch>
            <a:fillRect/>
          </a:stretch>
        </p:blipFill>
        <p:spPr bwMode="auto">
          <a:xfrm>
            <a:off x="457200" y="1295400"/>
            <a:ext cx="8229600" cy="516096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Enron: 1/8/2009, 6.75 %</a:t>
            </a:r>
          </a:p>
        </p:txBody>
      </p:sp>
      <p:pic>
        <p:nvPicPr>
          <p:cNvPr id="18435" name="Picture 3"/>
          <p:cNvPicPr>
            <a:picLocks noChangeAspect="1" noChangeArrowheads="1"/>
          </p:cNvPicPr>
          <p:nvPr/>
        </p:nvPicPr>
        <p:blipFill>
          <a:blip r:embed="rId2" cstate="print"/>
          <a:srcRect/>
          <a:stretch>
            <a:fillRect/>
          </a:stretch>
        </p:blipFill>
        <p:spPr bwMode="auto">
          <a:xfrm>
            <a:off x="457200" y="1219200"/>
            <a:ext cx="8229600" cy="49434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Pricing Bonds</a:t>
            </a:r>
          </a:p>
        </p:txBody>
      </p:sp>
      <p:sp>
        <p:nvSpPr>
          <p:cNvPr id="19459" name="Rectangle 3"/>
          <p:cNvSpPr>
            <a:spLocks noGrp="1" noChangeArrowheads="1"/>
          </p:cNvSpPr>
          <p:nvPr>
            <p:ph type="body" idx="1"/>
          </p:nvPr>
        </p:nvSpPr>
        <p:spPr/>
        <p:txBody>
          <a:bodyPr/>
          <a:lstStyle/>
          <a:p>
            <a:pPr eaLnBrk="1" hangingPunct="1"/>
            <a:r>
              <a:rPr lang="en-US" smtClean="0"/>
              <a:t>Difficult to price sovereign and corporate debt</a:t>
            </a:r>
          </a:p>
          <a:p>
            <a:pPr lvl="1" eaLnBrk="1" hangingPunct="1"/>
            <a:r>
              <a:rPr lang="en-US" smtClean="0"/>
              <a:t>Interest rate risk</a:t>
            </a:r>
          </a:p>
          <a:p>
            <a:pPr lvl="1" eaLnBrk="1" hangingPunct="1"/>
            <a:r>
              <a:rPr lang="en-US" smtClean="0"/>
              <a:t>Default risk</a:t>
            </a:r>
          </a:p>
          <a:p>
            <a:pPr eaLnBrk="1" hangingPunct="1"/>
            <a:r>
              <a:rPr lang="en-US" smtClean="0"/>
              <a:t>We’ll start by pricing bonds with </a:t>
            </a:r>
            <a:r>
              <a:rPr lang="en-US" i="1" smtClean="0"/>
              <a:t>only</a:t>
            </a:r>
            <a:r>
              <a:rPr lang="en-US" smtClean="0"/>
              <a:t> interest rate risk: US Treasuries</a:t>
            </a:r>
          </a:p>
          <a:p>
            <a:pPr lvl="1" eaLnBrk="1" hangingPunct="1"/>
            <a:r>
              <a:rPr lang="en-US" smtClean="0"/>
              <a:t>Could also consider other G8 countries</a:t>
            </a:r>
          </a:p>
          <a:p>
            <a:pPr lvl="2" eaLnBrk="1" hangingPunct="1"/>
            <a:r>
              <a:rPr lang="en-US" smtClean="0"/>
              <a:t>Euroland, Japan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152400"/>
            <a:ext cx="9144000" cy="609600"/>
          </a:xfrm>
        </p:spPr>
        <p:txBody>
          <a:bodyPr/>
          <a:lstStyle/>
          <a:p>
            <a:pPr eaLnBrk="1" hangingPunct="1"/>
            <a:r>
              <a:rPr lang="en-US" sz="3200" smtClean="0"/>
              <a:t>Types of U.S. Treasury Securities</a:t>
            </a:r>
          </a:p>
        </p:txBody>
      </p:sp>
      <p:sp>
        <p:nvSpPr>
          <p:cNvPr id="20483" name="Rectangle 3"/>
          <p:cNvSpPr>
            <a:spLocks noGrp="1" noChangeArrowheads="1"/>
          </p:cNvSpPr>
          <p:nvPr>
            <p:ph type="body" idx="1"/>
          </p:nvPr>
        </p:nvSpPr>
        <p:spPr>
          <a:xfrm>
            <a:off x="609600" y="1676400"/>
            <a:ext cx="8001000" cy="4419600"/>
          </a:xfrm>
        </p:spPr>
        <p:txBody>
          <a:bodyPr/>
          <a:lstStyle/>
          <a:p>
            <a:pPr eaLnBrk="1" hangingPunct="1"/>
            <a:r>
              <a:rPr lang="en-US" smtClean="0"/>
              <a:t>Treasury bills (maturities up to 1 year)</a:t>
            </a:r>
            <a:endParaRPr lang="en-US" sz="1400" smtClean="0"/>
          </a:p>
          <a:p>
            <a:pPr eaLnBrk="1" hangingPunct="1"/>
            <a:r>
              <a:rPr lang="en-US" smtClean="0"/>
              <a:t>Treasury notes (maturities from 1-10 years)</a:t>
            </a:r>
          </a:p>
          <a:p>
            <a:pPr eaLnBrk="1" hangingPunct="1"/>
            <a:r>
              <a:rPr lang="en-US" smtClean="0"/>
              <a:t>Treasury bonds (maturities from 10-30 years)</a:t>
            </a:r>
          </a:p>
          <a:p>
            <a:pPr eaLnBrk="1" hangingPunct="1"/>
            <a:r>
              <a:rPr lang="en-US" smtClean="0"/>
              <a:t>STRIPS (zero-coupon bonds)</a:t>
            </a:r>
          </a:p>
          <a:p>
            <a:pPr eaLnBrk="1" hangingPunct="1"/>
            <a:r>
              <a:rPr lang="en-US" smtClean="0"/>
              <a:t>TIPS (inflation-indexed bonds)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Common Characteristics</a:t>
            </a:r>
          </a:p>
        </p:txBody>
      </p:sp>
      <p:sp>
        <p:nvSpPr>
          <p:cNvPr id="21507" name="Rectangle 3"/>
          <p:cNvSpPr>
            <a:spLocks noGrp="1" noChangeArrowheads="1"/>
          </p:cNvSpPr>
          <p:nvPr>
            <p:ph type="body" idx="1"/>
          </p:nvPr>
        </p:nvSpPr>
        <p:spPr>
          <a:xfrm>
            <a:off x="685800" y="1371600"/>
            <a:ext cx="7772400" cy="4724400"/>
          </a:xfrm>
        </p:spPr>
        <p:txBody>
          <a:bodyPr/>
          <a:lstStyle/>
          <a:p>
            <a:pPr eaLnBrk="1" hangingPunct="1">
              <a:lnSpc>
                <a:spcPct val="90000"/>
              </a:lnSpc>
            </a:pPr>
            <a:r>
              <a:rPr lang="en-US" sz="2800" smtClean="0"/>
              <a:t>Original issues sold at regular intervals.</a:t>
            </a:r>
          </a:p>
          <a:p>
            <a:pPr eaLnBrk="1" hangingPunct="1">
              <a:lnSpc>
                <a:spcPct val="90000"/>
              </a:lnSpc>
            </a:pPr>
            <a:r>
              <a:rPr lang="en-US" sz="2800" smtClean="0"/>
              <a:t>Minimum denomination for all Treasury securities is $1,000.</a:t>
            </a:r>
          </a:p>
          <a:p>
            <a:pPr eaLnBrk="1" hangingPunct="1">
              <a:lnSpc>
                <a:spcPct val="90000"/>
              </a:lnSpc>
            </a:pPr>
            <a:r>
              <a:rPr lang="en-US" sz="2800" smtClean="0"/>
              <a:t>Sold in multiples of $1,000.</a:t>
            </a:r>
          </a:p>
          <a:p>
            <a:pPr eaLnBrk="1" hangingPunct="1">
              <a:lnSpc>
                <a:spcPct val="90000"/>
              </a:lnSpc>
            </a:pPr>
            <a:r>
              <a:rPr lang="en-US" sz="2800" smtClean="0"/>
              <a:t>Primary market sales conducted through an auction process.</a:t>
            </a:r>
          </a:p>
          <a:p>
            <a:pPr lvl="1" eaLnBrk="1" hangingPunct="1">
              <a:lnSpc>
                <a:spcPct val="90000"/>
              </a:lnSpc>
            </a:pPr>
            <a:r>
              <a:rPr lang="en-US" sz="2400" smtClean="0"/>
              <a:t>Recent auctions</a:t>
            </a:r>
            <a:r>
              <a:rPr lang="en-US" sz="2000" smtClean="0"/>
              <a:t>: </a:t>
            </a:r>
            <a:r>
              <a:rPr lang="en-US" sz="2000" smtClean="0">
                <a:hlinkClick r:id="rId2"/>
              </a:rPr>
              <a:t>http://www.treasurydirect.gov/RI/OFNtebnd</a:t>
            </a:r>
            <a:endParaRPr lang="en-US" sz="2400" smtClean="0"/>
          </a:p>
          <a:p>
            <a:pPr eaLnBrk="1" hangingPunct="1">
              <a:lnSpc>
                <a:spcPct val="90000"/>
              </a:lnSpc>
            </a:pPr>
            <a:r>
              <a:rPr lang="en-US" sz="2800" smtClean="0"/>
              <a:t>Ownership of securities listed in book-entry form (electronic ledger).</a:t>
            </a:r>
          </a:p>
          <a:p>
            <a:pPr eaLnBrk="1" hangingPunct="1">
              <a:lnSpc>
                <a:spcPct val="90000"/>
              </a:lnSpc>
            </a:pPr>
            <a:r>
              <a:rPr lang="en-US" sz="2800" smtClean="0"/>
              <a:t>Income is exempt from state and local taxes.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Sale of New Securities</a:t>
            </a:r>
          </a:p>
        </p:txBody>
      </p:sp>
      <p:sp>
        <p:nvSpPr>
          <p:cNvPr id="22531" name="Rectangle 3"/>
          <p:cNvSpPr>
            <a:spLocks noGrp="1" noChangeArrowheads="1"/>
          </p:cNvSpPr>
          <p:nvPr>
            <p:ph type="body" idx="1"/>
          </p:nvPr>
        </p:nvSpPr>
        <p:spPr>
          <a:xfrm>
            <a:off x="685800" y="1295400"/>
            <a:ext cx="7772400" cy="4800600"/>
          </a:xfrm>
        </p:spPr>
        <p:txBody>
          <a:bodyPr/>
          <a:lstStyle/>
          <a:p>
            <a:pPr eaLnBrk="1" hangingPunct="1"/>
            <a:r>
              <a:rPr lang="en-US" smtClean="0"/>
              <a:t>Treasury securities are sold by a single-price auction technique.</a:t>
            </a:r>
          </a:p>
          <a:p>
            <a:pPr eaLnBrk="1" hangingPunct="1"/>
            <a:r>
              <a:rPr lang="en-US" smtClean="0"/>
              <a:t>Bidders can enter competitive or noncompetitive bid.</a:t>
            </a:r>
          </a:p>
          <a:p>
            <a:pPr eaLnBrk="1" hangingPunct="1"/>
            <a:r>
              <a:rPr lang="en-US" smtClean="0"/>
              <a:t>Competitive bid states amount and yield required.</a:t>
            </a:r>
          </a:p>
          <a:p>
            <a:pPr eaLnBrk="1" hangingPunct="1"/>
            <a:r>
              <a:rPr lang="en-US" smtClean="0"/>
              <a:t>Competitive bids accepted based on lowest yield (known as the stop yield).</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The nature of US bond markets</a:t>
            </a:r>
          </a:p>
        </p:txBody>
      </p:sp>
      <p:sp>
        <p:nvSpPr>
          <p:cNvPr id="5123" name="Rectangle 3"/>
          <p:cNvSpPr>
            <a:spLocks noGrp="1" noChangeArrowheads="1"/>
          </p:cNvSpPr>
          <p:nvPr>
            <p:ph type="body" idx="1"/>
          </p:nvPr>
        </p:nvSpPr>
        <p:spPr>
          <a:xfrm>
            <a:off x="457200" y="1295400"/>
            <a:ext cx="8229600" cy="1143000"/>
          </a:xfrm>
        </p:spPr>
        <p:txBody>
          <a:bodyPr/>
          <a:lstStyle/>
          <a:p>
            <a:pPr eaLnBrk="1" hangingPunct="1"/>
            <a:r>
              <a:rPr lang="en-US" smtClean="0"/>
              <a:t>Who issues bonds in the US?</a:t>
            </a:r>
          </a:p>
          <a:p>
            <a:pPr lvl="1" eaLnBrk="1" hangingPunct="1"/>
            <a:r>
              <a:rPr lang="en-US" smtClean="0"/>
              <a:t>Value outstanding by issuer type (billions)</a:t>
            </a:r>
          </a:p>
        </p:txBody>
      </p:sp>
      <p:pic>
        <p:nvPicPr>
          <p:cNvPr id="5124" name="Picture 4"/>
          <p:cNvPicPr>
            <a:picLocks noChangeAspect="1" noChangeArrowheads="1"/>
          </p:cNvPicPr>
          <p:nvPr/>
        </p:nvPicPr>
        <p:blipFill>
          <a:blip r:embed="rId2" cstate="print"/>
          <a:srcRect/>
          <a:stretch>
            <a:fillRect/>
          </a:stretch>
        </p:blipFill>
        <p:spPr bwMode="auto">
          <a:xfrm>
            <a:off x="1219200" y="2438400"/>
            <a:ext cx="6629400" cy="38290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Sale of New Securities</a:t>
            </a:r>
          </a:p>
        </p:txBody>
      </p:sp>
      <p:sp>
        <p:nvSpPr>
          <p:cNvPr id="23555" name="Rectangle 3"/>
          <p:cNvSpPr>
            <a:spLocks noGrp="1" noChangeArrowheads="1"/>
          </p:cNvSpPr>
          <p:nvPr>
            <p:ph type="body" idx="1"/>
          </p:nvPr>
        </p:nvSpPr>
        <p:spPr>
          <a:xfrm>
            <a:off x="685800" y="1295400"/>
            <a:ext cx="7772400" cy="4800600"/>
          </a:xfrm>
        </p:spPr>
        <p:txBody>
          <a:bodyPr/>
          <a:lstStyle/>
          <a:p>
            <a:pPr eaLnBrk="1" hangingPunct="1"/>
            <a:r>
              <a:rPr lang="en-US" smtClean="0"/>
              <a:t>All competitive bids offering to receive a yield equal to or lower than the stop yield are accepted and priced on the basis of the stop yield (the highest yield of all accepted offers).</a:t>
            </a:r>
          </a:p>
          <a:p>
            <a:pPr eaLnBrk="1" hangingPunct="1"/>
            <a:r>
              <a:rPr lang="en-US" smtClean="0"/>
              <a:t>Noncompetitive bids receive the stop yield.</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Example</a:t>
            </a:r>
          </a:p>
        </p:txBody>
      </p:sp>
      <p:sp>
        <p:nvSpPr>
          <p:cNvPr id="24579" name="Rectangle 3"/>
          <p:cNvSpPr>
            <a:spLocks noGrp="1" noChangeArrowheads="1"/>
          </p:cNvSpPr>
          <p:nvPr>
            <p:ph type="body" idx="1"/>
          </p:nvPr>
        </p:nvSpPr>
        <p:spPr>
          <a:xfrm>
            <a:off x="685800" y="1295400"/>
            <a:ext cx="7772400" cy="4800600"/>
          </a:xfrm>
        </p:spPr>
        <p:txBody>
          <a:bodyPr/>
          <a:lstStyle/>
          <a:p>
            <a:pPr eaLnBrk="1" hangingPunct="1">
              <a:buFont typeface="Wingdings" pitchFamily="2" charset="2"/>
              <a:buNone/>
            </a:pPr>
            <a:r>
              <a:rPr lang="en-US" sz="2800" smtClean="0"/>
              <a:t>$10 billion issue of 91-day T-bills, $1 billion of non-competitive bids, $2 billion purchase from Federal Reserve, $7 billion left for competitive bids</a:t>
            </a:r>
          </a:p>
          <a:p>
            <a:pPr eaLnBrk="1" hangingPunct="1">
              <a:buFont typeface="Wingdings" pitchFamily="2" charset="2"/>
              <a:buNone/>
            </a:pPr>
            <a:endParaRPr lang="en-US" sz="2800" smtClean="0"/>
          </a:p>
          <a:p>
            <a:pPr eaLnBrk="1" hangingPunct="1">
              <a:buFont typeface="Wingdings" pitchFamily="2" charset="2"/>
              <a:buNone/>
            </a:pPr>
            <a:r>
              <a:rPr lang="en-US" sz="2800" smtClean="0"/>
              <a:t>Offers:	$0.5 billion @ 3.10%</a:t>
            </a:r>
          </a:p>
          <a:p>
            <a:pPr eaLnBrk="1" hangingPunct="1">
              <a:buFont typeface="Wingdings" pitchFamily="2" charset="2"/>
              <a:buNone/>
            </a:pPr>
            <a:r>
              <a:rPr lang="en-US" sz="2800" smtClean="0"/>
              <a:t>			$0.6 billion @ 3.11%</a:t>
            </a:r>
          </a:p>
          <a:p>
            <a:pPr eaLnBrk="1" hangingPunct="1">
              <a:buFont typeface="Wingdings" pitchFamily="2" charset="2"/>
              <a:buNone/>
            </a:pPr>
            <a:r>
              <a:rPr lang="en-US" sz="2800" smtClean="0"/>
              <a:t>			$1.4 billion @ 3.12%</a:t>
            </a:r>
          </a:p>
          <a:p>
            <a:pPr eaLnBrk="1" hangingPunct="1">
              <a:buFont typeface="Wingdings" pitchFamily="2" charset="2"/>
              <a:buNone/>
            </a:pPr>
            <a:r>
              <a:rPr lang="en-US" sz="2800" smtClean="0"/>
              <a:t>			$2.6 billion @ 3.13%</a:t>
            </a:r>
          </a:p>
          <a:p>
            <a:pPr eaLnBrk="1" hangingPunct="1">
              <a:buFont typeface="Wingdings" pitchFamily="2" charset="2"/>
              <a:buNone/>
            </a:pPr>
            <a:r>
              <a:rPr lang="en-US" sz="2800" smtClean="0"/>
              <a:t>			$3.2 billion @ 3.14%</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Example</a:t>
            </a:r>
          </a:p>
        </p:txBody>
      </p:sp>
      <p:sp>
        <p:nvSpPr>
          <p:cNvPr id="25603" name="Rectangle 3"/>
          <p:cNvSpPr>
            <a:spLocks noGrp="1" noChangeArrowheads="1"/>
          </p:cNvSpPr>
          <p:nvPr>
            <p:ph type="body" idx="1"/>
          </p:nvPr>
        </p:nvSpPr>
        <p:spPr>
          <a:xfrm>
            <a:off x="685800" y="1295400"/>
            <a:ext cx="7772400" cy="4800600"/>
          </a:xfrm>
        </p:spPr>
        <p:txBody>
          <a:bodyPr/>
          <a:lstStyle/>
          <a:p>
            <a:pPr eaLnBrk="1" hangingPunct="1">
              <a:lnSpc>
                <a:spcPct val="90000"/>
              </a:lnSpc>
            </a:pPr>
            <a:r>
              <a:rPr lang="en-US" sz="2800" smtClean="0"/>
              <a:t>Accepted discount rate is 3.14%, the rate necessary to sell the whole issue.</a:t>
            </a:r>
          </a:p>
          <a:p>
            <a:pPr eaLnBrk="1" hangingPunct="1">
              <a:lnSpc>
                <a:spcPct val="90000"/>
              </a:lnSpc>
            </a:pPr>
            <a:r>
              <a:rPr lang="en-US" sz="2800" smtClean="0"/>
              <a:t>3.13% would have been sufficient for $5.1 billion of competitive bids.</a:t>
            </a:r>
          </a:p>
          <a:p>
            <a:pPr eaLnBrk="1" hangingPunct="1">
              <a:lnSpc>
                <a:spcPct val="90000"/>
              </a:lnSpc>
            </a:pPr>
            <a:r>
              <a:rPr lang="en-US" sz="2800" smtClean="0"/>
              <a:t>3.14% is sufficient for $8.3 billion.</a:t>
            </a:r>
          </a:p>
          <a:p>
            <a:pPr eaLnBrk="1" hangingPunct="1">
              <a:lnSpc>
                <a:spcPct val="90000"/>
              </a:lnSpc>
            </a:pPr>
            <a:r>
              <a:rPr lang="en-US" sz="2800" smtClean="0"/>
              <a:t>All bidders offering to accept a rate lower than 3.14% are accepted.</a:t>
            </a:r>
          </a:p>
          <a:p>
            <a:pPr eaLnBrk="1" hangingPunct="1">
              <a:lnSpc>
                <a:spcPct val="90000"/>
              </a:lnSpc>
            </a:pPr>
            <a:r>
              <a:rPr lang="en-US" sz="2800" smtClean="0"/>
              <a:t>Only $1.9 billion of $3.2 billion bid at 3.14% is needed, so competitive bidders at this rate receive 1.9/3.2 = 59.375% of the amount bid for.</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Callable Treasury Bonds</a:t>
            </a:r>
          </a:p>
        </p:txBody>
      </p:sp>
      <p:sp>
        <p:nvSpPr>
          <p:cNvPr id="26627" name="Rectangle 3"/>
          <p:cNvSpPr>
            <a:spLocks noGrp="1" noChangeArrowheads="1"/>
          </p:cNvSpPr>
          <p:nvPr>
            <p:ph type="body" idx="1"/>
          </p:nvPr>
        </p:nvSpPr>
        <p:spPr>
          <a:xfrm>
            <a:off x="685800" y="1371600"/>
            <a:ext cx="7848600" cy="4724400"/>
          </a:xfrm>
        </p:spPr>
        <p:txBody>
          <a:bodyPr/>
          <a:lstStyle/>
          <a:p>
            <a:pPr eaLnBrk="1" hangingPunct="1"/>
            <a:r>
              <a:rPr lang="en-US" sz="2800" smtClean="0"/>
              <a:t>Prior to 1985, Treasury bonds were callable during their last five years of life.</a:t>
            </a:r>
          </a:p>
          <a:p>
            <a:pPr eaLnBrk="1" hangingPunct="1"/>
            <a:r>
              <a:rPr lang="en-US" sz="2800" smtClean="0"/>
              <a:t>Call price equal to par.</a:t>
            </a:r>
          </a:p>
          <a:p>
            <a:pPr eaLnBrk="1" hangingPunct="1"/>
            <a:r>
              <a:rPr lang="en-US" sz="2800" smtClean="0"/>
              <a:t>Yield-to-call will be lower than yield-to-maturity when callable Treasury bonds sell for a premium.</a:t>
            </a:r>
          </a:p>
          <a:p>
            <a:pPr eaLnBrk="1" hangingPunct="1"/>
            <a:r>
              <a:rPr lang="en-US" sz="2800" smtClean="0"/>
              <a:t>Quoted ask yield is yield-to-call for callable bonds selling at premiums and yield-to-maturity for callable bonds selling at discounts.</a:t>
            </a:r>
          </a:p>
          <a:p>
            <a:pPr eaLnBrk="1" hangingPunct="1"/>
            <a:r>
              <a:rPr lang="en-US" sz="2800" smtClean="0"/>
              <a:t>A recent call:</a:t>
            </a:r>
          </a:p>
          <a:p>
            <a:pPr eaLnBrk="1" hangingPunct="1"/>
            <a:r>
              <a:rPr lang="en-US" sz="2000" smtClean="0">
                <a:hlinkClick r:id="rId2"/>
              </a:rPr>
              <a:t>http://www.treasurydirect.gov/indiv/research/indepth/tbonds/res_tbond_call.htm#2000topresent</a:t>
            </a:r>
            <a:endParaRPr lang="en-US" sz="2000" smtClean="0"/>
          </a:p>
          <a:p>
            <a:pPr eaLnBrk="1" hangingPunct="1"/>
            <a:endParaRPr lang="en-US" sz="2000" smtClean="0"/>
          </a:p>
          <a:p>
            <a:pPr eaLnBrk="1" hangingPunct="1">
              <a:buFont typeface="Wingdings" pitchFamily="2" charset="2"/>
              <a:buNone/>
            </a:pPr>
            <a:endParaRPr lang="en-US" sz="2000"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Treasury STRIPS</a:t>
            </a:r>
          </a:p>
        </p:txBody>
      </p:sp>
      <p:sp>
        <p:nvSpPr>
          <p:cNvPr id="27651" name="Rectangle 3"/>
          <p:cNvSpPr>
            <a:spLocks noGrp="1" noChangeArrowheads="1"/>
          </p:cNvSpPr>
          <p:nvPr>
            <p:ph type="body" idx="1"/>
          </p:nvPr>
        </p:nvSpPr>
        <p:spPr>
          <a:xfrm>
            <a:off x="685800" y="1143000"/>
            <a:ext cx="7772400" cy="4953000"/>
          </a:xfrm>
        </p:spPr>
        <p:txBody>
          <a:bodyPr/>
          <a:lstStyle/>
          <a:p>
            <a:pPr eaLnBrk="1" hangingPunct="1">
              <a:lnSpc>
                <a:spcPct val="90000"/>
              </a:lnSpc>
            </a:pPr>
            <a:r>
              <a:rPr lang="en-US" sz="2800" smtClean="0"/>
              <a:t>STRIPS is an acronym for Separate Trading of Registered Interest and Principal of Securities</a:t>
            </a:r>
          </a:p>
          <a:p>
            <a:pPr eaLnBrk="1" hangingPunct="1">
              <a:lnSpc>
                <a:spcPct val="90000"/>
              </a:lnSpc>
            </a:pPr>
            <a:r>
              <a:rPr lang="en-US" sz="2800" smtClean="0"/>
              <a:t>Converts each coupon and principal payment into a separate zero-coupon security.</a:t>
            </a:r>
          </a:p>
          <a:p>
            <a:pPr eaLnBrk="1" hangingPunct="1">
              <a:lnSpc>
                <a:spcPct val="90000"/>
              </a:lnSpc>
            </a:pPr>
            <a:r>
              <a:rPr lang="en-US" sz="2800" smtClean="0"/>
              <a:t>Example: a 30-year bond can be broken down into 60 separate coupon receipts (1 for each semiannual coupon payment with the first maturing in 6 months and the last maturing in 30 years) and 1 principal receipt.</a:t>
            </a:r>
          </a:p>
          <a:p>
            <a:pPr eaLnBrk="1" hangingPunct="1">
              <a:lnSpc>
                <a:spcPct val="90000"/>
              </a:lnSpc>
            </a:pPr>
            <a:r>
              <a:rPr lang="en-US" sz="2800" smtClean="0"/>
              <a:t>Originated as products offered by investment banks (Merrill Lynch TIGRs and Salomon Brothers CATS).</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Characteristics of Treasury STRIPS</a:t>
            </a:r>
          </a:p>
        </p:txBody>
      </p:sp>
      <p:sp>
        <p:nvSpPr>
          <p:cNvPr id="28675" name="Rectangle 3"/>
          <p:cNvSpPr>
            <a:spLocks noGrp="1" noChangeArrowheads="1"/>
          </p:cNvSpPr>
          <p:nvPr>
            <p:ph type="body" idx="1"/>
          </p:nvPr>
        </p:nvSpPr>
        <p:spPr>
          <a:xfrm>
            <a:off x="685800" y="1219200"/>
            <a:ext cx="7772400" cy="4876800"/>
          </a:xfrm>
        </p:spPr>
        <p:txBody>
          <a:bodyPr/>
          <a:lstStyle/>
          <a:p>
            <a:pPr eaLnBrk="1" hangingPunct="1">
              <a:lnSpc>
                <a:spcPct val="90000"/>
              </a:lnSpc>
            </a:pPr>
            <a:r>
              <a:rPr lang="en-US" sz="2800" smtClean="0"/>
              <a:t>STRIPS are direct obligations of the U.S. Treasury and thus have no credit risk.</a:t>
            </a:r>
          </a:p>
          <a:p>
            <a:pPr eaLnBrk="1" hangingPunct="1">
              <a:lnSpc>
                <a:spcPct val="90000"/>
              </a:lnSpc>
            </a:pPr>
            <a:r>
              <a:rPr lang="en-US" sz="2800" smtClean="0"/>
              <a:t>STRIPS are created by government bond dealers, not the Treasury.</a:t>
            </a:r>
          </a:p>
          <a:p>
            <a:pPr eaLnBrk="1" hangingPunct="1">
              <a:lnSpc>
                <a:spcPct val="90000"/>
              </a:lnSpc>
            </a:pPr>
            <a:r>
              <a:rPr lang="en-US" sz="2800" smtClean="0"/>
              <a:t>All Treasury notes and bonds are eligible to be stripped.</a:t>
            </a:r>
          </a:p>
          <a:p>
            <a:pPr eaLnBrk="1" hangingPunct="1">
              <a:lnSpc>
                <a:spcPct val="90000"/>
              </a:lnSpc>
            </a:pPr>
            <a:r>
              <a:rPr lang="en-US" sz="2800" smtClean="0"/>
              <a:t>Stripped securities can be “reconstituted”</a:t>
            </a:r>
          </a:p>
          <a:p>
            <a:pPr eaLnBrk="1" hangingPunct="1">
              <a:lnSpc>
                <a:spcPct val="90000"/>
              </a:lnSpc>
            </a:pPr>
            <a:r>
              <a:rPr lang="en-US" sz="2800" smtClean="0"/>
              <a:t>Market for fixed-principal STRIPS is very active (liquid)</a:t>
            </a:r>
          </a:p>
          <a:p>
            <a:pPr eaLnBrk="1" hangingPunct="1">
              <a:lnSpc>
                <a:spcPct val="90000"/>
              </a:lnSpc>
            </a:pPr>
            <a:r>
              <a:rPr lang="en-US" sz="2800" smtClean="0"/>
              <a:t>A market doesn’t exist for inflation-indexed STRIPS</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Treasury Inflation Protection Securities</a:t>
            </a:r>
          </a:p>
        </p:txBody>
      </p:sp>
      <p:sp>
        <p:nvSpPr>
          <p:cNvPr id="29699" name="Rectangle 3"/>
          <p:cNvSpPr>
            <a:spLocks noGrp="1" noChangeArrowheads="1"/>
          </p:cNvSpPr>
          <p:nvPr>
            <p:ph type="body" idx="1"/>
          </p:nvPr>
        </p:nvSpPr>
        <p:spPr>
          <a:xfrm>
            <a:off x="685800" y="1371600"/>
            <a:ext cx="7772400" cy="4724400"/>
          </a:xfrm>
        </p:spPr>
        <p:txBody>
          <a:bodyPr/>
          <a:lstStyle/>
          <a:p>
            <a:pPr eaLnBrk="1" hangingPunct="1"/>
            <a:r>
              <a:rPr lang="en-US" sz="2800" smtClean="0"/>
              <a:t>Coupon rate is fixed, but principal floats with inflation index (CPI-U).</a:t>
            </a:r>
          </a:p>
          <a:p>
            <a:pPr eaLnBrk="1" hangingPunct="1"/>
            <a:r>
              <a:rPr lang="en-US" sz="2800" smtClean="0"/>
              <a:t>Result is that TIPS offer real yield since cash flows (interest and principal) float with inflation.</a:t>
            </a:r>
          </a:p>
          <a:p>
            <a:pPr eaLnBrk="1" hangingPunct="1"/>
            <a:r>
              <a:rPr lang="en-US" sz="2800" smtClean="0"/>
              <a:t>10-year notes offered twice per year, 20-year bonds offered once per year.</a:t>
            </a:r>
          </a:p>
          <a:p>
            <a:pPr eaLnBrk="1" hangingPunct="1"/>
            <a:r>
              <a:rPr lang="en-US" sz="2800" smtClean="0"/>
              <a:t>Increase in principal value (as well as interest) is taxed as income whether or not the security is sold.</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TIPS Example</a:t>
            </a:r>
          </a:p>
        </p:txBody>
      </p:sp>
      <p:sp>
        <p:nvSpPr>
          <p:cNvPr id="30723" name="Rectangle 3"/>
          <p:cNvSpPr>
            <a:spLocks noGrp="1" noChangeArrowheads="1"/>
          </p:cNvSpPr>
          <p:nvPr>
            <p:ph type="body" idx="1"/>
          </p:nvPr>
        </p:nvSpPr>
        <p:spPr>
          <a:xfrm>
            <a:off x="685800" y="1371600"/>
            <a:ext cx="7772400" cy="4724400"/>
          </a:xfrm>
        </p:spPr>
        <p:txBody>
          <a:bodyPr/>
          <a:lstStyle/>
          <a:p>
            <a:pPr eaLnBrk="1" hangingPunct="1">
              <a:buFont typeface="Wingdings" pitchFamily="2" charset="2"/>
              <a:buNone/>
            </a:pPr>
            <a:r>
              <a:rPr lang="en-US" sz="2800" smtClean="0"/>
              <a:t>10-year Treasury inflation-protected note, 3.5% coupon rate, $1,000 par value, real YTM = 4%, price = $959.12.</a:t>
            </a:r>
          </a:p>
          <a:p>
            <a:pPr eaLnBrk="1" hangingPunct="1">
              <a:buFont typeface="Wingdings" pitchFamily="2" charset="2"/>
              <a:buNone/>
            </a:pPr>
            <a:endParaRPr lang="en-US" sz="1400" smtClean="0"/>
          </a:p>
          <a:p>
            <a:pPr eaLnBrk="1" hangingPunct="1">
              <a:buFont typeface="Wingdings" pitchFamily="2" charset="2"/>
              <a:buNone/>
            </a:pPr>
            <a:r>
              <a:rPr lang="en-US" sz="2800" smtClean="0"/>
              <a:t>Assume inflation during the first six months is 1.5%.</a:t>
            </a:r>
          </a:p>
          <a:p>
            <a:pPr eaLnBrk="1" hangingPunct="1">
              <a:buFont typeface="Wingdings" pitchFamily="2" charset="2"/>
              <a:buNone/>
            </a:pPr>
            <a:endParaRPr lang="en-US" sz="1400" smtClean="0"/>
          </a:p>
          <a:p>
            <a:pPr eaLnBrk="1" hangingPunct="1">
              <a:buFont typeface="Wingdings" pitchFamily="2" charset="2"/>
              <a:buNone/>
            </a:pPr>
            <a:r>
              <a:rPr lang="en-US" sz="2800" smtClean="0"/>
              <a:t>Par value increases to $1,000 (1.015) = $1,015</a:t>
            </a:r>
          </a:p>
          <a:p>
            <a:pPr eaLnBrk="1" hangingPunct="1">
              <a:buFont typeface="Wingdings" pitchFamily="2" charset="2"/>
              <a:buNone/>
            </a:pPr>
            <a:r>
              <a:rPr lang="en-US" sz="2800" smtClean="0"/>
              <a:t>Interest will be $1,015*(.035/2) = $17.7625</a:t>
            </a:r>
          </a:p>
          <a:p>
            <a:pPr eaLnBrk="1" hangingPunct="1">
              <a:buFont typeface="Wingdings" pitchFamily="2" charset="2"/>
              <a:buNone/>
            </a:pPr>
            <a:r>
              <a:rPr lang="en-US" sz="2800" smtClean="0"/>
              <a:t>Taxable income = $15 + $17.76 = $32.76</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US" smtClean="0"/>
              <a:t>TIPS Example</a:t>
            </a:r>
          </a:p>
        </p:txBody>
      </p:sp>
      <p:sp>
        <p:nvSpPr>
          <p:cNvPr id="1029" name="Rectangle 3"/>
          <p:cNvSpPr>
            <a:spLocks noGrp="1" noChangeArrowheads="1"/>
          </p:cNvSpPr>
          <p:nvPr>
            <p:ph type="body" idx="1"/>
          </p:nvPr>
        </p:nvSpPr>
        <p:spPr>
          <a:xfrm>
            <a:off x="685800" y="1371600"/>
            <a:ext cx="7772400" cy="4724400"/>
          </a:xfrm>
        </p:spPr>
        <p:txBody>
          <a:bodyPr/>
          <a:lstStyle/>
          <a:p>
            <a:pPr eaLnBrk="1" hangingPunct="1">
              <a:buFont typeface="Wingdings" pitchFamily="2" charset="2"/>
              <a:buNone/>
            </a:pPr>
            <a:r>
              <a:rPr lang="en-US" sz="2800" smtClean="0"/>
              <a:t>Price at the end of the first six months:</a:t>
            </a:r>
          </a:p>
          <a:p>
            <a:pPr eaLnBrk="1" hangingPunct="1">
              <a:buFont typeface="Wingdings" pitchFamily="2" charset="2"/>
              <a:buNone/>
            </a:pPr>
            <a:r>
              <a:rPr lang="en-US" sz="2800" smtClean="0"/>
              <a:t>n = 19, i = 2, FV = 1015, PMT = 17.7625, COMP PV = -975.22</a:t>
            </a:r>
          </a:p>
        </p:txBody>
      </p:sp>
      <p:graphicFrame>
        <p:nvGraphicFramePr>
          <p:cNvPr id="1026" name="Object 4"/>
          <p:cNvGraphicFramePr>
            <a:graphicFrameLocks noChangeAspect="1"/>
          </p:cNvGraphicFramePr>
          <p:nvPr/>
        </p:nvGraphicFramePr>
        <p:xfrm>
          <a:off x="762000" y="3022600"/>
          <a:ext cx="7010400" cy="1270000"/>
        </p:xfrm>
        <a:graphic>
          <a:graphicData uri="http://schemas.openxmlformats.org/presentationml/2006/ole">
            <p:oleObj spid="_x0000_s1026" name="Equation" r:id="rId3" imgW="3504960" imgH="634680" progId="Equation.3">
              <p:embed/>
            </p:oleObj>
          </a:graphicData>
        </a:graphic>
      </p:graphicFrame>
      <p:graphicFrame>
        <p:nvGraphicFramePr>
          <p:cNvPr id="1027" name="Object 5"/>
          <p:cNvGraphicFramePr>
            <a:graphicFrameLocks noChangeAspect="1"/>
          </p:cNvGraphicFramePr>
          <p:nvPr/>
        </p:nvGraphicFramePr>
        <p:xfrm>
          <a:off x="762000" y="4572000"/>
          <a:ext cx="5486400" cy="801688"/>
        </p:xfrm>
        <a:graphic>
          <a:graphicData uri="http://schemas.openxmlformats.org/presentationml/2006/ole">
            <p:oleObj spid="_x0000_s1027" name="Equation" r:id="rId4" imgW="2692080" imgH="393480" progId="Equation.3">
              <p:embed/>
            </p:oleObj>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381000" y="838200"/>
            <a:ext cx="8382000" cy="5635625"/>
          </a:xfrm>
          <a:prstGeom prst="rect">
            <a:avLst/>
          </a:prstGeom>
          <a:noFill/>
          <a:ln w="9525" algn="ctr">
            <a:noFill/>
            <a:miter lim="800000"/>
            <a:headEnd/>
            <a:tailEnd/>
          </a:ln>
        </p:spPr>
      </p:pic>
      <p:sp>
        <p:nvSpPr>
          <p:cNvPr id="31747" name="Rectangle 3"/>
          <p:cNvSpPr>
            <a:spLocks noGrp="1" noChangeArrowheads="1"/>
          </p:cNvSpPr>
          <p:nvPr>
            <p:ph type="title"/>
          </p:nvPr>
        </p:nvSpPr>
        <p:spPr>
          <a:noFill/>
        </p:spPr>
        <p:txBody>
          <a:bodyPr/>
          <a:lstStyle/>
          <a:p>
            <a:pPr eaLnBrk="1" hangingPunct="1"/>
            <a:r>
              <a:rPr lang="en-US" smtClean="0"/>
              <a:t>New trend: Foreign Holdings of Treasuries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Bond issuers</a:t>
            </a:r>
          </a:p>
        </p:txBody>
      </p:sp>
      <p:sp>
        <p:nvSpPr>
          <p:cNvPr id="6147" name="Rectangle 3"/>
          <p:cNvSpPr>
            <a:spLocks noGrp="1" noChangeArrowheads="1"/>
          </p:cNvSpPr>
          <p:nvPr>
            <p:ph type="body" idx="1"/>
          </p:nvPr>
        </p:nvSpPr>
        <p:spPr>
          <a:xfrm>
            <a:off x="381000" y="1143000"/>
            <a:ext cx="8382000" cy="5181600"/>
          </a:xfrm>
        </p:spPr>
        <p:txBody>
          <a:bodyPr/>
          <a:lstStyle/>
          <a:p>
            <a:pPr eaLnBrk="1" hangingPunct="1"/>
            <a:r>
              <a:rPr lang="en-US" smtClean="0"/>
              <a:t>Mortgage: GNMA, FNMA, FHLMC bonds</a:t>
            </a:r>
          </a:p>
          <a:p>
            <a:pPr eaLnBrk="1" hangingPunct="1"/>
            <a:r>
              <a:rPr lang="en-US" smtClean="0"/>
              <a:t>Corporate: US firms</a:t>
            </a:r>
          </a:p>
          <a:p>
            <a:pPr eaLnBrk="1" hangingPunct="1"/>
            <a:r>
              <a:rPr lang="en-US" smtClean="0"/>
              <a:t>Treasury: U.S. Federal debt</a:t>
            </a:r>
          </a:p>
          <a:p>
            <a:pPr eaLnBrk="1" hangingPunct="1"/>
            <a:r>
              <a:rPr lang="en-US" smtClean="0"/>
              <a:t>Federal Agency: Fannie, Freddie, Farm Credit System, TVA</a:t>
            </a:r>
          </a:p>
          <a:p>
            <a:pPr eaLnBrk="1" hangingPunct="1"/>
            <a:r>
              <a:rPr lang="en-US" smtClean="0"/>
              <a:t>Money Market: Commercial paper</a:t>
            </a:r>
          </a:p>
          <a:p>
            <a:pPr eaLnBrk="1" hangingPunct="1"/>
            <a:r>
              <a:rPr lang="en-US" smtClean="0"/>
              <a:t>Municipal: Cities and Localities</a:t>
            </a:r>
          </a:p>
          <a:p>
            <a:pPr eaLnBrk="1" hangingPunct="1"/>
            <a:r>
              <a:rPr lang="en-US" smtClean="0"/>
              <a:t>Asset backed: Cars, credit cards, student loans, etc.</a:t>
            </a:r>
          </a:p>
          <a:p>
            <a:pPr eaLnBrk="1" hangingPunct="1"/>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r>
              <a:rPr lang="en-US">
                <a:solidFill>
                  <a:srgbClr val="FFFFE1"/>
                </a:solidFill>
              </a:rPr>
              <a:t>Bond Prices and Yields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body" idx="1"/>
          </p:nvPr>
        </p:nvSpPr>
        <p:spPr>
          <a:xfrm>
            <a:off x="685800" y="1295400"/>
            <a:ext cx="7772400" cy="4800600"/>
          </a:xfrm>
          <a:noFill/>
          <a:ln/>
        </p:spPr>
        <p:txBody>
          <a:bodyPr lIns="90488" tIns="44450" rIns="90488" bIns="44450"/>
          <a:lstStyle/>
          <a:p>
            <a:r>
              <a:rPr lang="en-US"/>
              <a:t>Face or par value</a:t>
            </a:r>
          </a:p>
          <a:p>
            <a:pPr>
              <a:buFont typeface="Wingdings" pitchFamily="2" charset="2"/>
              <a:buNone/>
            </a:pPr>
            <a:r>
              <a:rPr lang="en-US"/>
              <a:t>	</a:t>
            </a:r>
            <a:r>
              <a:rPr lang="en-US" sz="2400"/>
              <a:t>- Issue price usually near par</a:t>
            </a:r>
          </a:p>
          <a:p>
            <a:r>
              <a:rPr lang="en-US"/>
              <a:t>Coupon rate</a:t>
            </a:r>
          </a:p>
          <a:p>
            <a:pPr>
              <a:buFont typeface="Wingdings" pitchFamily="2" charset="2"/>
              <a:buNone/>
            </a:pPr>
            <a:r>
              <a:rPr lang="en-US" sz="2400"/>
              <a:t>	- Semiannual</a:t>
            </a:r>
          </a:p>
          <a:p>
            <a:pPr>
              <a:buFont typeface="Wingdings" pitchFamily="2" charset="2"/>
              <a:buNone/>
            </a:pPr>
            <a:r>
              <a:rPr lang="en-US" sz="2400"/>
              <a:t>	- Zero-coupon bonds</a:t>
            </a:r>
          </a:p>
          <a:p>
            <a:r>
              <a:rPr lang="en-US"/>
              <a:t>Maturity date</a:t>
            </a:r>
          </a:p>
          <a:p>
            <a:r>
              <a:rPr lang="en-US"/>
              <a:t>Other provisions</a:t>
            </a:r>
          </a:p>
        </p:txBody>
      </p:sp>
      <p:sp>
        <p:nvSpPr>
          <p:cNvPr id="149507" name="Rectangle 3"/>
          <p:cNvSpPr>
            <a:spLocks noGrp="1" noChangeArrowheads="1"/>
          </p:cNvSpPr>
          <p:nvPr>
            <p:ph type="title"/>
          </p:nvPr>
        </p:nvSpPr>
        <p:spPr/>
        <p:txBody>
          <a:bodyPr/>
          <a:lstStyle/>
          <a:p>
            <a:r>
              <a:rPr lang="en-US"/>
              <a:t>Bond Characteristics</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body" idx="1"/>
          </p:nvPr>
        </p:nvSpPr>
        <p:spPr>
          <a:noFill/>
          <a:ln/>
        </p:spPr>
        <p:txBody>
          <a:bodyPr lIns="90488" tIns="44450" rIns="90488" bIns="44450"/>
          <a:lstStyle/>
          <a:p>
            <a:r>
              <a:rPr lang="en-US" sz="2800"/>
              <a:t>Secured or unsecured</a:t>
            </a:r>
          </a:p>
          <a:p>
            <a:r>
              <a:rPr lang="en-US" sz="2800"/>
              <a:t>Call provision</a:t>
            </a:r>
          </a:p>
          <a:p>
            <a:r>
              <a:rPr lang="en-US" sz="2800"/>
              <a:t>Convertible provision</a:t>
            </a:r>
          </a:p>
          <a:p>
            <a:r>
              <a:rPr lang="en-US" sz="2800"/>
              <a:t>Put provision</a:t>
            </a:r>
          </a:p>
          <a:p>
            <a:pPr lvl="1"/>
            <a:r>
              <a:rPr lang="en-US" sz="2400"/>
              <a:t>Missed quarterly report – forced redemption at par</a:t>
            </a:r>
          </a:p>
          <a:p>
            <a:pPr lvl="1"/>
            <a:r>
              <a:rPr lang="en-US" sz="2400"/>
              <a:t>Hedge fund targets discount bonds</a:t>
            </a:r>
          </a:p>
          <a:p>
            <a:r>
              <a:rPr lang="en-US" sz="2800"/>
              <a:t>Floating rate bonds</a:t>
            </a:r>
          </a:p>
          <a:p>
            <a:r>
              <a:rPr lang="en-US" sz="2800"/>
              <a:t>Sinking funds</a:t>
            </a:r>
          </a:p>
        </p:txBody>
      </p:sp>
      <p:sp>
        <p:nvSpPr>
          <p:cNvPr id="150531" name="Rectangle 3"/>
          <p:cNvSpPr>
            <a:spLocks noGrp="1" noChangeArrowheads="1"/>
          </p:cNvSpPr>
          <p:nvPr>
            <p:ph type="title"/>
          </p:nvPr>
        </p:nvSpPr>
        <p:spPr/>
        <p:txBody>
          <a:bodyPr/>
          <a:lstStyle/>
          <a:p>
            <a:r>
              <a:rPr lang="en-US"/>
              <a:t>Provisions of Bonds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2578" name="Object 2">
            <a:hlinkClick r:id="" action="ppaction://ole?verb=0"/>
          </p:cNvPr>
          <p:cNvGraphicFramePr>
            <a:graphicFrameLocks/>
          </p:cNvGraphicFramePr>
          <p:nvPr>
            <p:ph sz="half" idx="1"/>
          </p:nvPr>
        </p:nvGraphicFramePr>
        <p:xfrm>
          <a:off x="1447800" y="1524000"/>
          <a:ext cx="6018213" cy="1614488"/>
        </p:xfrm>
        <a:graphic>
          <a:graphicData uri="http://schemas.openxmlformats.org/presentationml/2006/ole">
            <p:oleObj spid="_x0000_s46082" name="Equation" r:id="rId3" imgW="1562040" imgH="419040" progId="Equation.3">
              <p:embed/>
            </p:oleObj>
          </a:graphicData>
        </a:graphic>
      </p:graphicFrame>
      <p:sp>
        <p:nvSpPr>
          <p:cNvPr id="152579" name="Rectangle 3"/>
          <p:cNvSpPr>
            <a:spLocks noGrp="1" noChangeArrowheads="1"/>
          </p:cNvSpPr>
          <p:nvPr>
            <p:ph type="body" sz="half" idx="2"/>
          </p:nvPr>
        </p:nvSpPr>
        <p:spPr>
          <a:xfrm>
            <a:off x="685800" y="3124200"/>
            <a:ext cx="7772400" cy="1981200"/>
          </a:xfrm>
          <a:noFill/>
          <a:ln/>
        </p:spPr>
        <p:txBody>
          <a:bodyPr lIns="90488" tIns="44450" rIns="90488" bIns="44450"/>
          <a:lstStyle/>
          <a:p>
            <a:pPr>
              <a:lnSpc>
                <a:spcPct val="90000"/>
              </a:lnSpc>
              <a:buFont typeface="Wingdings" pitchFamily="2" charset="2"/>
              <a:buNone/>
            </a:pPr>
            <a:r>
              <a:rPr lang="en-US" sz="2400"/>
              <a:t> P   =	Price of the bond</a:t>
            </a:r>
          </a:p>
          <a:p>
            <a:pPr>
              <a:lnSpc>
                <a:spcPct val="90000"/>
              </a:lnSpc>
              <a:buFont typeface="Wingdings" pitchFamily="2" charset="2"/>
              <a:buNone/>
            </a:pPr>
            <a:r>
              <a:rPr lang="en-US" sz="2400"/>
              <a:t> C</a:t>
            </a:r>
            <a:r>
              <a:rPr lang="en-US" sz="2400" baseline="-25000"/>
              <a:t>t </a:t>
            </a:r>
            <a:r>
              <a:rPr lang="en-US" sz="2400"/>
              <a:t> = 	interest or coupon payments</a:t>
            </a:r>
          </a:p>
          <a:p>
            <a:pPr>
              <a:lnSpc>
                <a:spcPct val="90000"/>
              </a:lnSpc>
              <a:buFont typeface="Wingdings" pitchFamily="2" charset="2"/>
              <a:buNone/>
            </a:pPr>
            <a:r>
              <a:rPr lang="en-US" sz="2400"/>
              <a:t> T	  = 	number of periods to maturity</a:t>
            </a:r>
          </a:p>
          <a:p>
            <a:pPr>
              <a:lnSpc>
                <a:spcPct val="90000"/>
              </a:lnSpc>
              <a:buFont typeface="Wingdings" pitchFamily="2" charset="2"/>
              <a:buNone/>
            </a:pPr>
            <a:r>
              <a:rPr lang="en-US" sz="2400"/>
              <a:t> r	  = 	semi-annual discount rate or the semi-annual yield to maturity</a:t>
            </a:r>
          </a:p>
        </p:txBody>
      </p:sp>
      <p:sp>
        <p:nvSpPr>
          <p:cNvPr id="152580" name="Rectangle 4"/>
          <p:cNvSpPr>
            <a:spLocks noGrp="1" noChangeArrowheads="1"/>
          </p:cNvSpPr>
          <p:nvPr>
            <p:ph type="title"/>
          </p:nvPr>
        </p:nvSpPr>
        <p:spPr/>
        <p:txBody>
          <a:bodyPr/>
          <a:lstStyle/>
          <a:p>
            <a:r>
              <a:rPr lang="en-US"/>
              <a:t>Bond Pricing</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1143000" y="4114800"/>
            <a:ext cx="3095625" cy="2224088"/>
          </a:xfrm>
          <a:prstGeom prst="rect">
            <a:avLst/>
          </a:prstGeom>
          <a:noFill/>
          <a:ln w="126999">
            <a:noFill/>
            <a:miter lim="800000"/>
            <a:headEnd/>
            <a:tailEnd/>
          </a:ln>
          <a:effectLst/>
        </p:spPr>
        <p:txBody>
          <a:bodyPr lIns="90488" tIns="44450" rIns="90488" bIns="44450">
            <a:spAutoFit/>
          </a:bodyPr>
          <a:lstStyle/>
          <a:p>
            <a:pPr algn="l" eaLnBrk="0" hangingPunct="0">
              <a:tabLst>
                <a:tab pos="677863" algn="l"/>
              </a:tabLst>
            </a:pPr>
            <a:r>
              <a:rPr lang="en-US" sz="2800">
                <a:solidFill>
                  <a:srgbClr val="800000"/>
                </a:solidFill>
              </a:rPr>
              <a:t>C</a:t>
            </a:r>
            <a:r>
              <a:rPr lang="en-US" sz="2800" baseline="-25000">
                <a:solidFill>
                  <a:srgbClr val="800000"/>
                </a:solidFill>
              </a:rPr>
              <a:t>t</a:t>
            </a:r>
            <a:r>
              <a:rPr lang="en-US" sz="2800">
                <a:solidFill>
                  <a:srgbClr val="800000"/>
                </a:solidFill>
              </a:rPr>
              <a:t>	= 40 (SA)</a:t>
            </a:r>
          </a:p>
          <a:p>
            <a:pPr algn="l" eaLnBrk="0" hangingPunct="0">
              <a:tabLst>
                <a:tab pos="677863" algn="l"/>
              </a:tabLst>
            </a:pPr>
            <a:r>
              <a:rPr lang="en-US" sz="2800">
                <a:solidFill>
                  <a:srgbClr val="800000"/>
                </a:solidFill>
              </a:rPr>
              <a:t>Par	= 1000</a:t>
            </a:r>
          </a:p>
          <a:p>
            <a:pPr algn="l" eaLnBrk="0" hangingPunct="0">
              <a:tabLst>
                <a:tab pos="677863" algn="l"/>
              </a:tabLst>
            </a:pPr>
            <a:r>
              <a:rPr lang="en-US" sz="2800">
                <a:solidFill>
                  <a:srgbClr val="800000"/>
                </a:solidFill>
              </a:rPr>
              <a:t>T	= 20 periods</a:t>
            </a:r>
          </a:p>
          <a:p>
            <a:pPr algn="l" eaLnBrk="0" hangingPunct="0">
              <a:tabLst>
                <a:tab pos="677863" algn="l"/>
              </a:tabLst>
            </a:pPr>
            <a:r>
              <a:rPr lang="en-US" sz="2800">
                <a:solidFill>
                  <a:srgbClr val="800000"/>
                </a:solidFill>
              </a:rPr>
              <a:t>r	= 3% (SA)</a:t>
            </a:r>
          </a:p>
          <a:p>
            <a:pPr algn="l">
              <a:tabLst>
                <a:tab pos="677863" algn="l"/>
              </a:tabLst>
            </a:pPr>
            <a:endParaRPr lang="en-US" sz="2800">
              <a:solidFill>
                <a:srgbClr val="800000"/>
              </a:solidFill>
            </a:endParaRPr>
          </a:p>
        </p:txBody>
      </p:sp>
      <p:sp>
        <p:nvSpPr>
          <p:cNvPr id="153603" name="Rectangle 3"/>
          <p:cNvSpPr>
            <a:spLocks noChangeArrowheads="1"/>
          </p:cNvSpPr>
          <p:nvPr/>
        </p:nvSpPr>
        <p:spPr bwMode="auto">
          <a:xfrm>
            <a:off x="1446213" y="1524000"/>
            <a:ext cx="307975" cy="638175"/>
          </a:xfrm>
          <a:prstGeom prst="rect">
            <a:avLst/>
          </a:prstGeom>
          <a:noFill/>
          <a:ln w="12699">
            <a:noFill/>
            <a:miter lim="800000"/>
            <a:headEnd/>
            <a:tailEnd/>
          </a:ln>
          <a:effectLst/>
        </p:spPr>
        <p:txBody>
          <a:bodyPr wrap="none" lIns="90488" tIns="44450" rIns="90488" bIns="44450">
            <a:spAutoFit/>
          </a:bodyPr>
          <a:lstStyle/>
          <a:p>
            <a:pPr algn="l" eaLnBrk="0" hangingPunct="0"/>
            <a:r>
              <a:rPr lang="en-US" sz="3600" b="1">
                <a:latin typeface="Arial" charset="0"/>
              </a:rPr>
              <a:t> </a:t>
            </a:r>
          </a:p>
        </p:txBody>
      </p:sp>
      <p:sp>
        <p:nvSpPr>
          <p:cNvPr id="153604" name="Rectangle 4"/>
          <p:cNvSpPr>
            <a:spLocks noChangeArrowheads="1"/>
          </p:cNvSpPr>
          <p:nvPr/>
        </p:nvSpPr>
        <p:spPr bwMode="auto">
          <a:xfrm>
            <a:off x="4710113" y="1524000"/>
            <a:ext cx="307975" cy="638175"/>
          </a:xfrm>
          <a:prstGeom prst="rect">
            <a:avLst/>
          </a:prstGeom>
          <a:noFill/>
          <a:ln w="12699">
            <a:noFill/>
            <a:miter lim="800000"/>
            <a:headEnd/>
            <a:tailEnd/>
          </a:ln>
          <a:effectLst/>
        </p:spPr>
        <p:txBody>
          <a:bodyPr wrap="none" lIns="90488" tIns="44450" rIns="90488" bIns="44450">
            <a:spAutoFit/>
          </a:bodyPr>
          <a:lstStyle/>
          <a:p>
            <a:pPr algn="l" eaLnBrk="0" hangingPunct="0"/>
            <a:r>
              <a:rPr lang="en-US" sz="3600" b="1">
                <a:latin typeface="Arial" charset="0"/>
              </a:rPr>
              <a:t> </a:t>
            </a:r>
          </a:p>
        </p:txBody>
      </p:sp>
      <p:sp>
        <p:nvSpPr>
          <p:cNvPr id="153605" name="Rectangle 5"/>
          <p:cNvSpPr>
            <a:spLocks noChangeArrowheads="1"/>
          </p:cNvSpPr>
          <p:nvPr/>
        </p:nvSpPr>
        <p:spPr bwMode="auto">
          <a:xfrm>
            <a:off x="5103813" y="1524000"/>
            <a:ext cx="307975" cy="638175"/>
          </a:xfrm>
          <a:prstGeom prst="rect">
            <a:avLst/>
          </a:prstGeom>
          <a:noFill/>
          <a:ln w="12699">
            <a:noFill/>
            <a:miter lim="800000"/>
            <a:headEnd/>
            <a:tailEnd/>
          </a:ln>
          <a:effectLst/>
        </p:spPr>
        <p:txBody>
          <a:bodyPr wrap="none" lIns="90488" tIns="44450" rIns="90488" bIns="44450">
            <a:spAutoFit/>
          </a:bodyPr>
          <a:lstStyle/>
          <a:p>
            <a:pPr algn="l" eaLnBrk="0" hangingPunct="0"/>
            <a:r>
              <a:rPr lang="en-US" sz="3600" b="1">
                <a:latin typeface="Arial" charset="0"/>
              </a:rPr>
              <a:t> </a:t>
            </a:r>
          </a:p>
        </p:txBody>
      </p:sp>
      <p:sp>
        <p:nvSpPr>
          <p:cNvPr id="153606" name="Rectangle 6"/>
          <p:cNvSpPr>
            <a:spLocks noChangeArrowheads="1"/>
          </p:cNvSpPr>
          <p:nvPr/>
        </p:nvSpPr>
        <p:spPr bwMode="auto">
          <a:xfrm>
            <a:off x="8088313" y="1524000"/>
            <a:ext cx="434975" cy="638175"/>
          </a:xfrm>
          <a:prstGeom prst="rect">
            <a:avLst/>
          </a:prstGeom>
          <a:noFill/>
          <a:ln w="12699">
            <a:noFill/>
            <a:miter lim="800000"/>
            <a:headEnd/>
            <a:tailEnd/>
          </a:ln>
          <a:effectLst/>
        </p:spPr>
        <p:txBody>
          <a:bodyPr wrap="none" lIns="90488" tIns="44450" rIns="90488" bIns="44450">
            <a:spAutoFit/>
          </a:bodyPr>
          <a:lstStyle/>
          <a:p>
            <a:pPr algn="l" eaLnBrk="0" hangingPunct="0"/>
            <a:r>
              <a:rPr lang="en-US" sz="3600" b="1">
                <a:latin typeface="Arial" charset="0"/>
              </a:rPr>
              <a:t>  </a:t>
            </a:r>
          </a:p>
        </p:txBody>
      </p:sp>
      <p:sp>
        <p:nvSpPr>
          <p:cNvPr id="153607" name="Rectangle 7"/>
          <p:cNvSpPr>
            <a:spLocks noGrp="1" noChangeArrowheads="1"/>
          </p:cNvSpPr>
          <p:nvPr>
            <p:ph type="title"/>
          </p:nvPr>
        </p:nvSpPr>
        <p:spPr/>
        <p:txBody>
          <a:bodyPr/>
          <a:lstStyle/>
          <a:p>
            <a:r>
              <a:rPr lang="en-US"/>
              <a:t>Solving for Price</a:t>
            </a:r>
          </a:p>
        </p:txBody>
      </p:sp>
      <p:graphicFrame>
        <p:nvGraphicFramePr>
          <p:cNvPr id="153608" name="Object 8"/>
          <p:cNvGraphicFramePr>
            <a:graphicFrameLocks noChangeAspect="1"/>
          </p:cNvGraphicFramePr>
          <p:nvPr/>
        </p:nvGraphicFramePr>
        <p:xfrm>
          <a:off x="1600200" y="1981200"/>
          <a:ext cx="4451350" cy="1884363"/>
        </p:xfrm>
        <a:graphic>
          <a:graphicData uri="http://schemas.openxmlformats.org/presentationml/2006/ole">
            <p:oleObj spid="_x0000_s47106" name="Equation" r:id="rId3" imgW="1739880" imgH="736560" progId="Equation.3">
              <p:embed/>
            </p:oleObj>
          </a:graphicData>
        </a:graphic>
      </p:graphicFrame>
      <p:sp>
        <p:nvSpPr>
          <p:cNvPr id="153609" name="Rectangle 9"/>
          <p:cNvSpPr>
            <a:spLocks noChangeArrowheads="1"/>
          </p:cNvSpPr>
          <p:nvPr/>
        </p:nvSpPr>
        <p:spPr bwMode="auto">
          <a:xfrm>
            <a:off x="914400" y="1219200"/>
            <a:ext cx="6934200" cy="457200"/>
          </a:xfrm>
          <a:prstGeom prst="rect">
            <a:avLst/>
          </a:prstGeom>
          <a:noFill/>
          <a:ln w="12700">
            <a:noFill/>
            <a:miter lim="800000"/>
            <a:headEnd type="none" w="sm" len="sm"/>
            <a:tailEnd type="none" w="sm" len="sm"/>
          </a:ln>
          <a:effectLst/>
        </p:spPr>
        <p:txBody>
          <a:bodyPr>
            <a:spAutoFit/>
          </a:bodyPr>
          <a:lstStyle/>
          <a:p>
            <a:pPr algn="l"/>
            <a:r>
              <a:rPr lang="en-US">
                <a:solidFill>
                  <a:srgbClr val="800000"/>
                </a:solidFill>
              </a:rPr>
              <a:t>10-yr, 8% Coupon Bond, Face = $1,000, YTM = 6%</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t>Relationship between yields and prices</a:t>
            </a:r>
          </a:p>
        </p:txBody>
      </p:sp>
      <p:sp>
        <p:nvSpPr>
          <p:cNvPr id="154627" name="Rectangle 3"/>
          <p:cNvSpPr>
            <a:spLocks noGrp="1" noChangeArrowheads="1"/>
          </p:cNvSpPr>
          <p:nvPr>
            <p:ph type="body" idx="1"/>
          </p:nvPr>
        </p:nvSpPr>
        <p:spPr>
          <a:xfrm>
            <a:off x="685800" y="1371600"/>
            <a:ext cx="7772400" cy="4724400"/>
          </a:xfrm>
        </p:spPr>
        <p:txBody>
          <a:bodyPr/>
          <a:lstStyle/>
          <a:p>
            <a:r>
              <a:rPr lang="en-US"/>
              <a:t>Inverse relationship between yields and prices</a:t>
            </a:r>
          </a:p>
          <a:p>
            <a:r>
              <a:rPr lang="en-US"/>
              <a:t>If YTM = coupon rate, price = par value</a:t>
            </a:r>
          </a:p>
          <a:p>
            <a:pPr>
              <a:buFont typeface="Wingdings" pitchFamily="2" charset="2"/>
              <a:buNone/>
            </a:pPr>
            <a:r>
              <a:rPr lang="en-US" sz="2800"/>
              <a:t>	- Bond sells at par</a:t>
            </a:r>
          </a:p>
          <a:p>
            <a:r>
              <a:rPr lang="en-US"/>
              <a:t>If YTM &gt; coupon rate, price &lt; par value</a:t>
            </a:r>
          </a:p>
          <a:p>
            <a:pPr>
              <a:buFont typeface="Wingdings" pitchFamily="2" charset="2"/>
              <a:buNone/>
            </a:pPr>
            <a:r>
              <a:rPr lang="en-US" sz="2800"/>
              <a:t>	- Bond sells at a discount</a:t>
            </a:r>
          </a:p>
          <a:p>
            <a:r>
              <a:rPr lang="en-US"/>
              <a:t>If YTM &lt; coupon rate, price &gt; par value</a:t>
            </a:r>
          </a:p>
          <a:p>
            <a:pPr>
              <a:buFont typeface="Wingdings" pitchFamily="2" charset="2"/>
              <a:buNone/>
            </a:pPr>
            <a:r>
              <a:rPr lang="en-US" sz="2800"/>
              <a:t>	- Bond sells at a premium</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t>Example</a:t>
            </a:r>
          </a:p>
        </p:txBody>
      </p:sp>
      <p:sp>
        <p:nvSpPr>
          <p:cNvPr id="155651" name="Rectangle 3"/>
          <p:cNvSpPr>
            <a:spLocks noGrp="1" noChangeArrowheads="1"/>
          </p:cNvSpPr>
          <p:nvPr>
            <p:ph type="body" idx="1"/>
          </p:nvPr>
        </p:nvSpPr>
        <p:spPr>
          <a:xfrm>
            <a:off x="685800" y="1143000"/>
            <a:ext cx="8001000" cy="4953000"/>
          </a:xfrm>
        </p:spPr>
        <p:txBody>
          <a:bodyPr/>
          <a:lstStyle/>
          <a:p>
            <a:pPr>
              <a:lnSpc>
                <a:spcPct val="90000"/>
              </a:lnSpc>
              <a:buFont typeface="Wingdings" pitchFamily="2" charset="2"/>
              <a:buNone/>
            </a:pPr>
            <a:r>
              <a:rPr lang="en-US" sz="2800"/>
              <a:t>10 year, 7% coupon bond selling at par: price = $1,000 and YTM = 7%</a:t>
            </a:r>
          </a:p>
          <a:p>
            <a:pPr>
              <a:lnSpc>
                <a:spcPct val="90000"/>
              </a:lnSpc>
              <a:buFont typeface="Wingdings" pitchFamily="2" charset="2"/>
              <a:buNone/>
            </a:pPr>
            <a:r>
              <a:rPr lang="en-US" sz="2800" u="sng"/>
              <a:t>If YTM rises to 8%:</a:t>
            </a:r>
            <a:r>
              <a:rPr lang="en-US" sz="2800"/>
              <a:t> </a:t>
            </a:r>
          </a:p>
          <a:p>
            <a:pPr>
              <a:lnSpc>
                <a:spcPct val="90000"/>
              </a:lnSpc>
              <a:buFont typeface="Wingdings" pitchFamily="2" charset="2"/>
              <a:buNone/>
            </a:pPr>
            <a:r>
              <a:rPr lang="en-US" sz="2800"/>
              <a:t>n = 20, i = 4, FV = 1,000, PMT = 35, COMP PV =</a:t>
            </a:r>
          </a:p>
          <a:p>
            <a:pPr>
              <a:lnSpc>
                <a:spcPct val="90000"/>
              </a:lnSpc>
              <a:buFont typeface="Wingdings" pitchFamily="2" charset="2"/>
              <a:buNone/>
            </a:pPr>
            <a:r>
              <a:rPr lang="en-US" sz="2800"/>
              <a:t> -932.05</a:t>
            </a:r>
          </a:p>
          <a:p>
            <a:pPr>
              <a:lnSpc>
                <a:spcPct val="90000"/>
              </a:lnSpc>
              <a:buFont typeface="Wingdings" pitchFamily="2" charset="2"/>
              <a:buNone/>
            </a:pPr>
            <a:r>
              <a:rPr lang="en-US" sz="2800"/>
              <a:t>price falls 6.8% and the bond now sells at a discount</a:t>
            </a:r>
          </a:p>
          <a:p>
            <a:pPr>
              <a:lnSpc>
                <a:spcPct val="90000"/>
              </a:lnSpc>
              <a:buFont typeface="Wingdings" pitchFamily="2" charset="2"/>
              <a:buNone/>
            </a:pPr>
            <a:r>
              <a:rPr lang="en-US" sz="2800" u="sng"/>
              <a:t>If YTM falls to 6%:</a:t>
            </a:r>
          </a:p>
          <a:p>
            <a:pPr>
              <a:lnSpc>
                <a:spcPct val="90000"/>
              </a:lnSpc>
              <a:buFont typeface="Wingdings" pitchFamily="2" charset="2"/>
              <a:buNone/>
            </a:pPr>
            <a:r>
              <a:rPr lang="en-US" sz="2800"/>
              <a:t>n = 20, i = 3, FV = 1,000, PMT = 35, COMP PV = </a:t>
            </a:r>
          </a:p>
          <a:p>
            <a:pPr>
              <a:lnSpc>
                <a:spcPct val="90000"/>
              </a:lnSpc>
              <a:buFont typeface="Wingdings" pitchFamily="2" charset="2"/>
              <a:buNone/>
            </a:pPr>
            <a:r>
              <a:rPr lang="en-US" sz="2800"/>
              <a:t>-1074.39</a:t>
            </a:r>
          </a:p>
          <a:p>
            <a:pPr>
              <a:lnSpc>
                <a:spcPct val="90000"/>
              </a:lnSpc>
              <a:buFont typeface="Wingdings" pitchFamily="2" charset="2"/>
              <a:buNone/>
            </a:pPr>
            <a:r>
              <a:rPr lang="en-US" sz="2800"/>
              <a:t>price rises 7.4% and the bond now sells at a premium</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0" y="152400"/>
            <a:ext cx="9144000" cy="609600"/>
          </a:xfrm>
        </p:spPr>
        <p:txBody>
          <a:bodyPr/>
          <a:lstStyle/>
          <a:p>
            <a:r>
              <a:rPr lang="en-US" sz="3200"/>
              <a:t>Change in Value Over Time</a:t>
            </a:r>
          </a:p>
        </p:txBody>
      </p:sp>
      <p:sp>
        <p:nvSpPr>
          <p:cNvPr id="156675" name="Rectangle 3"/>
          <p:cNvSpPr>
            <a:spLocks noGrp="1" noChangeArrowheads="1"/>
          </p:cNvSpPr>
          <p:nvPr>
            <p:ph type="body" idx="1"/>
          </p:nvPr>
        </p:nvSpPr>
        <p:spPr>
          <a:xfrm>
            <a:off x="685800" y="1600200"/>
            <a:ext cx="8001000" cy="4495800"/>
          </a:xfrm>
        </p:spPr>
        <p:txBody>
          <a:bodyPr/>
          <a:lstStyle/>
          <a:p>
            <a:r>
              <a:rPr lang="en-US"/>
              <a:t>Even if YTM remains constant, price approaches par value as time approaches the maturity date.</a:t>
            </a:r>
          </a:p>
          <a:p>
            <a:endParaRPr lang="en-US" sz="1400"/>
          </a:p>
          <a:p>
            <a:r>
              <a:rPr lang="en-US"/>
              <a:t>Discount bonds have a built-in capital gain.</a:t>
            </a:r>
          </a:p>
          <a:p>
            <a:endParaRPr lang="en-US" sz="1400"/>
          </a:p>
          <a:p>
            <a:r>
              <a:rPr lang="en-US"/>
              <a:t>Premium bonds have a built-in capital loss.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0" y="152400"/>
            <a:ext cx="9144000" cy="609600"/>
          </a:xfrm>
        </p:spPr>
        <p:txBody>
          <a:bodyPr/>
          <a:lstStyle/>
          <a:p>
            <a:r>
              <a:rPr lang="en-US" sz="3200"/>
              <a:t>Example</a:t>
            </a:r>
          </a:p>
        </p:txBody>
      </p:sp>
      <p:sp>
        <p:nvSpPr>
          <p:cNvPr id="157699" name="Rectangle 3"/>
          <p:cNvSpPr>
            <a:spLocks noGrp="1" noChangeArrowheads="1"/>
          </p:cNvSpPr>
          <p:nvPr>
            <p:ph type="body" idx="1"/>
          </p:nvPr>
        </p:nvSpPr>
        <p:spPr>
          <a:xfrm>
            <a:off x="685800" y="1143000"/>
            <a:ext cx="8001000" cy="4953000"/>
          </a:xfrm>
        </p:spPr>
        <p:txBody>
          <a:bodyPr/>
          <a:lstStyle/>
          <a:p>
            <a:pPr>
              <a:lnSpc>
                <a:spcPct val="90000"/>
              </a:lnSpc>
            </a:pPr>
            <a:r>
              <a:rPr lang="en-US" sz="2800"/>
              <a:t>What will the bond from the first example be worth in 6 months?  Assume YTM remains constant.</a:t>
            </a:r>
          </a:p>
          <a:p>
            <a:pPr>
              <a:lnSpc>
                <a:spcPct val="90000"/>
              </a:lnSpc>
            </a:pPr>
            <a:r>
              <a:rPr lang="en-US" sz="2800"/>
              <a:t>Original characteristics:</a:t>
            </a:r>
          </a:p>
          <a:p>
            <a:pPr>
              <a:lnSpc>
                <a:spcPct val="90000"/>
              </a:lnSpc>
              <a:buFont typeface="Wingdings" pitchFamily="2" charset="2"/>
              <a:buNone/>
            </a:pPr>
            <a:r>
              <a:rPr lang="en-US" sz="2800"/>
              <a:t>	n = 20, i = 3, PV = 1,148.77, FV = 1,000, PMT = 40</a:t>
            </a:r>
          </a:p>
          <a:p>
            <a:pPr>
              <a:lnSpc>
                <a:spcPct val="90000"/>
              </a:lnSpc>
            </a:pPr>
            <a:r>
              <a:rPr lang="en-US" sz="2800"/>
              <a:t>In six months:</a:t>
            </a:r>
          </a:p>
          <a:p>
            <a:pPr>
              <a:lnSpc>
                <a:spcPct val="90000"/>
              </a:lnSpc>
              <a:buFont typeface="Wingdings" pitchFamily="2" charset="2"/>
              <a:buNone/>
            </a:pPr>
            <a:r>
              <a:rPr lang="en-US" sz="2800"/>
              <a:t>	n = 19, i = 3, FV = 1,000, PMT = 40, COMP PV = -1,143.24</a:t>
            </a:r>
          </a:p>
          <a:p>
            <a:pPr>
              <a:lnSpc>
                <a:spcPct val="90000"/>
              </a:lnSpc>
            </a:pPr>
            <a:r>
              <a:rPr lang="en-US" sz="2800"/>
              <a:t>Price is expected to change by $1,143.24 – $1,148.77 = -$5.53</a:t>
            </a:r>
          </a:p>
          <a:p>
            <a:pPr>
              <a:lnSpc>
                <a:spcPct val="90000"/>
              </a:lnSpc>
            </a:pPr>
            <a:endParaRPr lang="en-US" sz="280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0" y="152400"/>
            <a:ext cx="9144000" cy="609600"/>
          </a:xfrm>
        </p:spPr>
        <p:txBody>
          <a:bodyPr/>
          <a:lstStyle/>
          <a:p>
            <a:r>
              <a:rPr lang="en-US" sz="3200"/>
              <a:t>Example</a:t>
            </a:r>
          </a:p>
        </p:txBody>
      </p:sp>
      <p:sp>
        <p:nvSpPr>
          <p:cNvPr id="158723" name="Rectangle 3"/>
          <p:cNvSpPr>
            <a:spLocks noGrp="1" noChangeArrowheads="1"/>
          </p:cNvSpPr>
          <p:nvPr>
            <p:ph type="body" idx="1"/>
          </p:nvPr>
        </p:nvSpPr>
        <p:spPr>
          <a:xfrm>
            <a:off x="685800" y="1600200"/>
            <a:ext cx="8001000" cy="4495800"/>
          </a:xfrm>
        </p:spPr>
        <p:txBody>
          <a:bodyPr/>
          <a:lstStyle/>
          <a:p>
            <a:r>
              <a:rPr lang="en-US" sz="2800"/>
              <a:t>YTM = interest yield + capital gains yield</a:t>
            </a:r>
          </a:p>
          <a:p>
            <a:endParaRPr lang="en-US" sz="1400"/>
          </a:p>
          <a:p>
            <a:r>
              <a:rPr lang="en-US" sz="2800"/>
              <a:t>Interest yield = 40/1,148.77 = 3.48% (SA)</a:t>
            </a:r>
          </a:p>
          <a:p>
            <a:endParaRPr lang="en-US" sz="1400"/>
          </a:p>
          <a:p>
            <a:r>
              <a:rPr lang="en-US" sz="2800"/>
              <a:t>Capital gains yield = -5.53/1,148.77 = -0.48% (SA)</a:t>
            </a:r>
          </a:p>
          <a:p>
            <a:endParaRPr lang="en-US" sz="1400"/>
          </a:p>
          <a:p>
            <a:r>
              <a:rPr lang="en-US" sz="2800"/>
              <a:t>YTM = 3.48% - 0.48% = 3% (SA) = 6% p.a.</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Who owns bonds?</a:t>
            </a:r>
          </a:p>
        </p:txBody>
      </p:sp>
      <p:pic>
        <p:nvPicPr>
          <p:cNvPr id="7171" name="Picture 3"/>
          <p:cNvPicPr>
            <a:picLocks noChangeAspect="1" noChangeArrowheads="1"/>
          </p:cNvPicPr>
          <p:nvPr/>
        </p:nvPicPr>
        <p:blipFill>
          <a:blip r:embed="rId2" cstate="print"/>
          <a:srcRect/>
          <a:stretch>
            <a:fillRect/>
          </a:stretch>
        </p:blipFill>
        <p:spPr bwMode="auto">
          <a:xfrm>
            <a:off x="685800" y="1828800"/>
            <a:ext cx="7620000" cy="41941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t>Yield to Maturity</a:t>
            </a:r>
          </a:p>
        </p:txBody>
      </p:sp>
      <p:sp>
        <p:nvSpPr>
          <p:cNvPr id="159747" name="Rectangle 3"/>
          <p:cNvSpPr>
            <a:spLocks noGrp="1" noChangeArrowheads="1"/>
          </p:cNvSpPr>
          <p:nvPr>
            <p:ph type="body" idx="1"/>
          </p:nvPr>
        </p:nvSpPr>
        <p:spPr>
          <a:xfrm>
            <a:off x="685800" y="1676400"/>
            <a:ext cx="7772400" cy="4419600"/>
          </a:xfrm>
        </p:spPr>
        <p:txBody>
          <a:bodyPr/>
          <a:lstStyle/>
          <a:p>
            <a:r>
              <a:rPr lang="en-US"/>
              <a:t>Interest rate that makes the present value of the bond’s payments to maturity equal to its price.</a:t>
            </a:r>
          </a:p>
          <a:p>
            <a:pPr>
              <a:buFont typeface="Wingdings" pitchFamily="2" charset="2"/>
              <a:buNone/>
            </a:pPr>
            <a:r>
              <a:rPr lang="en-US" u="sng"/>
              <a:t>Solve the bond formula for r</a:t>
            </a:r>
            <a:endParaRPr lang="en-US"/>
          </a:p>
          <a:p>
            <a:pPr>
              <a:buFont typeface="Wingdings" pitchFamily="2" charset="2"/>
              <a:buNone/>
            </a:pPr>
            <a:endParaRPr lang="en-US"/>
          </a:p>
        </p:txBody>
      </p:sp>
      <p:graphicFrame>
        <p:nvGraphicFramePr>
          <p:cNvPr id="159748" name="Object 4">
            <a:hlinkClick r:id="" action="ppaction://ole?verb=0"/>
          </p:cNvPr>
          <p:cNvGraphicFramePr>
            <a:graphicFrameLocks/>
          </p:cNvGraphicFramePr>
          <p:nvPr/>
        </p:nvGraphicFramePr>
        <p:xfrm>
          <a:off x="1524000" y="3886200"/>
          <a:ext cx="6018213" cy="1614488"/>
        </p:xfrm>
        <a:graphic>
          <a:graphicData uri="http://schemas.openxmlformats.org/presentationml/2006/ole">
            <p:oleObj spid="_x0000_s48130" name="Equation" r:id="rId3" imgW="1562040" imgH="419040" progId="Equation.3">
              <p:embed/>
            </p:oleObj>
          </a:graphicData>
        </a:graphic>
      </p:graphicFrame>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t>Yield to Maturity Example</a:t>
            </a:r>
          </a:p>
        </p:txBody>
      </p:sp>
      <p:sp>
        <p:nvSpPr>
          <p:cNvPr id="160771" name="Rectangle 3"/>
          <p:cNvSpPr>
            <a:spLocks noGrp="1" noChangeArrowheads="1"/>
          </p:cNvSpPr>
          <p:nvPr>
            <p:ph type="body" idx="1"/>
          </p:nvPr>
        </p:nvSpPr>
        <p:spPr>
          <a:xfrm>
            <a:off x="685800" y="1295400"/>
            <a:ext cx="7772400" cy="4800600"/>
          </a:xfrm>
        </p:spPr>
        <p:txBody>
          <a:bodyPr/>
          <a:lstStyle/>
          <a:p>
            <a:r>
              <a:rPr lang="en-US"/>
              <a:t>30 years to maturity, 8% coupon rate, semiannual payments, $1,100 price</a:t>
            </a:r>
          </a:p>
          <a:p>
            <a:endParaRPr lang="en-US"/>
          </a:p>
          <a:p>
            <a:endParaRPr lang="en-US"/>
          </a:p>
          <a:p>
            <a:endParaRPr lang="en-US"/>
          </a:p>
          <a:p>
            <a:r>
              <a:rPr lang="en-US"/>
              <a:t>Financial calculator solution:</a:t>
            </a:r>
          </a:p>
          <a:p>
            <a:pPr>
              <a:buFont typeface="Wingdings" pitchFamily="2" charset="2"/>
              <a:buNone/>
            </a:pPr>
            <a:r>
              <a:rPr lang="en-US"/>
              <a:t>	n = 60, PV = -1,100, FV = 1,000, PMT = 40, COMP i = 3.59% (SA)</a:t>
            </a:r>
          </a:p>
        </p:txBody>
      </p:sp>
      <p:graphicFrame>
        <p:nvGraphicFramePr>
          <p:cNvPr id="160772" name="Object 4">
            <a:hlinkClick r:id="" action="ppaction://ole?verb=0"/>
          </p:cNvPr>
          <p:cNvGraphicFramePr>
            <a:graphicFrameLocks/>
          </p:cNvGraphicFramePr>
          <p:nvPr/>
        </p:nvGraphicFramePr>
        <p:xfrm>
          <a:off x="1098550" y="2667000"/>
          <a:ext cx="5272088" cy="1295400"/>
        </p:xfrm>
        <a:graphic>
          <a:graphicData uri="http://schemas.openxmlformats.org/presentationml/2006/ole">
            <p:oleObj spid="_x0000_s49154" name="Equation" r:id="rId3" imgW="1498320" imgH="431640" progId="Equation.3">
              <p:embed/>
            </p:oleObj>
          </a:graphicData>
        </a:graphic>
      </p:graphicFrame>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YTM Measures</a:t>
            </a:r>
          </a:p>
        </p:txBody>
      </p:sp>
      <p:sp>
        <p:nvSpPr>
          <p:cNvPr id="161795" name="Rectangle 3"/>
          <p:cNvSpPr>
            <a:spLocks noGrp="1" noChangeArrowheads="1"/>
          </p:cNvSpPr>
          <p:nvPr>
            <p:ph type="body" idx="1"/>
          </p:nvPr>
        </p:nvSpPr>
        <p:spPr>
          <a:xfrm>
            <a:off x="685800" y="1371600"/>
            <a:ext cx="7772400" cy="4724400"/>
          </a:xfrm>
        </p:spPr>
        <p:txBody>
          <a:bodyPr/>
          <a:lstStyle/>
          <a:p>
            <a:pPr>
              <a:lnSpc>
                <a:spcPct val="90000"/>
              </a:lnSpc>
              <a:buFont typeface="Wingdings" pitchFamily="2" charset="2"/>
              <a:buNone/>
            </a:pPr>
            <a:r>
              <a:rPr lang="en-US"/>
              <a:t>Bond Equivalent YTM</a:t>
            </a:r>
          </a:p>
          <a:p>
            <a:pPr>
              <a:lnSpc>
                <a:spcPct val="90000"/>
              </a:lnSpc>
              <a:buFont typeface="Wingdings" pitchFamily="2" charset="2"/>
              <a:buNone/>
            </a:pPr>
            <a:r>
              <a:rPr lang="en-US"/>
              <a:t>	3.59% X 2 = 7.18%</a:t>
            </a:r>
          </a:p>
          <a:p>
            <a:pPr>
              <a:lnSpc>
                <a:spcPct val="90000"/>
              </a:lnSpc>
              <a:buFont typeface="Wingdings" pitchFamily="2" charset="2"/>
              <a:buNone/>
            </a:pPr>
            <a:endParaRPr lang="en-US" sz="1400"/>
          </a:p>
          <a:p>
            <a:pPr>
              <a:lnSpc>
                <a:spcPct val="90000"/>
              </a:lnSpc>
              <a:buFont typeface="Wingdings" pitchFamily="2" charset="2"/>
              <a:buNone/>
            </a:pPr>
            <a:r>
              <a:rPr lang="en-US"/>
              <a:t>Effective Annual YTM</a:t>
            </a:r>
          </a:p>
          <a:p>
            <a:pPr>
              <a:lnSpc>
                <a:spcPct val="90000"/>
              </a:lnSpc>
              <a:buFont typeface="Wingdings" pitchFamily="2" charset="2"/>
              <a:buNone/>
            </a:pPr>
            <a:r>
              <a:rPr lang="en-US"/>
              <a:t>	(1.0359)</a:t>
            </a:r>
            <a:r>
              <a:rPr lang="en-US" baseline="30000"/>
              <a:t>2</a:t>
            </a:r>
            <a:r>
              <a:rPr lang="en-US"/>
              <a:t> - 1 = 7.31%</a:t>
            </a:r>
          </a:p>
          <a:p>
            <a:pPr>
              <a:lnSpc>
                <a:spcPct val="90000"/>
              </a:lnSpc>
              <a:buFont typeface="Wingdings" pitchFamily="2" charset="2"/>
              <a:buNone/>
            </a:pPr>
            <a:endParaRPr lang="en-US" sz="1600"/>
          </a:p>
          <a:p>
            <a:pPr>
              <a:lnSpc>
                <a:spcPct val="90000"/>
              </a:lnSpc>
              <a:buFont typeface="Wingdings" pitchFamily="2" charset="2"/>
              <a:buNone/>
            </a:pPr>
            <a:r>
              <a:rPr lang="en-US"/>
              <a:t>Current Yield (not a true yield)</a:t>
            </a:r>
          </a:p>
          <a:p>
            <a:pPr>
              <a:lnSpc>
                <a:spcPct val="90000"/>
              </a:lnSpc>
              <a:buFont typeface="Wingdings" pitchFamily="2" charset="2"/>
              <a:buNone/>
            </a:pPr>
            <a:r>
              <a:rPr lang="en-US"/>
              <a:t>	Annual Interest / Market Price</a:t>
            </a:r>
          </a:p>
          <a:p>
            <a:pPr>
              <a:lnSpc>
                <a:spcPct val="90000"/>
              </a:lnSpc>
              <a:buFont typeface="Wingdings" pitchFamily="2" charset="2"/>
              <a:buNone/>
            </a:pPr>
            <a:r>
              <a:rPr lang="en-US"/>
              <a:t>	$80 / $1,100 = 7.27 % </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t>Yield to Call</a:t>
            </a:r>
          </a:p>
        </p:txBody>
      </p:sp>
      <p:sp>
        <p:nvSpPr>
          <p:cNvPr id="162819" name="Rectangle 3"/>
          <p:cNvSpPr>
            <a:spLocks noGrp="1" noChangeArrowheads="1"/>
          </p:cNvSpPr>
          <p:nvPr>
            <p:ph type="body" idx="1"/>
          </p:nvPr>
        </p:nvSpPr>
        <p:spPr>
          <a:xfrm>
            <a:off x="685800" y="1447800"/>
            <a:ext cx="7772400" cy="4648200"/>
          </a:xfrm>
        </p:spPr>
        <p:txBody>
          <a:bodyPr/>
          <a:lstStyle/>
          <a:p>
            <a:r>
              <a:rPr lang="en-US"/>
              <a:t>Interest rate that makes the present value of the bond’s payments to first call equal to its price.</a:t>
            </a:r>
          </a:p>
          <a:p>
            <a:pPr>
              <a:buFont typeface="Wingdings" pitchFamily="2" charset="2"/>
              <a:buNone/>
            </a:pPr>
            <a:r>
              <a:rPr lang="en-US" u="sng"/>
              <a:t>Solve the bond formula for r</a:t>
            </a:r>
            <a:endParaRPr lang="en-US"/>
          </a:p>
          <a:p>
            <a:pPr>
              <a:buFont typeface="Wingdings" pitchFamily="2" charset="2"/>
              <a:buNone/>
            </a:pPr>
            <a:endParaRPr lang="en-US"/>
          </a:p>
        </p:txBody>
      </p:sp>
      <p:graphicFrame>
        <p:nvGraphicFramePr>
          <p:cNvPr id="162820" name="Object 4">
            <a:hlinkClick r:id="" action="ppaction://ole?verb=0"/>
          </p:cNvPr>
          <p:cNvGraphicFramePr>
            <a:graphicFrameLocks/>
          </p:cNvGraphicFramePr>
          <p:nvPr/>
        </p:nvGraphicFramePr>
        <p:xfrm>
          <a:off x="1524000" y="3886200"/>
          <a:ext cx="6018213" cy="1614488"/>
        </p:xfrm>
        <a:graphic>
          <a:graphicData uri="http://schemas.openxmlformats.org/presentationml/2006/ole">
            <p:oleObj spid="_x0000_s50178" name="Equation" r:id="rId3" imgW="1562040" imgH="419040" progId="Equation.3">
              <p:embed/>
            </p:oleObj>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t>Yield to Call Example</a:t>
            </a:r>
          </a:p>
        </p:txBody>
      </p:sp>
      <p:sp>
        <p:nvSpPr>
          <p:cNvPr id="163843" name="Rectangle 3"/>
          <p:cNvSpPr>
            <a:spLocks noGrp="1" noChangeArrowheads="1"/>
          </p:cNvSpPr>
          <p:nvPr>
            <p:ph type="body" idx="1"/>
          </p:nvPr>
        </p:nvSpPr>
        <p:spPr>
          <a:xfrm>
            <a:off x="685800" y="1295400"/>
            <a:ext cx="7772400" cy="5029200"/>
          </a:xfrm>
        </p:spPr>
        <p:txBody>
          <a:bodyPr/>
          <a:lstStyle/>
          <a:p>
            <a:pPr>
              <a:lnSpc>
                <a:spcPct val="90000"/>
              </a:lnSpc>
            </a:pPr>
            <a:r>
              <a:rPr lang="en-US"/>
              <a:t>Assume the bond used in the previous example could be called in 5 years for $1,080.</a:t>
            </a:r>
          </a:p>
          <a:p>
            <a:pPr>
              <a:lnSpc>
                <a:spcPct val="90000"/>
              </a:lnSpc>
            </a:pPr>
            <a:endParaRPr lang="en-US"/>
          </a:p>
          <a:p>
            <a:pPr>
              <a:lnSpc>
                <a:spcPct val="90000"/>
              </a:lnSpc>
            </a:pPr>
            <a:endParaRPr lang="en-US"/>
          </a:p>
          <a:p>
            <a:pPr>
              <a:lnSpc>
                <a:spcPct val="90000"/>
              </a:lnSpc>
            </a:pPr>
            <a:endParaRPr lang="en-US" sz="1200"/>
          </a:p>
          <a:p>
            <a:pPr>
              <a:lnSpc>
                <a:spcPct val="90000"/>
              </a:lnSpc>
            </a:pPr>
            <a:r>
              <a:rPr lang="en-US"/>
              <a:t>Financial calculator solution:</a:t>
            </a:r>
          </a:p>
          <a:p>
            <a:pPr>
              <a:lnSpc>
                <a:spcPct val="90000"/>
              </a:lnSpc>
              <a:buFont typeface="Wingdings" pitchFamily="2" charset="2"/>
              <a:buNone/>
            </a:pPr>
            <a:r>
              <a:rPr lang="en-US"/>
              <a:t>	n = 10 (new), PV = -1,100 (same), FV = 1,080 (new), PMT = 40 (same), COMP i = 3.48 (SA)</a:t>
            </a:r>
          </a:p>
        </p:txBody>
      </p:sp>
      <p:graphicFrame>
        <p:nvGraphicFramePr>
          <p:cNvPr id="163844" name="Object 4">
            <a:hlinkClick r:id="" action="ppaction://ole?verb=0"/>
          </p:cNvPr>
          <p:cNvGraphicFramePr>
            <a:graphicFrameLocks/>
          </p:cNvGraphicFramePr>
          <p:nvPr/>
        </p:nvGraphicFramePr>
        <p:xfrm>
          <a:off x="1066800" y="2667000"/>
          <a:ext cx="5272088" cy="1295400"/>
        </p:xfrm>
        <a:graphic>
          <a:graphicData uri="http://schemas.openxmlformats.org/presentationml/2006/ole">
            <p:oleObj spid="_x0000_s51202" name="Equation" r:id="rId3" imgW="1498320" imgH="431640" progId="Equation.3">
              <p:embed/>
            </p:oleObj>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0" y="152400"/>
            <a:ext cx="9144000" cy="609600"/>
          </a:xfrm>
        </p:spPr>
        <p:txBody>
          <a:bodyPr/>
          <a:lstStyle/>
          <a:p>
            <a:r>
              <a:rPr lang="en-US" sz="3200"/>
              <a:t>YTC Measures</a:t>
            </a:r>
          </a:p>
        </p:txBody>
      </p:sp>
      <p:sp>
        <p:nvSpPr>
          <p:cNvPr id="164867" name="Rectangle 3"/>
          <p:cNvSpPr>
            <a:spLocks noGrp="1" noChangeArrowheads="1"/>
          </p:cNvSpPr>
          <p:nvPr>
            <p:ph type="body" idx="1"/>
          </p:nvPr>
        </p:nvSpPr>
        <p:spPr>
          <a:xfrm>
            <a:off x="685800" y="1600200"/>
            <a:ext cx="7772400" cy="4495800"/>
          </a:xfrm>
        </p:spPr>
        <p:txBody>
          <a:bodyPr/>
          <a:lstStyle/>
          <a:p>
            <a:pPr>
              <a:buFont typeface="Wingdings" pitchFamily="2" charset="2"/>
              <a:buNone/>
            </a:pPr>
            <a:r>
              <a:rPr lang="en-US"/>
              <a:t>Bond Equivalent YTC</a:t>
            </a:r>
          </a:p>
          <a:p>
            <a:pPr>
              <a:buFont typeface="Wingdings" pitchFamily="2" charset="2"/>
              <a:buNone/>
            </a:pPr>
            <a:r>
              <a:rPr lang="en-US"/>
              <a:t>	3.48% X 2 = 6.96%</a:t>
            </a:r>
          </a:p>
          <a:p>
            <a:pPr>
              <a:buFont typeface="Wingdings" pitchFamily="2" charset="2"/>
              <a:buNone/>
            </a:pPr>
            <a:endParaRPr lang="en-US" sz="1400"/>
          </a:p>
          <a:p>
            <a:pPr>
              <a:buFont typeface="Wingdings" pitchFamily="2" charset="2"/>
              <a:buNone/>
            </a:pPr>
            <a:r>
              <a:rPr lang="en-US"/>
              <a:t>Effective Annual YTC</a:t>
            </a:r>
          </a:p>
          <a:p>
            <a:pPr>
              <a:buFont typeface="Wingdings" pitchFamily="2" charset="2"/>
              <a:buNone/>
            </a:pPr>
            <a:r>
              <a:rPr lang="en-US"/>
              <a:t>	(1.0348)</a:t>
            </a:r>
            <a:r>
              <a:rPr lang="en-US" baseline="30000"/>
              <a:t>2</a:t>
            </a:r>
            <a:r>
              <a:rPr lang="en-US"/>
              <a:t> - 1 = 7.08%</a:t>
            </a:r>
          </a:p>
          <a:p>
            <a:pPr>
              <a:buFont typeface="Wingdings" pitchFamily="2" charset="2"/>
              <a:buNone/>
            </a:pPr>
            <a:endParaRPr lang="en-US" sz="1600"/>
          </a:p>
          <a:p>
            <a:pPr>
              <a:buFont typeface="Wingdings" pitchFamily="2" charset="2"/>
              <a:buNone/>
            </a:pPr>
            <a:r>
              <a:rPr lang="en-US"/>
              <a:t>Current Yield: unchanged from before</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t>Realized Yield versus YTM</a:t>
            </a:r>
          </a:p>
        </p:txBody>
      </p:sp>
      <p:sp>
        <p:nvSpPr>
          <p:cNvPr id="165891" name="Rectangle 3"/>
          <p:cNvSpPr>
            <a:spLocks noGrp="1" noChangeArrowheads="1"/>
          </p:cNvSpPr>
          <p:nvPr>
            <p:ph type="body" idx="1"/>
          </p:nvPr>
        </p:nvSpPr>
        <p:spPr/>
        <p:txBody>
          <a:bodyPr/>
          <a:lstStyle/>
          <a:p>
            <a:r>
              <a:rPr lang="en-US"/>
              <a:t>Reinvestment Assumptions</a:t>
            </a:r>
          </a:p>
          <a:p>
            <a:r>
              <a:rPr lang="en-US"/>
              <a:t>Holding Period Return</a:t>
            </a:r>
          </a:p>
          <a:p>
            <a:pPr lvl="1"/>
            <a:r>
              <a:rPr lang="en-US"/>
              <a:t>Changes in rates affects returns</a:t>
            </a:r>
          </a:p>
          <a:p>
            <a:pPr lvl="1"/>
            <a:r>
              <a:rPr lang="en-US"/>
              <a:t>Reinvestment of coupon payments</a:t>
            </a:r>
          </a:p>
          <a:p>
            <a:pPr lvl="1"/>
            <a:r>
              <a:rPr lang="en-US"/>
              <a:t>Change in price of the bond</a:t>
            </a:r>
          </a:p>
          <a:p>
            <a:endParaRPr 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r>
              <a:rPr lang="en-US"/>
              <a:t>Holding-Period Return: Single Period</a:t>
            </a:r>
          </a:p>
        </p:txBody>
      </p:sp>
      <p:sp>
        <p:nvSpPr>
          <p:cNvPr id="166915" name="Rectangle 3"/>
          <p:cNvSpPr>
            <a:spLocks noGrp="1" noChangeArrowheads="1"/>
          </p:cNvSpPr>
          <p:nvPr>
            <p:ph type="body" idx="1"/>
          </p:nvPr>
        </p:nvSpPr>
        <p:spPr/>
        <p:txBody>
          <a:bodyPr/>
          <a:lstStyle/>
          <a:p>
            <a:pPr>
              <a:buFont typeface="Wingdings" pitchFamily="2" charset="2"/>
              <a:buNone/>
            </a:pPr>
            <a:r>
              <a:rPr lang="en-US"/>
              <a:t>HPR = [ I + ( P</a:t>
            </a:r>
            <a:r>
              <a:rPr lang="en-US" baseline="-25000"/>
              <a:t>1</a:t>
            </a:r>
            <a:r>
              <a:rPr lang="en-US"/>
              <a:t> - P</a:t>
            </a:r>
            <a:r>
              <a:rPr lang="en-US" baseline="-25000"/>
              <a:t>0</a:t>
            </a:r>
            <a:r>
              <a:rPr lang="en-US"/>
              <a:t> )]</a:t>
            </a:r>
            <a:r>
              <a:rPr lang="en-US" sz="4400"/>
              <a:t> </a:t>
            </a:r>
            <a:r>
              <a:rPr lang="en-US" sz="4400" b="1"/>
              <a:t>/</a:t>
            </a:r>
            <a:r>
              <a:rPr lang="en-US" sz="4400"/>
              <a:t> </a:t>
            </a:r>
            <a:r>
              <a:rPr lang="en-US"/>
              <a:t>P</a:t>
            </a:r>
            <a:r>
              <a:rPr lang="en-US" baseline="-25000"/>
              <a:t>0</a:t>
            </a:r>
          </a:p>
          <a:p>
            <a:pPr>
              <a:buFont typeface="Wingdings" pitchFamily="2" charset="2"/>
              <a:buNone/>
            </a:pPr>
            <a:r>
              <a:rPr lang="en-US"/>
              <a:t>where</a:t>
            </a:r>
          </a:p>
          <a:p>
            <a:pPr>
              <a:buFont typeface="Wingdings" pitchFamily="2" charset="2"/>
              <a:buNone/>
            </a:pPr>
            <a:r>
              <a:rPr lang="en-US"/>
              <a:t>I = interest payment</a:t>
            </a:r>
          </a:p>
          <a:p>
            <a:pPr>
              <a:buFont typeface="Wingdings" pitchFamily="2" charset="2"/>
              <a:buNone/>
            </a:pPr>
            <a:r>
              <a:rPr lang="en-US"/>
              <a:t>P</a:t>
            </a:r>
            <a:r>
              <a:rPr lang="en-US" baseline="-25000"/>
              <a:t>1 </a:t>
            </a:r>
            <a:r>
              <a:rPr lang="en-US"/>
              <a:t>= end-of-period price</a:t>
            </a:r>
          </a:p>
          <a:p>
            <a:pPr>
              <a:buFont typeface="Wingdings" pitchFamily="2" charset="2"/>
              <a:buNone/>
            </a:pPr>
            <a:r>
              <a:rPr lang="en-US"/>
              <a:t>P</a:t>
            </a:r>
            <a:r>
              <a:rPr lang="en-US" baseline="-25000"/>
              <a:t>0</a:t>
            </a:r>
            <a:r>
              <a:rPr lang="en-US"/>
              <a:t> = beginning-of-period price</a:t>
            </a:r>
          </a:p>
          <a:p>
            <a:pPr>
              <a:buFont typeface="Wingdings" pitchFamily="2" charset="2"/>
              <a:buNone/>
            </a:pPr>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t>Holding-Period Example</a:t>
            </a:r>
          </a:p>
        </p:txBody>
      </p:sp>
      <p:sp>
        <p:nvSpPr>
          <p:cNvPr id="167939" name="Rectangle 3"/>
          <p:cNvSpPr>
            <a:spLocks noGrp="1" noChangeArrowheads="1"/>
          </p:cNvSpPr>
          <p:nvPr>
            <p:ph type="body" idx="1"/>
          </p:nvPr>
        </p:nvSpPr>
        <p:spPr/>
        <p:txBody>
          <a:bodyPr/>
          <a:lstStyle/>
          <a:p>
            <a:pPr>
              <a:buFont typeface="Wingdings" pitchFamily="2" charset="2"/>
              <a:buNone/>
            </a:pPr>
            <a:r>
              <a:rPr lang="en-US"/>
              <a:t>Coupon rate = 8%   YTM = 8%	N=10 years</a:t>
            </a:r>
          </a:p>
          <a:p>
            <a:pPr>
              <a:buFont typeface="Wingdings" pitchFamily="2" charset="2"/>
              <a:buNone/>
            </a:pPr>
            <a:r>
              <a:rPr lang="en-US"/>
              <a:t>Semiannual Compounding	P</a:t>
            </a:r>
            <a:r>
              <a:rPr lang="en-US" baseline="-25000"/>
              <a:t>0</a:t>
            </a:r>
            <a:r>
              <a:rPr lang="en-US"/>
              <a:t> = $1000</a:t>
            </a:r>
          </a:p>
          <a:p>
            <a:pPr>
              <a:buFont typeface="Wingdings" pitchFamily="2" charset="2"/>
              <a:buNone/>
            </a:pPr>
            <a:r>
              <a:rPr lang="en-US"/>
              <a:t>In six months the rate falls to 7%</a:t>
            </a:r>
          </a:p>
          <a:p>
            <a:pPr>
              <a:buFont typeface="Wingdings" pitchFamily="2" charset="2"/>
              <a:buNone/>
            </a:pPr>
            <a:r>
              <a:rPr lang="en-US"/>
              <a:t>	P</a:t>
            </a:r>
            <a:r>
              <a:rPr lang="en-US" baseline="-25000"/>
              <a:t>1</a:t>
            </a:r>
            <a:r>
              <a:rPr lang="en-US"/>
              <a:t> = $1068.55</a:t>
            </a:r>
          </a:p>
          <a:p>
            <a:pPr>
              <a:buFont typeface="Wingdings" pitchFamily="2" charset="2"/>
              <a:buNone/>
            </a:pPr>
            <a:r>
              <a:rPr lang="en-US"/>
              <a:t>HPR = [40 + ( 1068.55 - 1000)] / 1000 </a:t>
            </a:r>
          </a:p>
          <a:p>
            <a:pPr>
              <a:buFont typeface="Wingdings" pitchFamily="2" charset="2"/>
              <a:buNone/>
            </a:pPr>
            <a:r>
              <a:rPr lang="en-US"/>
              <a:t>HPR = 10.85% (semiannual)</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t>Holding-Period Return: Multiperiod</a:t>
            </a:r>
          </a:p>
        </p:txBody>
      </p:sp>
      <p:sp>
        <p:nvSpPr>
          <p:cNvPr id="168963" name="Rectangle 3"/>
          <p:cNvSpPr>
            <a:spLocks noGrp="1" noChangeArrowheads="1"/>
          </p:cNvSpPr>
          <p:nvPr>
            <p:ph type="body" idx="1"/>
          </p:nvPr>
        </p:nvSpPr>
        <p:spPr/>
        <p:txBody>
          <a:bodyPr/>
          <a:lstStyle/>
          <a:p>
            <a:r>
              <a:rPr lang="en-US"/>
              <a:t>Requires actual calculation of reinvestment income</a:t>
            </a:r>
          </a:p>
          <a:p>
            <a:r>
              <a:rPr lang="en-US"/>
              <a:t>Solve for the Internal Rate of Return using the following:</a:t>
            </a:r>
          </a:p>
          <a:p>
            <a:pPr lvl="1"/>
            <a:r>
              <a:rPr lang="en-US"/>
              <a:t>Future Value: sales price + future value of coupons</a:t>
            </a:r>
          </a:p>
          <a:p>
            <a:pPr lvl="1"/>
            <a:r>
              <a:rPr lang="en-US"/>
              <a:t>Investment:  purchase  price</a:t>
            </a:r>
          </a:p>
          <a:p>
            <a:pPr lvl="1"/>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Bond Characteristics</a:t>
            </a:r>
          </a:p>
        </p:txBody>
      </p:sp>
      <p:sp>
        <p:nvSpPr>
          <p:cNvPr id="8195" name="Rectangle 3"/>
          <p:cNvSpPr>
            <a:spLocks noGrp="1" noChangeArrowheads="1"/>
          </p:cNvSpPr>
          <p:nvPr>
            <p:ph type="body" idx="1"/>
          </p:nvPr>
        </p:nvSpPr>
        <p:spPr>
          <a:xfrm>
            <a:off x="457200" y="1143000"/>
            <a:ext cx="8229600" cy="5181600"/>
          </a:xfrm>
        </p:spPr>
        <p:txBody>
          <a:bodyPr/>
          <a:lstStyle/>
          <a:p>
            <a:pPr eaLnBrk="1" hangingPunct="1">
              <a:lnSpc>
                <a:spcPct val="90000"/>
              </a:lnSpc>
            </a:pPr>
            <a:r>
              <a:rPr lang="en-US" smtClean="0"/>
              <a:t>Issuer</a:t>
            </a:r>
          </a:p>
          <a:p>
            <a:pPr lvl="1" eaLnBrk="1" hangingPunct="1">
              <a:lnSpc>
                <a:spcPct val="90000"/>
              </a:lnSpc>
            </a:pPr>
            <a:r>
              <a:rPr lang="en-US" smtClean="0"/>
              <a:t>Governments, federal agencies, corporations</a:t>
            </a:r>
          </a:p>
          <a:p>
            <a:pPr eaLnBrk="1" hangingPunct="1">
              <a:lnSpc>
                <a:spcPct val="90000"/>
              </a:lnSpc>
            </a:pPr>
            <a:r>
              <a:rPr lang="en-US" smtClean="0"/>
              <a:t>Principal value (par, face value)</a:t>
            </a:r>
          </a:p>
          <a:p>
            <a:pPr lvl="1" eaLnBrk="1" hangingPunct="1">
              <a:lnSpc>
                <a:spcPct val="90000"/>
              </a:lnSpc>
            </a:pPr>
            <a:r>
              <a:rPr lang="en-US" smtClean="0"/>
              <a:t>Amount received on maturity date</a:t>
            </a:r>
          </a:p>
          <a:p>
            <a:pPr lvl="1" eaLnBrk="1" hangingPunct="1">
              <a:lnSpc>
                <a:spcPct val="90000"/>
              </a:lnSpc>
            </a:pPr>
            <a:r>
              <a:rPr lang="en-US" smtClean="0"/>
              <a:t>Convention, $100/$1000</a:t>
            </a:r>
          </a:p>
          <a:p>
            <a:pPr eaLnBrk="1" hangingPunct="1">
              <a:lnSpc>
                <a:spcPct val="90000"/>
              </a:lnSpc>
            </a:pPr>
            <a:r>
              <a:rPr lang="en-US" smtClean="0"/>
              <a:t>Coupon payments</a:t>
            </a:r>
          </a:p>
          <a:p>
            <a:pPr lvl="1" eaLnBrk="1" hangingPunct="1">
              <a:lnSpc>
                <a:spcPct val="90000"/>
              </a:lnSpc>
            </a:pPr>
            <a:r>
              <a:rPr lang="en-US" smtClean="0"/>
              <a:t>Typically semi-annual</a:t>
            </a:r>
          </a:p>
          <a:p>
            <a:pPr lvl="1" eaLnBrk="1" hangingPunct="1">
              <a:lnSpc>
                <a:spcPct val="90000"/>
              </a:lnSpc>
            </a:pPr>
            <a:r>
              <a:rPr lang="en-US" smtClean="0"/>
              <a:t>A fixed or floating percentage of the principal</a:t>
            </a:r>
          </a:p>
          <a:p>
            <a:pPr eaLnBrk="1" hangingPunct="1">
              <a:lnSpc>
                <a:spcPct val="90000"/>
              </a:lnSpc>
            </a:pPr>
            <a:r>
              <a:rPr lang="en-US" smtClean="0"/>
              <a:t>Maturity</a:t>
            </a:r>
          </a:p>
          <a:p>
            <a:pPr lvl="1" eaLnBrk="1" hangingPunct="1">
              <a:lnSpc>
                <a:spcPct val="90000"/>
              </a:lnSpc>
            </a:pPr>
            <a:r>
              <a:rPr lang="en-US" smtClean="0"/>
              <a:t>Date on which principal (and last coupon) is paid</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a:t>Example</a:t>
            </a:r>
          </a:p>
        </p:txBody>
      </p:sp>
      <p:sp>
        <p:nvSpPr>
          <p:cNvPr id="169987" name="Rectangle 3"/>
          <p:cNvSpPr>
            <a:spLocks noGrp="1" noChangeArrowheads="1"/>
          </p:cNvSpPr>
          <p:nvPr>
            <p:ph type="body" idx="1"/>
          </p:nvPr>
        </p:nvSpPr>
        <p:spPr>
          <a:xfrm>
            <a:off x="685800" y="1219200"/>
            <a:ext cx="7772400" cy="4876800"/>
          </a:xfrm>
        </p:spPr>
        <p:txBody>
          <a:bodyPr/>
          <a:lstStyle/>
          <a:p>
            <a:r>
              <a:rPr lang="en-US"/>
              <a:t>20 yrs., 8% coupon, $1,000 par value bond selling at par</a:t>
            </a:r>
          </a:p>
          <a:p>
            <a:endParaRPr lang="en-US" sz="1000"/>
          </a:p>
          <a:p>
            <a:r>
              <a:rPr lang="en-US"/>
              <a:t>If you can reinvest the proceeds at 8%:</a:t>
            </a:r>
          </a:p>
          <a:p>
            <a:endParaRPr lang="en-US" sz="1000"/>
          </a:p>
          <a:p>
            <a:pPr>
              <a:buFont typeface="Wingdings" pitchFamily="2" charset="2"/>
              <a:buNone/>
            </a:pPr>
            <a:r>
              <a:rPr lang="en-US"/>
              <a:t>	</a:t>
            </a:r>
            <a:r>
              <a:rPr lang="en-US" sz="2800"/>
              <a:t>n = 40, i = 4, PMT = 40, COMP FV = - 3,801.02</a:t>
            </a:r>
          </a:p>
          <a:p>
            <a:pPr>
              <a:buFont typeface="Wingdings" pitchFamily="2" charset="2"/>
              <a:buNone/>
            </a:pPr>
            <a:endParaRPr lang="en-US" sz="1000"/>
          </a:p>
          <a:p>
            <a:pPr>
              <a:buFont typeface="Wingdings" pitchFamily="2" charset="2"/>
              <a:buNone/>
            </a:pPr>
            <a:r>
              <a:rPr lang="en-US" sz="2800"/>
              <a:t>	future value = $3,801.02 + $1,000 = $4,801.02</a:t>
            </a:r>
          </a:p>
          <a:p>
            <a:pPr>
              <a:buFont typeface="Wingdings" pitchFamily="2" charset="2"/>
              <a:buNone/>
            </a:pPr>
            <a:endParaRPr lang="en-US" sz="1000"/>
          </a:p>
          <a:p>
            <a:pPr>
              <a:buFont typeface="Wingdings" pitchFamily="2" charset="2"/>
              <a:buNone/>
            </a:pPr>
            <a:r>
              <a:rPr lang="en-US" sz="2800"/>
              <a:t>	n = 40, PV = -1,000, FV = 4,801.02, COMP i = 4 (X 2 = 8% realized yield)</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US"/>
              <a:t>Example</a:t>
            </a:r>
          </a:p>
        </p:txBody>
      </p:sp>
      <p:sp>
        <p:nvSpPr>
          <p:cNvPr id="171011" name="Rectangle 3"/>
          <p:cNvSpPr>
            <a:spLocks noGrp="1" noChangeArrowheads="1"/>
          </p:cNvSpPr>
          <p:nvPr>
            <p:ph type="body" idx="1"/>
          </p:nvPr>
        </p:nvSpPr>
        <p:spPr>
          <a:xfrm>
            <a:off x="685800" y="1447800"/>
            <a:ext cx="7772400" cy="4648200"/>
          </a:xfrm>
        </p:spPr>
        <p:txBody>
          <a:bodyPr/>
          <a:lstStyle/>
          <a:p>
            <a:r>
              <a:rPr lang="en-US"/>
              <a:t>If you can reinvest the proceeds at 10%:</a:t>
            </a:r>
          </a:p>
          <a:p>
            <a:pPr>
              <a:buFont typeface="Wingdings" pitchFamily="2" charset="2"/>
              <a:buNone/>
            </a:pPr>
            <a:r>
              <a:rPr lang="en-US"/>
              <a:t>`	future value = $5,831.99</a:t>
            </a:r>
          </a:p>
          <a:p>
            <a:pPr>
              <a:buFont typeface="Wingdings" pitchFamily="2" charset="2"/>
              <a:buNone/>
            </a:pPr>
            <a:r>
              <a:rPr lang="en-US"/>
              <a:t>	realized yield = 9.01%</a:t>
            </a:r>
          </a:p>
          <a:p>
            <a:pPr>
              <a:buFont typeface="Wingdings" pitchFamily="2" charset="2"/>
              <a:buNone/>
            </a:pPr>
            <a:endParaRPr lang="en-US" sz="2400"/>
          </a:p>
          <a:p>
            <a:r>
              <a:rPr lang="en-US"/>
              <a:t>If you can reinvest the proceeds at 6%:</a:t>
            </a:r>
          </a:p>
          <a:p>
            <a:pPr>
              <a:buFont typeface="Wingdings" pitchFamily="2" charset="2"/>
              <a:buNone/>
            </a:pPr>
            <a:r>
              <a:rPr lang="en-US"/>
              <a:t>	future value = $4,016.05</a:t>
            </a:r>
          </a:p>
          <a:p>
            <a:pPr>
              <a:buFont typeface="Wingdings" pitchFamily="2" charset="2"/>
              <a:buNone/>
            </a:pPr>
            <a:r>
              <a:rPr lang="en-US"/>
              <a:t>	realized yield = 7.07%</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t>Original-Issue Discount Bonds</a:t>
            </a:r>
          </a:p>
        </p:txBody>
      </p:sp>
      <p:sp>
        <p:nvSpPr>
          <p:cNvPr id="172035" name="Rectangle 3"/>
          <p:cNvSpPr>
            <a:spLocks noGrp="1" noChangeArrowheads="1"/>
          </p:cNvSpPr>
          <p:nvPr>
            <p:ph type="body" idx="1"/>
          </p:nvPr>
        </p:nvSpPr>
        <p:spPr>
          <a:xfrm>
            <a:off x="685800" y="1447800"/>
            <a:ext cx="7772400" cy="4648200"/>
          </a:xfrm>
        </p:spPr>
        <p:txBody>
          <a:bodyPr/>
          <a:lstStyle/>
          <a:p>
            <a:pPr>
              <a:lnSpc>
                <a:spcPct val="90000"/>
              </a:lnSpc>
            </a:pPr>
            <a:r>
              <a:rPr lang="en-US"/>
              <a:t>Bonds issued at prices below par.</a:t>
            </a:r>
          </a:p>
          <a:p>
            <a:pPr>
              <a:lnSpc>
                <a:spcPct val="90000"/>
              </a:lnSpc>
            </a:pPr>
            <a:r>
              <a:rPr lang="en-US"/>
              <a:t>For tax purposes, interest income is computed as actual interest plus imputed interest.</a:t>
            </a:r>
          </a:p>
          <a:p>
            <a:pPr>
              <a:lnSpc>
                <a:spcPct val="90000"/>
              </a:lnSpc>
            </a:pPr>
            <a:r>
              <a:rPr lang="en-US"/>
              <a:t>Imputed interest is computed as if the bond earned interest based on its original YTM.</a:t>
            </a:r>
          </a:p>
          <a:p>
            <a:pPr>
              <a:lnSpc>
                <a:spcPct val="90000"/>
              </a:lnSpc>
            </a:pPr>
            <a:r>
              <a:rPr lang="en-US"/>
              <a:t>Additional changes in value beyond the implied change are treated as capital gains or losses</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en-US"/>
              <a:t>Zero-Coupon Example</a:t>
            </a:r>
          </a:p>
        </p:txBody>
      </p:sp>
      <p:sp>
        <p:nvSpPr>
          <p:cNvPr id="173059" name="Rectangle 3"/>
          <p:cNvSpPr>
            <a:spLocks noGrp="1" noChangeArrowheads="1"/>
          </p:cNvSpPr>
          <p:nvPr>
            <p:ph type="body" idx="1"/>
          </p:nvPr>
        </p:nvSpPr>
        <p:spPr>
          <a:xfrm>
            <a:off x="685800" y="1143000"/>
            <a:ext cx="7772400" cy="5334000"/>
          </a:xfrm>
        </p:spPr>
        <p:txBody>
          <a:bodyPr/>
          <a:lstStyle/>
          <a:p>
            <a:pPr>
              <a:lnSpc>
                <a:spcPct val="90000"/>
              </a:lnSpc>
            </a:pPr>
            <a:r>
              <a:rPr lang="en-US"/>
              <a:t>30 year zero originally issued for $60</a:t>
            </a:r>
          </a:p>
          <a:p>
            <a:pPr>
              <a:lnSpc>
                <a:spcPct val="90000"/>
              </a:lnSpc>
            </a:pPr>
            <a:endParaRPr lang="en-US"/>
          </a:p>
          <a:p>
            <a:pPr>
              <a:lnSpc>
                <a:spcPct val="90000"/>
              </a:lnSpc>
            </a:pPr>
            <a:endParaRPr lang="en-US"/>
          </a:p>
          <a:p>
            <a:pPr>
              <a:lnSpc>
                <a:spcPct val="90000"/>
              </a:lnSpc>
            </a:pPr>
            <a:endParaRPr lang="en-US"/>
          </a:p>
          <a:p>
            <a:pPr>
              <a:lnSpc>
                <a:spcPct val="90000"/>
              </a:lnSpc>
            </a:pPr>
            <a:r>
              <a:rPr lang="en-US"/>
              <a:t>Implied price in one year:</a:t>
            </a:r>
          </a:p>
          <a:p>
            <a:pPr>
              <a:lnSpc>
                <a:spcPct val="90000"/>
              </a:lnSpc>
            </a:pPr>
            <a:endParaRPr lang="en-US"/>
          </a:p>
          <a:p>
            <a:pPr>
              <a:lnSpc>
                <a:spcPct val="90000"/>
              </a:lnSpc>
            </a:pPr>
            <a:endParaRPr lang="en-US"/>
          </a:p>
          <a:p>
            <a:pPr>
              <a:lnSpc>
                <a:spcPct val="90000"/>
              </a:lnSpc>
            </a:pPr>
            <a:r>
              <a:rPr lang="en-US"/>
              <a:t>Implied interest = $65.89 - $60 = $5.89</a:t>
            </a:r>
          </a:p>
          <a:p>
            <a:pPr>
              <a:lnSpc>
                <a:spcPct val="90000"/>
              </a:lnSpc>
            </a:pPr>
            <a:r>
              <a:rPr lang="en-US"/>
              <a:t>Implied interest is 9.8318% (YTM) of $60</a:t>
            </a:r>
          </a:p>
        </p:txBody>
      </p:sp>
      <p:graphicFrame>
        <p:nvGraphicFramePr>
          <p:cNvPr id="173060" name="Object 4"/>
          <p:cNvGraphicFramePr>
            <a:graphicFrameLocks noChangeAspect="1"/>
          </p:cNvGraphicFramePr>
          <p:nvPr/>
        </p:nvGraphicFramePr>
        <p:xfrm>
          <a:off x="706438" y="1724025"/>
          <a:ext cx="4608512" cy="1576388"/>
        </p:xfrm>
        <a:graphic>
          <a:graphicData uri="http://schemas.openxmlformats.org/presentationml/2006/ole">
            <p:oleObj spid="_x0000_s52226" name="Equation" r:id="rId3" imgW="2006280" imgH="685800" progId="Equation.DSMT4">
              <p:embed/>
            </p:oleObj>
          </a:graphicData>
        </a:graphic>
      </p:graphicFrame>
      <p:graphicFrame>
        <p:nvGraphicFramePr>
          <p:cNvPr id="173061" name="Object 5"/>
          <p:cNvGraphicFramePr>
            <a:graphicFrameLocks noChangeAspect="1"/>
          </p:cNvGraphicFramePr>
          <p:nvPr/>
        </p:nvGraphicFramePr>
        <p:xfrm>
          <a:off x="1143000" y="4114800"/>
          <a:ext cx="3646488" cy="962025"/>
        </p:xfrm>
        <a:graphic>
          <a:graphicData uri="http://schemas.openxmlformats.org/presentationml/2006/ole">
            <p:oleObj spid="_x0000_s52227" name="Equation" r:id="rId4" imgW="1587240" imgH="419040" progId="Equation.3">
              <p:embed/>
            </p:oleObj>
          </a:graphicData>
        </a:graphic>
      </p:graphicFrame>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0" y="152400"/>
            <a:ext cx="9144000" cy="609600"/>
          </a:xfrm>
        </p:spPr>
        <p:txBody>
          <a:bodyPr/>
          <a:lstStyle/>
          <a:p>
            <a:r>
              <a:rPr lang="en-US" sz="3200"/>
              <a:t>Zero-Coupon Example</a:t>
            </a:r>
          </a:p>
        </p:txBody>
      </p:sp>
      <p:sp>
        <p:nvSpPr>
          <p:cNvPr id="174083" name="Rectangle 3"/>
          <p:cNvSpPr>
            <a:spLocks noGrp="1" noChangeArrowheads="1"/>
          </p:cNvSpPr>
          <p:nvPr>
            <p:ph type="body" idx="1"/>
          </p:nvPr>
        </p:nvSpPr>
        <p:spPr>
          <a:xfrm>
            <a:off x="685800" y="1676400"/>
            <a:ext cx="7772400" cy="4800600"/>
          </a:xfrm>
        </p:spPr>
        <p:txBody>
          <a:bodyPr/>
          <a:lstStyle/>
          <a:p>
            <a:r>
              <a:rPr lang="en-US"/>
              <a:t>Assume you sold the bond at the end of the year for $70</a:t>
            </a:r>
          </a:p>
          <a:p>
            <a:endParaRPr lang="en-US" sz="1000"/>
          </a:p>
          <a:p>
            <a:r>
              <a:rPr lang="en-US"/>
              <a:t>Capital gain = $70 - $65.89 = $4.11</a:t>
            </a:r>
          </a:p>
          <a:p>
            <a:endParaRPr lang="en-US" sz="1000"/>
          </a:p>
          <a:p>
            <a:r>
              <a:rPr lang="en-US"/>
              <a:t>The other $5.89 of price appreciation is taxed as income.</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pPr eaLnBrk="1" hangingPunct="1">
              <a:defRPr/>
            </a:pPr>
            <a:r>
              <a:rPr lang="en-US" smtClean="0">
                <a:solidFill>
                  <a:srgbClr val="FFFFE1"/>
                </a:solidFill>
              </a:rPr>
              <a:t>The Term Structure of </a:t>
            </a:r>
          </a:p>
          <a:p>
            <a:pPr eaLnBrk="1" hangingPunct="1">
              <a:defRPr/>
            </a:pPr>
            <a:r>
              <a:rPr lang="en-US" smtClean="0">
                <a:solidFill>
                  <a:srgbClr val="FFFFE1"/>
                </a:solidFill>
              </a:rPr>
              <a:t>Interest Rates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685800" y="1219200"/>
            <a:ext cx="7772400" cy="4876800"/>
          </a:xfrm>
          <a:noFill/>
        </p:spPr>
        <p:txBody>
          <a:bodyPr lIns="90488" tIns="44450" rIns="90488" bIns="44450"/>
          <a:lstStyle/>
          <a:p>
            <a:pPr eaLnBrk="1" hangingPunct="1"/>
            <a:r>
              <a:rPr lang="en-US" smtClean="0"/>
              <a:t>The term structure of interest rates is the relationship between yield to maturity and maturity.</a:t>
            </a:r>
          </a:p>
          <a:p>
            <a:pPr eaLnBrk="1" hangingPunct="1"/>
            <a:r>
              <a:rPr lang="en-US" smtClean="0"/>
              <a:t>Its graphical representation is known as the yield curve.</a:t>
            </a:r>
          </a:p>
          <a:p>
            <a:pPr eaLnBrk="1" hangingPunct="1"/>
            <a:r>
              <a:rPr lang="en-US" smtClean="0"/>
              <a:t>Information on expected future short term rates can be implied from yield curve.</a:t>
            </a:r>
          </a:p>
          <a:p>
            <a:pPr eaLnBrk="1" hangingPunct="1"/>
            <a:r>
              <a:rPr lang="en-US" smtClean="0"/>
              <a:t>Three major theories are proposed to explain the observed yield curve.</a:t>
            </a:r>
            <a:endParaRPr lang="en-US" altLang="zh-CN" smtClean="0">
              <a:ea typeface="宋体" charset="-122"/>
            </a:endParaRPr>
          </a:p>
          <a:p>
            <a:pPr eaLnBrk="1" hangingPunct="1"/>
            <a:endParaRPr lang="en-US" altLang="zh-CN" sz="2800" smtClean="0">
              <a:ea typeface="宋体" charset="-122"/>
            </a:endParaRPr>
          </a:p>
          <a:p>
            <a:pPr lvl="1" eaLnBrk="1" hangingPunct="1">
              <a:buFont typeface="Wingdings" pitchFamily="2" charset="2"/>
              <a:buNone/>
            </a:pPr>
            <a:endParaRPr lang="en-US" sz="2400" smtClean="0"/>
          </a:p>
        </p:txBody>
      </p:sp>
      <p:sp>
        <p:nvSpPr>
          <p:cNvPr id="11267" name="Rectangle 3"/>
          <p:cNvSpPr>
            <a:spLocks noGrp="1" noChangeArrowheads="1"/>
          </p:cNvSpPr>
          <p:nvPr>
            <p:ph type="title"/>
          </p:nvPr>
        </p:nvSpPr>
        <p:spPr/>
        <p:txBody>
          <a:bodyPr/>
          <a:lstStyle/>
          <a:p>
            <a:pPr eaLnBrk="1" hangingPunct="1"/>
            <a:r>
              <a:rPr lang="en-US" smtClean="0"/>
              <a:t>Overview</a:t>
            </a:r>
            <a:endParaRPr lang="en-US" sz="3200" smtClean="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dirty="0" smtClean="0"/>
              <a:t>Treasury Yield Curve on </a:t>
            </a:r>
            <a:r>
              <a:rPr lang="en-US" dirty="0" smtClean="0"/>
              <a:t>3/26/2010</a:t>
            </a:r>
            <a:endParaRPr lang="en-US" dirty="0" smtClean="0"/>
          </a:p>
        </p:txBody>
      </p:sp>
      <p:sp>
        <p:nvSpPr>
          <p:cNvPr id="12292" name="Rectangle 9"/>
          <p:cNvSpPr>
            <a:spLocks noChangeArrowheads="1"/>
          </p:cNvSpPr>
          <p:nvPr/>
        </p:nvSpPr>
        <p:spPr bwMode="auto">
          <a:xfrm>
            <a:off x="609600" y="5638800"/>
            <a:ext cx="8077200" cy="822325"/>
          </a:xfrm>
          <a:prstGeom prst="rect">
            <a:avLst/>
          </a:prstGeom>
          <a:solidFill>
            <a:schemeClr val="bg1"/>
          </a:solidFill>
          <a:ln w="12700">
            <a:noFill/>
            <a:miter lim="800000"/>
            <a:headEnd type="none" w="sm" len="sm"/>
            <a:tailEnd type="none" w="sm" len="sm"/>
          </a:ln>
        </p:spPr>
        <p:txBody>
          <a:bodyPr>
            <a:spAutoFit/>
          </a:bodyPr>
          <a:lstStyle/>
          <a:p>
            <a:r>
              <a:rPr lang="en-US"/>
              <a:t>http://www.ustreas.gov/offices/domestic-finance/debt-management/interest-rate/yield.shtml</a:t>
            </a:r>
          </a:p>
        </p:txBody>
      </p:sp>
      <p:sp>
        <p:nvSpPr>
          <p:cNvPr id="5" name="Content Placeholder 4"/>
          <p:cNvSpPr>
            <a:spLocks noGrp="1"/>
          </p:cNvSpPr>
          <p:nvPr>
            <p:ph idx="1"/>
          </p:nvPr>
        </p:nvSpPr>
        <p:spPr/>
        <p:txBody>
          <a:bodyPr/>
          <a:lstStyle/>
          <a:p>
            <a:endParaRPr lang="en-US"/>
          </a:p>
        </p:txBody>
      </p:sp>
      <p:pic>
        <p:nvPicPr>
          <p:cNvPr id="60418" name="Picture 2"/>
          <p:cNvPicPr>
            <a:picLocks noChangeAspect="1" noChangeArrowheads="1"/>
          </p:cNvPicPr>
          <p:nvPr/>
        </p:nvPicPr>
        <p:blipFill>
          <a:blip r:embed="rId2" cstate="print"/>
          <a:srcRect/>
          <a:stretch>
            <a:fillRect/>
          </a:stretch>
        </p:blipFill>
        <p:spPr bwMode="auto">
          <a:xfrm>
            <a:off x="381000" y="733425"/>
            <a:ext cx="8382000" cy="4905375"/>
          </a:xfrm>
          <a:prstGeom prst="rect">
            <a:avLst/>
          </a:prstGeom>
          <a:noFill/>
          <a:ln w="12700" cap="flat" cmpd="sng">
            <a:noFill/>
            <a:prstDash val="solid"/>
            <a:miter lim="800000"/>
            <a:headEnd type="none" w="sm" len="sm"/>
            <a:tailEnd type="none" w="sm" len="sm"/>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1143000" y="2438400"/>
            <a:ext cx="0" cy="3200400"/>
          </a:xfrm>
          <a:prstGeom prst="line">
            <a:avLst/>
          </a:prstGeom>
          <a:noFill/>
          <a:ln w="76199">
            <a:solidFill>
              <a:srgbClr val="393E81"/>
            </a:solidFill>
            <a:round/>
            <a:headEnd/>
            <a:tailEnd/>
          </a:ln>
        </p:spPr>
        <p:txBody>
          <a:bodyPr wrap="none" anchor="ctr"/>
          <a:lstStyle/>
          <a:p>
            <a:endParaRPr lang="en-US"/>
          </a:p>
        </p:txBody>
      </p:sp>
      <p:sp>
        <p:nvSpPr>
          <p:cNvPr id="13315" name="Line 3"/>
          <p:cNvSpPr>
            <a:spLocks noChangeShapeType="1"/>
          </p:cNvSpPr>
          <p:nvPr/>
        </p:nvSpPr>
        <p:spPr bwMode="auto">
          <a:xfrm>
            <a:off x="1143000" y="5562600"/>
            <a:ext cx="5562600" cy="0"/>
          </a:xfrm>
          <a:prstGeom prst="line">
            <a:avLst/>
          </a:prstGeom>
          <a:noFill/>
          <a:ln w="76199">
            <a:solidFill>
              <a:srgbClr val="393E81"/>
            </a:solidFill>
            <a:round/>
            <a:headEnd/>
            <a:tailEnd/>
          </a:ln>
        </p:spPr>
        <p:txBody>
          <a:bodyPr wrap="none" anchor="ctr"/>
          <a:lstStyle/>
          <a:p>
            <a:endParaRPr lang="en-US"/>
          </a:p>
        </p:txBody>
      </p:sp>
      <p:sp>
        <p:nvSpPr>
          <p:cNvPr id="13316" name="Arc 4"/>
          <p:cNvSpPr>
            <a:spLocks/>
          </p:cNvSpPr>
          <p:nvPr/>
        </p:nvSpPr>
        <p:spPr bwMode="auto">
          <a:xfrm rot="10740000">
            <a:off x="1287463" y="2132013"/>
            <a:ext cx="5416550" cy="1676400"/>
          </a:xfrm>
          <a:custGeom>
            <a:avLst/>
            <a:gdLst>
              <a:gd name="T0" fmla="*/ 21459 w 20446"/>
              <a:gd name="T1" fmla="*/ 0 h 21600"/>
              <a:gd name="T2" fmla="*/ 5416550 w 20446"/>
              <a:gd name="T3" fmla="*/ 1135916 h 21600"/>
              <a:gd name="T4" fmla="*/ 0 w 20446"/>
              <a:gd name="T5" fmla="*/ 1676400 h 21600"/>
              <a:gd name="T6" fmla="*/ 0 60000 65536"/>
              <a:gd name="T7" fmla="*/ 0 60000 65536"/>
              <a:gd name="T8" fmla="*/ 0 60000 65536"/>
              <a:gd name="T9" fmla="*/ 0 w 20446"/>
              <a:gd name="T10" fmla="*/ 0 h 21600"/>
              <a:gd name="T11" fmla="*/ 20446 w 20446"/>
              <a:gd name="T12" fmla="*/ 21600 h 21600"/>
            </a:gdLst>
            <a:ahLst/>
            <a:cxnLst>
              <a:cxn ang="T6">
                <a:pos x="T0" y="T1"/>
              </a:cxn>
              <a:cxn ang="T7">
                <a:pos x="T2" y="T3"/>
              </a:cxn>
              <a:cxn ang="T8">
                <a:pos x="T4" y="T5"/>
              </a:cxn>
            </a:cxnLst>
            <a:rect l="T9" t="T10" r="T11" b="T12"/>
            <a:pathLst>
              <a:path w="20446" h="21600" fill="none" extrusionOk="0">
                <a:moveTo>
                  <a:pt x="80" y="0"/>
                </a:moveTo>
                <a:cubicBezTo>
                  <a:pt x="9296" y="34"/>
                  <a:pt x="17475" y="5912"/>
                  <a:pt x="20446" y="14635"/>
                </a:cubicBezTo>
              </a:path>
              <a:path w="20446" h="21600" stroke="0" extrusionOk="0">
                <a:moveTo>
                  <a:pt x="80" y="0"/>
                </a:moveTo>
                <a:cubicBezTo>
                  <a:pt x="9296" y="34"/>
                  <a:pt x="17475" y="5912"/>
                  <a:pt x="20446" y="14635"/>
                </a:cubicBezTo>
                <a:lnTo>
                  <a:pt x="0" y="21600"/>
                </a:lnTo>
                <a:close/>
              </a:path>
            </a:pathLst>
          </a:custGeom>
          <a:noFill/>
          <a:ln w="50799" cap="rnd">
            <a:solidFill>
              <a:schemeClr val="tx2"/>
            </a:solidFill>
            <a:round/>
            <a:headEnd/>
            <a:tailEnd/>
          </a:ln>
        </p:spPr>
        <p:txBody>
          <a:bodyPr wrap="none" anchor="ctr"/>
          <a:lstStyle/>
          <a:p>
            <a:endParaRPr lang="en-US"/>
          </a:p>
        </p:txBody>
      </p:sp>
      <p:sp>
        <p:nvSpPr>
          <p:cNvPr id="13317" name="Arc 5"/>
          <p:cNvSpPr>
            <a:spLocks/>
          </p:cNvSpPr>
          <p:nvPr/>
        </p:nvSpPr>
        <p:spPr bwMode="auto">
          <a:xfrm rot="10560000">
            <a:off x="1203325" y="4259263"/>
            <a:ext cx="5597525" cy="2098675"/>
          </a:xfrm>
          <a:custGeom>
            <a:avLst/>
            <a:gdLst>
              <a:gd name="T0" fmla="*/ 5597525 w 21930"/>
              <a:gd name="T1" fmla="*/ 1514155 h 21600"/>
              <a:gd name="T2" fmla="*/ 0 w 21930"/>
              <a:gd name="T3" fmla="*/ 1986357 h 21600"/>
              <a:gd name="T4" fmla="*/ 1779824 w 21930"/>
              <a:gd name="T5" fmla="*/ 0 h 21600"/>
              <a:gd name="T6" fmla="*/ 0 60000 65536"/>
              <a:gd name="T7" fmla="*/ 0 60000 65536"/>
              <a:gd name="T8" fmla="*/ 0 60000 65536"/>
              <a:gd name="T9" fmla="*/ 0 w 21930"/>
              <a:gd name="T10" fmla="*/ 0 h 21600"/>
              <a:gd name="T11" fmla="*/ 21930 w 21930"/>
              <a:gd name="T12" fmla="*/ 21600 h 21600"/>
            </a:gdLst>
            <a:ahLst/>
            <a:cxnLst>
              <a:cxn ang="T6">
                <a:pos x="T0" y="T1"/>
              </a:cxn>
              <a:cxn ang="T7">
                <a:pos x="T2" y="T3"/>
              </a:cxn>
              <a:cxn ang="T8">
                <a:pos x="T4" y="T5"/>
              </a:cxn>
            </a:cxnLst>
            <a:rect l="T9" t="T10" r="T11" b="T12"/>
            <a:pathLst>
              <a:path w="21930" h="21600" fill="none" extrusionOk="0">
                <a:moveTo>
                  <a:pt x="21929" y="15583"/>
                </a:moveTo>
                <a:cubicBezTo>
                  <a:pt x="17907" y="19444"/>
                  <a:pt x="12548" y="21599"/>
                  <a:pt x="6973" y="21600"/>
                </a:cubicBezTo>
                <a:cubicBezTo>
                  <a:pt x="4600" y="21600"/>
                  <a:pt x="2245" y="21209"/>
                  <a:pt x="0" y="20443"/>
                </a:cubicBezTo>
              </a:path>
              <a:path w="21930" h="21600" stroke="0" extrusionOk="0">
                <a:moveTo>
                  <a:pt x="21929" y="15583"/>
                </a:moveTo>
                <a:cubicBezTo>
                  <a:pt x="17907" y="19444"/>
                  <a:pt x="12548" y="21599"/>
                  <a:pt x="6973" y="21600"/>
                </a:cubicBezTo>
                <a:cubicBezTo>
                  <a:pt x="4600" y="21600"/>
                  <a:pt x="2245" y="21209"/>
                  <a:pt x="0" y="20443"/>
                </a:cubicBezTo>
                <a:lnTo>
                  <a:pt x="6973" y="0"/>
                </a:lnTo>
                <a:close/>
              </a:path>
            </a:pathLst>
          </a:custGeom>
          <a:noFill/>
          <a:ln w="50799" cap="rnd">
            <a:solidFill>
              <a:schemeClr val="folHlink"/>
            </a:solidFill>
            <a:round/>
            <a:headEnd/>
            <a:tailEnd/>
          </a:ln>
        </p:spPr>
        <p:txBody>
          <a:bodyPr wrap="none" anchor="ctr"/>
          <a:lstStyle/>
          <a:p>
            <a:endParaRPr lang="en-US"/>
          </a:p>
        </p:txBody>
      </p:sp>
      <p:sp>
        <p:nvSpPr>
          <p:cNvPr id="13318" name="Rectangle 6"/>
          <p:cNvSpPr>
            <a:spLocks noChangeArrowheads="1"/>
          </p:cNvSpPr>
          <p:nvPr/>
        </p:nvSpPr>
        <p:spPr bwMode="auto">
          <a:xfrm>
            <a:off x="457200" y="1752600"/>
            <a:ext cx="1003300" cy="454025"/>
          </a:xfrm>
          <a:prstGeom prst="rect">
            <a:avLst/>
          </a:prstGeom>
          <a:noFill/>
          <a:ln w="12699">
            <a:noFill/>
            <a:miter lim="800000"/>
            <a:headEnd/>
            <a:tailEnd/>
          </a:ln>
        </p:spPr>
        <p:txBody>
          <a:bodyPr lIns="90488" tIns="44450" rIns="90488" bIns="44450">
            <a:spAutoFit/>
          </a:bodyPr>
          <a:lstStyle/>
          <a:p>
            <a:pPr algn="l" eaLnBrk="0" hangingPunct="0"/>
            <a:r>
              <a:rPr lang="en-US" b="1">
                <a:solidFill>
                  <a:srgbClr val="393E81"/>
                </a:solidFill>
              </a:rPr>
              <a:t>Yields</a:t>
            </a:r>
            <a:endParaRPr lang="en-US">
              <a:solidFill>
                <a:srgbClr val="393E81"/>
              </a:solidFill>
            </a:endParaRPr>
          </a:p>
        </p:txBody>
      </p:sp>
      <p:sp>
        <p:nvSpPr>
          <p:cNvPr id="13319" name="Rectangle 7"/>
          <p:cNvSpPr>
            <a:spLocks noChangeArrowheads="1"/>
          </p:cNvSpPr>
          <p:nvPr/>
        </p:nvSpPr>
        <p:spPr bwMode="auto">
          <a:xfrm>
            <a:off x="6858000" y="5715000"/>
            <a:ext cx="1365250" cy="454025"/>
          </a:xfrm>
          <a:prstGeom prst="rect">
            <a:avLst/>
          </a:prstGeom>
          <a:noFill/>
          <a:ln w="12699">
            <a:noFill/>
            <a:miter lim="800000"/>
            <a:headEnd/>
            <a:tailEnd/>
          </a:ln>
        </p:spPr>
        <p:txBody>
          <a:bodyPr wrap="none" lIns="90488" tIns="44450" rIns="90488" bIns="44450">
            <a:spAutoFit/>
          </a:bodyPr>
          <a:lstStyle/>
          <a:p>
            <a:pPr algn="l" eaLnBrk="0" hangingPunct="0"/>
            <a:r>
              <a:rPr lang="en-US" b="1">
                <a:solidFill>
                  <a:srgbClr val="393E81"/>
                </a:solidFill>
              </a:rPr>
              <a:t>Maturity</a:t>
            </a:r>
            <a:endParaRPr lang="en-US">
              <a:solidFill>
                <a:srgbClr val="393E81"/>
              </a:solidFill>
            </a:endParaRPr>
          </a:p>
        </p:txBody>
      </p:sp>
      <p:sp>
        <p:nvSpPr>
          <p:cNvPr id="13320" name="Rectangle 8"/>
          <p:cNvSpPr>
            <a:spLocks noChangeArrowheads="1"/>
          </p:cNvSpPr>
          <p:nvPr/>
        </p:nvSpPr>
        <p:spPr bwMode="auto">
          <a:xfrm>
            <a:off x="4114800" y="4495800"/>
            <a:ext cx="2130425" cy="819150"/>
          </a:xfrm>
          <a:prstGeom prst="rect">
            <a:avLst/>
          </a:prstGeom>
          <a:noFill/>
          <a:ln w="12699">
            <a:noFill/>
            <a:miter lim="800000"/>
            <a:headEnd/>
            <a:tailEnd/>
          </a:ln>
        </p:spPr>
        <p:txBody>
          <a:bodyPr lIns="90488" tIns="44450" rIns="90488" bIns="44450">
            <a:spAutoFit/>
          </a:bodyPr>
          <a:lstStyle/>
          <a:p>
            <a:pPr algn="l" eaLnBrk="0" hangingPunct="0">
              <a:spcBef>
                <a:spcPct val="50000"/>
              </a:spcBef>
            </a:pPr>
            <a:r>
              <a:rPr lang="en-US" b="1">
                <a:solidFill>
                  <a:srgbClr val="393E81"/>
                </a:solidFill>
              </a:rPr>
              <a:t>Upward Sloping</a:t>
            </a:r>
          </a:p>
        </p:txBody>
      </p:sp>
      <p:sp>
        <p:nvSpPr>
          <p:cNvPr id="13321" name="Rectangle 9"/>
          <p:cNvSpPr>
            <a:spLocks noChangeArrowheads="1"/>
          </p:cNvSpPr>
          <p:nvPr/>
        </p:nvSpPr>
        <p:spPr bwMode="auto">
          <a:xfrm>
            <a:off x="3962400" y="2590800"/>
            <a:ext cx="2206625" cy="819150"/>
          </a:xfrm>
          <a:prstGeom prst="rect">
            <a:avLst/>
          </a:prstGeom>
          <a:noFill/>
          <a:ln w="12699">
            <a:noFill/>
            <a:miter lim="800000"/>
            <a:headEnd/>
            <a:tailEnd/>
          </a:ln>
        </p:spPr>
        <p:txBody>
          <a:bodyPr lIns="90488" tIns="44450" rIns="90488" bIns="44450">
            <a:spAutoFit/>
          </a:bodyPr>
          <a:lstStyle/>
          <a:p>
            <a:pPr algn="l" eaLnBrk="0" hangingPunct="0">
              <a:spcBef>
                <a:spcPct val="50000"/>
              </a:spcBef>
            </a:pPr>
            <a:r>
              <a:rPr lang="en-US" b="1">
                <a:solidFill>
                  <a:srgbClr val="393E81"/>
                </a:solidFill>
              </a:rPr>
              <a:t>Downward Sloping</a:t>
            </a:r>
          </a:p>
        </p:txBody>
      </p:sp>
      <p:sp>
        <p:nvSpPr>
          <p:cNvPr id="13322" name="Line 10"/>
          <p:cNvSpPr>
            <a:spLocks noChangeShapeType="1"/>
          </p:cNvSpPr>
          <p:nvPr/>
        </p:nvSpPr>
        <p:spPr bwMode="auto">
          <a:xfrm>
            <a:off x="1143000" y="3962400"/>
            <a:ext cx="5638800" cy="0"/>
          </a:xfrm>
          <a:prstGeom prst="line">
            <a:avLst/>
          </a:prstGeom>
          <a:noFill/>
          <a:ln w="38100">
            <a:solidFill>
              <a:srgbClr val="6600FF"/>
            </a:solidFill>
            <a:round/>
            <a:headEnd/>
            <a:tailEnd/>
          </a:ln>
        </p:spPr>
        <p:txBody>
          <a:bodyPr wrap="none" anchor="ctr"/>
          <a:lstStyle/>
          <a:p>
            <a:endParaRPr lang="en-US"/>
          </a:p>
        </p:txBody>
      </p:sp>
      <p:sp>
        <p:nvSpPr>
          <p:cNvPr id="13323" name="Text Box 11"/>
          <p:cNvSpPr txBox="1">
            <a:spLocks noChangeArrowheads="1"/>
          </p:cNvSpPr>
          <p:nvPr/>
        </p:nvSpPr>
        <p:spPr bwMode="auto">
          <a:xfrm>
            <a:off x="7010400" y="3657600"/>
            <a:ext cx="1143000" cy="457200"/>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Flat</a:t>
            </a:r>
            <a:r>
              <a:rPr lang="en-US">
                <a:solidFill>
                  <a:srgbClr val="393E81"/>
                </a:solidFill>
              </a:rPr>
              <a:t> </a:t>
            </a:r>
          </a:p>
        </p:txBody>
      </p:sp>
      <p:sp>
        <p:nvSpPr>
          <p:cNvPr id="13324" name="Rectangle 12"/>
          <p:cNvSpPr>
            <a:spLocks noGrp="1" noChangeArrowheads="1"/>
          </p:cNvSpPr>
          <p:nvPr>
            <p:ph type="title"/>
          </p:nvPr>
        </p:nvSpPr>
        <p:spPr/>
        <p:txBody>
          <a:bodyPr/>
          <a:lstStyle/>
          <a:p>
            <a:pPr eaLnBrk="1" hangingPunct="1"/>
            <a:r>
              <a:rPr lang="en-US" smtClean="0"/>
              <a:t>Shape of Yield Curve</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Who determines short rates?</a:t>
            </a:r>
          </a:p>
        </p:txBody>
      </p:sp>
      <p:sp>
        <p:nvSpPr>
          <p:cNvPr id="14339" name="Rectangle 3"/>
          <p:cNvSpPr>
            <a:spLocks noGrp="1" noChangeArrowheads="1"/>
          </p:cNvSpPr>
          <p:nvPr>
            <p:ph type="body" idx="1"/>
          </p:nvPr>
        </p:nvSpPr>
        <p:spPr>
          <a:xfrm>
            <a:off x="685800" y="4281488"/>
            <a:ext cx="7772400" cy="1204912"/>
          </a:xfrm>
        </p:spPr>
        <p:txBody>
          <a:bodyPr/>
          <a:lstStyle/>
          <a:p>
            <a:pPr eaLnBrk="1" hangingPunct="1">
              <a:lnSpc>
                <a:spcPct val="80000"/>
              </a:lnSpc>
            </a:pPr>
            <a:r>
              <a:rPr lang="en-US" sz="1600" smtClean="0"/>
              <a:t>Ben Bernanke (Greenspan) and the Federal Reserve Board control short term rates via the Federal Funds Rate</a:t>
            </a:r>
          </a:p>
          <a:p>
            <a:pPr eaLnBrk="1" hangingPunct="1">
              <a:lnSpc>
                <a:spcPct val="80000"/>
              </a:lnSpc>
            </a:pPr>
            <a:r>
              <a:rPr lang="en-US" sz="1600" smtClean="0"/>
              <a:t>Did Greenspan kept the rate so low that it caused the housing bubble and hence the sub-prime crises?</a:t>
            </a:r>
          </a:p>
          <a:p>
            <a:pPr eaLnBrk="1" hangingPunct="1">
              <a:lnSpc>
                <a:spcPct val="80000"/>
              </a:lnSpc>
            </a:pPr>
            <a:r>
              <a:rPr lang="en-US" sz="1800" smtClean="0">
                <a:hlinkClick r:id="rId3"/>
              </a:rPr>
              <a:t>http://www.federalreserve.gov/fomc/fundsrate.htm#basis</a:t>
            </a:r>
            <a:endParaRPr lang="en-US" sz="1800" smtClean="0"/>
          </a:p>
          <a:p>
            <a:pPr eaLnBrk="1" hangingPunct="1">
              <a:lnSpc>
                <a:spcPct val="80000"/>
              </a:lnSpc>
              <a:buFont typeface="Wingdings" pitchFamily="2" charset="2"/>
              <a:buNone/>
            </a:pPr>
            <a:endParaRPr lang="en-US" sz="1800" smtClean="0"/>
          </a:p>
        </p:txBody>
      </p:sp>
      <p:pic>
        <p:nvPicPr>
          <p:cNvPr id="205828" name="Picture 4" descr="greenspan"/>
          <p:cNvPicPr>
            <a:picLocks noChangeAspect="1" noChangeArrowheads="1"/>
          </p:cNvPicPr>
          <p:nvPr/>
        </p:nvPicPr>
        <p:blipFill>
          <a:blip r:embed="rId4" cstate="print"/>
          <a:srcRect/>
          <a:stretch>
            <a:fillRect/>
          </a:stretch>
        </p:blipFill>
        <p:spPr bwMode="auto">
          <a:xfrm>
            <a:off x="457200" y="914400"/>
            <a:ext cx="5181600" cy="3108325"/>
          </a:xfrm>
          <a:prstGeom prst="rect">
            <a:avLst/>
          </a:prstGeom>
          <a:noFill/>
          <a:effectLst>
            <a:outerShdw dist="107763" dir="2700000" algn="ctr" rotWithShape="0">
              <a:schemeClr val="bg2">
                <a:alpha val="50000"/>
              </a:schemeClr>
            </a:outerShdw>
          </a:effectLst>
        </p:spPr>
      </p:pic>
      <p:pic>
        <p:nvPicPr>
          <p:cNvPr id="14341" name="Picture 6" descr="bernanke"/>
          <p:cNvPicPr>
            <a:picLocks noChangeAspect="1" noChangeArrowheads="1"/>
          </p:cNvPicPr>
          <p:nvPr/>
        </p:nvPicPr>
        <p:blipFill>
          <a:blip r:embed="rId5" cstate="print"/>
          <a:srcRect/>
          <a:stretch>
            <a:fillRect/>
          </a:stretch>
        </p:blipFill>
        <p:spPr bwMode="auto">
          <a:xfrm>
            <a:off x="5791200" y="914400"/>
            <a:ext cx="2868613"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z="3200" smtClean="0"/>
              <a:t>US T-Note: 2/15/04, 4 ¾, 101-05/101-06</a:t>
            </a:r>
          </a:p>
        </p:txBody>
      </p:sp>
      <p:sp>
        <p:nvSpPr>
          <p:cNvPr id="9219" name="Rectangle 3"/>
          <p:cNvSpPr>
            <a:spLocks noGrp="1" noChangeArrowheads="1"/>
          </p:cNvSpPr>
          <p:nvPr>
            <p:ph type="body" idx="1"/>
          </p:nvPr>
        </p:nvSpPr>
        <p:spPr>
          <a:xfrm>
            <a:off x="457200" y="1219200"/>
            <a:ext cx="8686800" cy="4906963"/>
          </a:xfrm>
        </p:spPr>
        <p:txBody>
          <a:bodyPr/>
          <a:lstStyle/>
          <a:p>
            <a:pPr eaLnBrk="1" hangingPunct="1"/>
            <a:r>
              <a:rPr lang="en-US" sz="2800" smtClean="0"/>
              <a:t>Issuer: US Government</a:t>
            </a:r>
          </a:p>
          <a:p>
            <a:pPr eaLnBrk="1" hangingPunct="1"/>
            <a:r>
              <a:rPr lang="en-US" sz="2800" smtClean="0"/>
              <a:t>Principal value: $100</a:t>
            </a:r>
          </a:p>
          <a:p>
            <a:pPr eaLnBrk="1" hangingPunct="1"/>
            <a:r>
              <a:rPr lang="en-US" sz="2800" smtClean="0"/>
              <a:t>Maturity date: February 15, 2004</a:t>
            </a:r>
          </a:p>
          <a:p>
            <a:pPr eaLnBrk="1" hangingPunct="1"/>
            <a:r>
              <a:rPr lang="en-US" sz="2800" smtClean="0"/>
              <a:t>Fixed coupon rate: 4 ¾ % of $100</a:t>
            </a:r>
          </a:p>
          <a:p>
            <a:pPr lvl="1" eaLnBrk="1" hangingPunct="1"/>
            <a:r>
              <a:rPr lang="en-US" sz="2400" smtClean="0"/>
              <a:t>Semi-annual</a:t>
            </a:r>
          </a:p>
          <a:p>
            <a:pPr lvl="1" eaLnBrk="1" hangingPunct="1"/>
            <a:r>
              <a:rPr lang="en-US" sz="2400" smtClean="0"/>
              <a:t>Coupon is 0.0475/2*100 = $2.375 every six months</a:t>
            </a:r>
          </a:p>
          <a:p>
            <a:pPr eaLnBrk="1" hangingPunct="1"/>
            <a:r>
              <a:rPr lang="en-US" sz="2800" smtClean="0"/>
              <a:t>Price last November 1</a:t>
            </a:r>
          </a:p>
          <a:p>
            <a:pPr lvl="1" eaLnBrk="1" hangingPunct="1"/>
            <a:r>
              <a:rPr lang="en-US" sz="2400" smtClean="0"/>
              <a:t>Bid: 101 + 5/32 = $101.1563 (what the bank will pay you)</a:t>
            </a:r>
          </a:p>
          <a:p>
            <a:pPr lvl="1" eaLnBrk="1" hangingPunct="1"/>
            <a:r>
              <a:rPr lang="en-US" sz="2400" smtClean="0"/>
              <a:t>Ask: 101 + 6/32 = $101.1875 (what you will pay the bank)</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Fed and the Target</a:t>
            </a:r>
          </a:p>
        </p:txBody>
      </p:sp>
      <p:sp>
        <p:nvSpPr>
          <p:cNvPr id="15363" name="Rectangle 3"/>
          <p:cNvSpPr>
            <a:spLocks noGrp="1" noChangeArrowheads="1"/>
          </p:cNvSpPr>
          <p:nvPr>
            <p:ph type="body" idx="1"/>
          </p:nvPr>
        </p:nvSpPr>
        <p:spPr/>
        <p:txBody>
          <a:bodyPr/>
          <a:lstStyle/>
          <a:p>
            <a:pPr eaLnBrk="1" hangingPunct="1"/>
            <a:r>
              <a:rPr lang="en-US" smtClean="0"/>
              <a:t>Extremely close relationship between short rates and target rates</a:t>
            </a:r>
          </a:p>
          <a:p>
            <a:pPr eaLnBrk="1" hangingPunct="1"/>
            <a:r>
              <a:rPr lang="en-US" smtClean="0"/>
              <a:t>To explain short rates, we need to explain Fed behavior</a:t>
            </a:r>
          </a:p>
          <a:p>
            <a:pPr eaLnBrk="1" hangingPunct="1"/>
            <a:r>
              <a:rPr lang="en-US" smtClean="0"/>
              <a:t>What does the Fed do?</a:t>
            </a:r>
          </a:p>
          <a:p>
            <a:pPr lvl="1" eaLnBrk="1" hangingPunct="1"/>
            <a:r>
              <a:rPr lang="en-US" sz="2400" smtClean="0"/>
              <a:t>Monetary policy has two basic goals: to promote “maximum” output and employment and to promote “stable” prices.  These goals are prescribed in the 1977 amendment to the Federal Reserve Act.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How does the Fed decide?</a:t>
            </a:r>
          </a:p>
        </p:txBody>
      </p:sp>
      <p:sp>
        <p:nvSpPr>
          <p:cNvPr id="16387" name="Rectangle 3"/>
          <p:cNvSpPr>
            <a:spLocks noGrp="1" noChangeArrowheads="1"/>
          </p:cNvSpPr>
          <p:nvPr>
            <p:ph type="body" idx="1"/>
          </p:nvPr>
        </p:nvSpPr>
        <p:spPr>
          <a:xfrm>
            <a:off x="457200" y="1371600"/>
            <a:ext cx="7772400" cy="1039813"/>
          </a:xfrm>
        </p:spPr>
        <p:txBody>
          <a:bodyPr/>
          <a:lstStyle/>
          <a:p>
            <a:pPr eaLnBrk="1" hangingPunct="1"/>
            <a:r>
              <a:rPr lang="en-US" smtClean="0"/>
              <a:t>What is the decision making process?</a:t>
            </a:r>
          </a:p>
        </p:txBody>
      </p:sp>
      <p:sp>
        <p:nvSpPr>
          <p:cNvPr id="16388" name="Rectangle 4"/>
          <p:cNvSpPr>
            <a:spLocks noChangeArrowheads="1"/>
          </p:cNvSpPr>
          <p:nvPr/>
        </p:nvSpPr>
        <p:spPr bwMode="auto">
          <a:xfrm>
            <a:off x="457200" y="2667000"/>
            <a:ext cx="4495800" cy="3505200"/>
          </a:xfrm>
          <a:prstGeom prst="rect">
            <a:avLst/>
          </a:prstGeom>
          <a:noFill/>
          <a:ln w="9525">
            <a:noFill/>
            <a:miter lim="800000"/>
            <a:headEnd/>
            <a:tailEnd/>
          </a:ln>
        </p:spPr>
        <p:txBody>
          <a:bodyPr/>
          <a:lstStyle/>
          <a:p>
            <a:pPr marL="342900" indent="-342900" algn="l">
              <a:spcBef>
                <a:spcPct val="20000"/>
              </a:spcBef>
              <a:buClr>
                <a:srgbClr val="006699"/>
              </a:buClr>
              <a:buFont typeface="Wingdings" pitchFamily="2" charset="2"/>
              <a:buBlip>
                <a:blip r:embed="rId2"/>
              </a:buBlip>
            </a:pPr>
            <a:r>
              <a:rPr lang="en-US" sz="3200">
                <a:solidFill>
                  <a:srgbClr val="800000"/>
                </a:solidFill>
              </a:rPr>
              <a:t>John Taylor (Stanford):</a:t>
            </a:r>
          </a:p>
          <a:p>
            <a:pPr marL="742950" lvl="1" indent="-285750" algn="l">
              <a:spcBef>
                <a:spcPct val="20000"/>
              </a:spcBef>
              <a:buClr>
                <a:srgbClr val="006699"/>
              </a:buClr>
              <a:buFont typeface="Wingdings" pitchFamily="2" charset="2"/>
              <a:buBlip>
                <a:blip r:embed="rId2"/>
              </a:buBlip>
            </a:pPr>
            <a:r>
              <a:rPr lang="en-US" sz="2800">
                <a:solidFill>
                  <a:srgbClr val="800000"/>
                </a:solidFill>
              </a:rPr>
              <a:t>The Fed uses a monetary rule or reaction function (good description at least)</a:t>
            </a:r>
          </a:p>
          <a:p>
            <a:pPr marL="742950" lvl="1" indent="-285750" algn="l">
              <a:spcBef>
                <a:spcPct val="20000"/>
              </a:spcBef>
              <a:buClr>
                <a:srgbClr val="006699"/>
              </a:buClr>
              <a:buFont typeface="Wingdings" pitchFamily="2" charset="2"/>
              <a:buBlip>
                <a:blip r:embed="rId2"/>
              </a:buBlip>
            </a:pPr>
            <a:r>
              <a:rPr lang="en-US" sz="2800">
                <a:solidFill>
                  <a:srgbClr val="800000"/>
                </a:solidFill>
              </a:rPr>
              <a:t>“Taylor’s Rule”</a:t>
            </a:r>
          </a:p>
        </p:txBody>
      </p:sp>
      <p:pic>
        <p:nvPicPr>
          <p:cNvPr id="209925" name="Picture 5" descr="taylor"/>
          <p:cNvPicPr>
            <a:picLocks noChangeAspect="1" noChangeArrowheads="1"/>
          </p:cNvPicPr>
          <p:nvPr/>
        </p:nvPicPr>
        <p:blipFill>
          <a:blip r:embed="rId3" cstate="print"/>
          <a:srcRect/>
          <a:stretch>
            <a:fillRect/>
          </a:stretch>
        </p:blipFill>
        <p:spPr bwMode="auto">
          <a:xfrm>
            <a:off x="5715000" y="2362200"/>
            <a:ext cx="2587625" cy="3505200"/>
          </a:xfrm>
          <a:prstGeom prst="rect">
            <a:avLst/>
          </a:prstGeom>
          <a:noFill/>
          <a:effectLst>
            <a:outerShdw dist="80322" dir="1106097" algn="ctr" rotWithShape="0">
              <a:schemeClr val="bg2">
                <a:alpha val="50000"/>
              </a:schemeClr>
            </a:outerShdw>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does Taylor’s Rule Work?</a:t>
            </a:r>
          </a:p>
        </p:txBody>
      </p:sp>
      <p:sp>
        <p:nvSpPr>
          <p:cNvPr id="1028" name="Rectangle 3"/>
          <p:cNvSpPr>
            <a:spLocks noGrp="1" noChangeArrowheads="1"/>
          </p:cNvSpPr>
          <p:nvPr>
            <p:ph type="body" idx="1"/>
          </p:nvPr>
        </p:nvSpPr>
        <p:spPr>
          <a:xfrm>
            <a:off x="685800" y="1371600"/>
            <a:ext cx="7772400" cy="554038"/>
          </a:xfrm>
        </p:spPr>
        <p:txBody>
          <a:bodyPr/>
          <a:lstStyle/>
          <a:p>
            <a:pPr eaLnBrk="1" hangingPunct="1"/>
            <a:r>
              <a:rPr lang="en-US" smtClean="0"/>
              <a:t>The Fed sets the Funds target rate according to</a:t>
            </a:r>
          </a:p>
        </p:txBody>
      </p:sp>
      <p:graphicFrame>
        <p:nvGraphicFramePr>
          <p:cNvPr id="1026" name="Object 4"/>
          <p:cNvGraphicFramePr>
            <a:graphicFrameLocks noChangeAspect="1"/>
          </p:cNvGraphicFramePr>
          <p:nvPr/>
        </p:nvGraphicFramePr>
        <p:xfrm>
          <a:off x="2044700" y="2209800"/>
          <a:ext cx="4675188" cy="847725"/>
        </p:xfrm>
        <a:graphic>
          <a:graphicData uri="http://schemas.openxmlformats.org/presentationml/2006/ole">
            <p:oleObj spid="_x0000_s53250" name="Equation" r:id="rId3" imgW="2171520" imgH="393480" progId="Equation.DSMT4">
              <p:embed/>
            </p:oleObj>
          </a:graphicData>
        </a:graphic>
      </p:graphicFrame>
      <p:sp>
        <p:nvSpPr>
          <p:cNvPr id="1029" name="Rectangle 5"/>
          <p:cNvSpPr>
            <a:spLocks noChangeArrowheads="1"/>
          </p:cNvSpPr>
          <p:nvPr/>
        </p:nvSpPr>
        <p:spPr bwMode="auto">
          <a:xfrm>
            <a:off x="457200" y="3048000"/>
            <a:ext cx="8305800" cy="3048000"/>
          </a:xfrm>
          <a:prstGeom prst="rect">
            <a:avLst/>
          </a:prstGeom>
          <a:noFill/>
          <a:ln w="9525">
            <a:noFill/>
            <a:miter lim="800000"/>
            <a:headEnd/>
            <a:tailEnd/>
          </a:ln>
        </p:spPr>
        <p:txBody>
          <a:bodyPr/>
          <a:lstStyle/>
          <a:p>
            <a:pPr marL="742950" lvl="1" indent="-285750" algn="l">
              <a:spcBef>
                <a:spcPct val="20000"/>
              </a:spcBef>
              <a:buClr>
                <a:srgbClr val="006699"/>
              </a:buClr>
              <a:buFont typeface="Wingdings" pitchFamily="2" charset="2"/>
              <a:buBlip>
                <a:blip r:embed="rId4"/>
              </a:buBlip>
            </a:pPr>
            <a:r>
              <a:rPr lang="en-US" sz="2800">
                <a:solidFill>
                  <a:srgbClr val="800000"/>
                </a:solidFill>
              </a:rPr>
              <a:t>where</a:t>
            </a:r>
          </a:p>
          <a:p>
            <a:pPr marL="1143000" lvl="2" indent="-228600" algn="l">
              <a:spcBef>
                <a:spcPct val="20000"/>
              </a:spcBef>
              <a:buClr>
                <a:srgbClr val="006699"/>
              </a:buClr>
              <a:buFont typeface="Wingdings" pitchFamily="2" charset="2"/>
              <a:buBlip>
                <a:blip r:embed="rId4"/>
              </a:buBlip>
            </a:pPr>
            <a:r>
              <a:rPr lang="en-US" i="1">
                <a:solidFill>
                  <a:srgbClr val="800000"/>
                </a:solidFill>
              </a:rPr>
              <a:t>FF</a:t>
            </a:r>
            <a:r>
              <a:rPr lang="en-US">
                <a:solidFill>
                  <a:srgbClr val="800000"/>
                </a:solidFill>
              </a:rPr>
              <a:t>	the federal funds target rate</a:t>
            </a:r>
          </a:p>
          <a:p>
            <a:pPr marL="1143000" lvl="2" indent="-228600" algn="l">
              <a:spcBef>
                <a:spcPct val="20000"/>
              </a:spcBef>
              <a:buClr>
                <a:srgbClr val="006699"/>
              </a:buClr>
              <a:buFont typeface="Wingdings" pitchFamily="2" charset="2"/>
              <a:buBlip>
                <a:blip r:embed="rId4"/>
              </a:buBlip>
            </a:pPr>
            <a:r>
              <a:rPr lang="en-US" i="1">
                <a:solidFill>
                  <a:srgbClr val="800000"/>
                </a:solidFill>
              </a:rPr>
              <a:t>r</a:t>
            </a:r>
            <a:r>
              <a:rPr lang="en-US" i="1" baseline="30000">
                <a:solidFill>
                  <a:srgbClr val="800000"/>
                </a:solidFill>
              </a:rPr>
              <a:t>*</a:t>
            </a:r>
            <a:r>
              <a:rPr lang="en-US">
                <a:solidFill>
                  <a:srgbClr val="800000"/>
                </a:solidFill>
              </a:rPr>
              <a:t>	the long-run real interest rate</a:t>
            </a:r>
          </a:p>
          <a:p>
            <a:pPr marL="1143000" lvl="2" indent="-228600" algn="l">
              <a:spcBef>
                <a:spcPct val="20000"/>
              </a:spcBef>
              <a:buClr>
                <a:srgbClr val="006699"/>
              </a:buClr>
              <a:buFont typeface="Wingdings" pitchFamily="2" charset="2"/>
              <a:buBlip>
                <a:blip r:embed="rId4"/>
              </a:buBlip>
            </a:pPr>
            <a:r>
              <a:rPr lang="el-GR" i="1">
                <a:solidFill>
                  <a:srgbClr val="800000"/>
                </a:solidFill>
                <a:cs typeface="Times New Roman" pitchFamily="18" charset="0"/>
              </a:rPr>
              <a:t>π</a:t>
            </a:r>
            <a:r>
              <a:rPr lang="el-GR" i="1" baseline="-25000">
                <a:solidFill>
                  <a:srgbClr val="800000"/>
                </a:solidFill>
                <a:cs typeface="Times New Roman" pitchFamily="18" charset="0"/>
              </a:rPr>
              <a:t>t</a:t>
            </a:r>
            <a:r>
              <a:rPr lang="en-US">
                <a:solidFill>
                  <a:srgbClr val="800000"/>
                </a:solidFill>
                <a:cs typeface="Times New Roman" pitchFamily="18" charset="0"/>
              </a:rPr>
              <a:t>	the current inflation rate</a:t>
            </a:r>
          </a:p>
          <a:p>
            <a:pPr marL="1143000" lvl="2" indent="-228600" algn="l">
              <a:spcBef>
                <a:spcPct val="20000"/>
              </a:spcBef>
              <a:buClr>
                <a:srgbClr val="006699"/>
              </a:buClr>
              <a:buFont typeface="Wingdings" pitchFamily="2" charset="2"/>
              <a:buBlip>
                <a:blip r:embed="rId4"/>
              </a:buBlip>
            </a:pPr>
            <a:r>
              <a:rPr lang="el-GR" i="1">
                <a:solidFill>
                  <a:srgbClr val="800000"/>
                </a:solidFill>
                <a:cs typeface="Times New Roman" pitchFamily="18" charset="0"/>
              </a:rPr>
              <a:t>π</a:t>
            </a:r>
            <a:r>
              <a:rPr lang="en-US" i="1" baseline="30000">
                <a:solidFill>
                  <a:srgbClr val="800000"/>
                </a:solidFill>
                <a:cs typeface="Times New Roman" pitchFamily="18" charset="0"/>
              </a:rPr>
              <a:t>*</a:t>
            </a:r>
            <a:r>
              <a:rPr lang="en-US">
                <a:solidFill>
                  <a:srgbClr val="800000"/>
                </a:solidFill>
                <a:cs typeface="Times New Roman" pitchFamily="18" charset="0"/>
              </a:rPr>
              <a:t>	</a:t>
            </a:r>
            <a:r>
              <a:rPr lang="en-US">
                <a:solidFill>
                  <a:srgbClr val="800000"/>
                </a:solidFill>
              </a:rPr>
              <a:t>the target inflation rate</a:t>
            </a:r>
          </a:p>
          <a:p>
            <a:pPr marL="1143000" lvl="2" indent="-228600" algn="l">
              <a:spcBef>
                <a:spcPct val="20000"/>
              </a:spcBef>
              <a:buClr>
                <a:srgbClr val="006699"/>
              </a:buClr>
              <a:buFont typeface="Wingdings" pitchFamily="2" charset="2"/>
              <a:buBlip>
                <a:blip r:embed="rId4"/>
              </a:buBlip>
            </a:pPr>
            <a:r>
              <a:rPr lang="en-US" i="1">
                <a:solidFill>
                  <a:srgbClr val="800000"/>
                </a:solidFill>
              </a:rPr>
              <a:t>Gap</a:t>
            </a:r>
            <a:r>
              <a:rPr lang="en-US">
                <a:solidFill>
                  <a:srgbClr val="800000"/>
                </a:solidFill>
              </a:rPr>
              <a:t>	the GDP output gap (the difference, in %, between 	real and potential GDP)</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Taylor’ Rule</a:t>
            </a:r>
          </a:p>
        </p:txBody>
      </p:sp>
      <p:sp>
        <p:nvSpPr>
          <p:cNvPr id="17411" name="Rectangle 3"/>
          <p:cNvSpPr>
            <a:spLocks noGrp="1" noChangeArrowheads="1"/>
          </p:cNvSpPr>
          <p:nvPr>
            <p:ph type="body" idx="1"/>
          </p:nvPr>
        </p:nvSpPr>
        <p:spPr/>
        <p:txBody>
          <a:bodyPr/>
          <a:lstStyle/>
          <a:p>
            <a:pPr eaLnBrk="1" hangingPunct="1"/>
            <a:r>
              <a:rPr lang="en-US" smtClean="0"/>
              <a:t>Fed staff forecasts aggregate variables and then the Fed Funds rate is adjusted accordingly</a:t>
            </a:r>
          </a:p>
          <a:p>
            <a:pPr eaLnBrk="1" hangingPunct="1"/>
            <a:r>
              <a:rPr lang="en-US" smtClean="0"/>
              <a:t>How does it work in the data?  Taylor’s rule explains 87% of the variance of Funds rate changes in the Greenspan era</a:t>
            </a:r>
          </a:p>
          <a:p>
            <a:pPr eaLnBrk="1" hangingPunct="1"/>
            <a:r>
              <a:rPr lang="en-US" smtClean="0"/>
              <a:t>Many banks and funds incorporate Taylor rules in their forecasting and term structure models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What does the shape tell us?</a:t>
            </a:r>
          </a:p>
        </p:txBody>
      </p:sp>
      <p:sp>
        <p:nvSpPr>
          <p:cNvPr id="18435" name="Rectangle 3"/>
          <p:cNvSpPr>
            <a:spLocks noGrp="1" noChangeArrowheads="1"/>
          </p:cNvSpPr>
          <p:nvPr>
            <p:ph type="body" idx="1"/>
          </p:nvPr>
        </p:nvSpPr>
        <p:spPr>
          <a:xfrm>
            <a:off x="685800" y="1371600"/>
            <a:ext cx="7772400" cy="4343400"/>
          </a:xfrm>
        </p:spPr>
        <p:txBody>
          <a:bodyPr/>
          <a:lstStyle/>
          <a:p>
            <a:pPr eaLnBrk="1" hangingPunct="1"/>
            <a:r>
              <a:rPr lang="en-US" smtClean="0"/>
              <a:t>Example: yield curves from January 2001, and October 2003</a:t>
            </a:r>
          </a:p>
          <a:p>
            <a:pPr eaLnBrk="1" hangingPunct="1"/>
            <a:r>
              <a:rPr lang="en-US" smtClean="0"/>
              <a:t>Focus on the (average) slope of the yield curve</a:t>
            </a:r>
          </a:p>
          <a:p>
            <a:pPr lvl="1" eaLnBrk="1" hangingPunct="1"/>
            <a:r>
              <a:rPr lang="en-US" smtClean="0"/>
              <a:t>Slope = long yield – short yield</a:t>
            </a:r>
          </a:p>
          <a:p>
            <a:pPr lvl="1" eaLnBrk="1" hangingPunct="1"/>
            <a:r>
              <a:rPr lang="en-US" smtClean="0"/>
              <a:t>Dynamic yield curve:</a:t>
            </a:r>
          </a:p>
          <a:p>
            <a:pPr lvl="2" eaLnBrk="1" hangingPunct="1"/>
            <a:r>
              <a:rPr lang="en-US" smtClean="0">
                <a:hlinkClick r:id="rId2"/>
              </a:rPr>
              <a:t>http://stockcharts.com/charts/YieldCurve.html</a:t>
            </a:r>
            <a:endParaRPr lang="en-US" smtClean="0"/>
          </a:p>
          <a:p>
            <a:pPr lvl="2" eaLnBrk="1" hangingPunct="1"/>
            <a:endParaRPr lang="en-US"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Term Structure: Jan 2001 vs. Oct 2003</a:t>
            </a:r>
          </a:p>
        </p:txBody>
      </p:sp>
      <p:pic>
        <p:nvPicPr>
          <p:cNvPr id="215043" name="Picture 3"/>
          <p:cNvPicPr>
            <a:picLocks noChangeAspect="1" noChangeArrowheads="1"/>
          </p:cNvPicPr>
          <p:nvPr/>
        </p:nvPicPr>
        <p:blipFill>
          <a:blip r:embed="rId2" cstate="print"/>
          <a:srcRect/>
          <a:stretch>
            <a:fillRect/>
          </a:stretch>
        </p:blipFill>
        <p:spPr bwMode="auto">
          <a:xfrm>
            <a:off x="533400" y="1295400"/>
            <a:ext cx="7696200" cy="4795838"/>
          </a:xfrm>
          <a:prstGeom prst="rect">
            <a:avLst/>
          </a:prstGeom>
          <a:noFill/>
          <a:ln w="9525" algn="ctr">
            <a:noFill/>
            <a:miter lim="800000"/>
            <a:headEnd/>
            <a:tailEnd/>
          </a:ln>
          <a:effectLst>
            <a:outerShdw dist="80322" dir="1106097" algn="ctr" rotWithShape="0">
              <a:schemeClr val="bg2"/>
            </a:outerShdw>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Slope of the Yield Curve</a:t>
            </a:r>
          </a:p>
        </p:txBody>
      </p:sp>
      <p:sp>
        <p:nvSpPr>
          <p:cNvPr id="20483" name="Rectangle 3"/>
          <p:cNvSpPr>
            <a:spLocks noGrp="1" noChangeArrowheads="1"/>
          </p:cNvSpPr>
          <p:nvPr>
            <p:ph type="body" idx="1"/>
          </p:nvPr>
        </p:nvSpPr>
        <p:spPr/>
        <p:txBody>
          <a:bodyPr/>
          <a:lstStyle/>
          <a:p>
            <a:pPr eaLnBrk="1" hangingPunct="1"/>
            <a:r>
              <a:rPr lang="en-US" smtClean="0"/>
              <a:t>What does an inverted yield curve mean?</a:t>
            </a:r>
          </a:p>
          <a:p>
            <a:pPr lvl="1" eaLnBrk="1" hangingPunct="1"/>
            <a:r>
              <a:rPr lang="en-US" smtClean="0"/>
              <a:t>More expensive to borrow for shorter periods</a:t>
            </a:r>
          </a:p>
          <a:p>
            <a:pPr eaLnBrk="1" hangingPunct="1"/>
            <a:r>
              <a:rPr lang="en-US" smtClean="0"/>
              <a:t>What is the difference between January 2001 and October 2003?</a:t>
            </a:r>
          </a:p>
          <a:p>
            <a:pPr eaLnBrk="1" hangingPunct="1"/>
            <a:r>
              <a:rPr lang="en-US" smtClean="0"/>
              <a:t>Recession!</a:t>
            </a:r>
          </a:p>
          <a:p>
            <a:pPr lvl="1" eaLnBrk="1" hangingPunct="1"/>
            <a:r>
              <a:rPr lang="en-US" smtClean="0"/>
              <a:t>Is there something deeper going on here?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Time Series of the Slope</a:t>
            </a:r>
          </a:p>
        </p:txBody>
      </p:sp>
      <p:pic>
        <p:nvPicPr>
          <p:cNvPr id="21507" name="Picture 4"/>
          <p:cNvPicPr>
            <a:picLocks noChangeAspect="1" noChangeArrowheads="1"/>
          </p:cNvPicPr>
          <p:nvPr/>
        </p:nvPicPr>
        <p:blipFill>
          <a:blip r:embed="rId2" cstate="print"/>
          <a:srcRect/>
          <a:stretch>
            <a:fillRect/>
          </a:stretch>
        </p:blipFill>
        <p:spPr bwMode="auto">
          <a:xfrm>
            <a:off x="304800" y="914400"/>
            <a:ext cx="8458200" cy="5527675"/>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Recessions since 1960</a:t>
            </a:r>
          </a:p>
        </p:txBody>
      </p:sp>
      <p:sp>
        <p:nvSpPr>
          <p:cNvPr id="22531" name="Rectangle 3"/>
          <p:cNvSpPr>
            <a:spLocks noGrp="1" noChangeArrowheads="1"/>
          </p:cNvSpPr>
          <p:nvPr>
            <p:ph type="body" idx="1"/>
          </p:nvPr>
        </p:nvSpPr>
        <p:spPr/>
        <p:txBody>
          <a:bodyPr/>
          <a:lstStyle/>
          <a:p>
            <a:pPr eaLnBrk="1" hangingPunct="1"/>
            <a:r>
              <a:rPr lang="en-US" smtClean="0"/>
              <a:t>When were the last recessions?</a:t>
            </a:r>
          </a:p>
          <a:p>
            <a:pPr lvl="1" eaLnBrk="1" hangingPunct="1"/>
            <a:r>
              <a:rPr lang="en-US" smtClean="0"/>
              <a:t>November 1973 – March 1975</a:t>
            </a:r>
          </a:p>
          <a:p>
            <a:pPr lvl="1" eaLnBrk="1" hangingPunct="1"/>
            <a:r>
              <a:rPr lang="en-US" smtClean="0"/>
              <a:t>July 1981 – Nov 1982</a:t>
            </a:r>
          </a:p>
          <a:p>
            <a:pPr lvl="1" eaLnBrk="1" hangingPunct="1"/>
            <a:r>
              <a:rPr lang="en-US" smtClean="0"/>
              <a:t>July 1990 – March 1991</a:t>
            </a:r>
          </a:p>
          <a:p>
            <a:pPr lvl="1" eaLnBrk="1" hangingPunct="1"/>
            <a:r>
              <a:rPr lang="en-US" smtClean="0"/>
              <a:t>March 2001 – Nov 2001</a:t>
            </a:r>
          </a:p>
          <a:p>
            <a:pPr eaLnBrk="1" hangingPunct="1"/>
            <a:r>
              <a:rPr lang="en-US" smtClean="0">
                <a:hlinkClick r:id="rId2"/>
              </a:rPr>
              <a:t>http://www.nber.org/cycles.html</a:t>
            </a:r>
            <a:endParaRPr lang="en-US"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6"/>
          <p:cNvSpPr>
            <a:spLocks noChangeShapeType="1"/>
          </p:cNvSpPr>
          <p:nvPr/>
        </p:nvSpPr>
        <p:spPr bwMode="auto">
          <a:xfrm>
            <a:off x="762000" y="3657600"/>
            <a:ext cx="8229600" cy="0"/>
          </a:xfrm>
          <a:prstGeom prst="line">
            <a:avLst/>
          </a:prstGeom>
          <a:noFill/>
          <a:ln w="12700">
            <a:solidFill>
              <a:schemeClr val="tx1"/>
            </a:solidFill>
            <a:round/>
            <a:headEnd type="none" w="sm" len="sm"/>
            <a:tailEnd type="none" w="sm" len="sm"/>
          </a:ln>
        </p:spPr>
        <p:txBody>
          <a:bodyPr wrap="none"/>
          <a:lstStyle/>
          <a:p>
            <a:endParaRPr lang="en-US"/>
          </a:p>
        </p:txBody>
      </p:sp>
      <p:sp>
        <p:nvSpPr>
          <p:cNvPr id="23555" name="Rectangle 7"/>
          <p:cNvSpPr>
            <a:spLocks noChangeArrowheads="1"/>
          </p:cNvSpPr>
          <p:nvPr/>
        </p:nvSpPr>
        <p:spPr bwMode="auto">
          <a:xfrm>
            <a:off x="0" y="0"/>
            <a:ext cx="9144000" cy="762000"/>
          </a:xfrm>
          <a:prstGeom prst="rect">
            <a:avLst/>
          </a:prstGeom>
          <a:noFill/>
          <a:ln w="9525">
            <a:noFill/>
            <a:miter lim="800000"/>
            <a:headEnd/>
            <a:tailEnd/>
          </a:ln>
        </p:spPr>
        <p:txBody>
          <a:bodyPr lIns="92075" tIns="46038" rIns="92075" bIns="46038" anchor="b"/>
          <a:lstStyle/>
          <a:p>
            <a:r>
              <a:rPr lang="en-US" sz="3600"/>
              <a:t>Recession and Yield Curve Inversion</a:t>
            </a:r>
          </a:p>
        </p:txBody>
      </p:sp>
      <p:pic>
        <p:nvPicPr>
          <p:cNvPr id="23556" name="Picture 8"/>
          <p:cNvPicPr>
            <a:picLocks noChangeAspect="1" noChangeArrowheads="1"/>
          </p:cNvPicPr>
          <p:nvPr/>
        </p:nvPicPr>
        <p:blipFill>
          <a:blip r:embed="rId2" cstate="print"/>
          <a:srcRect/>
          <a:stretch>
            <a:fillRect/>
          </a:stretch>
        </p:blipFill>
        <p:spPr bwMode="auto">
          <a:xfrm>
            <a:off x="304800" y="1524000"/>
            <a:ext cx="8534400" cy="3505200"/>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Slopes vs. Recessions</a:t>
            </a:r>
          </a:p>
        </p:txBody>
      </p:sp>
      <p:sp>
        <p:nvSpPr>
          <p:cNvPr id="24579" name="Rectangle 3"/>
          <p:cNvSpPr>
            <a:spLocks noGrp="1" noChangeArrowheads="1"/>
          </p:cNvSpPr>
          <p:nvPr>
            <p:ph type="body" idx="1"/>
          </p:nvPr>
        </p:nvSpPr>
        <p:spPr>
          <a:xfrm>
            <a:off x="685800" y="1371600"/>
            <a:ext cx="3957638" cy="4114800"/>
          </a:xfrm>
        </p:spPr>
        <p:txBody>
          <a:bodyPr/>
          <a:lstStyle/>
          <a:p>
            <a:pPr eaLnBrk="1" hangingPunct="1"/>
            <a:r>
              <a:rPr lang="en-US" smtClean="0"/>
              <a:t>Rick Mishkin (Columbia) found that the slope predicted recessions in 8 other countries</a:t>
            </a:r>
          </a:p>
          <a:p>
            <a:pPr eaLnBrk="1" hangingPunct="1"/>
            <a:r>
              <a:rPr lang="en-US" smtClean="0"/>
              <a:t>Why?</a:t>
            </a:r>
          </a:p>
        </p:txBody>
      </p:sp>
      <p:pic>
        <p:nvPicPr>
          <p:cNvPr id="221188" name="Picture 4" descr="mishkin"/>
          <p:cNvPicPr>
            <a:picLocks noChangeAspect="1" noChangeArrowheads="1"/>
          </p:cNvPicPr>
          <p:nvPr/>
        </p:nvPicPr>
        <p:blipFill>
          <a:blip r:embed="rId2" cstate="print"/>
          <a:srcRect/>
          <a:stretch>
            <a:fillRect/>
          </a:stretch>
        </p:blipFill>
        <p:spPr bwMode="auto">
          <a:xfrm>
            <a:off x="4876800" y="1676400"/>
            <a:ext cx="3209925" cy="4038600"/>
          </a:xfrm>
          <a:prstGeom prst="rect">
            <a:avLst/>
          </a:prstGeom>
          <a:noFill/>
          <a:effectLst>
            <a:outerShdw dist="92457" dir="956724" algn="ctr" rotWithShape="0">
              <a:schemeClr val="bg2"/>
            </a:outerShdw>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Key Points</a:t>
            </a:r>
          </a:p>
        </p:txBody>
      </p:sp>
      <p:sp>
        <p:nvSpPr>
          <p:cNvPr id="25603" name="Rectangle 3"/>
          <p:cNvSpPr>
            <a:spLocks noGrp="1" noChangeArrowheads="1"/>
          </p:cNvSpPr>
          <p:nvPr>
            <p:ph type="body" idx="1"/>
          </p:nvPr>
        </p:nvSpPr>
        <p:spPr/>
        <p:txBody>
          <a:bodyPr/>
          <a:lstStyle/>
          <a:p>
            <a:pPr eaLnBrk="1" hangingPunct="1">
              <a:lnSpc>
                <a:spcPct val="90000"/>
              </a:lnSpc>
            </a:pPr>
            <a:r>
              <a:rPr lang="en-US" smtClean="0"/>
              <a:t>Yields measure the return to holding a bond to maturity</a:t>
            </a:r>
          </a:p>
          <a:p>
            <a:pPr lvl="1" eaLnBrk="1" hangingPunct="1">
              <a:lnSpc>
                <a:spcPct val="90000"/>
              </a:lnSpc>
            </a:pPr>
            <a:r>
              <a:rPr lang="en-US" smtClean="0"/>
              <a:t>Different from spot rates</a:t>
            </a:r>
          </a:p>
          <a:p>
            <a:pPr lvl="1" eaLnBrk="1" hangingPunct="1">
              <a:lnSpc>
                <a:spcPct val="90000"/>
              </a:lnSpc>
            </a:pPr>
            <a:r>
              <a:rPr lang="en-US" smtClean="0"/>
              <a:t>Not actual rates of return</a:t>
            </a:r>
          </a:p>
          <a:p>
            <a:pPr lvl="2" eaLnBrk="1" hangingPunct="1">
              <a:lnSpc>
                <a:spcPct val="90000"/>
              </a:lnSpc>
            </a:pPr>
            <a:r>
              <a:rPr lang="en-US" smtClean="0"/>
              <a:t>except for zeros</a:t>
            </a:r>
          </a:p>
          <a:p>
            <a:pPr eaLnBrk="1" hangingPunct="1">
              <a:lnSpc>
                <a:spcPct val="90000"/>
              </a:lnSpc>
            </a:pPr>
            <a:r>
              <a:rPr lang="en-US" smtClean="0"/>
              <a:t>Federal Reserve policy is key to understanding the origin of short rates</a:t>
            </a:r>
          </a:p>
          <a:p>
            <a:pPr eaLnBrk="1" hangingPunct="1">
              <a:lnSpc>
                <a:spcPct val="90000"/>
              </a:lnSpc>
            </a:pPr>
            <a:r>
              <a:rPr lang="en-US" smtClean="0"/>
              <a:t>The term structure has important implications for the economy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Constructing the Yield Curve</a:t>
            </a:r>
          </a:p>
        </p:txBody>
      </p:sp>
      <p:sp>
        <p:nvSpPr>
          <p:cNvPr id="26627" name="Rectangle 3"/>
          <p:cNvSpPr>
            <a:spLocks noGrp="1" noChangeArrowheads="1"/>
          </p:cNvSpPr>
          <p:nvPr>
            <p:ph type="body" idx="1"/>
          </p:nvPr>
        </p:nvSpPr>
        <p:spPr>
          <a:xfrm>
            <a:off x="685800" y="1371600"/>
            <a:ext cx="7772400" cy="4724400"/>
          </a:xfrm>
        </p:spPr>
        <p:txBody>
          <a:bodyPr/>
          <a:lstStyle/>
          <a:p>
            <a:pPr eaLnBrk="1" hangingPunct="1"/>
            <a:r>
              <a:rPr lang="en-US" smtClean="0"/>
              <a:t>Generally constructed from Treasury yields</a:t>
            </a:r>
          </a:p>
          <a:p>
            <a:pPr lvl="1" eaLnBrk="1" hangingPunct="1"/>
            <a:r>
              <a:rPr lang="en-US" smtClean="0"/>
              <a:t>Treasuries are free from default risk</a:t>
            </a:r>
          </a:p>
          <a:p>
            <a:pPr lvl="1" eaLnBrk="1" hangingPunct="1"/>
            <a:r>
              <a:rPr lang="en-US" smtClean="0"/>
              <a:t>The Treasury market is very active and liquid</a:t>
            </a:r>
          </a:p>
          <a:p>
            <a:pPr eaLnBrk="1" hangingPunct="1"/>
            <a:r>
              <a:rPr lang="en-US" smtClean="0"/>
              <a:t>The yield curve depicts the actual or implied yield-to-maturity for a zero coupon bond of that maturity</a:t>
            </a:r>
          </a:p>
          <a:p>
            <a:pPr eaLnBrk="1" hangingPunct="1"/>
            <a:r>
              <a:rPr lang="en-US" smtClean="0"/>
              <a:t>Yields are computed from current prices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Computing Yields From Zero-Coupon Bonds</a:t>
            </a:r>
          </a:p>
        </p:txBody>
      </p:sp>
      <p:sp>
        <p:nvSpPr>
          <p:cNvPr id="2052" name="Rectangle 3"/>
          <p:cNvSpPr>
            <a:spLocks noGrp="1" noChangeArrowheads="1"/>
          </p:cNvSpPr>
          <p:nvPr>
            <p:ph type="body" idx="1"/>
          </p:nvPr>
        </p:nvSpPr>
        <p:spPr>
          <a:xfrm>
            <a:off x="685800" y="2590800"/>
            <a:ext cx="7772400" cy="2895600"/>
          </a:xfrm>
        </p:spPr>
        <p:txBody>
          <a:bodyPr/>
          <a:lstStyle/>
          <a:p>
            <a:pPr eaLnBrk="1" hangingPunct="1"/>
            <a:r>
              <a:rPr lang="en-US" smtClean="0"/>
              <a:t>y</a:t>
            </a:r>
            <a:r>
              <a:rPr lang="en-US" baseline="-25000" smtClean="0"/>
              <a:t>t</a:t>
            </a:r>
            <a:r>
              <a:rPr lang="en-US" smtClean="0"/>
              <a:t> represent the term structure of interest rates</a:t>
            </a:r>
          </a:p>
          <a:p>
            <a:pPr eaLnBrk="1" hangingPunct="1"/>
            <a:r>
              <a:rPr lang="en-US" smtClean="0"/>
              <a:t>Their graphical depiction is called the yield curve</a:t>
            </a:r>
          </a:p>
          <a:p>
            <a:pPr eaLnBrk="1" hangingPunct="1"/>
            <a:r>
              <a:rPr lang="en-US" smtClean="0"/>
              <a:t>y</a:t>
            </a:r>
            <a:r>
              <a:rPr lang="en-US" baseline="-25000" smtClean="0"/>
              <a:t>t</a:t>
            </a:r>
            <a:r>
              <a:rPr lang="en-US" smtClean="0"/>
              <a:t> are also known as spot rates</a:t>
            </a:r>
          </a:p>
        </p:txBody>
      </p:sp>
      <p:graphicFrame>
        <p:nvGraphicFramePr>
          <p:cNvPr id="2050" name="Object 4"/>
          <p:cNvGraphicFramePr>
            <a:graphicFrameLocks noChangeAspect="1"/>
          </p:cNvGraphicFramePr>
          <p:nvPr/>
        </p:nvGraphicFramePr>
        <p:xfrm>
          <a:off x="1828800" y="1447800"/>
          <a:ext cx="5029200" cy="1165225"/>
        </p:xfrm>
        <a:graphic>
          <a:graphicData uri="http://schemas.openxmlformats.org/presentationml/2006/ole">
            <p:oleObj spid="_x0000_s54274" name="Equation" r:id="rId3" imgW="2082600" imgH="482400" progId="Equation.3">
              <p:embed/>
            </p:oleObj>
          </a:graphicData>
        </a:graphic>
      </p:graphicFrame>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r>
              <a:rPr lang="en-US" smtClean="0"/>
              <a:t>Example</a:t>
            </a:r>
          </a:p>
        </p:txBody>
      </p:sp>
      <p:sp>
        <p:nvSpPr>
          <p:cNvPr id="3076" name="Rectangle 3"/>
          <p:cNvSpPr>
            <a:spLocks noGrp="1" noChangeArrowheads="1"/>
          </p:cNvSpPr>
          <p:nvPr>
            <p:ph type="body" idx="1"/>
          </p:nvPr>
        </p:nvSpPr>
        <p:spPr>
          <a:xfrm>
            <a:off x="685800" y="1295400"/>
            <a:ext cx="7772400" cy="4800600"/>
          </a:xfrm>
        </p:spPr>
        <p:txBody>
          <a:bodyPr/>
          <a:lstStyle/>
          <a:p>
            <a:pPr eaLnBrk="1" hangingPunct="1">
              <a:buFont typeface="Wingdings" pitchFamily="2" charset="2"/>
              <a:buNone/>
            </a:pPr>
            <a:r>
              <a:rPr lang="en-US" sz="2800" smtClean="0"/>
              <a:t>Suppose 1-year, 2-year, and 3-year zero-coupon bonds have prices of $925.93, $841.75, and $751.31.  What are their spot yields?</a:t>
            </a:r>
          </a:p>
        </p:txBody>
      </p:sp>
      <p:graphicFrame>
        <p:nvGraphicFramePr>
          <p:cNvPr id="3074" name="Object 4"/>
          <p:cNvGraphicFramePr>
            <a:graphicFrameLocks noChangeAspect="1"/>
          </p:cNvGraphicFramePr>
          <p:nvPr/>
        </p:nvGraphicFramePr>
        <p:xfrm>
          <a:off x="1676400" y="2819400"/>
          <a:ext cx="3986213" cy="3371850"/>
        </p:xfrm>
        <a:graphic>
          <a:graphicData uri="http://schemas.openxmlformats.org/presentationml/2006/ole">
            <p:oleObj spid="_x0000_s55298" name="Equation" r:id="rId3" imgW="1650960" imgH="1396800" progId="Equation.3">
              <p:embed/>
            </p:oleObj>
          </a:graphicData>
        </a:graphic>
      </p:graphicFrame>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Importance of the Term Structure</a:t>
            </a:r>
          </a:p>
        </p:txBody>
      </p:sp>
      <p:sp>
        <p:nvSpPr>
          <p:cNvPr id="27651" name="Rectangle 3"/>
          <p:cNvSpPr>
            <a:spLocks noGrp="1" noChangeArrowheads="1"/>
          </p:cNvSpPr>
          <p:nvPr>
            <p:ph type="body" idx="1"/>
          </p:nvPr>
        </p:nvSpPr>
        <p:spPr>
          <a:xfrm>
            <a:off x="685800" y="1600200"/>
            <a:ext cx="7772400" cy="4495800"/>
          </a:xfrm>
        </p:spPr>
        <p:txBody>
          <a:bodyPr/>
          <a:lstStyle/>
          <a:p>
            <a:pPr eaLnBrk="1" hangingPunct="1"/>
            <a:r>
              <a:rPr lang="en-US" smtClean="0"/>
              <a:t>Treasury yields are the base or benchmark interest rates</a:t>
            </a:r>
          </a:p>
          <a:p>
            <a:pPr eaLnBrk="1" hangingPunct="1"/>
            <a:r>
              <a:rPr lang="en-US" smtClean="0"/>
              <a:t>Treasury yields are used to set yields in other sectors</a:t>
            </a:r>
          </a:p>
          <a:p>
            <a:pPr eaLnBrk="1" hangingPunct="1"/>
            <a:r>
              <a:rPr lang="en-US" smtClean="0"/>
              <a:t>For a given credit quality, yields serve as the appropriate discount rate for fixed-income securities</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685800"/>
          </a:xfrm>
        </p:spPr>
        <p:txBody>
          <a:bodyPr/>
          <a:lstStyle/>
          <a:p>
            <a:pPr eaLnBrk="1" hangingPunct="1"/>
            <a:r>
              <a:rPr lang="en-US" smtClean="0"/>
              <a:t>Practical Considerations</a:t>
            </a:r>
          </a:p>
        </p:txBody>
      </p:sp>
      <p:sp>
        <p:nvSpPr>
          <p:cNvPr id="28675" name="Rectangle 3"/>
          <p:cNvSpPr>
            <a:spLocks noGrp="1" noChangeArrowheads="1"/>
          </p:cNvSpPr>
          <p:nvPr>
            <p:ph type="body" idx="1"/>
          </p:nvPr>
        </p:nvSpPr>
        <p:spPr>
          <a:xfrm>
            <a:off x="685800" y="1295400"/>
            <a:ext cx="7772400" cy="4800600"/>
          </a:xfrm>
        </p:spPr>
        <p:txBody>
          <a:bodyPr/>
          <a:lstStyle/>
          <a:p>
            <a:pPr eaLnBrk="1" hangingPunct="1">
              <a:lnSpc>
                <a:spcPct val="90000"/>
              </a:lnSpc>
            </a:pPr>
            <a:r>
              <a:rPr lang="en-US" smtClean="0"/>
              <a:t>Only Treasury bills are zero-coupon Treasury securities</a:t>
            </a:r>
          </a:p>
          <a:p>
            <a:pPr eaLnBrk="1" hangingPunct="1">
              <a:lnSpc>
                <a:spcPct val="90000"/>
              </a:lnSpc>
            </a:pPr>
            <a:r>
              <a:rPr lang="en-US" smtClean="0"/>
              <a:t>Yields on coupon bonds are not appropriate spot rates as coupon bonds represent a package of zero-coupon bonds of different maturities.</a:t>
            </a:r>
          </a:p>
          <a:p>
            <a:pPr eaLnBrk="1" hangingPunct="1">
              <a:lnSpc>
                <a:spcPct val="90000"/>
              </a:lnSpc>
            </a:pPr>
            <a:r>
              <a:rPr lang="en-US" smtClean="0"/>
              <a:t>Possible solutions</a:t>
            </a:r>
          </a:p>
          <a:p>
            <a:pPr lvl="1" eaLnBrk="1" hangingPunct="1">
              <a:lnSpc>
                <a:spcPct val="90000"/>
              </a:lnSpc>
            </a:pPr>
            <a:r>
              <a:rPr lang="en-US" smtClean="0"/>
              <a:t>Use coupon bonds to compute implied spot rates</a:t>
            </a:r>
          </a:p>
          <a:p>
            <a:pPr lvl="1" eaLnBrk="1" hangingPunct="1">
              <a:lnSpc>
                <a:spcPct val="90000"/>
              </a:lnSpc>
            </a:pPr>
            <a:r>
              <a:rPr lang="en-US" smtClean="0"/>
              <a:t>Use STRIPS</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Bootstrapping Methodology</a:t>
            </a:r>
          </a:p>
        </p:txBody>
      </p:sp>
      <p:sp>
        <p:nvSpPr>
          <p:cNvPr id="29699" name="Rectangle 3"/>
          <p:cNvSpPr>
            <a:spLocks noGrp="1" noChangeArrowheads="1"/>
          </p:cNvSpPr>
          <p:nvPr>
            <p:ph type="body" idx="1"/>
          </p:nvPr>
        </p:nvSpPr>
        <p:spPr>
          <a:xfrm>
            <a:off x="685800" y="1219200"/>
            <a:ext cx="7772400" cy="4876800"/>
          </a:xfrm>
        </p:spPr>
        <p:txBody>
          <a:bodyPr/>
          <a:lstStyle/>
          <a:p>
            <a:pPr eaLnBrk="1" hangingPunct="1">
              <a:lnSpc>
                <a:spcPct val="90000"/>
              </a:lnSpc>
            </a:pPr>
            <a:r>
              <a:rPr lang="en-US" smtClean="0"/>
              <a:t>Treasury bills are zero-coupon instruments so their annualized yields can be used as spot rates for their particular maturities.</a:t>
            </a:r>
          </a:p>
          <a:p>
            <a:pPr eaLnBrk="1" hangingPunct="1">
              <a:lnSpc>
                <a:spcPct val="90000"/>
              </a:lnSpc>
            </a:pPr>
            <a:r>
              <a:rPr lang="en-US" smtClean="0"/>
              <a:t>Assume we were interested in determining the one-year spot rate.</a:t>
            </a:r>
          </a:p>
          <a:p>
            <a:pPr lvl="1" eaLnBrk="1" hangingPunct="1">
              <a:lnSpc>
                <a:spcPct val="90000"/>
              </a:lnSpc>
            </a:pPr>
            <a:r>
              <a:rPr lang="en-US" smtClean="0"/>
              <a:t>Select a one-year Treasury note or bond.</a:t>
            </a:r>
          </a:p>
          <a:p>
            <a:pPr lvl="1" eaLnBrk="1" hangingPunct="1">
              <a:lnSpc>
                <a:spcPct val="90000"/>
              </a:lnSpc>
            </a:pPr>
            <a:r>
              <a:rPr lang="en-US" smtClean="0"/>
              <a:t>Use the six-month rate to discount the first coupon.</a:t>
            </a:r>
          </a:p>
          <a:p>
            <a:pPr lvl="1" eaLnBrk="1" hangingPunct="1">
              <a:lnSpc>
                <a:spcPct val="90000"/>
              </a:lnSpc>
            </a:pPr>
            <a:r>
              <a:rPr lang="en-US" smtClean="0"/>
              <a:t>Solve for the implied rate on the second cash flow.</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p:txBody>
          <a:bodyPr/>
          <a:lstStyle/>
          <a:p>
            <a:pPr eaLnBrk="1" hangingPunct="1"/>
            <a:r>
              <a:rPr lang="en-US" smtClean="0"/>
              <a:t>Bootstrapping Example</a:t>
            </a:r>
          </a:p>
        </p:txBody>
      </p:sp>
      <p:sp>
        <p:nvSpPr>
          <p:cNvPr id="4101" name="Rectangle 3"/>
          <p:cNvSpPr>
            <a:spLocks noGrp="1" noChangeArrowheads="1"/>
          </p:cNvSpPr>
          <p:nvPr>
            <p:ph type="body" idx="1"/>
          </p:nvPr>
        </p:nvSpPr>
        <p:spPr>
          <a:xfrm>
            <a:off x="685800" y="1371600"/>
            <a:ext cx="7772400" cy="4724400"/>
          </a:xfrm>
        </p:spPr>
        <p:txBody>
          <a:bodyPr/>
          <a:lstStyle/>
          <a:p>
            <a:pPr eaLnBrk="1" hangingPunct="1">
              <a:lnSpc>
                <a:spcPct val="90000"/>
              </a:lnSpc>
              <a:buFont typeface="Wingdings" pitchFamily="2" charset="2"/>
              <a:buNone/>
            </a:pPr>
            <a:r>
              <a:rPr lang="en-US" sz="2800" smtClean="0"/>
              <a:t>6-month T-bill yield is 3%.  Price of 1-year, 4% coupon bond is $1,000.</a:t>
            </a:r>
          </a:p>
          <a:p>
            <a:pPr eaLnBrk="1" hangingPunct="1">
              <a:lnSpc>
                <a:spcPct val="90000"/>
              </a:lnSpc>
              <a:buFont typeface="Wingdings" pitchFamily="2" charset="2"/>
              <a:buNone/>
            </a:pPr>
            <a:endParaRPr lang="en-US" sz="2800" smtClean="0"/>
          </a:p>
          <a:p>
            <a:pPr eaLnBrk="1" hangingPunct="1">
              <a:lnSpc>
                <a:spcPct val="90000"/>
              </a:lnSpc>
              <a:buFont typeface="Wingdings" pitchFamily="2" charset="2"/>
              <a:buNone/>
            </a:pPr>
            <a:endParaRPr lang="en-US" sz="2800" smtClean="0"/>
          </a:p>
          <a:p>
            <a:pPr eaLnBrk="1" hangingPunct="1">
              <a:lnSpc>
                <a:spcPct val="90000"/>
              </a:lnSpc>
              <a:buFont typeface="Wingdings" pitchFamily="2" charset="2"/>
              <a:buNone/>
            </a:pPr>
            <a:endParaRPr lang="en-US" sz="2800" smtClean="0"/>
          </a:p>
          <a:p>
            <a:pPr eaLnBrk="1" hangingPunct="1">
              <a:lnSpc>
                <a:spcPct val="90000"/>
              </a:lnSpc>
              <a:buFont typeface="Wingdings" pitchFamily="2" charset="2"/>
              <a:buNone/>
            </a:pPr>
            <a:endParaRPr lang="en-US" sz="2800" smtClean="0"/>
          </a:p>
          <a:p>
            <a:pPr eaLnBrk="1" hangingPunct="1">
              <a:lnSpc>
                <a:spcPct val="90000"/>
              </a:lnSpc>
              <a:buFont typeface="Wingdings" pitchFamily="2" charset="2"/>
              <a:buNone/>
            </a:pPr>
            <a:endParaRPr lang="en-US" sz="2800" smtClean="0"/>
          </a:p>
          <a:p>
            <a:pPr eaLnBrk="1" hangingPunct="1">
              <a:lnSpc>
                <a:spcPct val="90000"/>
              </a:lnSpc>
              <a:buFont typeface="Wingdings" pitchFamily="2" charset="2"/>
              <a:buNone/>
            </a:pPr>
            <a:r>
              <a:rPr lang="en-US" sz="2800" smtClean="0"/>
              <a:t>Given these two yields (6-month and 1-year), we could then compute the yield on a 1.5 year security and so on.</a:t>
            </a:r>
          </a:p>
        </p:txBody>
      </p:sp>
      <p:graphicFrame>
        <p:nvGraphicFramePr>
          <p:cNvPr id="4098" name="Object 4"/>
          <p:cNvGraphicFramePr>
            <a:graphicFrameLocks noChangeAspect="1"/>
          </p:cNvGraphicFramePr>
          <p:nvPr/>
        </p:nvGraphicFramePr>
        <p:xfrm>
          <a:off x="1066800" y="2286000"/>
          <a:ext cx="3811588" cy="1104900"/>
        </p:xfrm>
        <a:graphic>
          <a:graphicData uri="http://schemas.openxmlformats.org/presentationml/2006/ole">
            <p:oleObj spid="_x0000_s56322" name="Equation" r:id="rId3" imgW="1447560" imgH="419040" progId="Equation.3">
              <p:embed/>
            </p:oleObj>
          </a:graphicData>
        </a:graphic>
      </p:graphicFrame>
      <p:graphicFrame>
        <p:nvGraphicFramePr>
          <p:cNvPr id="4099" name="Object 5"/>
          <p:cNvGraphicFramePr>
            <a:graphicFrameLocks noChangeAspect="1"/>
          </p:cNvGraphicFramePr>
          <p:nvPr/>
        </p:nvGraphicFramePr>
        <p:xfrm>
          <a:off x="1143000" y="3429000"/>
          <a:ext cx="2808288" cy="1138238"/>
        </p:xfrm>
        <a:graphic>
          <a:graphicData uri="http://schemas.openxmlformats.org/presentationml/2006/ole">
            <p:oleObj spid="_x0000_s56323" name="Equation" r:id="rId4" imgW="1066680" imgH="431640" progId="Equation.3">
              <p:embed/>
            </p:oleObj>
          </a:graphicData>
        </a:graphic>
      </p:graphicFrame>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Using Simultaneous Equations</a:t>
            </a:r>
          </a:p>
        </p:txBody>
      </p:sp>
      <p:sp>
        <p:nvSpPr>
          <p:cNvPr id="30723" name="Rectangle 3"/>
          <p:cNvSpPr>
            <a:spLocks noGrp="1" noChangeArrowheads="1"/>
          </p:cNvSpPr>
          <p:nvPr>
            <p:ph type="body" idx="1"/>
          </p:nvPr>
        </p:nvSpPr>
        <p:spPr>
          <a:xfrm>
            <a:off x="685800" y="1371600"/>
            <a:ext cx="7772400" cy="4724400"/>
          </a:xfrm>
        </p:spPr>
        <p:txBody>
          <a:bodyPr/>
          <a:lstStyle/>
          <a:p>
            <a:pPr eaLnBrk="1" hangingPunct="1">
              <a:buFont typeface="Wingdings" pitchFamily="2" charset="2"/>
              <a:buNone/>
            </a:pPr>
            <a:r>
              <a:rPr lang="en-US" sz="2400" smtClean="0"/>
              <a:t>Since price is the PV of expected future cash flows, we can solve for the implied discount rates (spot rates).</a:t>
            </a:r>
          </a:p>
          <a:p>
            <a:pPr eaLnBrk="1" hangingPunct="1">
              <a:buFont typeface="Wingdings" pitchFamily="2" charset="2"/>
              <a:buNone/>
            </a:pPr>
            <a:r>
              <a:rPr lang="en-US" sz="2400" smtClean="0"/>
              <a:t>Example (from text): 8% coupon, 1-year bond selling for $986.10 and 10% coupon, 1-year bond selling for $1,004.78.</a:t>
            </a:r>
          </a:p>
          <a:p>
            <a:pPr eaLnBrk="1" hangingPunct="1">
              <a:buFont typeface="Wingdings" pitchFamily="2" charset="2"/>
              <a:buNone/>
            </a:pPr>
            <a:r>
              <a:rPr lang="en-US" sz="2400" smtClean="0"/>
              <a:t>986.10 = d</a:t>
            </a:r>
            <a:r>
              <a:rPr lang="en-US" sz="2400" baseline="-25000" smtClean="0"/>
              <a:t>1</a:t>
            </a:r>
            <a:r>
              <a:rPr lang="en-US" sz="2400" smtClean="0"/>
              <a:t>*40+d</a:t>
            </a:r>
            <a:r>
              <a:rPr lang="en-US" sz="2400" baseline="-25000" smtClean="0"/>
              <a:t>2</a:t>
            </a:r>
            <a:r>
              <a:rPr lang="en-US" sz="2400" smtClean="0"/>
              <a:t>*1,040</a:t>
            </a:r>
          </a:p>
          <a:p>
            <a:pPr eaLnBrk="1" hangingPunct="1">
              <a:buFont typeface="Wingdings" pitchFamily="2" charset="2"/>
              <a:buNone/>
            </a:pPr>
            <a:r>
              <a:rPr lang="en-US" sz="2400" smtClean="0"/>
              <a:t>1,004.78=d</a:t>
            </a:r>
            <a:r>
              <a:rPr lang="en-US" sz="2400" baseline="-25000" smtClean="0"/>
              <a:t>1</a:t>
            </a:r>
            <a:r>
              <a:rPr lang="en-US" sz="2400" smtClean="0"/>
              <a:t>*50+d</a:t>
            </a:r>
            <a:r>
              <a:rPr lang="en-US" sz="2400" baseline="-25000" smtClean="0"/>
              <a:t>2</a:t>
            </a:r>
            <a:r>
              <a:rPr lang="en-US" sz="2400" smtClean="0"/>
              <a:t>*1,050</a:t>
            </a:r>
          </a:p>
          <a:p>
            <a:pPr eaLnBrk="1" hangingPunct="1">
              <a:buFont typeface="Wingdings" pitchFamily="2" charset="2"/>
              <a:buNone/>
            </a:pPr>
            <a:r>
              <a:rPr lang="en-US" sz="2400" smtClean="0"/>
              <a:t>Solution: d</a:t>
            </a:r>
            <a:r>
              <a:rPr lang="en-US" sz="2400" baseline="-25000" smtClean="0"/>
              <a:t>1</a:t>
            </a:r>
            <a:r>
              <a:rPr lang="en-US" sz="2400" smtClean="0"/>
              <a:t>=.95694 and d</a:t>
            </a:r>
            <a:r>
              <a:rPr lang="en-US" sz="2400" baseline="-25000" smtClean="0"/>
              <a:t>2</a:t>
            </a:r>
            <a:r>
              <a:rPr lang="en-US" sz="2400" smtClean="0"/>
              <a:t> = .91137</a:t>
            </a:r>
          </a:p>
          <a:p>
            <a:pPr eaLnBrk="1" hangingPunct="1">
              <a:buFont typeface="Wingdings" pitchFamily="2" charset="2"/>
              <a:buNone/>
            </a:pPr>
            <a:r>
              <a:rPr lang="en-US" sz="2400" smtClean="0"/>
              <a:t>r</a:t>
            </a:r>
            <a:r>
              <a:rPr lang="en-US" sz="2400" baseline="-25000" smtClean="0"/>
              <a:t>1</a:t>
            </a:r>
            <a:r>
              <a:rPr lang="en-US" sz="2400" smtClean="0"/>
              <a:t> = 1/.95694 - 1= 4.5% (SA) = 9.0% p.a.</a:t>
            </a:r>
          </a:p>
          <a:p>
            <a:pPr eaLnBrk="1" hangingPunct="1">
              <a:buFont typeface="Wingdings" pitchFamily="2" charset="2"/>
              <a:buNone/>
            </a:pPr>
            <a:r>
              <a:rPr lang="en-US" sz="2400" smtClean="0"/>
              <a:t>r</a:t>
            </a:r>
            <a:r>
              <a:rPr lang="en-US" sz="2400" baseline="-25000" smtClean="0"/>
              <a:t>2</a:t>
            </a:r>
            <a:r>
              <a:rPr lang="en-US" sz="2400" smtClean="0"/>
              <a:t> = (1/.91137)</a:t>
            </a:r>
            <a:r>
              <a:rPr lang="en-US" sz="2400" baseline="30000" smtClean="0"/>
              <a:t>.5</a:t>
            </a:r>
            <a:r>
              <a:rPr lang="en-US" sz="2400" smtClean="0"/>
              <a:t> – 1 = 4.75% (SA) = 9.5% p.a.</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n-US" smtClean="0"/>
          </a:p>
        </p:txBody>
      </p:sp>
      <p:pic>
        <p:nvPicPr>
          <p:cNvPr id="11267"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a:noFill/>
            <a:miter lim="800000"/>
            <a:headEnd type="none" w="sm" len="sm"/>
            <a:tailEnd type="none" w="sm" len="sm"/>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Problems With Using STRIPS</a:t>
            </a:r>
          </a:p>
        </p:txBody>
      </p:sp>
      <p:sp>
        <p:nvSpPr>
          <p:cNvPr id="31747" name="Rectangle 3"/>
          <p:cNvSpPr>
            <a:spLocks noGrp="1" noChangeArrowheads="1"/>
          </p:cNvSpPr>
          <p:nvPr>
            <p:ph type="body" idx="1"/>
          </p:nvPr>
        </p:nvSpPr>
        <p:spPr>
          <a:xfrm>
            <a:off x="685800" y="1371600"/>
            <a:ext cx="7772400" cy="4724400"/>
          </a:xfrm>
        </p:spPr>
        <p:txBody>
          <a:bodyPr/>
          <a:lstStyle/>
          <a:p>
            <a:pPr eaLnBrk="1" hangingPunct="1">
              <a:lnSpc>
                <a:spcPct val="90000"/>
              </a:lnSpc>
            </a:pPr>
            <a:r>
              <a:rPr lang="en-US" smtClean="0"/>
              <a:t>Liquidity </a:t>
            </a:r>
          </a:p>
          <a:p>
            <a:pPr lvl="1" eaLnBrk="1" hangingPunct="1">
              <a:lnSpc>
                <a:spcPct val="90000"/>
              </a:lnSpc>
            </a:pPr>
            <a:r>
              <a:rPr lang="en-US" smtClean="0"/>
              <a:t>lower for strips than for fixed-payment Treasuries.</a:t>
            </a:r>
          </a:p>
          <a:p>
            <a:pPr lvl="1" eaLnBrk="1" hangingPunct="1">
              <a:lnSpc>
                <a:spcPct val="90000"/>
              </a:lnSpc>
            </a:pPr>
            <a:r>
              <a:rPr lang="en-US" smtClean="0"/>
              <a:t>a portion of yield reflects a liquidity premium.</a:t>
            </a:r>
          </a:p>
          <a:p>
            <a:pPr eaLnBrk="1" hangingPunct="1">
              <a:lnSpc>
                <a:spcPct val="90000"/>
              </a:lnSpc>
            </a:pPr>
            <a:r>
              <a:rPr lang="en-US" smtClean="0"/>
              <a:t>Taxation</a:t>
            </a:r>
          </a:p>
          <a:p>
            <a:pPr lvl="1" eaLnBrk="1" hangingPunct="1">
              <a:lnSpc>
                <a:spcPct val="90000"/>
              </a:lnSpc>
            </a:pPr>
            <a:r>
              <a:rPr lang="en-US" smtClean="0"/>
              <a:t>taxed as zero-coupon bonds; i.e., they are taxed on accrued interest even though no income is actually received.</a:t>
            </a:r>
          </a:p>
          <a:p>
            <a:pPr lvl="1" eaLnBrk="1" hangingPunct="1">
              <a:lnSpc>
                <a:spcPct val="90000"/>
              </a:lnSpc>
            </a:pPr>
            <a:r>
              <a:rPr lang="en-US" smtClean="0"/>
              <a:t>a portion of yield reflects a premium to compensate for this tax disadvantage.</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Modeling the Term Structure</a:t>
            </a:r>
          </a:p>
        </p:txBody>
      </p:sp>
      <p:sp>
        <p:nvSpPr>
          <p:cNvPr id="32771" name="Rectangle 3"/>
          <p:cNvSpPr>
            <a:spLocks noGrp="1" noChangeArrowheads="1"/>
          </p:cNvSpPr>
          <p:nvPr>
            <p:ph type="body" idx="1"/>
          </p:nvPr>
        </p:nvSpPr>
        <p:spPr>
          <a:xfrm>
            <a:off x="685800" y="1371600"/>
            <a:ext cx="7772400" cy="4724400"/>
          </a:xfrm>
        </p:spPr>
        <p:txBody>
          <a:bodyPr/>
          <a:lstStyle/>
          <a:p>
            <a:pPr eaLnBrk="1" hangingPunct="1"/>
            <a:r>
              <a:rPr lang="en-US" smtClean="0"/>
              <a:t>Based on modeling short (interest) rates, one-year rates in current and future periods.</a:t>
            </a:r>
          </a:p>
          <a:p>
            <a:pPr eaLnBrk="1" hangingPunct="1"/>
            <a:r>
              <a:rPr lang="en-US" smtClean="0"/>
              <a:t>If future short rates are known, </a:t>
            </a:r>
          </a:p>
          <a:p>
            <a:pPr lvl="1" eaLnBrk="1" hangingPunct="1"/>
            <a:r>
              <a:rPr lang="en-US" smtClean="0"/>
              <a:t>all strategies over identical investment horizons must yield identical returns.</a:t>
            </a:r>
          </a:p>
          <a:p>
            <a:pPr lvl="1" eaLnBrk="1" hangingPunct="1"/>
            <a:r>
              <a:rPr lang="en-US" smtClean="0"/>
              <a:t>yields-to-maturity are geometric averages of short rates.</a:t>
            </a:r>
          </a:p>
          <a:p>
            <a:pPr lvl="1" eaLnBrk="1" hangingPunct="1"/>
            <a:r>
              <a:rPr lang="en-US" smtClean="0"/>
              <a:t>shape of the yield curve depends on how future short rates are expected to change.</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Example: Term Structure Under Certainty</a:t>
            </a:r>
          </a:p>
        </p:txBody>
      </p:sp>
      <p:sp>
        <p:nvSpPr>
          <p:cNvPr id="33795" name="Rectangle 3"/>
          <p:cNvSpPr>
            <a:spLocks noGrp="1" noChangeArrowheads="1"/>
          </p:cNvSpPr>
          <p:nvPr>
            <p:ph type="body" idx="1"/>
          </p:nvPr>
        </p:nvSpPr>
        <p:spPr>
          <a:xfrm>
            <a:off x="685800" y="1371600"/>
            <a:ext cx="7772400" cy="4724400"/>
          </a:xfrm>
        </p:spPr>
        <p:txBody>
          <a:bodyPr/>
          <a:lstStyle/>
          <a:p>
            <a:pPr eaLnBrk="1" hangingPunct="1">
              <a:buFont typeface="Wingdings" pitchFamily="2" charset="2"/>
              <a:buNone/>
            </a:pPr>
            <a:r>
              <a:rPr lang="en-US" sz="2800" smtClean="0"/>
              <a:t>Current one-year rate is 4%, one-year rate expected in one year is 5%, and one-year rate expected in two years is 6%</a:t>
            </a:r>
          </a:p>
          <a:p>
            <a:pPr eaLnBrk="1" hangingPunct="1">
              <a:buFont typeface="Wingdings" pitchFamily="2" charset="2"/>
              <a:buNone/>
            </a:pPr>
            <a:endParaRPr lang="en-US" sz="1400" smtClean="0"/>
          </a:p>
          <a:p>
            <a:pPr eaLnBrk="1" hangingPunct="1">
              <a:buFont typeface="Wingdings" pitchFamily="2" charset="2"/>
              <a:buNone/>
            </a:pPr>
            <a:r>
              <a:rPr lang="en-US" sz="2800" smtClean="0"/>
              <a:t>r</a:t>
            </a:r>
            <a:r>
              <a:rPr lang="en-US" sz="2800" baseline="-25000" smtClean="0"/>
              <a:t>t</a:t>
            </a:r>
            <a:r>
              <a:rPr lang="en-US" sz="2800" smtClean="0"/>
              <a:t> are short rates, y</a:t>
            </a:r>
            <a:r>
              <a:rPr lang="en-US" sz="2800" baseline="-25000" smtClean="0"/>
              <a:t>t</a:t>
            </a:r>
            <a:r>
              <a:rPr lang="en-US" sz="2800" smtClean="0"/>
              <a:t> are yields-to-maturity</a:t>
            </a:r>
          </a:p>
          <a:p>
            <a:pPr eaLnBrk="1" hangingPunct="1">
              <a:buFont typeface="Wingdings" pitchFamily="2" charset="2"/>
              <a:buNone/>
            </a:pPr>
            <a:endParaRPr lang="en-US" sz="1400" smtClean="0"/>
          </a:p>
          <a:p>
            <a:pPr eaLnBrk="1" hangingPunct="1">
              <a:buFont typeface="Wingdings" pitchFamily="2" charset="2"/>
              <a:buNone/>
            </a:pPr>
            <a:r>
              <a:rPr lang="en-US" sz="2800" smtClean="0"/>
              <a:t>y</a:t>
            </a:r>
            <a:r>
              <a:rPr lang="en-US" sz="2800" baseline="-25000" smtClean="0"/>
              <a:t>1</a:t>
            </a:r>
            <a:r>
              <a:rPr lang="en-US" sz="2800" smtClean="0"/>
              <a:t> = r</a:t>
            </a:r>
            <a:r>
              <a:rPr lang="en-US" sz="2800" baseline="-25000" smtClean="0"/>
              <a:t>1</a:t>
            </a:r>
            <a:r>
              <a:rPr lang="en-US" sz="2800" smtClean="0"/>
              <a:t> = 4%</a:t>
            </a:r>
          </a:p>
          <a:p>
            <a:pPr eaLnBrk="1" hangingPunct="1">
              <a:buFont typeface="Wingdings" pitchFamily="2" charset="2"/>
              <a:buNone/>
            </a:pPr>
            <a:r>
              <a:rPr lang="en-US" sz="2800" smtClean="0"/>
              <a:t>y</a:t>
            </a:r>
            <a:r>
              <a:rPr lang="en-US" sz="2800" baseline="-25000" smtClean="0"/>
              <a:t>2</a:t>
            </a:r>
            <a:r>
              <a:rPr lang="en-US" sz="2800" smtClean="0"/>
              <a:t> = [(1+r</a:t>
            </a:r>
            <a:r>
              <a:rPr lang="en-US" sz="2800" baseline="-25000" smtClean="0"/>
              <a:t>1</a:t>
            </a:r>
            <a:r>
              <a:rPr lang="en-US" sz="2800" smtClean="0"/>
              <a:t>)(1+r</a:t>
            </a:r>
            <a:r>
              <a:rPr lang="en-US" sz="2800" baseline="-25000" smtClean="0"/>
              <a:t>2</a:t>
            </a:r>
            <a:r>
              <a:rPr lang="en-US" sz="2800" smtClean="0"/>
              <a:t>)]</a:t>
            </a:r>
            <a:r>
              <a:rPr lang="en-US" sz="2800" baseline="30000" smtClean="0"/>
              <a:t>1/2</a:t>
            </a:r>
            <a:r>
              <a:rPr lang="en-US" sz="2800" smtClean="0"/>
              <a:t> – 1 = 4.4988%</a:t>
            </a:r>
          </a:p>
          <a:p>
            <a:pPr eaLnBrk="1" hangingPunct="1">
              <a:buFont typeface="Wingdings" pitchFamily="2" charset="2"/>
              <a:buNone/>
            </a:pPr>
            <a:r>
              <a:rPr lang="en-US" sz="2800" smtClean="0"/>
              <a:t>y</a:t>
            </a:r>
            <a:r>
              <a:rPr lang="en-US" sz="2800" baseline="-25000" smtClean="0"/>
              <a:t>3</a:t>
            </a:r>
            <a:r>
              <a:rPr lang="en-US" sz="2800" smtClean="0"/>
              <a:t> = [(1+r</a:t>
            </a:r>
            <a:r>
              <a:rPr lang="en-US" sz="2800" baseline="-25000" smtClean="0"/>
              <a:t>1</a:t>
            </a:r>
            <a:r>
              <a:rPr lang="en-US" sz="2800" smtClean="0"/>
              <a:t>)(1+r</a:t>
            </a:r>
            <a:r>
              <a:rPr lang="en-US" sz="2800" baseline="-25000" smtClean="0"/>
              <a:t>2</a:t>
            </a:r>
            <a:r>
              <a:rPr lang="en-US" sz="2800" smtClean="0"/>
              <a:t>)(1+r</a:t>
            </a:r>
            <a:r>
              <a:rPr lang="en-US" sz="2800" baseline="-25000" smtClean="0"/>
              <a:t>3</a:t>
            </a:r>
            <a:r>
              <a:rPr lang="en-US" sz="2800" smtClean="0"/>
              <a:t>)]</a:t>
            </a:r>
            <a:r>
              <a:rPr lang="en-US" sz="2800" baseline="30000" smtClean="0"/>
              <a:t>1/3</a:t>
            </a:r>
            <a:r>
              <a:rPr lang="en-US" sz="2800" smtClean="0"/>
              <a:t> – 1 = 4.9968%</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mtClean="0"/>
              <a:t>Term Structure Under Certainty</a:t>
            </a:r>
          </a:p>
        </p:txBody>
      </p:sp>
      <p:sp>
        <p:nvSpPr>
          <p:cNvPr id="34819" name="Rectangle 3"/>
          <p:cNvSpPr>
            <a:spLocks noGrp="1" noChangeArrowheads="1"/>
          </p:cNvSpPr>
          <p:nvPr>
            <p:ph type="body" idx="1"/>
          </p:nvPr>
        </p:nvSpPr>
        <p:spPr>
          <a:xfrm>
            <a:off x="685800" y="1371600"/>
            <a:ext cx="7772400" cy="4724400"/>
          </a:xfrm>
        </p:spPr>
        <p:txBody>
          <a:bodyPr/>
          <a:lstStyle/>
          <a:p>
            <a:pPr eaLnBrk="1" hangingPunct="1">
              <a:lnSpc>
                <a:spcPct val="90000"/>
              </a:lnSpc>
            </a:pPr>
            <a:r>
              <a:rPr lang="en-US" sz="2800" smtClean="0"/>
              <a:t>Why should yields be geometric averages?</a:t>
            </a:r>
            <a:endParaRPr lang="en-US" sz="1400" smtClean="0"/>
          </a:p>
          <a:p>
            <a:pPr eaLnBrk="1" hangingPunct="1">
              <a:lnSpc>
                <a:spcPct val="90000"/>
              </a:lnSpc>
            </a:pPr>
            <a:r>
              <a:rPr lang="en-US" sz="2800" smtClean="0"/>
              <a:t>All investment strategies with the same investment horizon must yield identical returns.</a:t>
            </a:r>
          </a:p>
          <a:p>
            <a:pPr eaLnBrk="1" hangingPunct="1">
              <a:lnSpc>
                <a:spcPct val="90000"/>
              </a:lnSpc>
            </a:pPr>
            <a:r>
              <a:rPr lang="en-US" sz="2800" smtClean="0"/>
              <a:t>Rolling over shorter maturity bonds must yield the same return as holding a longer maturity bond.</a:t>
            </a:r>
          </a:p>
          <a:p>
            <a:pPr eaLnBrk="1" hangingPunct="1">
              <a:lnSpc>
                <a:spcPct val="90000"/>
              </a:lnSpc>
            </a:pPr>
            <a:r>
              <a:rPr lang="en-US" sz="2800" smtClean="0"/>
              <a:t>From previous example:</a:t>
            </a:r>
          </a:p>
          <a:p>
            <a:pPr lvl="1" eaLnBrk="1" hangingPunct="1">
              <a:lnSpc>
                <a:spcPct val="90000"/>
              </a:lnSpc>
            </a:pPr>
            <a:r>
              <a:rPr lang="en-US" sz="2400" smtClean="0"/>
              <a:t>$1 invested in two-year bond will be worth $1(1.044988)</a:t>
            </a:r>
            <a:r>
              <a:rPr lang="en-US" sz="2400" baseline="30000" smtClean="0"/>
              <a:t>2</a:t>
            </a:r>
            <a:r>
              <a:rPr lang="en-US" sz="2400" smtClean="0"/>
              <a:t> = $1.092 in two years.</a:t>
            </a:r>
          </a:p>
          <a:p>
            <a:pPr lvl="1" eaLnBrk="1" hangingPunct="1">
              <a:lnSpc>
                <a:spcPct val="90000"/>
              </a:lnSpc>
            </a:pPr>
            <a:r>
              <a:rPr lang="en-US" sz="2400" smtClean="0"/>
              <a:t>$1 invested in a one-year bond and then reinvested in another one-year bond will be worth $1(1.04)(1.05) = $1.092 in two years.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t>Forward Rates</a:t>
            </a:r>
          </a:p>
        </p:txBody>
      </p:sp>
      <p:sp>
        <p:nvSpPr>
          <p:cNvPr id="35843" name="Rectangle 3"/>
          <p:cNvSpPr>
            <a:spLocks noGrp="1" noChangeArrowheads="1"/>
          </p:cNvSpPr>
          <p:nvPr>
            <p:ph type="body" idx="1"/>
          </p:nvPr>
        </p:nvSpPr>
        <p:spPr>
          <a:xfrm>
            <a:off x="685800" y="1371600"/>
            <a:ext cx="7772400" cy="4724400"/>
          </a:xfrm>
        </p:spPr>
        <p:txBody>
          <a:bodyPr/>
          <a:lstStyle/>
          <a:p>
            <a:pPr eaLnBrk="1" hangingPunct="1"/>
            <a:r>
              <a:rPr lang="en-US" sz="2800" smtClean="0"/>
              <a:t>We do not actually know future short rates.</a:t>
            </a:r>
          </a:p>
          <a:p>
            <a:pPr eaLnBrk="1" hangingPunct="1"/>
            <a:r>
              <a:rPr lang="en-US" sz="2800" smtClean="0"/>
              <a:t>Forward rates are one-year rates that would need to prevail to equate a strategy of investing in a bond with maturity t-1 and then reinvesting for one-year at forward rate f</a:t>
            </a:r>
            <a:r>
              <a:rPr lang="en-US" sz="2800" baseline="-25000" smtClean="0"/>
              <a:t>t</a:t>
            </a:r>
            <a:r>
              <a:rPr lang="en-US" sz="2800" smtClean="0"/>
              <a:t> with a strategy of investing in a bond with maturity t.</a:t>
            </a:r>
          </a:p>
          <a:p>
            <a:pPr eaLnBrk="1" hangingPunct="1"/>
            <a:r>
              <a:rPr lang="en-US" sz="2800" smtClean="0"/>
              <a:t>f</a:t>
            </a:r>
            <a:r>
              <a:rPr lang="en-US" sz="2800" baseline="-25000" smtClean="0"/>
              <a:t>t</a:t>
            </a:r>
            <a:r>
              <a:rPr lang="en-US" sz="2800" smtClean="0"/>
              <a:t> is a break even yield.</a:t>
            </a:r>
          </a:p>
          <a:p>
            <a:pPr eaLnBrk="1" hangingPunct="1"/>
            <a:r>
              <a:rPr lang="en-US" sz="2800" smtClean="0"/>
              <a:t>This does not mean that f</a:t>
            </a:r>
            <a:r>
              <a:rPr lang="en-US" sz="2800" baseline="-25000" smtClean="0"/>
              <a:t>t</a:t>
            </a:r>
            <a:r>
              <a:rPr lang="en-US" sz="2800" smtClean="0"/>
              <a:t> will be the expected future spot rate.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noChangeArrowheads="1"/>
          </p:cNvSpPr>
          <p:nvPr>
            <p:ph type="title"/>
          </p:nvPr>
        </p:nvSpPr>
        <p:spPr/>
        <p:txBody>
          <a:bodyPr/>
          <a:lstStyle/>
          <a:p>
            <a:pPr eaLnBrk="1" hangingPunct="1"/>
            <a:r>
              <a:rPr lang="en-US" smtClean="0"/>
              <a:t>Forward Rate Example</a:t>
            </a:r>
          </a:p>
        </p:txBody>
      </p:sp>
      <p:sp>
        <p:nvSpPr>
          <p:cNvPr id="5126" name="Rectangle 3"/>
          <p:cNvSpPr>
            <a:spLocks noGrp="1" noChangeArrowheads="1"/>
          </p:cNvSpPr>
          <p:nvPr>
            <p:ph type="body" idx="1"/>
          </p:nvPr>
        </p:nvSpPr>
        <p:spPr>
          <a:xfrm>
            <a:off x="685800" y="1752600"/>
            <a:ext cx="7772400" cy="3733800"/>
          </a:xfrm>
        </p:spPr>
        <p:txBody>
          <a:bodyPr/>
          <a:lstStyle/>
          <a:p>
            <a:pPr eaLnBrk="1" hangingPunct="1">
              <a:buFont typeface="Wingdings" pitchFamily="2" charset="2"/>
              <a:buNone/>
            </a:pPr>
            <a:r>
              <a:rPr lang="en-US" sz="2800" smtClean="0"/>
              <a:t>Using the yields from our previous example,</a:t>
            </a:r>
          </a:p>
          <a:p>
            <a:pPr eaLnBrk="1" hangingPunct="1">
              <a:buFont typeface="Wingdings" pitchFamily="2" charset="2"/>
              <a:buNone/>
            </a:pPr>
            <a:endParaRPr lang="en-US" sz="2800" smtClean="0"/>
          </a:p>
          <a:p>
            <a:pPr eaLnBrk="1" hangingPunct="1">
              <a:buFont typeface="Wingdings" pitchFamily="2" charset="2"/>
              <a:buNone/>
            </a:pPr>
            <a:endParaRPr lang="en-US" sz="2800" smtClean="0"/>
          </a:p>
          <a:p>
            <a:pPr eaLnBrk="1" hangingPunct="1">
              <a:buFont typeface="Wingdings" pitchFamily="2" charset="2"/>
              <a:buNone/>
            </a:pPr>
            <a:endParaRPr lang="en-US" sz="2800" smtClean="0"/>
          </a:p>
          <a:p>
            <a:pPr eaLnBrk="1" hangingPunct="1">
              <a:buFont typeface="Wingdings" pitchFamily="2" charset="2"/>
              <a:buNone/>
            </a:pPr>
            <a:endParaRPr lang="en-US" sz="2800" smtClean="0"/>
          </a:p>
          <a:p>
            <a:pPr eaLnBrk="1" hangingPunct="1">
              <a:buFont typeface="Wingdings" pitchFamily="2" charset="2"/>
              <a:buNone/>
            </a:pPr>
            <a:r>
              <a:rPr lang="en-US" sz="2800" smtClean="0"/>
              <a:t>In the case of certainty, f</a:t>
            </a:r>
            <a:r>
              <a:rPr lang="en-US" sz="2800" baseline="-25000" smtClean="0"/>
              <a:t>t</a:t>
            </a:r>
            <a:r>
              <a:rPr lang="en-US" sz="2800" smtClean="0"/>
              <a:t> = r</a:t>
            </a:r>
            <a:r>
              <a:rPr lang="en-US" sz="2800" baseline="-25000" smtClean="0"/>
              <a:t>t</a:t>
            </a:r>
            <a:r>
              <a:rPr lang="en-US" sz="2800" smtClean="0"/>
              <a:t>.</a:t>
            </a:r>
          </a:p>
        </p:txBody>
      </p:sp>
      <p:graphicFrame>
        <p:nvGraphicFramePr>
          <p:cNvPr id="5122" name="Object 4"/>
          <p:cNvGraphicFramePr>
            <a:graphicFrameLocks noChangeAspect="1"/>
          </p:cNvGraphicFramePr>
          <p:nvPr/>
        </p:nvGraphicFramePr>
        <p:xfrm>
          <a:off x="1295400" y="914400"/>
          <a:ext cx="2438400" cy="954088"/>
        </p:xfrm>
        <a:graphic>
          <a:graphicData uri="http://schemas.openxmlformats.org/presentationml/2006/ole">
            <p:oleObj spid="_x0000_s57346" name="Equation" r:id="rId3" imgW="1168200" imgH="457200" progId="Equation.3">
              <p:embed/>
            </p:oleObj>
          </a:graphicData>
        </a:graphic>
      </p:graphicFrame>
      <p:graphicFrame>
        <p:nvGraphicFramePr>
          <p:cNvPr id="5123" name="Object 5"/>
          <p:cNvGraphicFramePr>
            <a:graphicFrameLocks noChangeAspect="1"/>
          </p:cNvGraphicFramePr>
          <p:nvPr/>
        </p:nvGraphicFramePr>
        <p:xfrm>
          <a:off x="990600" y="2438400"/>
          <a:ext cx="3392488" cy="874713"/>
        </p:xfrm>
        <a:graphic>
          <a:graphicData uri="http://schemas.openxmlformats.org/presentationml/2006/ole">
            <p:oleObj spid="_x0000_s57347" name="Equation" r:id="rId4" imgW="1625400" imgH="419040" progId="Equation.3">
              <p:embed/>
            </p:oleObj>
          </a:graphicData>
        </a:graphic>
      </p:graphicFrame>
      <p:graphicFrame>
        <p:nvGraphicFramePr>
          <p:cNvPr id="5124" name="Object 6"/>
          <p:cNvGraphicFramePr>
            <a:graphicFrameLocks noChangeAspect="1"/>
          </p:cNvGraphicFramePr>
          <p:nvPr/>
        </p:nvGraphicFramePr>
        <p:xfrm>
          <a:off x="914400" y="3352800"/>
          <a:ext cx="3392488" cy="928688"/>
        </p:xfrm>
        <a:graphic>
          <a:graphicData uri="http://schemas.openxmlformats.org/presentationml/2006/ole">
            <p:oleObj spid="_x0000_s57348" name="Equation" r:id="rId5" imgW="1625400" imgH="444240" progId="Equation.3">
              <p:embed/>
            </p:oleObj>
          </a:graphicData>
        </a:graphic>
      </p:graphicFrame>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Modeling the Term Structure Under Uncertainty</a:t>
            </a:r>
          </a:p>
        </p:txBody>
      </p:sp>
      <p:sp>
        <p:nvSpPr>
          <p:cNvPr id="36867" name="Rectangle 3"/>
          <p:cNvSpPr>
            <a:spLocks noGrp="1" noChangeArrowheads="1"/>
          </p:cNvSpPr>
          <p:nvPr>
            <p:ph type="body" idx="1"/>
          </p:nvPr>
        </p:nvSpPr>
        <p:spPr>
          <a:xfrm>
            <a:off x="685800" y="1447800"/>
            <a:ext cx="7772400" cy="4648200"/>
          </a:xfrm>
        </p:spPr>
        <p:txBody>
          <a:bodyPr/>
          <a:lstStyle/>
          <a:p>
            <a:pPr eaLnBrk="1" hangingPunct="1"/>
            <a:r>
              <a:rPr lang="en-US" smtClean="0"/>
              <a:t>The shape of the yield curve will depend on how investors </a:t>
            </a:r>
            <a:r>
              <a:rPr lang="en-US" i="1" smtClean="0"/>
              <a:t>expect</a:t>
            </a:r>
            <a:r>
              <a:rPr lang="en-US" smtClean="0"/>
              <a:t> future short rates to evolve.</a:t>
            </a:r>
          </a:p>
          <a:p>
            <a:pPr eaLnBrk="1" hangingPunct="1"/>
            <a:r>
              <a:rPr lang="en-US" smtClean="0"/>
              <a:t>We can compute forward rates, but these rates will not necessarily equal expected future short rates.</a:t>
            </a:r>
          </a:p>
          <a:p>
            <a:pPr eaLnBrk="1" hangingPunct="1"/>
            <a:r>
              <a:rPr lang="en-US" smtClean="0"/>
              <a:t>Investors may require risk premiums for holding bonds with different maturities.</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28600"/>
            <a:ext cx="9144000" cy="533400"/>
          </a:xfrm>
        </p:spPr>
        <p:txBody>
          <a:bodyPr/>
          <a:lstStyle/>
          <a:p>
            <a:pPr eaLnBrk="1" hangingPunct="1"/>
            <a:r>
              <a:rPr lang="en-US" sz="3200" smtClean="0"/>
              <a:t>Models of the Term Structure</a:t>
            </a:r>
          </a:p>
        </p:txBody>
      </p:sp>
      <p:sp>
        <p:nvSpPr>
          <p:cNvPr id="37891" name="Rectangle 3"/>
          <p:cNvSpPr>
            <a:spLocks noGrp="1" noChangeArrowheads="1"/>
          </p:cNvSpPr>
          <p:nvPr>
            <p:ph type="body" idx="1"/>
          </p:nvPr>
        </p:nvSpPr>
        <p:spPr>
          <a:xfrm>
            <a:off x="685800" y="1752600"/>
            <a:ext cx="7772400" cy="4343400"/>
          </a:xfrm>
        </p:spPr>
        <p:txBody>
          <a:bodyPr/>
          <a:lstStyle/>
          <a:p>
            <a:pPr eaLnBrk="1" hangingPunct="1"/>
            <a:r>
              <a:rPr lang="en-US" smtClean="0"/>
              <a:t>The Expectations Hypothesis</a:t>
            </a:r>
          </a:p>
          <a:p>
            <a:pPr eaLnBrk="1" hangingPunct="1"/>
            <a:endParaRPr lang="en-US" sz="1400" smtClean="0"/>
          </a:p>
          <a:p>
            <a:pPr eaLnBrk="1" hangingPunct="1"/>
            <a:r>
              <a:rPr lang="en-US" smtClean="0"/>
              <a:t>The Liquidity Preference Theory</a:t>
            </a:r>
          </a:p>
          <a:p>
            <a:pPr eaLnBrk="1" hangingPunct="1"/>
            <a:endParaRPr lang="en-US" sz="1400" smtClean="0"/>
          </a:p>
          <a:p>
            <a:pPr eaLnBrk="1" hangingPunct="1"/>
            <a:r>
              <a:rPr lang="en-US" smtClean="0"/>
              <a:t>Market Segmentation/Preferred Habitat Theories</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52463"/>
          </a:xfrm>
        </p:spPr>
        <p:txBody>
          <a:bodyPr/>
          <a:lstStyle/>
          <a:p>
            <a:pPr eaLnBrk="1" hangingPunct="1"/>
            <a:r>
              <a:rPr lang="en-US" smtClean="0"/>
              <a:t>The Expectations Hypothesis</a:t>
            </a:r>
          </a:p>
        </p:txBody>
      </p:sp>
      <p:sp>
        <p:nvSpPr>
          <p:cNvPr id="6148" name="Rectangle 3"/>
          <p:cNvSpPr>
            <a:spLocks noGrp="1" noChangeArrowheads="1"/>
          </p:cNvSpPr>
          <p:nvPr>
            <p:ph type="body" idx="1"/>
          </p:nvPr>
        </p:nvSpPr>
        <p:spPr>
          <a:xfrm>
            <a:off x="685800" y="1066800"/>
            <a:ext cx="7772400" cy="5257800"/>
          </a:xfrm>
        </p:spPr>
        <p:txBody>
          <a:bodyPr/>
          <a:lstStyle/>
          <a:p>
            <a:pPr eaLnBrk="1" hangingPunct="1">
              <a:lnSpc>
                <a:spcPct val="90000"/>
              </a:lnSpc>
            </a:pPr>
            <a:r>
              <a:rPr lang="en-US" sz="2800" smtClean="0"/>
              <a:t>Long-term and short-term securities are perfect substitutes.</a:t>
            </a:r>
          </a:p>
          <a:p>
            <a:pPr lvl="1" eaLnBrk="1" hangingPunct="1">
              <a:lnSpc>
                <a:spcPct val="90000"/>
              </a:lnSpc>
            </a:pPr>
            <a:r>
              <a:rPr lang="en-US" sz="2400" smtClean="0"/>
              <a:t>Investors do not charge a risk premium for uncertainty.</a:t>
            </a:r>
          </a:p>
          <a:p>
            <a:pPr lvl="1" eaLnBrk="1" hangingPunct="1">
              <a:lnSpc>
                <a:spcPct val="90000"/>
              </a:lnSpc>
            </a:pPr>
            <a:r>
              <a:rPr lang="en-US" sz="2400" smtClean="0"/>
              <a:t>Concern is expected return.</a:t>
            </a:r>
          </a:p>
          <a:p>
            <a:pPr eaLnBrk="1" hangingPunct="1">
              <a:lnSpc>
                <a:spcPct val="90000"/>
              </a:lnSpc>
            </a:pPr>
            <a:r>
              <a:rPr lang="en-US" sz="2800" smtClean="0"/>
              <a:t>Same structure as the term structure under certainty with certain short rates replaced with expected short rates.</a:t>
            </a:r>
          </a:p>
          <a:p>
            <a:pPr eaLnBrk="1" hangingPunct="1">
              <a:lnSpc>
                <a:spcPct val="90000"/>
              </a:lnSpc>
            </a:pPr>
            <a:endParaRPr lang="en-US" sz="2400" smtClean="0"/>
          </a:p>
          <a:p>
            <a:pPr eaLnBrk="1" hangingPunct="1">
              <a:lnSpc>
                <a:spcPct val="90000"/>
              </a:lnSpc>
            </a:pPr>
            <a:endParaRPr lang="en-US" sz="2400" smtClean="0"/>
          </a:p>
          <a:p>
            <a:pPr eaLnBrk="1" hangingPunct="1">
              <a:lnSpc>
                <a:spcPct val="90000"/>
              </a:lnSpc>
            </a:pPr>
            <a:endParaRPr lang="en-US" sz="2400" smtClean="0"/>
          </a:p>
          <a:p>
            <a:pPr eaLnBrk="1" hangingPunct="1">
              <a:lnSpc>
                <a:spcPct val="90000"/>
              </a:lnSpc>
            </a:pPr>
            <a:r>
              <a:rPr lang="en-US" sz="2800" smtClean="0"/>
              <a:t>Yields (spot rates) are geometric averages of expected short rates.</a:t>
            </a:r>
          </a:p>
        </p:txBody>
      </p:sp>
      <p:graphicFrame>
        <p:nvGraphicFramePr>
          <p:cNvPr id="6146" name="Object 4"/>
          <p:cNvGraphicFramePr>
            <a:graphicFrameLocks noChangeAspect="1"/>
          </p:cNvGraphicFramePr>
          <p:nvPr/>
        </p:nvGraphicFramePr>
        <p:xfrm>
          <a:off x="1066800" y="3962400"/>
          <a:ext cx="5181600" cy="1119188"/>
        </p:xfrm>
        <a:graphic>
          <a:graphicData uri="http://schemas.openxmlformats.org/presentationml/2006/ole">
            <p:oleObj spid="_x0000_s58370" name="Equation" r:id="rId3" imgW="2234880" imgH="482400" progId="Equation.3">
              <p:embed/>
            </p:oleObj>
          </a:graphicData>
        </a:graphic>
      </p:graphicFrame>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mtClean="0"/>
              <a:t>The Expectations Hypothesis</a:t>
            </a:r>
          </a:p>
        </p:txBody>
      </p:sp>
      <p:sp>
        <p:nvSpPr>
          <p:cNvPr id="7172" name="Rectangle 3"/>
          <p:cNvSpPr>
            <a:spLocks noGrp="1" noChangeArrowheads="1"/>
          </p:cNvSpPr>
          <p:nvPr>
            <p:ph type="body" idx="1"/>
          </p:nvPr>
        </p:nvSpPr>
        <p:spPr>
          <a:xfrm>
            <a:off x="685800" y="1066800"/>
            <a:ext cx="7772400" cy="4572000"/>
          </a:xfrm>
        </p:spPr>
        <p:txBody>
          <a:bodyPr/>
          <a:lstStyle/>
          <a:p>
            <a:pPr eaLnBrk="1" hangingPunct="1">
              <a:lnSpc>
                <a:spcPct val="90000"/>
              </a:lnSpc>
            </a:pPr>
            <a:r>
              <a:rPr lang="en-US" sz="2800" smtClean="0"/>
              <a:t>Forward rates are market consensus expected short rates.</a:t>
            </a:r>
          </a:p>
          <a:p>
            <a:pPr eaLnBrk="1" hangingPunct="1">
              <a:lnSpc>
                <a:spcPct val="90000"/>
              </a:lnSpc>
            </a:pPr>
            <a:endParaRPr lang="en-US" sz="2400" smtClean="0"/>
          </a:p>
          <a:p>
            <a:pPr eaLnBrk="1" hangingPunct="1">
              <a:lnSpc>
                <a:spcPct val="90000"/>
              </a:lnSpc>
            </a:pPr>
            <a:endParaRPr lang="en-US" sz="2400" smtClean="0"/>
          </a:p>
          <a:p>
            <a:pPr eaLnBrk="1" hangingPunct="1">
              <a:lnSpc>
                <a:spcPct val="90000"/>
              </a:lnSpc>
            </a:pPr>
            <a:r>
              <a:rPr lang="en-US" sz="2800" smtClean="0"/>
              <a:t>Since yields are (geometric) averages,</a:t>
            </a:r>
          </a:p>
          <a:p>
            <a:pPr lvl="1" eaLnBrk="1" hangingPunct="1">
              <a:lnSpc>
                <a:spcPct val="90000"/>
              </a:lnSpc>
            </a:pPr>
            <a:r>
              <a:rPr lang="en-US" sz="2400" smtClean="0"/>
              <a:t>an upward-sloping yield curve implies that investors expect higher future interest rates (short rates)</a:t>
            </a:r>
          </a:p>
          <a:p>
            <a:pPr lvl="1" eaLnBrk="1" hangingPunct="1">
              <a:lnSpc>
                <a:spcPct val="90000"/>
              </a:lnSpc>
            </a:pPr>
            <a:r>
              <a:rPr lang="en-US" sz="2400" smtClean="0"/>
              <a:t>a downward-sloping yield curves implies lower future short rates</a:t>
            </a:r>
          </a:p>
          <a:p>
            <a:pPr lvl="1" eaLnBrk="1" hangingPunct="1">
              <a:lnSpc>
                <a:spcPct val="90000"/>
              </a:lnSpc>
            </a:pPr>
            <a:r>
              <a:rPr lang="en-US" sz="2400" smtClean="0"/>
              <a:t>a flat yield curve implies that the current short rate is expected to continue</a:t>
            </a:r>
          </a:p>
          <a:p>
            <a:pPr lvl="1" eaLnBrk="1" hangingPunct="1">
              <a:lnSpc>
                <a:spcPct val="90000"/>
              </a:lnSpc>
            </a:pPr>
            <a:r>
              <a:rPr lang="en-US" sz="2400" smtClean="0"/>
              <a:t>More complicated patterns imply more complicated expectations</a:t>
            </a:r>
          </a:p>
        </p:txBody>
      </p:sp>
      <p:graphicFrame>
        <p:nvGraphicFramePr>
          <p:cNvPr id="7170" name="Object 4"/>
          <p:cNvGraphicFramePr>
            <a:graphicFrameLocks noChangeAspect="1"/>
          </p:cNvGraphicFramePr>
          <p:nvPr/>
        </p:nvGraphicFramePr>
        <p:xfrm>
          <a:off x="2209800" y="1752600"/>
          <a:ext cx="3048000" cy="930275"/>
        </p:xfrm>
        <a:graphic>
          <a:graphicData uri="http://schemas.openxmlformats.org/presentationml/2006/ole">
            <p:oleObj spid="_x0000_s59394" name="Equation" r:id="rId3" imgW="1498320" imgH="457200" progId="Equation.3">
              <p:embed/>
            </p:oleObj>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3200" smtClean="0"/>
              <a:t>US T-Note: 2/15/04, 4 ¾: Price Behavior</a:t>
            </a:r>
          </a:p>
        </p:txBody>
      </p:sp>
      <p:pic>
        <p:nvPicPr>
          <p:cNvPr id="12291" name="Picture 3"/>
          <p:cNvPicPr>
            <a:picLocks noChangeAspect="1" noChangeArrowheads="1"/>
          </p:cNvPicPr>
          <p:nvPr/>
        </p:nvPicPr>
        <p:blipFill>
          <a:blip r:embed="rId2" cstate="print"/>
          <a:srcRect/>
          <a:stretch>
            <a:fillRect/>
          </a:stretch>
        </p:blipFill>
        <p:spPr bwMode="auto">
          <a:xfrm>
            <a:off x="609600" y="1227138"/>
            <a:ext cx="7924800" cy="500538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The Liquidity Preference Theory</a:t>
            </a:r>
          </a:p>
        </p:txBody>
      </p:sp>
      <p:sp>
        <p:nvSpPr>
          <p:cNvPr id="38915" name="Rectangle 3"/>
          <p:cNvSpPr>
            <a:spLocks noGrp="1" noChangeArrowheads="1"/>
          </p:cNvSpPr>
          <p:nvPr>
            <p:ph type="body" idx="1"/>
          </p:nvPr>
        </p:nvSpPr>
        <p:spPr>
          <a:xfrm>
            <a:off x="685800" y="1447800"/>
            <a:ext cx="7772400" cy="4648200"/>
          </a:xfrm>
        </p:spPr>
        <p:txBody>
          <a:bodyPr/>
          <a:lstStyle/>
          <a:p>
            <a:pPr eaLnBrk="1" hangingPunct="1">
              <a:lnSpc>
                <a:spcPct val="90000"/>
              </a:lnSpc>
            </a:pPr>
            <a:r>
              <a:rPr lang="en-US" smtClean="0"/>
              <a:t>Long-term bonds are riskier than short-term bonds.</a:t>
            </a:r>
          </a:p>
          <a:p>
            <a:pPr eaLnBrk="1" hangingPunct="1">
              <a:lnSpc>
                <a:spcPct val="90000"/>
              </a:lnSpc>
            </a:pPr>
            <a:r>
              <a:rPr lang="en-US" smtClean="0"/>
              <a:t>Investors demand risk premiums for holding longer-term bonds.</a:t>
            </a:r>
          </a:p>
          <a:p>
            <a:pPr eaLnBrk="1" hangingPunct="1">
              <a:lnSpc>
                <a:spcPct val="90000"/>
              </a:lnSpc>
            </a:pPr>
            <a:r>
              <a:rPr lang="en-US" smtClean="0"/>
              <a:t>This results in the yield curve having an upward bias built into long-term rates.</a:t>
            </a:r>
          </a:p>
          <a:p>
            <a:pPr eaLnBrk="1" hangingPunct="1">
              <a:lnSpc>
                <a:spcPct val="90000"/>
              </a:lnSpc>
            </a:pPr>
            <a:r>
              <a:rPr lang="en-US" smtClean="0"/>
              <a:t>f</a:t>
            </a:r>
            <a:r>
              <a:rPr lang="en-US" baseline="-25000" smtClean="0"/>
              <a:t>t</a:t>
            </a:r>
            <a:r>
              <a:rPr lang="en-US" smtClean="0"/>
              <a:t> does not equal Er</a:t>
            </a:r>
            <a:r>
              <a:rPr lang="en-US" baseline="-25000" smtClean="0"/>
              <a:t>t</a:t>
            </a:r>
            <a:r>
              <a:rPr lang="en-US" smtClean="0"/>
              <a:t>; instead, f</a:t>
            </a:r>
            <a:r>
              <a:rPr lang="en-US" baseline="-25000" smtClean="0"/>
              <a:t>t</a:t>
            </a:r>
            <a:r>
              <a:rPr lang="en-US" smtClean="0"/>
              <a:t> = E(r</a:t>
            </a:r>
            <a:r>
              <a:rPr lang="en-US" baseline="-25000" smtClean="0"/>
              <a:t>t</a:t>
            </a:r>
            <a:r>
              <a:rPr lang="en-US" smtClean="0"/>
              <a:t>) + term premium</a:t>
            </a:r>
            <a:r>
              <a:rPr lang="en-US" baseline="-25000" smtClean="0"/>
              <a:t>t</a:t>
            </a:r>
            <a:r>
              <a:rPr lang="en-US" smtClean="0"/>
              <a:t> where term premium increases with maturity.</a:t>
            </a:r>
            <a:endParaRPr lang="en-US" baseline="-25000" smtClean="0"/>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Liquidity Premiums and Yield Curves</a:t>
            </a:r>
          </a:p>
        </p:txBody>
      </p:sp>
      <p:sp>
        <p:nvSpPr>
          <p:cNvPr id="39939" name="Arc 3"/>
          <p:cNvSpPr>
            <a:spLocks/>
          </p:cNvSpPr>
          <p:nvPr/>
        </p:nvSpPr>
        <p:spPr bwMode="auto">
          <a:xfrm rot="-10572131">
            <a:off x="1296988" y="4344988"/>
            <a:ext cx="4953000" cy="1333500"/>
          </a:xfrm>
          <a:custGeom>
            <a:avLst/>
            <a:gdLst>
              <a:gd name="T0" fmla="*/ 4953000 w 21550"/>
              <a:gd name="T1" fmla="*/ 90654 h 21594"/>
              <a:gd name="T2" fmla="*/ 112620 w 21550"/>
              <a:gd name="T3" fmla="*/ 1333500 h 21594"/>
              <a:gd name="T4" fmla="*/ 0 w 21550"/>
              <a:gd name="T5" fmla="*/ 0 h 21594"/>
              <a:gd name="T6" fmla="*/ 0 60000 65536"/>
              <a:gd name="T7" fmla="*/ 0 60000 65536"/>
              <a:gd name="T8" fmla="*/ 0 60000 65536"/>
              <a:gd name="T9" fmla="*/ 0 w 21550"/>
              <a:gd name="T10" fmla="*/ 0 h 21594"/>
              <a:gd name="T11" fmla="*/ 21550 w 21550"/>
              <a:gd name="T12" fmla="*/ 21594 h 21594"/>
            </a:gdLst>
            <a:ahLst/>
            <a:cxnLst>
              <a:cxn ang="T6">
                <a:pos x="T0" y="T1"/>
              </a:cxn>
              <a:cxn ang="T7">
                <a:pos x="T2" y="T3"/>
              </a:cxn>
              <a:cxn ang="T8">
                <a:pos x="T4" y="T5"/>
              </a:cxn>
            </a:cxnLst>
            <a:rect l="T9" t="T10" r="T11" b="T12"/>
            <a:pathLst>
              <a:path w="21550" h="21594" fill="none" extrusionOk="0">
                <a:moveTo>
                  <a:pt x="21550" y="1468"/>
                </a:moveTo>
                <a:cubicBezTo>
                  <a:pt x="20790" y="12613"/>
                  <a:pt x="11658" y="21341"/>
                  <a:pt x="490" y="21594"/>
                </a:cubicBezTo>
              </a:path>
              <a:path w="21550" h="21594" stroke="0" extrusionOk="0">
                <a:moveTo>
                  <a:pt x="21550" y="1468"/>
                </a:moveTo>
                <a:cubicBezTo>
                  <a:pt x="20790" y="12613"/>
                  <a:pt x="11658" y="21341"/>
                  <a:pt x="490" y="21594"/>
                </a:cubicBezTo>
                <a:lnTo>
                  <a:pt x="0" y="0"/>
                </a:lnTo>
                <a:close/>
              </a:path>
            </a:pathLst>
          </a:custGeom>
          <a:noFill/>
          <a:ln w="50799" cap="rnd">
            <a:solidFill>
              <a:srgbClr val="6600FF"/>
            </a:solidFill>
            <a:round/>
            <a:headEnd/>
            <a:tailEnd/>
          </a:ln>
        </p:spPr>
        <p:txBody>
          <a:bodyPr wrap="none" anchor="ctr"/>
          <a:lstStyle/>
          <a:p>
            <a:endParaRPr lang="en-US"/>
          </a:p>
        </p:txBody>
      </p:sp>
      <p:grpSp>
        <p:nvGrpSpPr>
          <p:cNvPr id="2" name="Group 4"/>
          <p:cNvGrpSpPr>
            <a:grpSpLocks/>
          </p:cNvGrpSpPr>
          <p:nvPr/>
        </p:nvGrpSpPr>
        <p:grpSpPr bwMode="auto">
          <a:xfrm>
            <a:off x="1143000" y="2362200"/>
            <a:ext cx="6248400" cy="3200400"/>
            <a:chOff x="720" y="1584"/>
            <a:chExt cx="3936" cy="2112"/>
          </a:xfrm>
        </p:grpSpPr>
        <p:sp>
          <p:nvSpPr>
            <p:cNvPr id="39948" name="Line 5"/>
            <p:cNvSpPr>
              <a:spLocks noChangeShapeType="1"/>
            </p:cNvSpPr>
            <p:nvPr/>
          </p:nvSpPr>
          <p:spPr bwMode="auto">
            <a:xfrm>
              <a:off x="720" y="1584"/>
              <a:ext cx="0" cy="2112"/>
            </a:xfrm>
            <a:prstGeom prst="line">
              <a:avLst/>
            </a:prstGeom>
            <a:noFill/>
            <a:ln w="38100">
              <a:solidFill>
                <a:srgbClr val="393E81"/>
              </a:solidFill>
              <a:round/>
              <a:headEnd/>
              <a:tailEnd/>
            </a:ln>
          </p:spPr>
          <p:txBody>
            <a:bodyPr wrap="none" anchor="ctr"/>
            <a:lstStyle/>
            <a:p>
              <a:endParaRPr lang="en-US"/>
            </a:p>
          </p:txBody>
        </p:sp>
        <p:sp>
          <p:nvSpPr>
            <p:cNvPr id="39949" name="Line 6"/>
            <p:cNvSpPr>
              <a:spLocks noChangeShapeType="1"/>
            </p:cNvSpPr>
            <p:nvPr/>
          </p:nvSpPr>
          <p:spPr bwMode="auto">
            <a:xfrm>
              <a:off x="720" y="3696"/>
              <a:ext cx="3936" cy="0"/>
            </a:xfrm>
            <a:prstGeom prst="line">
              <a:avLst/>
            </a:prstGeom>
            <a:noFill/>
            <a:ln w="38100">
              <a:solidFill>
                <a:srgbClr val="393E81"/>
              </a:solidFill>
              <a:round/>
              <a:headEnd/>
              <a:tailEnd/>
            </a:ln>
          </p:spPr>
          <p:txBody>
            <a:bodyPr wrap="none" anchor="ctr"/>
            <a:lstStyle/>
            <a:p>
              <a:endParaRPr lang="en-US"/>
            </a:p>
          </p:txBody>
        </p:sp>
      </p:grpSp>
      <p:sp>
        <p:nvSpPr>
          <p:cNvPr id="39941" name="Rectangle 7"/>
          <p:cNvSpPr>
            <a:spLocks noChangeArrowheads="1"/>
          </p:cNvSpPr>
          <p:nvPr/>
        </p:nvSpPr>
        <p:spPr bwMode="auto">
          <a:xfrm>
            <a:off x="609600" y="1905000"/>
            <a:ext cx="996950" cy="457200"/>
          </a:xfrm>
          <a:prstGeom prst="rect">
            <a:avLst/>
          </a:prstGeom>
          <a:noFill/>
          <a:ln w="9525">
            <a:noFill/>
            <a:miter lim="800000"/>
            <a:headEnd/>
            <a:tailEnd/>
          </a:ln>
        </p:spPr>
        <p:txBody>
          <a:bodyPr wrap="none">
            <a:spAutoFit/>
          </a:bodyPr>
          <a:lstStyle/>
          <a:p>
            <a:pPr algn="l" eaLnBrk="0" hangingPunct="0"/>
            <a:r>
              <a:rPr lang="en-US" b="1">
                <a:solidFill>
                  <a:srgbClr val="393E81"/>
                </a:solidFill>
              </a:rPr>
              <a:t>Yields</a:t>
            </a:r>
          </a:p>
        </p:txBody>
      </p:sp>
      <p:sp>
        <p:nvSpPr>
          <p:cNvPr id="39942" name="Rectangle 8"/>
          <p:cNvSpPr>
            <a:spLocks noChangeArrowheads="1"/>
          </p:cNvSpPr>
          <p:nvPr/>
        </p:nvSpPr>
        <p:spPr bwMode="auto">
          <a:xfrm>
            <a:off x="7086600" y="5715000"/>
            <a:ext cx="1368425" cy="457200"/>
          </a:xfrm>
          <a:prstGeom prst="rect">
            <a:avLst/>
          </a:prstGeom>
          <a:noFill/>
          <a:ln w="9525">
            <a:noFill/>
            <a:miter lim="800000"/>
            <a:headEnd/>
            <a:tailEnd/>
          </a:ln>
        </p:spPr>
        <p:txBody>
          <a:bodyPr wrap="none">
            <a:spAutoFit/>
          </a:bodyPr>
          <a:lstStyle/>
          <a:p>
            <a:pPr algn="l" eaLnBrk="0" hangingPunct="0"/>
            <a:r>
              <a:rPr lang="en-US" b="1">
                <a:solidFill>
                  <a:srgbClr val="393E81"/>
                </a:solidFill>
              </a:rPr>
              <a:t>Maturity</a:t>
            </a:r>
          </a:p>
        </p:txBody>
      </p:sp>
      <p:sp>
        <p:nvSpPr>
          <p:cNvPr id="39943" name="Line 9"/>
          <p:cNvSpPr>
            <a:spLocks noChangeShapeType="1"/>
          </p:cNvSpPr>
          <p:nvPr/>
        </p:nvSpPr>
        <p:spPr bwMode="auto">
          <a:xfrm>
            <a:off x="1143000" y="4191000"/>
            <a:ext cx="5105400" cy="0"/>
          </a:xfrm>
          <a:prstGeom prst="line">
            <a:avLst/>
          </a:prstGeom>
          <a:noFill/>
          <a:ln w="38100">
            <a:solidFill>
              <a:schemeClr val="tx2"/>
            </a:solidFill>
            <a:prstDash val="sysDot"/>
            <a:round/>
            <a:headEnd/>
            <a:tailEnd/>
          </a:ln>
        </p:spPr>
        <p:txBody>
          <a:bodyPr wrap="none" anchor="ctr"/>
          <a:lstStyle/>
          <a:p>
            <a:endParaRPr lang="en-US"/>
          </a:p>
        </p:txBody>
      </p:sp>
      <p:sp>
        <p:nvSpPr>
          <p:cNvPr id="39944" name="Arc 10"/>
          <p:cNvSpPr>
            <a:spLocks/>
          </p:cNvSpPr>
          <p:nvPr/>
        </p:nvSpPr>
        <p:spPr bwMode="auto">
          <a:xfrm rot="10335647">
            <a:off x="1139825" y="2562225"/>
            <a:ext cx="5243513" cy="1255713"/>
          </a:xfrm>
          <a:custGeom>
            <a:avLst/>
            <a:gdLst>
              <a:gd name="T0" fmla="*/ 5243513 w 23107"/>
              <a:gd name="T1" fmla="*/ 85342 h 21600"/>
              <a:gd name="T2" fmla="*/ 0 w 23107"/>
              <a:gd name="T3" fmla="*/ 1252457 h 21600"/>
              <a:gd name="T4" fmla="*/ 353319 w 23107"/>
              <a:gd name="T5" fmla="*/ 0 h 21600"/>
              <a:gd name="T6" fmla="*/ 0 60000 65536"/>
              <a:gd name="T7" fmla="*/ 0 60000 65536"/>
              <a:gd name="T8" fmla="*/ 0 60000 65536"/>
              <a:gd name="T9" fmla="*/ 0 w 23107"/>
              <a:gd name="T10" fmla="*/ 0 h 21600"/>
              <a:gd name="T11" fmla="*/ 23107 w 23107"/>
              <a:gd name="T12" fmla="*/ 21600 h 21600"/>
            </a:gdLst>
            <a:ahLst/>
            <a:cxnLst>
              <a:cxn ang="T6">
                <a:pos x="T0" y="T1"/>
              </a:cxn>
              <a:cxn ang="T7">
                <a:pos x="T2" y="T3"/>
              </a:cxn>
              <a:cxn ang="T8">
                <a:pos x="T4" y="T5"/>
              </a:cxn>
            </a:cxnLst>
            <a:rect l="T9" t="T10" r="T11" b="T12"/>
            <a:pathLst>
              <a:path w="23107" h="21600" fill="none" extrusionOk="0">
                <a:moveTo>
                  <a:pt x="23107" y="1468"/>
                </a:moveTo>
                <a:cubicBezTo>
                  <a:pt x="22335" y="12801"/>
                  <a:pt x="12916" y="21599"/>
                  <a:pt x="1557" y="21600"/>
                </a:cubicBezTo>
                <a:cubicBezTo>
                  <a:pt x="1037" y="21600"/>
                  <a:pt x="518" y="21581"/>
                  <a:pt x="0" y="21543"/>
                </a:cubicBezTo>
              </a:path>
              <a:path w="23107" h="21600" stroke="0" extrusionOk="0">
                <a:moveTo>
                  <a:pt x="23107" y="1468"/>
                </a:moveTo>
                <a:cubicBezTo>
                  <a:pt x="22335" y="12801"/>
                  <a:pt x="12916" y="21599"/>
                  <a:pt x="1557" y="21600"/>
                </a:cubicBezTo>
                <a:cubicBezTo>
                  <a:pt x="1037" y="21600"/>
                  <a:pt x="518" y="21581"/>
                  <a:pt x="0" y="21543"/>
                </a:cubicBezTo>
                <a:lnTo>
                  <a:pt x="1557" y="0"/>
                </a:lnTo>
                <a:close/>
              </a:path>
            </a:pathLst>
          </a:custGeom>
          <a:noFill/>
          <a:ln w="50799" cap="rnd">
            <a:solidFill>
              <a:schemeClr val="folHlink"/>
            </a:solidFill>
            <a:round/>
            <a:headEnd/>
            <a:tailEnd/>
          </a:ln>
        </p:spPr>
        <p:txBody>
          <a:bodyPr wrap="none" anchor="ctr"/>
          <a:lstStyle/>
          <a:p>
            <a:endParaRPr lang="en-US"/>
          </a:p>
        </p:txBody>
      </p:sp>
      <p:sp>
        <p:nvSpPr>
          <p:cNvPr id="39945" name="Text Box 11"/>
          <p:cNvSpPr txBox="1">
            <a:spLocks noChangeArrowheads="1"/>
          </p:cNvSpPr>
          <p:nvPr/>
        </p:nvSpPr>
        <p:spPr bwMode="auto">
          <a:xfrm>
            <a:off x="4495800" y="4572000"/>
            <a:ext cx="1828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Liquidity Premium</a:t>
            </a:r>
          </a:p>
        </p:txBody>
      </p:sp>
      <p:sp>
        <p:nvSpPr>
          <p:cNvPr id="39946" name="Text Box 12"/>
          <p:cNvSpPr txBox="1">
            <a:spLocks noChangeArrowheads="1"/>
          </p:cNvSpPr>
          <p:nvPr/>
        </p:nvSpPr>
        <p:spPr bwMode="auto">
          <a:xfrm>
            <a:off x="6324600" y="3733800"/>
            <a:ext cx="2590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Pure Expectations Yield Curve</a:t>
            </a:r>
          </a:p>
        </p:txBody>
      </p:sp>
      <p:sp>
        <p:nvSpPr>
          <p:cNvPr id="39947" name="Text Box 13"/>
          <p:cNvSpPr txBox="1">
            <a:spLocks noChangeArrowheads="1"/>
          </p:cNvSpPr>
          <p:nvPr/>
        </p:nvSpPr>
        <p:spPr bwMode="auto">
          <a:xfrm>
            <a:off x="5181600" y="2514600"/>
            <a:ext cx="2209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Observed Yield Curve</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Liquidity Premiums and Yield Curves</a:t>
            </a:r>
          </a:p>
        </p:txBody>
      </p:sp>
      <p:sp>
        <p:nvSpPr>
          <p:cNvPr id="40963" name="Arc 3"/>
          <p:cNvSpPr>
            <a:spLocks/>
          </p:cNvSpPr>
          <p:nvPr/>
        </p:nvSpPr>
        <p:spPr bwMode="auto">
          <a:xfrm rot="-10572131">
            <a:off x="1295400" y="4419600"/>
            <a:ext cx="4889500" cy="1257300"/>
          </a:xfrm>
          <a:custGeom>
            <a:avLst/>
            <a:gdLst>
              <a:gd name="T0" fmla="*/ 4889500 w 21550"/>
              <a:gd name="T1" fmla="*/ 85450 h 21600"/>
              <a:gd name="T2" fmla="*/ 10891 w 21550"/>
              <a:gd name="T3" fmla="*/ 1257300 h 21600"/>
              <a:gd name="T4" fmla="*/ 0 w 21550"/>
              <a:gd name="T5" fmla="*/ 0 h 21600"/>
              <a:gd name="T6" fmla="*/ 0 60000 65536"/>
              <a:gd name="T7" fmla="*/ 0 60000 65536"/>
              <a:gd name="T8" fmla="*/ 0 60000 65536"/>
              <a:gd name="T9" fmla="*/ 0 w 21550"/>
              <a:gd name="T10" fmla="*/ 0 h 21600"/>
              <a:gd name="T11" fmla="*/ 21550 w 21550"/>
              <a:gd name="T12" fmla="*/ 21600 h 21600"/>
            </a:gdLst>
            <a:ahLst/>
            <a:cxnLst>
              <a:cxn ang="T6">
                <a:pos x="T0" y="T1"/>
              </a:cxn>
              <a:cxn ang="T7">
                <a:pos x="T2" y="T3"/>
              </a:cxn>
              <a:cxn ang="T8">
                <a:pos x="T4" y="T5"/>
              </a:cxn>
            </a:cxnLst>
            <a:rect l="T9" t="T10" r="T11" b="T12"/>
            <a:pathLst>
              <a:path w="21550" h="21600" fill="none" extrusionOk="0">
                <a:moveTo>
                  <a:pt x="21550" y="1468"/>
                </a:moveTo>
                <a:cubicBezTo>
                  <a:pt x="20779" y="12782"/>
                  <a:pt x="11389" y="21574"/>
                  <a:pt x="47" y="21599"/>
                </a:cubicBezTo>
              </a:path>
              <a:path w="21550" h="21600" stroke="0" extrusionOk="0">
                <a:moveTo>
                  <a:pt x="21550" y="1468"/>
                </a:moveTo>
                <a:cubicBezTo>
                  <a:pt x="20779" y="12782"/>
                  <a:pt x="11389" y="21574"/>
                  <a:pt x="47" y="21599"/>
                </a:cubicBezTo>
                <a:lnTo>
                  <a:pt x="0" y="0"/>
                </a:lnTo>
                <a:close/>
              </a:path>
            </a:pathLst>
          </a:custGeom>
          <a:noFill/>
          <a:ln w="50799" cap="rnd">
            <a:solidFill>
              <a:srgbClr val="6600FF"/>
            </a:solidFill>
            <a:round/>
            <a:headEnd/>
            <a:tailEnd/>
          </a:ln>
        </p:spPr>
        <p:txBody>
          <a:bodyPr wrap="none" anchor="ctr"/>
          <a:lstStyle/>
          <a:p>
            <a:endParaRPr lang="en-US"/>
          </a:p>
        </p:txBody>
      </p:sp>
      <p:grpSp>
        <p:nvGrpSpPr>
          <p:cNvPr id="2" name="Group 4"/>
          <p:cNvGrpSpPr>
            <a:grpSpLocks/>
          </p:cNvGrpSpPr>
          <p:nvPr/>
        </p:nvGrpSpPr>
        <p:grpSpPr bwMode="auto">
          <a:xfrm>
            <a:off x="1143000" y="2209800"/>
            <a:ext cx="6248400" cy="3352800"/>
            <a:chOff x="720" y="1584"/>
            <a:chExt cx="3936" cy="2112"/>
          </a:xfrm>
        </p:grpSpPr>
        <p:sp>
          <p:nvSpPr>
            <p:cNvPr id="40972" name="Line 5"/>
            <p:cNvSpPr>
              <a:spLocks noChangeShapeType="1"/>
            </p:cNvSpPr>
            <p:nvPr/>
          </p:nvSpPr>
          <p:spPr bwMode="auto">
            <a:xfrm>
              <a:off x="720" y="1584"/>
              <a:ext cx="0" cy="2112"/>
            </a:xfrm>
            <a:prstGeom prst="line">
              <a:avLst/>
            </a:prstGeom>
            <a:noFill/>
            <a:ln w="38100">
              <a:solidFill>
                <a:srgbClr val="393E81"/>
              </a:solidFill>
              <a:round/>
              <a:headEnd/>
              <a:tailEnd/>
            </a:ln>
          </p:spPr>
          <p:txBody>
            <a:bodyPr wrap="none" anchor="ctr"/>
            <a:lstStyle/>
            <a:p>
              <a:endParaRPr lang="en-US"/>
            </a:p>
          </p:txBody>
        </p:sp>
        <p:sp>
          <p:nvSpPr>
            <p:cNvPr id="40973" name="Line 6"/>
            <p:cNvSpPr>
              <a:spLocks noChangeShapeType="1"/>
            </p:cNvSpPr>
            <p:nvPr/>
          </p:nvSpPr>
          <p:spPr bwMode="auto">
            <a:xfrm>
              <a:off x="720" y="3696"/>
              <a:ext cx="3936" cy="0"/>
            </a:xfrm>
            <a:prstGeom prst="line">
              <a:avLst/>
            </a:prstGeom>
            <a:noFill/>
            <a:ln w="38100">
              <a:solidFill>
                <a:srgbClr val="393E81"/>
              </a:solidFill>
              <a:round/>
              <a:headEnd/>
              <a:tailEnd/>
            </a:ln>
          </p:spPr>
          <p:txBody>
            <a:bodyPr wrap="none" anchor="ctr"/>
            <a:lstStyle/>
            <a:p>
              <a:endParaRPr lang="en-US"/>
            </a:p>
          </p:txBody>
        </p:sp>
      </p:grpSp>
      <p:sp>
        <p:nvSpPr>
          <p:cNvPr id="40965" name="Rectangle 7"/>
          <p:cNvSpPr>
            <a:spLocks noChangeArrowheads="1"/>
          </p:cNvSpPr>
          <p:nvPr/>
        </p:nvSpPr>
        <p:spPr bwMode="auto">
          <a:xfrm>
            <a:off x="609600" y="1676400"/>
            <a:ext cx="996950" cy="457200"/>
          </a:xfrm>
          <a:prstGeom prst="rect">
            <a:avLst/>
          </a:prstGeom>
          <a:noFill/>
          <a:ln w="9525">
            <a:noFill/>
            <a:miter lim="800000"/>
            <a:headEnd/>
            <a:tailEnd/>
          </a:ln>
        </p:spPr>
        <p:txBody>
          <a:bodyPr wrap="none">
            <a:spAutoFit/>
          </a:bodyPr>
          <a:lstStyle/>
          <a:p>
            <a:pPr algn="l" eaLnBrk="0" hangingPunct="0"/>
            <a:r>
              <a:rPr lang="en-US" b="1">
                <a:solidFill>
                  <a:srgbClr val="393E81"/>
                </a:solidFill>
              </a:rPr>
              <a:t>Yields</a:t>
            </a:r>
          </a:p>
        </p:txBody>
      </p:sp>
      <p:sp>
        <p:nvSpPr>
          <p:cNvPr id="40966" name="Rectangle 8"/>
          <p:cNvSpPr>
            <a:spLocks noChangeArrowheads="1"/>
          </p:cNvSpPr>
          <p:nvPr/>
        </p:nvSpPr>
        <p:spPr bwMode="auto">
          <a:xfrm>
            <a:off x="7086600" y="5715000"/>
            <a:ext cx="1368425" cy="457200"/>
          </a:xfrm>
          <a:prstGeom prst="rect">
            <a:avLst/>
          </a:prstGeom>
          <a:noFill/>
          <a:ln w="9525">
            <a:noFill/>
            <a:miter lim="800000"/>
            <a:headEnd/>
            <a:tailEnd/>
          </a:ln>
        </p:spPr>
        <p:txBody>
          <a:bodyPr wrap="none">
            <a:spAutoFit/>
          </a:bodyPr>
          <a:lstStyle/>
          <a:p>
            <a:pPr algn="l" eaLnBrk="0" hangingPunct="0"/>
            <a:r>
              <a:rPr lang="en-US" b="1">
                <a:solidFill>
                  <a:srgbClr val="393E81"/>
                </a:solidFill>
              </a:rPr>
              <a:t>Maturity</a:t>
            </a:r>
          </a:p>
        </p:txBody>
      </p:sp>
      <p:sp>
        <p:nvSpPr>
          <p:cNvPr id="40967" name="Arc 9"/>
          <p:cNvSpPr>
            <a:spLocks/>
          </p:cNvSpPr>
          <p:nvPr/>
        </p:nvSpPr>
        <p:spPr bwMode="auto">
          <a:xfrm rot="1733405">
            <a:off x="1543050" y="1555750"/>
            <a:ext cx="5075238" cy="2746375"/>
          </a:xfrm>
          <a:custGeom>
            <a:avLst/>
            <a:gdLst>
              <a:gd name="T0" fmla="*/ 5075238 w 16897"/>
              <a:gd name="T1" fmla="*/ 1710890 h 21600"/>
              <a:gd name="T2" fmla="*/ 39047 w 16897"/>
              <a:gd name="T3" fmla="*/ 2746375 h 21600"/>
              <a:gd name="T4" fmla="*/ 0 w 16897"/>
              <a:gd name="T5" fmla="*/ 0 h 21600"/>
              <a:gd name="T6" fmla="*/ 0 60000 65536"/>
              <a:gd name="T7" fmla="*/ 0 60000 65536"/>
              <a:gd name="T8" fmla="*/ 0 60000 65536"/>
              <a:gd name="T9" fmla="*/ 0 w 16897"/>
              <a:gd name="T10" fmla="*/ 0 h 21600"/>
              <a:gd name="T11" fmla="*/ 16897 w 16897"/>
              <a:gd name="T12" fmla="*/ 21600 h 21600"/>
            </a:gdLst>
            <a:ahLst/>
            <a:cxnLst>
              <a:cxn ang="T6">
                <a:pos x="T0" y="T1"/>
              </a:cxn>
              <a:cxn ang="T7">
                <a:pos x="T2" y="T3"/>
              </a:cxn>
              <a:cxn ang="T8">
                <a:pos x="T4" y="T5"/>
              </a:cxn>
            </a:cxnLst>
            <a:rect l="T9" t="T10" r="T11" b="T12"/>
            <a:pathLst>
              <a:path w="16897" h="21600" fill="none" extrusionOk="0">
                <a:moveTo>
                  <a:pt x="16896" y="13455"/>
                </a:moveTo>
                <a:cubicBezTo>
                  <a:pt x="12826" y="18566"/>
                  <a:pt x="6662" y="21560"/>
                  <a:pt x="129" y="21599"/>
                </a:cubicBezTo>
              </a:path>
              <a:path w="16897" h="21600" stroke="0" extrusionOk="0">
                <a:moveTo>
                  <a:pt x="16896" y="13455"/>
                </a:moveTo>
                <a:cubicBezTo>
                  <a:pt x="12826" y="18566"/>
                  <a:pt x="6662" y="21560"/>
                  <a:pt x="129" y="21599"/>
                </a:cubicBezTo>
                <a:lnTo>
                  <a:pt x="0" y="0"/>
                </a:lnTo>
                <a:close/>
              </a:path>
            </a:pathLst>
          </a:custGeom>
          <a:noFill/>
          <a:ln w="50799">
            <a:solidFill>
              <a:schemeClr val="tx2"/>
            </a:solidFill>
            <a:prstDash val="sysDot"/>
            <a:round/>
            <a:headEnd/>
            <a:tailEnd/>
          </a:ln>
        </p:spPr>
        <p:txBody>
          <a:bodyPr wrap="none" anchor="ctr"/>
          <a:lstStyle/>
          <a:p>
            <a:endParaRPr lang="en-US"/>
          </a:p>
        </p:txBody>
      </p:sp>
      <p:sp>
        <p:nvSpPr>
          <p:cNvPr id="40968" name="Text Box 10"/>
          <p:cNvSpPr txBox="1">
            <a:spLocks noChangeArrowheads="1"/>
          </p:cNvSpPr>
          <p:nvPr/>
        </p:nvSpPr>
        <p:spPr bwMode="auto">
          <a:xfrm>
            <a:off x="5715000" y="4724400"/>
            <a:ext cx="1828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Liquidity Premium</a:t>
            </a:r>
          </a:p>
        </p:txBody>
      </p:sp>
      <p:sp>
        <p:nvSpPr>
          <p:cNvPr id="40969" name="Text Box 11"/>
          <p:cNvSpPr txBox="1">
            <a:spLocks noChangeArrowheads="1"/>
          </p:cNvSpPr>
          <p:nvPr/>
        </p:nvSpPr>
        <p:spPr bwMode="auto">
          <a:xfrm>
            <a:off x="6096000" y="2971800"/>
            <a:ext cx="2209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Observed Yield Curve</a:t>
            </a:r>
          </a:p>
        </p:txBody>
      </p:sp>
      <p:sp>
        <p:nvSpPr>
          <p:cNvPr id="40970" name="Line 12"/>
          <p:cNvSpPr>
            <a:spLocks noChangeShapeType="1"/>
          </p:cNvSpPr>
          <p:nvPr/>
        </p:nvSpPr>
        <p:spPr bwMode="auto">
          <a:xfrm>
            <a:off x="1143000" y="2819400"/>
            <a:ext cx="4876800" cy="609600"/>
          </a:xfrm>
          <a:prstGeom prst="line">
            <a:avLst/>
          </a:prstGeom>
          <a:noFill/>
          <a:ln w="57150">
            <a:solidFill>
              <a:schemeClr val="folHlink"/>
            </a:solidFill>
            <a:round/>
            <a:headEnd/>
            <a:tailEnd/>
          </a:ln>
        </p:spPr>
        <p:txBody>
          <a:bodyPr wrap="none" anchor="ctr"/>
          <a:lstStyle/>
          <a:p>
            <a:endParaRPr lang="en-US"/>
          </a:p>
        </p:txBody>
      </p:sp>
      <p:sp>
        <p:nvSpPr>
          <p:cNvPr id="40971" name="Text Box 13"/>
          <p:cNvSpPr txBox="1">
            <a:spLocks noChangeArrowheads="1"/>
          </p:cNvSpPr>
          <p:nvPr/>
        </p:nvSpPr>
        <p:spPr bwMode="auto">
          <a:xfrm>
            <a:off x="6324600" y="3886200"/>
            <a:ext cx="2590800" cy="822325"/>
          </a:xfrm>
          <a:prstGeom prst="rect">
            <a:avLst/>
          </a:prstGeom>
          <a:noFill/>
          <a:ln w="9525">
            <a:noFill/>
            <a:miter lim="800000"/>
            <a:headEnd/>
            <a:tailEnd/>
          </a:ln>
        </p:spPr>
        <p:txBody>
          <a:bodyPr>
            <a:spAutoFit/>
          </a:bodyPr>
          <a:lstStyle/>
          <a:p>
            <a:pPr algn="l" eaLnBrk="0" hangingPunct="0">
              <a:spcBef>
                <a:spcPct val="50000"/>
              </a:spcBef>
            </a:pPr>
            <a:r>
              <a:rPr lang="en-US" b="1">
                <a:solidFill>
                  <a:srgbClr val="393E81"/>
                </a:solidFill>
              </a:rPr>
              <a:t>Pure Expectations Yield Curve</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152400"/>
            <a:ext cx="9144000" cy="609600"/>
          </a:xfrm>
        </p:spPr>
        <p:txBody>
          <a:bodyPr/>
          <a:lstStyle/>
          <a:p>
            <a:pPr eaLnBrk="1" hangingPunct="1"/>
            <a:r>
              <a:rPr lang="en-US" smtClean="0"/>
              <a:t>Contrasting the theories</a:t>
            </a:r>
          </a:p>
        </p:txBody>
      </p:sp>
      <p:sp>
        <p:nvSpPr>
          <p:cNvPr id="41987" name="Rectangle 3"/>
          <p:cNvSpPr>
            <a:spLocks noGrp="1" noChangeArrowheads="1"/>
          </p:cNvSpPr>
          <p:nvPr>
            <p:ph type="body" idx="1"/>
          </p:nvPr>
        </p:nvSpPr>
        <p:spPr>
          <a:xfrm>
            <a:off x="685800" y="1447800"/>
            <a:ext cx="7772400" cy="4648200"/>
          </a:xfrm>
        </p:spPr>
        <p:txBody>
          <a:bodyPr/>
          <a:lstStyle/>
          <a:p>
            <a:pPr eaLnBrk="1" hangingPunct="1"/>
            <a:r>
              <a:rPr lang="en-US" sz="2800" smtClean="0"/>
              <a:t>Long-term rates generally exceed short-term rates</a:t>
            </a:r>
          </a:p>
          <a:p>
            <a:pPr lvl="1" eaLnBrk="1" hangingPunct="1"/>
            <a:r>
              <a:rPr lang="en-US" sz="2400" smtClean="0"/>
              <a:t>Historically, two-thirds of the time</a:t>
            </a:r>
          </a:p>
          <a:p>
            <a:pPr lvl="1" eaLnBrk="1" hangingPunct="1"/>
            <a:r>
              <a:rPr lang="en-US" sz="2400" smtClean="0"/>
              <a:t>Term (liquidity) premium has averaged about 1.5% </a:t>
            </a:r>
          </a:p>
          <a:p>
            <a:pPr eaLnBrk="1" hangingPunct="1"/>
            <a:r>
              <a:rPr lang="en-US" sz="2800" smtClean="0"/>
              <a:t>Normal, upward-sloping yield curve can’t be explained by expectations hypothesis; need liquidity preference theory.</a:t>
            </a:r>
          </a:p>
          <a:p>
            <a:pPr eaLnBrk="1" hangingPunct="1"/>
            <a:r>
              <a:rPr lang="en-US" sz="2800" smtClean="0"/>
              <a:t>Yield curve dramatically changing shape can’t be explained by liquidity preference theory, but can be by expectations hypothesis.</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381000" y="1219200"/>
            <a:ext cx="8763000" cy="4648200"/>
          </a:xfrm>
        </p:spPr>
        <p:txBody>
          <a:bodyPr/>
          <a:lstStyle/>
          <a:p>
            <a:pPr eaLnBrk="1" hangingPunct="1"/>
            <a:r>
              <a:rPr lang="en-US" sz="2800" smtClean="0"/>
              <a:t>Short- and long-term bonds are traded in distinct markets.</a:t>
            </a:r>
          </a:p>
          <a:p>
            <a:pPr eaLnBrk="1" hangingPunct="1"/>
            <a:r>
              <a:rPr lang="en-US" sz="2800" smtClean="0"/>
              <a:t>Trading in the distinct segments determines the various rates.</a:t>
            </a:r>
          </a:p>
          <a:p>
            <a:pPr eaLnBrk="1" hangingPunct="1"/>
            <a:r>
              <a:rPr lang="en-US" sz="2800" smtClean="0"/>
              <a:t>Observed rates are not directly influenced by expectations.</a:t>
            </a:r>
          </a:p>
          <a:p>
            <a:pPr eaLnBrk="1" hangingPunct="1"/>
            <a:r>
              <a:rPr lang="en-US" sz="2800" smtClean="0"/>
              <a:t>Preferred Habitat:</a:t>
            </a:r>
          </a:p>
          <a:p>
            <a:pPr lvl="1" eaLnBrk="1" hangingPunct="1"/>
            <a:r>
              <a:rPr lang="en-US" smtClean="0"/>
              <a:t>Modification of market segmentation</a:t>
            </a:r>
          </a:p>
          <a:p>
            <a:pPr lvl="1" eaLnBrk="1" hangingPunct="1"/>
            <a:r>
              <a:rPr lang="en-US" smtClean="0"/>
              <a:t>Investors will switch out of preferred maturity segments if premiums are adequate.</a:t>
            </a:r>
          </a:p>
        </p:txBody>
      </p:sp>
      <p:sp>
        <p:nvSpPr>
          <p:cNvPr id="43011" name="Rectangle 3"/>
          <p:cNvSpPr>
            <a:spLocks noGrp="1" noChangeArrowheads="1"/>
          </p:cNvSpPr>
          <p:nvPr>
            <p:ph type="title"/>
          </p:nvPr>
        </p:nvSpPr>
        <p:spPr/>
        <p:txBody>
          <a:bodyPr/>
          <a:lstStyle/>
          <a:p>
            <a:pPr eaLnBrk="1" hangingPunct="1"/>
            <a:r>
              <a:rPr lang="en-US" smtClean="0"/>
              <a:t>Market Segmentation and Preferred Habitat</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Using Yields to Price Coupon Bonds</a:t>
            </a:r>
          </a:p>
        </p:txBody>
      </p:sp>
      <p:sp>
        <p:nvSpPr>
          <p:cNvPr id="44035" name="Rectangle 3"/>
          <p:cNvSpPr>
            <a:spLocks noGrp="1" noChangeArrowheads="1"/>
          </p:cNvSpPr>
          <p:nvPr>
            <p:ph type="body" idx="1"/>
          </p:nvPr>
        </p:nvSpPr>
        <p:spPr>
          <a:xfrm>
            <a:off x="685800" y="1219200"/>
            <a:ext cx="7772400" cy="4876800"/>
          </a:xfrm>
        </p:spPr>
        <p:txBody>
          <a:bodyPr/>
          <a:lstStyle/>
          <a:p>
            <a:pPr eaLnBrk="1" hangingPunct="1">
              <a:lnSpc>
                <a:spcPct val="90000"/>
              </a:lnSpc>
            </a:pPr>
            <a:r>
              <a:rPr lang="en-US" sz="2800" smtClean="0"/>
              <a:t>A coupon bond can be viewed as a series of zero coupon bonds.</a:t>
            </a:r>
          </a:p>
          <a:p>
            <a:pPr eaLnBrk="1" hangingPunct="1">
              <a:lnSpc>
                <a:spcPct val="90000"/>
              </a:lnSpc>
            </a:pPr>
            <a:r>
              <a:rPr lang="en-US" sz="2800" smtClean="0"/>
              <a:t>The appropriate rate to discount each cash flow at  is the yield on a zero-coupon Treasury security with the same maturity as the cash flow plus an appropriate risk premium.</a:t>
            </a:r>
          </a:p>
          <a:p>
            <a:pPr eaLnBrk="1" hangingPunct="1">
              <a:lnSpc>
                <a:spcPct val="90000"/>
              </a:lnSpc>
            </a:pPr>
            <a:r>
              <a:rPr lang="en-US" sz="2800" smtClean="0"/>
              <a:t>The PV of the sum of these cash flows is the bond’s intrinsic value.</a:t>
            </a:r>
          </a:p>
          <a:p>
            <a:pPr eaLnBrk="1" hangingPunct="1">
              <a:lnSpc>
                <a:spcPct val="90000"/>
              </a:lnSpc>
            </a:pPr>
            <a:r>
              <a:rPr lang="en-US" sz="2800" smtClean="0"/>
              <a:t>Since price depends on both the timing of cash flows and discount rates, bonds with similar characteristics and maturities can have different yields-to-maturity.</a:t>
            </a:r>
          </a:p>
        </p:txBody>
      </p:sp>
    </p:spTree>
  </p:cSld>
  <p:clrMapOvr>
    <a:masterClrMapping/>
  </p:clrMapOvr>
  <p:transition/>
</p:sld>
</file>

<file path=ppt/theme/theme1.xml><?xml version="1.0" encoding="utf-8"?>
<a:theme xmlns:a="http://schemas.openxmlformats.org/drawingml/2006/main" name="Fireball">
  <a:themeElements>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fontScheme name="Firebal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clrMap bg1="dk2" tx1="lt1" bg2="dk1" tx2="lt2" accent1="accent1" accent2="accent2" accent3="accent3" accent4="accent4" accent5="accent5" accent6="accent6" hlink="hlink" folHlink="folHlink"/>
    </a:extraClrScheme>
    <a:extraClrScheme>
      <a:clrScheme name="Fireball 2">
        <a:dk1>
          <a:srgbClr val="000000"/>
        </a:dk1>
        <a:lt1>
          <a:srgbClr val="FFFFFF"/>
        </a:lt1>
        <a:dk2>
          <a:srgbClr val="FF9900"/>
        </a:dk2>
        <a:lt2>
          <a:srgbClr val="5F5F5F"/>
        </a:lt2>
        <a:accent1>
          <a:srgbClr val="FF9933"/>
        </a:accent1>
        <a:accent2>
          <a:srgbClr val="CC0066"/>
        </a:accent2>
        <a:accent3>
          <a:srgbClr val="FFFFFF"/>
        </a:accent3>
        <a:accent4>
          <a:srgbClr val="000000"/>
        </a:accent4>
        <a:accent5>
          <a:srgbClr val="FFCAAD"/>
        </a:accent5>
        <a:accent6>
          <a:srgbClr val="B9005C"/>
        </a:accent6>
        <a:hlink>
          <a:srgbClr val="CC00CC"/>
        </a:hlink>
        <a:folHlink>
          <a:srgbClr val="990099"/>
        </a:folHlink>
      </a:clrScheme>
      <a:clrMap bg1="lt1" tx1="dk1" bg2="lt2" tx2="dk2" accent1="accent1" accent2="accent2" accent3="accent3" accent4="accent4" accent5="accent5" accent6="accent6" hlink="hlink" folHlink="folHlink"/>
    </a:extraClrScheme>
    <a:extraClrScheme>
      <a:clrScheme name="Firebal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Designs\Fireball.pot</Template>
  <TotalTime>1557</TotalTime>
  <Words>3649</Words>
  <Application>Microsoft Office PowerPoint</Application>
  <PresentationFormat>On-screen Show (4:3)</PresentationFormat>
  <Paragraphs>537</Paragraphs>
  <Slides>95</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95</vt:i4>
      </vt:variant>
    </vt:vector>
  </HeadingPairs>
  <TitlesOfParts>
    <vt:vector size="101" baseType="lpstr">
      <vt:lpstr>Times New Roman</vt:lpstr>
      <vt:lpstr>Arial</vt:lpstr>
      <vt:lpstr>Wingdings</vt:lpstr>
      <vt:lpstr>Fireball</vt:lpstr>
      <vt:lpstr>Microsoft Equation 3.0</vt:lpstr>
      <vt:lpstr>MathType 4.0 Equation</vt:lpstr>
      <vt:lpstr>Slide 1</vt:lpstr>
      <vt:lpstr>The nature of US bond markets</vt:lpstr>
      <vt:lpstr>Bond issuers</vt:lpstr>
      <vt:lpstr>Who owns bonds?</vt:lpstr>
      <vt:lpstr>Bond Characteristics</vt:lpstr>
      <vt:lpstr>US T-Note: 2/15/04, 4 ¾, 101-05/101-06</vt:lpstr>
      <vt:lpstr>Slide 7</vt:lpstr>
      <vt:lpstr>Slide 8</vt:lpstr>
      <vt:lpstr>US T-Note: 2/15/04, 4 ¾: Price Behavior</vt:lpstr>
      <vt:lpstr>Are Bonds Really Fixed Income?</vt:lpstr>
      <vt:lpstr>Russia: 1998 Crisis</vt:lpstr>
      <vt:lpstr>Russian Federation Bond: 3/25/2004, 9%</vt:lpstr>
      <vt:lpstr>Argentina: 2001 Crisis</vt:lpstr>
      <vt:lpstr>Argentina Government Bond</vt:lpstr>
      <vt:lpstr>Enron: 1/8/2009, 6.75 %</vt:lpstr>
      <vt:lpstr>Pricing Bonds</vt:lpstr>
      <vt:lpstr>Types of U.S. Treasury Securities</vt:lpstr>
      <vt:lpstr>Common Characteristics</vt:lpstr>
      <vt:lpstr>Sale of New Securities</vt:lpstr>
      <vt:lpstr>Sale of New Securities</vt:lpstr>
      <vt:lpstr>Example</vt:lpstr>
      <vt:lpstr>Example</vt:lpstr>
      <vt:lpstr>Callable Treasury Bonds</vt:lpstr>
      <vt:lpstr>Treasury STRIPS</vt:lpstr>
      <vt:lpstr>Characteristics of Treasury STRIPS</vt:lpstr>
      <vt:lpstr>Treasury Inflation Protection Securities</vt:lpstr>
      <vt:lpstr>TIPS Example</vt:lpstr>
      <vt:lpstr>TIPS Example</vt:lpstr>
      <vt:lpstr>New trend: Foreign Holdings of Treasuries</vt:lpstr>
      <vt:lpstr>Slide 30</vt:lpstr>
      <vt:lpstr>Bond Characteristics</vt:lpstr>
      <vt:lpstr>Provisions of Bonds</vt:lpstr>
      <vt:lpstr>Bond Pricing</vt:lpstr>
      <vt:lpstr>Solving for Price</vt:lpstr>
      <vt:lpstr>Relationship between yields and prices</vt:lpstr>
      <vt:lpstr>Example</vt:lpstr>
      <vt:lpstr>Change in Value Over Time</vt:lpstr>
      <vt:lpstr>Example</vt:lpstr>
      <vt:lpstr>Example</vt:lpstr>
      <vt:lpstr>Yield to Maturity</vt:lpstr>
      <vt:lpstr>Yield to Maturity Example</vt:lpstr>
      <vt:lpstr>YTM Measures</vt:lpstr>
      <vt:lpstr>Yield to Call</vt:lpstr>
      <vt:lpstr>Yield to Call Example</vt:lpstr>
      <vt:lpstr>YTC Measures</vt:lpstr>
      <vt:lpstr>Realized Yield versus YTM</vt:lpstr>
      <vt:lpstr>Holding-Period Return: Single Period</vt:lpstr>
      <vt:lpstr>Holding-Period Example</vt:lpstr>
      <vt:lpstr>Holding-Period Return: Multiperiod</vt:lpstr>
      <vt:lpstr>Example</vt:lpstr>
      <vt:lpstr>Example</vt:lpstr>
      <vt:lpstr>Original-Issue Discount Bonds</vt:lpstr>
      <vt:lpstr>Zero-Coupon Example</vt:lpstr>
      <vt:lpstr>Zero-Coupon Example</vt:lpstr>
      <vt:lpstr>Slide 55</vt:lpstr>
      <vt:lpstr>Overview</vt:lpstr>
      <vt:lpstr>Treasury Yield Curve on 3/26/2010</vt:lpstr>
      <vt:lpstr>Shape of Yield Curve</vt:lpstr>
      <vt:lpstr>Who determines short rates?</vt:lpstr>
      <vt:lpstr>Fed and the Target</vt:lpstr>
      <vt:lpstr>How does the Fed decide?</vt:lpstr>
      <vt:lpstr>How does Taylor’s Rule Work?</vt:lpstr>
      <vt:lpstr>Taylor’ Rule</vt:lpstr>
      <vt:lpstr>What does the shape tell us?</vt:lpstr>
      <vt:lpstr>Term Structure: Jan 2001 vs. Oct 2003</vt:lpstr>
      <vt:lpstr>Slope of the Yield Curve</vt:lpstr>
      <vt:lpstr>Time Series of the Slope</vt:lpstr>
      <vt:lpstr>Recessions since 1960</vt:lpstr>
      <vt:lpstr>Slide 69</vt:lpstr>
      <vt:lpstr>Slopes vs. Recessions</vt:lpstr>
      <vt:lpstr>Key Points</vt:lpstr>
      <vt:lpstr>Constructing the Yield Curve</vt:lpstr>
      <vt:lpstr>Computing Yields From Zero-Coupon Bonds</vt:lpstr>
      <vt:lpstr>Example</vt:lpstr>
      <vt:lpstr>Importance of the Term Structure</vt:lpstr>
      <vt:lpstr>Practical Considerations</vt:lpstr>
      <vt:lpstr>Bootstrapping Methodology</vt:lpstr>
      <vt:lpstr>Bootstrapping Example</vt:lpstr>
      <vt:lpstr>Using Simultaneous Equations</vt:lpstr>
      <vt:lpstr>Problems With Using STRIPS</vt:lpstr>
      <vt:lpstr>Modeling the Term Structure</vt:lpstr>
      <vt:lpstr>Example: Term Structure Under Certainty</vt:lpstr>
      <vt:lpstr>Term Structure Under Certainty</vt:lpstr>
      <vt:lpstr>Forward Rates</vt:lpstr>
      <vt:lpstr>Forward Rate Example</vt:lpstr>
      <vt:lpstr>Modeling the Term Structure Under Uncertainty</vt:lpstr>
      <vt:lpstr>Models of the Term Structure</vt:lpstr>
      <vt:lpstr>The Expectations Hypothesis</vt:lpstr>
      <vt:lpstr>The Expectations Hypothesis</vt:lpstr>
      <vt:lpstr>The Liquidity Preference Theory</vt:lpstr>
      <vt:lpstr>Liquidity Premiums and Yield Curves</vt:lpstr>
      <vt:lpstr>Liquidity Premiums and Yield Curves</vt:lpstr>
      <vt:lpstr>Contrasting the theories</vt:lpstr>
      <vt:lpstr>Market Segmentation and Preferred Habitat</vt:lpstr>
      <vt:lpstr>Using Yields to Price Coupon Bonds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gwu</cp:lastModifiedBy>
  <cp:revision>75</cp:revision>
  <cp:lastPrinted>1998-03-10T17:54:08Z</cp:lastPrinted>
  <dcterms:created xsi:type="dcterms:W3CDTF">1998-03-08T20:26:56Z</dcterms:created>
  <dcterms:modified xsi:type="dcterms:W3CDTF">2010-03-27T19:50:47Z</dcterms:modified>
</cp:coreProperties>
</file>