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146"/>
  </p:notesMasterIdLst>
  <p:handoutMasterIdLst>
    <p:handoutMasterId r:id="rId147"/>
  </p:handoutMasterIdLst>
  <p:sldIdLst>
    <p:sldId id="272" r:id="rId2"/>
    <p:sldId id="275" r:id="rId3"/>
    <p:sldId id="276" r:id="rId4"/>
    <p:sldId id="277" r:id="rId5"/>
    <p:sldId id="278" r:id="rId6"/>
    <p:sldId id="279" r:id="rId7"/>
    <p:sldId id="299" r:id="rId8"/>
    <p:sldId id="282" r:id="rId9"/>
    <p:sldId id="283" r:id="rId10"/>
    <p:sldId id="284" r:id="rId11"/>
    <p:sldId id="285" r:id="rId12"/>
    <p:sldId id="286" r:id="rId13"/>
    <p:sldId id="287" r:id="rId14"/>
    <p:sldId id="288" r:id="rId15"/>
    <p:sldId id="289" r:id="rId16"/>
    <p:sldId id="290" r:id="rId17"/>
    <p:sldId id="292" r:id="rId18"/>
    <p:sldId id="293" r:id="rId19"/>
    <p:sldId id="294" r:id="rId20"/>
    <p:sldId id="295" r:id="rId21"/>
    <p:sldId id="298" r:id="rId22"/>
    <p:sldId id="296"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5" r:id="rId59"/>
    <p:sldId id="336" r:id="rId60"/>
    <p:sldId id="337" r:id="rId61"/>
    <p:sldId id="338" r:id="rId62"/>
    <p:sldId id="339" r:id="rId63"/>
    <p:sldId id="340" r:id="rId64"/>
    <p:sldId id="341" r:id="rId65"/>
    <p:sldId id="342" r:id="rId66"/>
    <p:sldId id="343" r:id="rId67"/>
    <p:sldId id="344" r:id="rId68"/>
    <p:sldId id="345" r:id="rId69"/>
    <p:sldId id="346" r:id="rId70"/>
    <p:sldId id="347" r:id="rId71"/>
    <p:sldId id="348" r:id="rId72"/>
    <p:sldId id="349" r:id="rId73"/>
    <p:sldId id="350" r:id="rId74"/>
    <p:sldId id="351" r:id="rId75"/>
    <p:sldId id="352" r:id="rId76"/>
    <p:sldId id="353" r:id="rId77"/>
    <p:sldId id="354" r:id="rId78"/>
    <p:sldId id="355" r:id="rId79"/>
    <p:sldId id="356" r:id="rId80"/>
    <p:sldId id="357" r:id="rId81"/>
    <p:sldId id="358" r:id="rId82"/>
    <p:sldId id="359" r:id="rId83"/>
    <p:sldId id="360" r:id="rId84"/>
    <p:sldId id="361" r:id="rId85"/>
    <p:sldId id="362" r:id="rId86"/>
    <p:sldId id="363" r:id="rId87"/>
    <p:sldId id="364" r:id="rId88"/>
    <p:sldId id="365" r:id="rId89"/>
    <p:sldId id="366" r:id="rId90"/>
    <p:sldId id="367" r:id="rId91"/>
    <p:sldId id="368" r:id="rId92"/>
    <p:sldId id="369" r:id="rId93"/>
    <p:sldId id="370" r:id="rId94"/>
    <p:sldId id="371" r:id="rId95"/>
    <p:sldId id="372" r:id="rId96"/>
    <p:sldId id="373" r:id="rId97"/>
    <p:sldId id="374" r:id="rId98"/>
    <p:sldId id="375" r:id="rId99"/>
    <p:sldId id="376" r:id="rId100"/>
    <p:sldId id="377" r:id="rId101"/>
    <p:sldId id="378" r:id="rId102"/>
    <p:sldId id="379" r:id="rId103"/>
    <p:sldId id="380" r:id="rId104"/>
    <p:sldId id="381" r:id="rId105"/>
    <p:sldId id="382" r:id="rId106"/>
    <p:sldId id="383" r:id="rId107"/>
    <p:sldId id="384" r:id="rId108"/>
    <p:sldId id="385" r:id="rId109"/>
    <p:sldId id="386" r:id="rId110"/>
    <p:sldId id="387" r:id="rId111"/>
    <p:sldId id="388" r:id="rId112"/>
    <p:sldId id="389" r:id="rId113"/>
    <p:sldId id="390" r:id="rId114"/>
    <p:sldId id="391" r:id="rId115"/>
    <p:sldId id="392" r:id="rId116"/>
    <p:sldId id="393" r:id="rId117"/>
    <p:sldId id="394" r:id="rId118"/>
    <p:sldId id="395" r:id="rId119"/>
    <p:sldId id="396" r:id="rId120"/>
    <p:sldId id="397" r:id="rId121"/>
    <p:sldId id="398" r:id="rId122"/>
    <p:sldId id="399" r:id="rId123"/>
    <p:sldId id="400" r:id="rId124"/>
    <p:sldId id="401" r:id="rId125"/>
    <p:sldId id="402" r:id="rId126"/>
    <p:sldId id="403" r:id="rId127"/>
    <p:sldId id="404" r:id="rId128"/>
    <p:sldId id="405" r:id="rId129"/>
    <p:sldId id="406" r:id="rId130"/>
    <p:sldId id="407" r:id="rId131"/>
    <p:sldId id="408" r:id="rId132"/>
    <p:sldId id="409" r:id="rId133"/>
    <p:sldId id="410" r:id="rId134"/>
    <p:sldId id="411" r:id="rId135"/>
    <p:sldId id="412" r:id="rId136"/>
    <p:sldId id="413" r:id="rId137"/>
    <p:sldId id="414" r:id="rId138"/>
    <p:sldId id="415" r:id="rId139"/>
    <p:sldId id="416" r:id="rId140"/>
    <p:sldId id="417" r:id="rId141"/>
    <p:sldId id="418" r:id="rId142"/>
    <p:sldId id="419" r:id="rId143"/>
    <p:sldId id="420" r:id="rId144"/>
    <p:sldId id="421" r:id="rId145"/>
  </p:sldIdLst>
  <p:sldSz cx="9144000" cy="6858000" type="screen4x3"/>
  <p:notesSz cx="6858000" cy="9147175"/>
  <p:defaultTextStyle>
    <a:defPPr>
      <a:defRPr lang="en-US"/>
    </a:defPPr>
    <a:lvl1pPr algn="ctr" rtl="0" fontAlgn="base">
      <a:spcBef>
        <a:spcPct val="0"/>
      </a:spcBef>
      <a:spcAft>
        <a:spcPct val="0"/>
      </a:spcAft>
      <a:defRPr sz="2400" kern="1200">
        <a:solidFill>
          <a:schemeClr val="tx1"/>
        </a:solidFill>
        <a:latin typeface="Times New Roman" pitchFamily="18" charset="0"/>
        <a:ea typeface="+mn-ea"/>
        <a:cs typeface="+mn-cs"/>
      </a:defRPr>
    </a:lvl1pPr>
    <a:lvl2pPr marL="457200" algn="ctr" rtl="0" fontAlgn="base">
      <a:spcBef>
        <a:spcPct val="0"/>
      </a:spcBef>
      <a:spcAft>
        <a:spcPct val="0"/>
      </a:spcAft>
      <a:defRPr sz="2400" kern="1200">
        <a:solidFill>
          <a:schemeClr val="tx1"/>
        </a:solidFill>
        <a:latin typeface="Times New Roman" pitchFamily="18" charset="0"/>
        <a:ea typeface="+mn-ea"/>
        <a:cs typeface="+mn-cs"/>
      </a:defRPr>
    </a:lvl2pPr>
    <a:lvl3pPr marL="914400" algn="ctr" rtl="0" fontAlgn="base">
      <a:spcBef>
        <a:spcPct val="0"/>
      </a:spcBef>
      <a:spcAft>
        <a:spcPct val="0"/>
      </a:spcAft>
      <a:defRPr sz="2400" kern="1200">
        <a:solidFill>
          <a:schemeClr val="tx1"/>
        </a:solidFill>
        <a:latin typeface="Times New Roman" pitchFamily="18" charset="0"/>
        <a:ea typeface="+mn-ea"/>
        <a:cs typeface="+mn-cs"/>
      </a:defRPr>
    </a:lvl3pPr>
    <a:lvl4pPr marL="1371600" algn="ctr" rtl="0" fontAlgn="base">
      <a:spcBef>
        <a:spcPct val="0"/>
      </a:spcBef>
      <a:spcAft>
        <a:spcPct val="0"/>
      </a:spcAft>
      <a:defRPr sz="2400" kern="1200">
        <a:solidFill>
          <a:schemeClr val="tx1"/>
        </a:solidFill>
        <a:latin typeface="Times New Roman" pitchFamily="18" charset="0"/>
        <a:ea typeface="+mn-ea"/>
        <a:cs typeface="+mn-cs"/>
      </a:defRPr>
    </a:lvl4pPr>
    <a:lvl5pPr marL="1828800" algn="ct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DE4"/>
    <a:srgbClr val="B484AB"/>
    <a:srgbClr val="990033"/>
    <a:srgbClr val="B2B2B2"/>
    <a:srgbClr val="C1BEEC"/>
    <a:srgbClr val="000066"/>
    <a:srgbClr val="003366"/>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00" autoAdjust="0"/>
  </p:normalViewPr>
  <p:slideViewPr>
    <p:cSldViewPr>
      <p:cViewPr varScale="1">
        <p:scale>
          <a:sx n="88" d="100"/>
          <a:sy n="88" d="100"/>
        </p:scale>
        <p:origin x="-1062" y="-102"/>
      </p:cViewPr>
      <p:guideLst>
        <p:guide orient="horz" pos="1536"/>
        <p:guide pos="96"/>
        <p:guide pos="4032"/>
        <p:guide pos="40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1" d="100"/>
          <a:sy n="31" d="100"/>
        </p:scale>
        <p:origin x="-1242" y="-66"/>
      </p:cViewPr>
      <p:guideLst>
        <p:guide orient="horz" pos="2881"/>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endParaRPr lang="en-US"/>
          </a:p>
        </p:txBody>
      </p:sp>
      <p:sp>
        <p:nvSpPr>
          <p:cNvPr id="1638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16388" name="Rectangle 4"/>
          <p:cNvSpPr>
            <a:spLocks noGrp="1" noChangeArrowheads="1"/>
          </p:cNvSpPr>
          <p:nvPr>
            <p:ph type="ftr" sz="quarter" idx="2"/>
          </p:nvPr>
        </p:nvSpPr>
        <p:spPr bwMode="auto">
          <a:xfrm>
            <a:off x="0" y="8689975"/>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vl1pPr>
          </a:lstStyle>
          <a:p>
            <a:endParaRPr lang="en-US"/>
          </a:p>
        </p:txBody>
      </p:sp>
      <p:sp>
        <p:nvSpPr>
          <p:cNvPr id="2457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24580" name="Rectangle 4"/>
          <p:cNvSpPr>
            <a:spLocks noChangeArrowheads="1" noTextEdit="1"/>
          </p:cNvSpPr>
          <p:nvPr>
            <p:ph type="sldImg" idx="2"/>
          </p:nvPr>
        </p:nvSpPr>
        <p:spPr bwMode="auto">
          <a:xfrm>
            <a:off x="1143000" y="685800"/>
            <a:ext cx="4573588" cy="3430588"/>
          </a:xfrm>
          <a:prstGeom prst="rect">
            <a:avLst/>
          </a:prstGeom>
          <a:noFill/>
          <a:ln w="9525">
            <a:solidFill>
              <a:srgbClr val="000000"/>
            </a:solidFill>
            <a:miter lim="800000"/>
            <a:headEnd/>
            <a:tailEnd/>
          </a:ln>
          <a:effectLst/>
        </p:spPr>
      </p:sp>
      <p:sp>
        <p:nvSpPr>
          <p:cNvPr id="24581" name="Rectangle 5"/>
          <p:cNvSpPr>
            <a:spLocks noGrp="1" noChangeArrowheads="1"/>
          </p:cNvSpPr>
          <p:nvPr>
            <p:ph type="body" sz="quarter" idx="3"/>
          </p:nvPr>
        </p:nvSpPr>
        <p:spPr bwMode="auto">
          <a:xfrm>
            <a:off x="914400" y="4344988"/>
            <a:ext cx="5029200" cy="4116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2" name="Rectangle 6"/>
          <p:cNvSpPr>
            <a:spLocks noGrp="1" noChangeArrowheads="1"/>
          </p:cNvSpPr>
          <p:nvPr>
            <p:ph type="ftr" sz="quarter" idx="4"/>
          </p:nvPr>
        </p:nvSpPr>
        <p:spPr bwMode="auto">
          <a:xfrm>
            <a:off x="0" y="8689975"/>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vl1pPr>
          </a:lstStyle>
          <a:p>
            <a:endParaRPr lang="en-US"/>
          </a:p>
        </p:txBody>
      </p:sp>
      <p:sp>
        <p:nvSpPr>
          <p:cNvPr id="24583" name="Rectangle 7"/>
          <p:cNvSpPr>
            <a:spLocks noGrp="1" noChangeArrowheads="1"/>
          </p:cNvSpPr>
          <p:nvPr>
            <p:ph type="sldNum" sz="quarter" idx="5"/>
          </p:nvPr>
        </p:nvSpPr>
        <p:spPr bwMode="auto">
          <a:xfrm>
            <a:off x="3886200" y="8689975"/>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8F1FA7B0-0855-42D4-A9EB-3BF5CEE8CC46}"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79BF5BE4-9ECA-4AA3-8573-F18FE632FC6D}" type="slidenum">
              <a:rPr lang="en-US"/>
              <a:pPr/>
              <a:t>64</a:t>
            </a:fld>
            <a:endParaRPr lang="en-US"/>
          </a:p>
        </p:txBody>
      </p:sp>
      <p:sp>
        <p:nvSpPr>
          <p:cNvPr id="24579" name="Rectangle 2"/>
          <p:cNvSpPr>
            <a:spLocks noGrp="1" noChangeArrowheads="1"/>
          </p:cNvSpPr>
          <p:nvPr>
            <p:ph type="body" idx="1"/>
          </p:nvPr>
        </p:nvSpPr>
        <p:spPr>
          <a:noFill/>
          <a:ln/>
        </p:spPr>
        <p:txBody>
          <a:bodyPr lIns="90488" tIns="44450" rIns="90488" bIns="44450"/>
          <a:lstStyle/>
          <a:p>
            <a:endParaRPr lang="en-US" smtClean="0"/>
          </a:p>
        </p:txBody>
      </p:sp>
      <p:sp>
        <p:nvSpPr>
          <p:cNvPr id="24580" name="Rectangle 3"/>
          <p:cNvSpPr>
            <a:spLocks noChangeArrowheads="1" noTextEdit="1"/>
          </p:cNvSpPr>
          <p:nvPr>
            <p:ph type="sldImg"/>
          </p:nvPr>
        </p:nvSpPr>
        <p:spPr>
          <a:ln w="12700" cap="flat">
            <a:solidFill>
              <a:schemeClr val="tx1"/>
            </a:solid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B5E724-8BB2-4562-B767-5466BE80D385}" type="slidenum">
              <a:rPr lang="en-US"/>
              <a:pPr/>
              <a:t>136</a:t>
            </a:fld>
            <a:endParaRPr lang="en-US"/>
          </a:p>
        </p:txBody>
      </p:sp>
      <p:sp>
        <p:nvSpPr>
          <p:cNvPr id="117762" name="Rectangle 2"/>
          <p:cNvSpPr>
            <a:spLocks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13BA81-9111-4E91-960C-45EF45BFBD72}" type="slidenum">
              <a:rPr lang="en-US"/>
              <a:pPr/>
              <a:t>138</a:t>
            </a:fld>
            <a:endParaRPr lang="en-US"/>
          </a:p>
        </p:txBody>
      </p:sp>
      <p:sp>
        <p:nvSpPr>
          <p:cNvPr id="119810" name="Rectangle 2"/>
          <p:cNvSpPr>
            <a:spLocks noChangeArrowheads="1" noTextEdit="1"/>
          </p:cNvSpPr>
          <p:nvPr>
            <p:ph type="sldImg"/>
          </p:nvPr>
        </p:nvSpPr>
        <p:spPr>
          <a:xfrm>
            <a:off x="1150938" y="692150"/>
            <a:ext cx="4557712" cy="3417888"/>
          </a:xfrm>
          <a:ln w="12700" cap="flat">
            <a:solidFill>
              <a:schemeClr val="tx1"/>
            </a:solidFill>
          </a:ln>
        </p:spPr>
      </p:sp>
      <p:sp>
        <p:nvSpPr>
          <p:cNvPr id="119811" name="Rectangle 3"/>
          <p:cNvSpPr>
            <a:spLocks noGrp="1" noChangeArrowheads="1"/>
          </p:cNvSpPr>
          <p:nvPr>
            <p:ph type="body" idx="1"/>
          </p:nvPr>
        </p:nvSpPr>
        <p:spPr>
          <a:ln/>
        </p:spPr>
        <p:txBody>
          <a:bodyPr lIns="92075" tIns="46038" rIns="92075" bIns="46038"/>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845937-E4CF-4AB7-9CF0-364057A81A71}" type="slidenum">
              <a:rPr lang="en-US"/>
              <a:pPr/>
              <a:t>139</a:t>
            </a:fld>
            <a:endParaRPr lang="en-US"/>
          </a:p>
        </p:txBody>
      </p:sp>
      <p:sp>
        <p:nvSpPr>
          <p:cNvPr id="121858" name="Rectangle 2"/>
          <p:cNvSpPr>
            <a:spLocks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7131F6-E9EA-45AE-9ED0-99F5D94C3847}" type="slidenum">
              <a:rPr lang="en-US"/>
              <a:pPr/>
              <a:t>140</a:t>
            </a:fld>
            <a:endParaRPr lang="en-US"/>
          </a:p>
        </p:txBody>
      </p:sp>
      <p:sp>
        <p:nvSpPr>
          <p:cNvPr id="123906" name="Rectangle 2"/>
          <p:cNvSpPr>
            <a:spLocks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CC0CD7-B9A5-47A8-95BD-B2B5A1CAAA9F}" type="slidenum">
              <a:rPr lang="en-US"/>
              <a:pPr/>
              <a:t>141</a:t>
            </a:fld>
            <a:endParaRPr lang="en-US"/>
          </a:p>
        </p:txBody>
      </p:sp>
      <p:sp>
        <p:nvSpPr>
          <p:cNvPr id="125954" name="Rectangle 2"/>
          <p:cNvSpPr>
            <a:spLocks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F1DBE7-293D-449C-8C00-2173762043A6}" type="slidenum">
              <a:rPr lang="en-US"/>
              <a:pPr/>
              <a:t>142</a:t>
            </a:fld>
            <a:endParaRPr lang="en-US"/>
          </a:p>
        </p:txBody>
      </p:sp>
      <p:sp>
        <p:nvSpPr>
          <p:cNvPr id="128002" name="Rectangle 2"/>
          <p:cNvSpPr>
            <a:spLocks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4A8B94-0290-444D-B9D0-7852028261B6}" type="slidenum">
              <a:rPr lang="en-US"/>
              <a:pPr/>
              <a:t>144</a:t>
            </a:fld>
            <a:endParaRPr lang="en-US"/>
          </a:p>
        </p:txBody>
      </p:sp>
      <p:sp>
        <p:nvSpPr>
          <p:cNvPr id="130050" name="Rectangle 2"/>
          <p:cNvSpPr>
            <a:spLocks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F1FA7B0-0855-42D4-A9EB-3BF5CEE8CC46}" type="slidenum">
              <a:rPr lang="en-US" smtClean="0"/>
              <a:pPr/>
              <a:t>108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42BB30-3796-4FC4-9C56-C9B52C7EDAB0}" type="slidenum">
              <a:rPr lang="en-US"/>
              <a:pPr/>
              <a:t>121</a:t>
            </a:fld>
            <a:endParaRPr lang="en-US"/>
          </a:p>
        </p:txBody>
      </p:sp>
      <p:sp>
        <p:nvSpPr>
          <p:cNvPr id="148482" name="Rectangle 2"/>
          <p:cNvSpPr>
            <a:spLocks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383FEB-D1A0-4A61-8F8F-0269148E40A1}" type="slidenum">
              <a:rPr lang="en-US"/>
              <a:pPr/>
              <a:t>122</a:t>
            </a:fld>
            <a:endParaRPr lang="en-US"/>
          </a:p>
        </p:txBody>
      </p:sp>
      <p:sp>
        <p:nvSpPr>
          <p:cNvPr id="150530" name="Rectangle 2"/>
          <p:cNvSpPr>
            <a:spLocks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CF7327-813B-4A56-A1D6-7965CA640F71}" type="slidenum">
              <a:rPr lang="en-US"/>
              <a:pPr/>
              <a:t>130</a:t>
            </a:fld>
            <a:endParaRPr lang="en-US"/>
          </a:p>
        </p:txBody>
      </p:sp>
      <p:sp>
        <p:nvSpPr>
          <p:cNvPr id="106498" name="Rectangle 2"/>
          <p:cNvSpPr>
            <a:spLocks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D7B448-48C9-4839-8926-7DE1754BD411}" type="slidenum">
              <a:rPr lang="en-US"/>
              <a:pPr/>
              <a:t>132</a:t>
            </a:fld>
            <a:endParaRPr lang="en-US"/>
          </a:p>
        </p:txBody>
      </p:sp>
      <p:sp>
        <p:nvSpPr>
          <p:cNvPr id="109570" name="Rectangle 2"/>
          <p:cNvSpPr>
            <a:spLocks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480AE4-4618-4D8F-B694-4010083D11CC}" type="slidenum">
              <a:rPr lang="en-US"/>
              <a:pPr/>
              <a:t>133</a:t>
            </a:fld>
            <a:endParaRPr lang="en-US"/>
          </a:p>
        </p:txBody>
      </p:sp>
      <p:sp>
        <p:nvSpPr>
          <p:cNvPr id="111618" name="Rectangle 2"/>
          <p:cNvSpPr>
            <a:spLocks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81E566-7A0D-4F67-BF59-E3A562065A93}" type="slidenum">
              <a:rPr lang="en-US"/>
              <a:pPr/>
              <a:t>134</a:t>
            </a:fld>
            <a:endParaRPr lang="en-US"/>
          </a:p>
        </p:txBody>
      </p:sp>
      <p:sp>
        <p:nvSpPr>
          <p:cNvPr id="113666" name="Rectangle 2"/>
          <p:cNvSpPr>
            <a:spLocks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8CDD0E-EC3F-4D85-A7B1-08AF2AC7D96D}" type="slidenum">
              <a:rPr lang="en-US"/>
              <a:pPr/>
              <a:t>135</a:t>
            </a:fld>
            <a:endParaRPr lang="en-US"/>
          </a:p>
        </p:txBody>
      </p:sp>
      <p:sp>
        <p:nvSpPr>
          <p:cNvPr id="115714" name="Rectangle 2"/>
          <p:cNvSpPr>
            <a:spLocks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9793" name="Picture 97" descr="dollar sign3"/>
          <p:cNvPicPr>
            <a:picLocks noChangeAspect="1" noChangeArrowheads="1"/>
          </p:cNvPicPr>
          <p:nvPr userDrawn="1"/>
        </p:nvPicPr>
        <p:blipFill>
          <a:blip r:embed="rId2" cstate="print"/>
          <a:srcRect/>
          <a:stretch>
            <a:fillRect/>
          </a:stretch>
        </p:blipFill>
        <p:spPr bwMode="auto">
          <a:xfrm>
            <a:off x="1981200" y="0"/>
            <a:ext cx="7162800" cy="6867525"/>
          </a:xfrm>
          <a:prstGeom prst="rect">
            <a:avLst/>
          </a:prstGeom>
          <a:noFill/>
        </p:spPr>
      </p:pic>
      <p:grpSp>
        <p:nvGrpSpPr>
          <p:cNvPr id="29781" name="Group 85"/>
          <p:cNvGrpSpPr>
            <a:grpSpLocks/>
          </p:cNvGrpSpPr>
          <p:nvPr userDrawn="1"/>
        </p:nvGrpSpPr>
        <p:grpSpPr bwMode="auto">
          <a:xfrm>
            <a:off x="419100" y="762000"/>
            <a:ext cx="8382000" cy="47625"/>
            <a:chOff x="264" y="480"/>
            <a:chExt cx="5280" cy="30"/>
          </a:xfrm>
        </p:grpSpPr>
        <p:sp>
          <p:nvSpPr>
            <p:cNvPr id="29721" name="Line 25"/>
            <p:cNvSpPr>
              <a:spLocks noChangeShapeType="1"/>
            </p:cNvSpPr>
            <p:nvPr userDrawn="1"/>
          </p:nvSpPr>
          <p:spPr bwMode="auto">
            <a:xfrm>
              <a:off x="264" y="510"/>
              <a:ext cx="5280" cy="0"/>
            </a:xfrm>
            <a:prstGeom prst="line">
              <a:avLst/>
            </a:prstGeom>
            <a:noFill/>
            <a:ln w="76200" cmpd="tri">
              <a:solidFill>
                <a:srgbClr val="006699"/>
              </a:solidFill>
              <a:round/>
              <a:headEnd type="none" w="sm" len="sm"/>
              <a:tailEnd type="none" w="sm" len="sm"/>
            </a:ln>
            <a:effectLst/>
          </p:spPr>
          <p:txBody>
            <a:bodyPr wrap="none"/>
            <a:lstStyle/>
            <a:p>
              <a:endParaRPr lang="en-US"/>
            </a:p>
          </p:txBody>
        </p:sp>
        <p:sp>
          <p:nvSpPr>
            <p:cNvPr id="29722" name="Line 26"/>
            <p:cNvSpPr>
              <a:spLocks noChangeShapeType="1"/>
            </p:cNvSpPr>
            <p:nvPr userDrawn="1"/>
          </p:nvSpPr>
          <p:spPr bwMode="auto">
            <a:xfrm>
              <a:off x="264" y="510"/>
              <a:ext cx="5280" cy="0"/>
            </a:xfrm>
            <a:prstGeom prst="line">
              <a:avLst/>
            </a:prstGeom>
            <a:noFill/>
            <a:ln w="12700">
              <a:solidFill>
                <a:srgbClr val="003366"/>
              </a:solidFill>
              <a:round/>
              <a:headEnd type="none" w="sm" len="sm"/>
              <a:tailEnd type="none" w="sm" len="sm"/>
            </a:ln>
            <a:effectLst/>
          </p:spPr>
          <p:txBody>
            <a:bodyPr wrap="none"/>
            <a:lstStyle/>
            <a:p>
              <a:endParaRPr lang="en-US"/>
            </a:p>
          </p:txBody>
        </p:sp>
        <p:sp>
          <p:nvSpPr>
            <p:cNvPr id="29724" name="Line 28"/>
            <p:cNvSpPr>
              <a:spLocks noChangeShapeType="1"/>
            </p:cNvSpPr>
            <p:nvPr userDrawn="1"/>
          </p:nvSpPr>
          <p:spPr bwMode="auto">
            <a:xfrm>
              <a:off x="264" y="480"/>
              <a:ext cx="5280" cy="0"/>
            </a:xfrm>
            <a:prstGeom prst="line">
              <a:avLst/>
            </a:prstGeom>
            <a:noFill/>
            <a:ln w="76200" cmpd="tri">
              <a:solidFill>
                <a:srgbClr val="990033"/>
              </a:solidFill>
              <a:round/>
              <a:headEnd type="none" w="sm" len="sm"/>
              <a:tailEnd type="none" w="sm" len="sm"/>
            </a:ln>
            <a:effectLst/>
          </p:spPr>
          <p:txBody>
            <a:bodyPr wrap="none"/>
            <a:lstStyle/>
            <a:p>
              <a:endParaRPr lang="en-US"/>
            </a:p>
          </p:txBody>
        </p:sp>
      </p:grpSp>
      <p:sp>
        <p:nvSpPr>
          <p:cNvPr id="29704" name="Rectangle 8"/>
          <p:cNvSpPr>
            <a:spLocks noGrp="1" noChangeArrowheads="1"/>
          </p:cNvSpPr>
          <p:nvPr>
            <p:ph type="subTitle" sz="quarter" idx="1"/>
          </p:nvPr>
        </p:nvSpPr>
        <p:spPr>
          <a:xfrm>
            <a:off x="0" y="2971800"/>
            <a:ext cx="9144000" cy="2438400"/>
          </a:xfrm>
        </p:spPr>
        <p:txBody>
          <a:bodyPr/>
          <a:lstStyle>
            <a:lvl1pPr marL="0" indent="0" algn="ctr">
              <a:buFont typeface="Wingdings" pitchFamily="2" charset="2"/>
              <a:buNone/>
              <a:defRPr sz="4800">
                <a:solidFill>
                  <a:schemeClr val="tx1"/>
                </a:solidFill>
                <a:effectLst>
                  <a:outerShdw blurRad="38100" dist="38100" dir="2700000" algn="tl">
                    <a:srgbClr val="000000"/>
                  </a:outerShdw>
                </a:effectLst>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371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371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371600"/>
            <a:ext cx="3810000" cy="4114800"/>
          </a:xfrm>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3716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3505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371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13E5F"/>
            </a:gs>
            <a:gs pos="100000">
              <a:srgbClr val="800000"/>
            </a:gs>
          </a:gsLst>
          <a:lin ang="2700000" scaled="1"/>
        </a:gradFill>
        <a:effectLst/>
      </p:bgPr>
    </p:bg>
    <p:spTree>
      <p:nvGrpSpPr>
        <p:cNvPr id="1" name=""/>
        <p:cNvGrpSpPr/>
        <p:nvPr/>
      </p:nvGrpSpPr>
      <p:grpSpPr>
        <a:xfrm>
          <a:off x="0" y="0"/>
          <a:ext cx="0" cy="0"/>
          <a:chOff x="0" y="0"/>
          <a:chExt cx="0" cy="0"/>
        </a:xfrm>
      </p:grpSpPr>
      <p:sp>
        <p:nvSpPr>
          <p:cNvPr id="28689" name="Rectangle 17"/>
          <p:cNvSpPr>
            <a:spLocks noChangeArrowheads="1"/>
          </p:cNvSpPr>
          <p:nvPr userDrawn="1"/>
        </p:nvSpPr>
        <p:spPr bwMode="auto">
          <a:xfrm>
            <a:off x="381000" y="838200"/>
            <a:ext cx="8382000" cy="5638800"/>
          </a:xfrm>
          <a:prstGeom prst="rect">
            <a:avLst/>
          </a:prstGeom>
          <a:gradFill rotWithShape="0">
            <a:gsLst>
              <a:gs pos="0">
                <a:schemeClr val="tx1">
                  <a:gamma/>
                  <a:shade val="86275"/>
                  <a:invGamma/>
                </a:schemeClr>
              </a:gs>
              <a:gs pos="50000">
                <a:schemeClr val="tx1"/>
              </a:gs>
              <a:gs pos="100000">
                <a:schemeClr val="tx1">
                  <a:gamma/>
                  <a:shade val="86275"/>
                  <a:invGamma/>
                </a:schemeClr>
              </a:gs>
            </a:gsLst>
            <a:lin ang="0" scaled="1"/>
          </a:gradFill>
          <a:ln w="12700">
            <a:noFill/>
            <a:miter lim="800000"/>
            <a:headEnd type="none" w="sm" len="sm"/>
            <a:tailEnd type="none" w="sm" len="sm"/>
          </a:ln>
          <a:effectLst/>
        </p:spPr>
        <p:txBody>
          <a:bodyPr wrap="none" anchor="ctr"/>
          <a:lstStyle/>
          <a:p>
            <a:endParaRPr lang="en-US"/>
          </a:p>
        </p:txBody>
      </p:sp>
      <p:sp>
        <p:nvSpPr>
          <p:cNvPr id="28686" name="Text Box 14"/>
          <p:cNvSpPr txBox="1">
            <a:spLocks noChangeArrowheads="1"/>
          </p:cNvSpPr>
          <p:nvPr userDrawn="1"/>
        </p:nvSpPr>
        <p:spPr bwMode="auto">
          <a:xfrm>
            <a:off x="8077200" y="6491288"/>
            <a:ext cx="1066800" cy="366712"/>
          </a:xfrm>
          <a:prstGeom prst="rect">
            <a:avLst/>
          </a:prstGeom>
          <a:noFill/>
          <a:ln w="9525">
            <a:noFill/>
            <a:miter lim="800000"/>
            <a:headEnd/>
            <a:tailEnd/>
          </a:ln>
          <a:effectLst>
            <a:outerShdw dist="35921" dir="2700000" algn="ctr" rotWithShape="0">
              <a:srgbClr val="000066"/>
            </a:outerShdw>
          </a:effectLst>
        </p:spPr>
        <p:txBody>
          <a:bodyPr>
            <a:spAutoFit/>
          </a:bodyPr>
          <a:lstStyle/>
          <a:p>
            <a:pPr algn="r" eaLnBrk="0" hangingPunct="0">
              <a:spcBef>
                <a:spcPct val="50000"/>
              </a:spcBef>
            </a:pPr>
            <a:fld id="{3819B8DA-4219-4219-BD73-CAA695BF144E}" type="slidenum">
              <a:rPr lang="en-US" sz="1800"/>
              <a:pPr algn="r" eaLnBrk="0" hangingPunct="0">
                <a:spcBef>
                  <a:spcPct val="50000"/>
                </a:spcBef>
              </a:pPr>
              <a:t>‹#›</a:t>
            </a:fld>
            <a:endParaRPr lang="en-US" sz="1800"/>
          </a:p>
        </p:txBody>
      </p:sp>
      <p:sp>
        <p:nvSpPr>
          <p:cNvPr id="28679" name="Rectangle 7"/>
          <p:cNvSpPr>
            <a:spLocks noGrp="1" noChangeArrowheads="1"/>
          </p:cNvSpPr>
          <p:nvPr>
            <p:ph type="title"/>
          </p:nvPr>
        </p:nvSpPr>
        <p:spPr bwMode="auto">
          <a:xfrm>
            <a:off x="0" y="0"/>
            <a:ext cx="9144000" cy="7620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8680" name="Rectangle 8"/>
          <p:cNvSpPr>
            <a:spLocks noGrp="1" noChangeArrowheads="1"/>
          </p:cNvSpPr>
          <p:nvPr>
            <p:ph type="body" idx="1"/>
          </p:nvPr>
        </p:nvSpPr>
        <p:spPr bwMode="auto">
          <a:xfrm>
            <a:off x="685800" y="13716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90" name="Line 18"/>
          <p:cNvSpPr>
            <a:spLocks noChangeShapeType="1"/>
          </p:cNvSpPr>
          <p:nvPr userDrawn="1"/>
        </p:nvSpPr>
        <p:spPr bwMode="auto">
          <a:xfrm>
            <a:off x="381000" y="762000"/>
            <a:ext cx="8382000" cy="0"/>
          </a:xfrm>
          <a:prstGeom prst="line">
            <a:avLst/>
          </a:prstGeom>
          <a:noFill/>
          <a:ln w="76200" cmpd="tri">
            <a:solidFill>
              <a:srgbClr val="800000"/>
            </a:solidFill>
            <a:round/>
            <a:headEnd type="none" w="sm" len="sm"/>
            <a:tailEnd type="none" w="sm" len="sm"/>
          </a:ln>
          <a:effectLst/>
        </p:spPr>
        <p:txBody>
          <a:bodyPr wrap="none"/>
          <a:lstStyle/>
          <a:p>
            <a:endParaRPr lang="en-US"/>
          </a:p>
        </p:txBody>
      </p:sp>
      <p:sp>
        <p:nvSpPr>
          <p:cNvPr id="28691" name="Line 19"/>
          <p:cNvSpPr>
            <a:spLocks noChangeShapeType="1"/>
          </p:cNvSpPr>
          <p:nvPr userDrawn="1"/>
        </p:nvSpPr>
        <p:spPr bwMode="auto">
          <a:xfrm>
            <a:off x="381000" y="762000"/>
            <a:ext cx="8382000" cy="0"/>
          </a:xfrm>
          <a:prstGeom prst="line">
            <a:avLst/>
          </a:prstGeom>
          <a:noFill/>
          <a:ln w="12700">
            <a:solidFill>
              <a:schemeClr val="tx1"/>
            </a:solidFill>
            <a:round/>
            <a:headEnd type="none" w="sm" len="sm"/>
            <a:tailEnd type="none" w="sm" len="sm"/>
          </a:ln>
          <a:effectLst/>
        </p:spPr>
        <p:txBody>
          <a:bodyPr wrap="none"/>
          <a:lstStyle/>
          <a:p>
            <a:endParaRPr lang="en-US"/>
          </a:p>
        </p:txBody>
      </p:sp>
      <p:sp>
        <p:nvSpPr>
          <p:cNvPr id="28693" name="Line 21"/>
          <p:cNvSpPr>
            <a:spLocks noChangeShapeType="1"/>
          </p:cNvSpPr>
          <p:nvPr userDrawn="1"/>
        </p:nvSpPr>
        <p:spPr bwMode="auto">
          <a:xfrm>
            <a:off x="381000" y="714375"/>
            <a:ext cx="8382000" cy="0"/>
          </a:xfrm>
          <a:prstGeom prst="line">
            <a:avLst/>
          </a:prstGeom>
          <a:noFill/>
          <a:ln w="76200" cmpd="tri">
            <a:solidFill>
              <a:srgbClr val="003366"/>
            </a:solidFill>
            <a:round/>
            <a:headEnd type="none" w="sm" len="sm"/>
            <a:tailEnd type="none" w="sm" len="sm"/>
          </a:ln>
          <a:effectLst/>
        </p:spPr>
        <p:txBody>
          <a:bodyPr wrap="none"/>
          <a:lstStyle/>
          <a:p>
            <a:endParaRPr lang="en-US"/>
          </a:p>
        </p:txBody>
      </p:sp>
    </p:spTree>
  </p:cSld>
  <p:clrMap bg1="dk2" tx1="lt1" bg2="dk1"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Lst>
  <p:txStyles>
    <p:titleStyle>
      <a:lvl1pPr algn="ctr" rtl="0" fontAlgn="base">
        <a:spcBef>
          <a:spcPct val="0"/>
        </a:spcBef>
        <a:spcAft>
          <a:spcPct val="0"/>
        </a:spcAft>
        <a:defRPr sz="3600">
          <a:solidFill>
            <a:schemeClr val="tx1"/>
          </a:solidFill>
          <a:latin typeface="+mj-lt"/>
          <a:ea typeface="+mj-ea"/>
          <a:cs typeface="+mj-cs"/>
        </a:defRPr>
      </a:lvl1pPr>
      <a:lvl2pPr algn="ctr" rtl="0" fontAlgn="base">
        <a:spcBef>
          <a:spcPct val="0"/>
        </a:spcBef>
        <a:spcAft>
          <a:spcPct val="0"/>
        </a:spcAft>
        <a:defRPr sz="3600">
          <a:solidFill>
            <a:schemeClr val="tx1"/>
          </a:solidFill>
          <a:latin typeface="Times New Roman" pitchFamily="18" charset="0"/>
        </a:defRPr>
      </a:lvl2pPr>
      <a:lvl3pPr algn="ctr" rtl="0" fontAlgn="base">
        <a:spcBef>
          <a:spcPct val="0"/>
        </a:spcBef>
        <a:spcAft>
          <a:spcPct val="0"/>
        </a:spcAft>
        <a:defRPr sz="3600">
          <a:solidFill>
            <a:schemeClr val="tx1"/>
          </a:solidFill>
          <a:latin typeface="Times New Roman" pitchFamily="18" charset="0"/>
        </a:defRPr>
      </a:lvl3pPr>
      <a:lvl4pPr algn="ctr" rtl="0" fontAlgn="base">
        <a:spcBef>
          <a:spcPct val="0"/>
        </a:spcBef>
        <a:spcAft>
          <a:spcPct val="0"/>
        </a:spcAft>
        <a:defRPr sz="3600">
          <a:solidFill>
            <a:schemeClr val="tx1"/>
          </a:solidFill>
          <a:latin typeface="Times New Roman" pitchFamily="18" charset="0"/>
        </a:defRPr>
      </a:lvl4pPr>
      <a:lvl5pPr algn="ctr" rtl="0" fontAlgn="base">
        <a:spcBef>
          <a:spcPct val="0"/>
        </a:spcBef>
        <a:spcAft>
          <a:spcPct val="0"/>
        </a:spcAft>
        <a:defRPr sz="3600">
          <a:solidFill>
            <a:schemeClr val="tx1"/>
          </a:solidFill>
          <a:latin typeface="Times New Roman" pitchFamily="18" charset="0"/>
        </a:defRPr>
      </a:lvl5pPr>
      <a:lvl6pPr marL="457200" algn="ctr" rtl="0" fontAlgn="base">
        <a:spcBef>
          <a:spcPct val="0"/>
        </a:spcBef>
        <a:spcAft>
          <a:spcPct val="0"/>
        </a:spcAft>
        <a:defRPr sz="3600">
          <a:solidFill>
            <a:schemeClr val="tx1"/>
          </a:solidFill>
          <a:latin typeface="Times New Roman" pitchFamily="18" charset="0"/>
        </a:defRPr>
      </a:lvl6pPr>
      <a:lvl7pPr marL="914400" algn="ctr" rtl="0" fontAlgn="base">
        <a:spcBef>
          <a:spcPct val="0"/>
        </a:spcBef>
        <a:spcAft>
          <a:spcPct val="0"/>
        </a:spcAft>
        <a:defRPr sz="3600">
          <a:solidFill>
            <a:schemeClr val="tx1"/>
          </a:solidFill>
          <a:latin typeface="Times New Roman" pitchFamily="18" charset="0"/>
        </a:defRPr>
      </a:lvl7pPr>
      <a:lvl8pPr marL="1371600" algn="ctr" rtl="0" fontAlgn="base">
        <a:spcBef>
          <a:spcPct val="0"/>
        </a:spcBef>
        <a:spcAft>
          <a:spcPct val="0"/>
        </a:spcAft>
        <a:defRPr sz="3600">
          <a:solidFill>
            <a:schemeClr val="tx1"/>
          </a:solidFill>
          <a:latin typeface="Times New Roman" pitchFamily="18" charset="0"/>
        </a:defRPr>
      </a:lvl8pPr>
      <a:lvl9pPr marL="1828800" algn="ctr" rtl="0" fontAlgn="base">
        <a:spcBef>
          <a:spcPct val="0"/>
        </a:spcBef>
        <a:spcAft>
          <a:spcPct val="0"/>
        </a:spcAft>
        <a:defRPr sz="3600">
          <a:solidFill>
            <a:schemeClr val="tx1"/>
          </a:solidFill>
          <a:latin typeface="Times New Roman" pitchFamily="18" charset="0"/>
        </a:defRPr>
      </a:lvl9pPr>
    </p:titleStyle>
    <p:bodyStyle>
      <a:lvl1pPr marL="342900" indent="-342900" algn="l" rtl="0" fontAlgn="base">
        <a:spcBef>
          <a:spcPct val="20000"/>
        </a:spcBef>
        <a:spcAft>
          <a:spcPct val="0"/>
        </a:spcAft>
        <a:buClr>
          <a:srgbClr val="006699"/>
        </a:buClr>
        <a:buFont typeface="Wingdings" pitchFamily="2" charset="2"/>
        <a:buBlip>
          <a:blip r:embed="rId16"/>
        </a:buBlip>
        <a:defRPr sz="3200">
          <a:solidFill>
            <a:srgbClr val="800000"/>
          </a:solidFill>
          <a:latin typeface="+mn-lt"/>
          <a:ea typeface="+mn-ea"/>
          <a:cs typeface="+mn-cs"/>
        </a:defRPr>
      </a:lvl1pPr>
      <a:lvl2pPr marL="742950" indent="-285750" algn="l" rtl="0" fontAlgn="base">
        <a:spcBef>
          <a:spcPct val="20000"/>
        </a:spcBef>
        <a:spcAft>
          <a:spcPct val="0"/>
        </a:spcAft>
        <a:buClr>
          <a:srgbClr val="006699"/>
        </a:buClr>
        <a:buFont typeface="Wingdings" pitchFamily="2" charset="2"/>
        <a:buBlip>
          <a:blip r:embed="rId16"/>
        </a:buBlip>
        <a:defRPr sz="2800">
          <a:solidFill>
            <a:srgbClr val="800000"/>
          </a:solidFill>
          <a:latin typeface="+mn-lt"/>
        </a:defRPr>
      </a:lvl2pPr>
      <a:lvl3pPr marL="1143000" indent="-228600" algn="l" rtl="0" fontAlgn="base">
        <a:spcBef>
          <a:spcPct val="20000"/>
        </a:spcBef>
        <a:spcAft>
          <a:spcPct val="0"/>
        </a:spcAft>
        <a:buClr>
          <a:srgbClr val="006699"/>
        </a:buClr>
        <a:buFont typeface="Wingdings" pitchFamily="2" charset="2"/>
        <a:buBlip>
          <a:blip r:embed="rId16"/>
        </a:buBlip>
        <a:defRPr sz="2400">
          <a:solidFill>
            <a:srgbClr val="800000"/>
          </a:solidFill>
          <a:latin typeface="+mn-lt"/>
        </a:defRPr>
      </a:lvl3pPr>
      <a:lvl4pPr marL="1600200" indent="-228600" algn="l" rtl="0" fontAlgn="base">
        <a:spcBef>
          <a:spcPct val="20000"/>
        </a:spcBef>
        <a:spcAft>
          <a:spcPct val="0"/>
        </a:spcAft>
        <a:buClr>
          <a:srgbClr val="006699"/>
        </a:buClr>
        <a:buFont typeface="Wingdings" pitchFamily="2" charset="2"/>
        <a:buBlip>
          <a:blip r:embed="rId16"/>
        </a:buBlip>
        <a:defRPr sz="2000">
          <a:solidFill>
            <a:srgbClr val="800000"/>
          </a:solidFill>
          <a:latin typeface="+mn-lt"/>
        </a:defRPr>
      </a:lvl4pPr>
      <a:lvl5pPr marL="2057400" indent="-228600" algn="l" rtl="0" fontAlgn="base">
        <a:spcBef>
          <a:spcPct val="20000"/>
        </a:spcBef>
        <a:spcAft>
          <a:spcPct val="0"/>
        </a:spcAft>
        <a:buClr>
          <a:srgbClr val="006699"/>
        </a:buClr>
        <a:buFont typeface="Wingdings" pitchFamily="2" charset="2"/>
        <a:buBlip>
          <a:blip r:embed="rId16"/>
        </a:buBlip>
        <a:defRPr sz="2000">
          <a:solidFill>
            <a:srgbClr val="800000"/>
          </a:solidFill>
          <a:latin typeface="+mn-lt"/>
        </a:defRPr>
      </a:lvl5pPr>
      <a:lvl6pPr marL="2514600" indent="-228600" algn="l" rtl="0" fontAlgn="base">
        <a:spcBef>
          <a:spcPct val="20000"/>
        </a:spcBef>
        <a:spcAft>
          <a:spcPct val="0"/>
        </a:spcAft>
        <a:buClr>
          <a:srgbClr val="006699"/>
        </a:buClr>
        <a:buFont typeface="Wingdings" pitchFamily="2" charset="2"/>
        <a:buBlip>
          <a:blip r:embed="rId16"/>
        </a:buBlip>
        <a:defRPr sz="2000">
          <a:solidFill>
            <a:srgbClr val="800000"/>
          </a:solidFill>
          <a:latin typeface="+mn-lt"/>
        </a:defRPr>
      </a:lvl6pPr>
      <a:lvl7pPr marL="2971800" indent="-228600" algn="l" rtl="0" fontAlgn="base">
        <a:spcBef>
          <a:spcPct val="20000"/>
        </a:spcBef>
        <a:spcAft>
          <a:spcPct val="0"/>
        </a:spcAft>
        <a:buClr>
          <a:srgbClr val="006699"/>
        </a:buClr>
        <a:buFont typeface="Wingdings" pitchFamily="2" charset="2"/>
        <a:buBlip>
          <a:blip r:embed="rId16"/>
        </a:buBlip>
        <a:defRPr sz="2000">
          <a:solidFill>
            <a:srgbClr val="800000"/>
          </a:solidFill>
          <a:latin typeface="+mn-lt"/>
        </a:defRPr>
      </a:lvl7pPr>
      <a:lvl8pPr marL="3429000" indent="-228600" algn="l" rtl="0" fontAlgn="base">
        <a:spcBef>
          <a:spcPct val="20000"/>
        </a:spcBef>
        <a:spcAft>
          <a:spcPct val="0"/>
        </a:spcAft>
        <a:buClr>
          <a:srgbClr val="006699"/>
        </a:buClr>
        <a:buFont typeface="Wingdings" pitchFamily="2" charset="2"/>
        <a:buBlip>
          <a:blip r:embed="rId16"/>
        </a:buBlip>
        <a:defRPr sz="2000">
          <a:solidFill>
            <a:srgbClr val="800000"/>
          </a:solidFill>
          <a:latin typeface="+mn-lt"/>
        </a:defRPr>
      </a:lvl8pPr>
      <a:lvl9pPr marL="3886200" indent="-228600" algn="l" rtl="0" fontAlgn="base">
        <a:spcBef>
          <a:spcPct val="20000"/>
        </a:spcBef>
        <a:spcAft>
          <a:spcPct val="0"/>
        </a:spcAft>
        <a:buClr>
          <a:srgbClr val="006699"/>
        </a:buClr>
        <a:buFont typeface="Wingdings" pitchFamily="2" charset="2"/>
        <a:buBlip>
          <a:blip r:embed="rId16"/>
        </a:buBlip>
        <a:defRPr sz="2000">
          <a:solidFill>
            <a:srgbClr val="8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2.xml"/><Relationship Id="rId1" Type="http://schemas.openxmlformats.org/officeDocument/2006/relationships/vmlDrawing" Target="../drawings/vmlDrawing16.vml"/></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10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mba.tuck.dartmouth.edu/pages/faculty/ken.french/data_library.html"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www.dfaus.com/"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0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8.vml"/></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19.vml"/><Relationship Id="rId4" Type="http://schemas.openxmlformats.org/officeDocument/2006/relationships/oleObject" Target="../embeddings/oleObject21.bin"/></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hyperlink" Target="http://www.cm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oleObject25.bin"/></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vmlDrawing" Target="../drawings/vmlDrawing5.v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5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7.vml"/></Relationships>
</file>

<file path=ppt/slides/_rels/slide5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8.v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14.vml"/></Relationships>
</file>

<file path=ppt/slides/_rels/slide9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2.xml"/><Relationship Id="rId1" Type="http://schemas.openxmlformats.org/officeDocument/2006/relationships/vmlDrawing" Target="../drawings/vmlDrawing15.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r>
              <a:rPr lang="en-US">
                <a:solidFill>
                  <a:srgbClr val="FFFFE1"/>
                </a:solidFill>
              </a:rPr>
              <a:t>Risk and Risk Aversion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609600" y="1752600"/>
            <a:ext cx="7772400" cy="4114800"/>
          </a:xfrm>
        </p:spPr>
        <p:txBody>
          <a:bodyPr/>
          <a:lstStyle/>
          <a:p>
            <a:pPr>
              <a:lnSpc>
                <a:spcPct val="90000"/>
              </a:lnSpc>
              <a:buFont typeface="Wingdings" pitchFamily="2" charset="2"/>
              <a:buNone/>
            </a:pPr>
            <a:r>
              <a:rPr lang="en-US" sz="2800"/>
              <a:t>	When two risky assets with variances </a:t>
            </a:r>
            <a:r>
              <a:rPr lang="en-US" sz="2800">
                <a:latin typeface="Symbol" pitchFamily="18" charset="2"/>
              </a:rPr>
              <a:t>s</a:t>
            </a:r>
            <a:r>
              <a:rPr lang="en-US" sz="2800" baseline="-25000"/>
              <a:t>1</a:t>
            </a:r>
            <a:r>
              <a:rPr lang="en-US" sz="2800" baseline="30000"/>
              <a:t>2</a:t>
            </a:r>
            <a:r>
              <a:rPr lang="en-US" sz="2800"/>
              <a:t> and </a:t>
            </a:r>
            <a:r>
              <a:rPr lang="en-US" sz="2800">
                <a:latin typeface="Symbol" pitchFamily="18" charset="2"/>
              </a:rPr>
              <a:t>s</a:t>
            </a:r>
            <a:r>
              <a:rPr lang="en-US" sz="2800" baseline="-25000"/>
              <a:t>2</a:t>
            </a:r>
            <a:r>
              <a:rPr lang="en-US" sz="2800" baseline="30000"/>
              <a:t>2</a:t>
            </a:r>
            <a:r>
              <a:rPr lang="en-US" sz="2800"/>
              <a:t>, respectively, are combined into a portfolio with portfolio weights w</a:t>
            </a:r>
            <a:r>
              <a:rPr lang="en-US" sz="2800" baseline="-25000"/>
              <a:t>1</a:t>
            </a:r>
            <a:r>
              <a:rPr lang="en-US" sz="2800"/>
              <a:t> and w</a:t>
            </a:r>
            <a:r>
              <a:rPr lang="en-US" sz="2800" baseline="-25000"/>
              <a:t>2</a:t>
            </a:r>
            <a:r>
              <a:rPr lang="en-US" sz="2800"/>
              <a:t>, respectively, the portfolio variance is given by:</a:t>
            </a:r>
          </a:p>
          <a:p>
            <a:pPr>
              <a:lnSpc>
                <a:spcPct val="90000"/>
              </a:lnSpc>
              <a:buFont typeface="Wingdings" pitchFamily="2" charset="2"/>
              <a:buNone/>
            </a:pPr>
            <a:endParaRPr lang="en-US" sz="2800"/>
          </a:p>
          <a:p>
            <a:pPr>
              <a:lnSpc>
                <a:spcPct val="90000"/>
              </a:lnSpc>
              <a:buFont typeface="Wingdings" pitchFamily="2" charset="2"/>
              <a:buNone/>
            </a:pPr>
            <a:r>
              <a:rPr lang="en-US" sz="2800">
                <a:latin typeface="Symbol" pitchFamily="18" charset="2"/>
              </a:rPr>
              <a:t> 	 </a:t>
            </a:r>
            <a:r>
              <a:rPr lang="en-US" sz="2800" baseline="-25000"/>
              <a:t>p</a:t>
            </a:r>
            <a:r>
              <a:rPr lang="en-US" sz="2800" baseline="30000"/>
              <a:t>2</a:t>
            </a:r>
            <a:r>
              <a:rPr lang="en-US" sz="2800" baseline="-25000"/>
              <a:t> </a:t>
            </a:r>
            <a:r>
              <a:rPr lang="en-US" sz="2800"/>
              <a:t>= w</a:t>
            </a:r>
            <a:r>
              <a:rPr lang="en-US" sz="2800" baseline="-25000"/>
              <a:t>1</a:t>
            </a:r>
            <a:r>
              <a:rPr lang="en-US" sz="2800" baseline="30000"/>
              <a:t>2</a:t>
            </a:r>
            <a:r>
              <a:rPr lang="en-US" sz="2800">
                <a:latin typeface="Symbol" pitchFamily="18" charset="2"/>
              </a:rPr>
              <a:t></a:t>
            </a:r>
            <a:r>
              <a:rPr lang="en-US" sz="2800" baseline="-25000"/>
              <a:t>1</a:t>
            </a:r>
            <a:r>
              <a:rPr lang="en-US" sz="2800" baseline="30000"/>
              <a:t>2</a:t>
            </a:r>
            <a:r>
              <a:rPr lang="en-US" sz="2800"/>
              <a:t> + w</a:t>
            </a:r>
            <a:r>
              <a:rPr lang="en-US" sz="2800" baseline="-25000"/>
              <a:t>2</a:t>
            </a:r>
            <a:r>
              <a:rPr lang="en-US" sz="2800" baseline="30000"/>
              <a:t>2</a:t>
            </a:r>
            <a:r>
              <a:rPr lang="en-US" sz="2800">
                <a:latin typeface="Symbol" pitchFamily="18" charset="2"/>
              </a:rPr>
              <a:t></a:t>
            </a:r>
            <a:r>
              <a:rPr lang="en-US" sz="2800" baseline="-25000"/>
              <a:t>2</a:t>
            </a:r>
            <a:r>
              <a:rPr lang="en-US" sz="2800" baseline="30000"/>
              <a:t>2</a:t>
            </a:r>
            <a:r>
              <a:rPr lang="en-US" sz="2800"/>
              <a:t> + 2W</a:t>
            </a:r>
            <a:r>
              <a:rPr lang="en-US" sz="2800" baseline="-25000"/>
              <a:t>1</a:t>
            </a:r>
            <a:r>
              <a:rPr lang="en-US" sz="2800"/>
              <a:t>W</a:t>
            </a:r>
            <a:r>
              <a:rPr lang="en-US" sz="2800" baseline="-25000"/>
              <a:t>2 </a:t>
            </a:r>
            <a:r>
              <a:rPr lang="en-US" sz="2800"/>
              <a:t>Cov(r</a:t>
            </a:r>
            <a:r>
              <a:rPr lang="en-US" sz="2800" baseline="-25000"/>
              <a:t>1</a:t>
            </a:r>
            <a:r>
              <a:rPr lang="en-US" sz="2800"/>
              <a:t>r</a:t>
            </a:r>
            <a:r>
              <a:rPr lang="en-US" sz="2800" baseline="-25000"/>
              <a:t>2</a:t>
            </a:r>
            <a:r>
              <a:rPr lang="en-US" sz="2800"/>
              <a:t>) </a:t>
            </a:r>
          </a:p>
          <a:p>
            <a:pPr>
              <a:lnSpc>
                <a:spcPct val="90000"/>
              </a:lnSpc>
              <a:buFont typeface="Wingdings" pitchFamily="2" charset="2"/>
              <a:buNone/>
            </a:pPr>
            <a:endParaRPr lang="en-US" sz="2800"/>
          </a:p>
          <a:p>
            <a:pPr>
              <a:lnSpc>
                <a:spcPct val="90000"/>
              </a:lnSpc>
              <a:buFont typeface="Wingdings" pitchFamily="2" charset="2"/>
              <a:buNone/>
            </a:pPr>
            <a:r>
              <a:rPr lang="en-US" sz="2800"/>
              <a:t>		Cov(r</a:t>
            </a:r>
            <a:r>
              <a:rPr lang="en-US" sz="2800" baseline="-25000"/>
              <a:t>1</a:t>
            </a:r>
            <a:r>
              <a:rPr lang="en-US" sz="2800"/>
              <a:t>r</a:t>
            </a:r>
            <a:r>
              <a:rPr lang="en-US" sz="2800" baseline="-25000"/>
              <a:t>2</a:t>
            </a:r>
            <a:r>
              <a:rPr lang="en-US" sz="2800"/>
              <a:t>) = Covariance of returns for</a:t>
            </a:r>
          </a:p>
          <a:p>
            <a:pPr>
              <a:lnSpc>
                <a:spcPct val="90000"/>
              </a:lnSpc>
              <a:buFont typeface="Wingdings" pitchFamily="2" charset="2"/>
              <a:buNone/>
            </a:pPr>
            <a:r>
              <a:rPr lang="en-US" sz="2800"/>
              <a:t>                   Security 1 and Security 2</a:t>
            </a:r>
          </a:p>
        </p:txBody>
      </p:sp>
      <p:sp>
        <p:nvSpPr>
          <p:cNvPr id="45059" name="Rectangle 3"/>
          <p:cNvSpPr>
            <a:spLocks noGrp="1" noChangeArrowheads="1"/>
          </p:cNvSpPr>
          <p:nvPr>
            <p:ph type="title"/>
          </p:nvPr>
        </p:nvSpPr>
        <p:spPr/>
        <p:txBody>
          <a:bodyPr/>
          <a:lstStyle/>
          <a:p>
            <a:r>
              <a:rPr lang="en-US"/>
              <a:t>Portfolio Risk</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a:t>Using the Factor Model</a:t>
            </a:r>
          </a:p>
        </p:txBody>
      </p:sp>
      <p:sp>
        <p:nvSpPr>
          <p:cNvPr id="145411" name="Rectangle 3"/>
          <p:cNvSpPr>
            <a:spLocks noGrp="1" noChangeArrowheads="1"/>
          </p:cNvSpPr>
          <p:nvPr>
            <p:ph type="body" sz="half" idx="1"/>
          </p:nvPr>
        </p:nvSpPr>
        <p:spPr>
          <a:xfrm>
            <a:off x="685800" y="1371600"/>
            <a:ext cx="5867400" cy="1371600"/>
          </a:xfrm>
        </p:spPr>
        <p:txBody>
          <a:bodyPr/>
          <a:lstStyle/>
          <a:p>
            <a:r>
              <a:rPr lang="en-US" sz="2800"/>
              <a:t>Expected Returns</a:t>
            </a:r>
          </a:p>
          <a:p>
            <a:pPr lvl="1"/>
            <a:r>
              <a:rPr lang="en-US" sz="2400"/>
              <a:t>We can forecast extra expected returns:</a:t>
            </a:r>
          </a:p>
          <a:p>
            <a:pPr lvl="1"/>
            <a:endParaRPr lang="en-US" sz="2400"/>
          </a:p>
          <a:p>
            <a:pPr lvl="1"/>
            <a:endParaRPr lang="en-US" sz="2400"/>
          </a:p>
          <a:p>
            <a:pPr lvl="1">
              <a:buFont typeface="Wingdings" pitchFamily="2" charset="2"/>
              <a:buNone/>
            </a:pPr>
            <a:endParaRPr lang="en-US" sz="2400"/>
          </a:p>
        </p:txBody>
      </p:sp>
      <p:graphicFrame>
        <p:nvGraphicFramePr>
          <p:cNvPr id="145412" name="Object 4"/>
          <p:cNvGraphicFramePr>
            <a:graphicFrameLocks noChangeAspect="1"/>
          </p:cNvGraphicFramePr>
          <p:nvPr/>
        </p:nvGraphicFramePr>
        <p:xfrm>
          <a:off x="1219200" y="2819400"/>
          <a:ext cx="6965950" cy="1527175"/>
        </p:xfrm>
        <a:graphic>
          <a:graphicData uri="http://schemas.openxmlformats.org/presentationml/2006/ole">
            <p:oleObj spid="_x0000_s80898" name="Equation" r:id="rId3" imgW="4292280" imgH="939600" progId="Equation.3">
              <p:embed/>
            </p:oleObj>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a:t>Using the Factor Model</a:t>
            </a:r>
          </a:p>
        </p:txBody>
      </p:sp>
      <p:sp>
        <p:nvSpPr>
          <p:cNvPr id="146435" name="Rectangle 3"/>
          <p:cNvSpPr>
            <a:spLocks noGrp="1" noChangeArrowheads="1"/>
          </p:cNvSpPr>
          <p:nvPr>
            <p:ph type="body" idx="1"/>
          </p:nvPr>
        </p:nvSpPr>
        <p:spPr>
          <a:xfrm>
            <a:off x="685800" y="1371600"/>
            <a:ext cx="7924800" cy="4800600"/>
          </a:xfrm>
        </p:spPr>
        <p:txBody>
          <a:bodyPr/>
          <a:lstStyle/>
          <a:p>
            <a:r>
              <a:rPr lang="en-US" sz="2800"/>
              <a:t>Forecasting Covariance Matrices</a:t>
            </a:r>
          </a:p>
          <a:p>
            <a:r>
              <a:rPr lang="en-US" sz="2800"/>
              <a:t>Our factor model implies that the return covariance matrix is</a:t>
            </a:r>
          </a:p>
          <a:p>
            <a:endParaRPr lang="en-US" sz="2800"/>
          </a:p>
          <a:p>
            <a:pPr lvl="1">
              <a:buFont typeface="Wingdings" pitchFamily="2" charset="2"/>
              <a:buNone/>
            </a:pPr>
            <a:endParaRPr lang="en-US" sz="2400"/>
          </a:p>
          <a:p>
            <a:pPr lvl="1">
              <a:buFont typeface="Wingdings" pitchFamily="2" charset="2"/>
              <a:buNone/>
            </a:pPr>
            <a:r>
              <a:rPr lang="en-US" sz="2400"/>
              <a:t>where </a:t>
            </a:r>
            <a:r>
              <a:rPr lang="en-US" sz="2400" i="1"/>
              <a:t>V</a:t>
            </a:r>
            <a:r>
              <a:rPr lang="en-US" sz="2400" i="1" baseline="-25000"/>
              <a:t>F</a:t>
            </a:r>
            <a:r>
              <a:rPr lang="en-US" sz="2400" i="1"/>
              <a:t> </a:t>
            </a:r>
            <a:r>
              <a:rPr lang="en-US" sz="2400"/>
              <a:t>is the factor covariance matrix and </a:t>
            </a:r>
            <a:r>
              <a:rPr lang="en-US" sz="2400" i="1"/>
              <a:t>V</a:t>
            </a:r>
            <a:r>
              <a:rPr lang="en-US" sz="2400" i="1" baseline="-25000"/>
              <a:t>E</a:t>
            </a:r>
            <a:r>
              <a:rPr lang="en-US" sz="2400"/>
              <a:t> is the firm-specific covariance matrix</a:t>
            </a:r>
          </a:p>
          <a:p>
            <a:r>
              <a:rPr lang="en-US" sz="2800"/>
              <a:t>Understanding the risk structure of a portfolio using factor models</a:t>
            </a:r>
          </a:p>
          <a:p>
            <a:r>
              <a:rPr lang="en-US" sz="2800"/>
              <a:t>Barra’s service: http://www.barra.com/</a:t>
            </a:r>
          </a:p>
        </p:txBody>
      </p:sp>
      <p:graphicFrame>
        <p:nvGraphicFramePr>
          <p:cNvPr id="146436" name="Object 4"/>
          <p:cNvGraphicFramePr>
            <a:graphicFrameLocks noChangeAspect="1"/>
          </p:cNvGraphicFramePr>
          <p:nvPr>
            <p:ph sz="half" idx="4294967295"/>
          </p:nvPr>
        </p:nvGraphicFramePr>
        <p:xfrm>
          <a:off x="2667000" y="3124200"/>
          <a:ext cx="2354263" cy="485775"/>
        </p:xfrm>
        <a:graphic>
          <a:graphicData uri="http://schemas.openxmlformats.org/presentationml/2006/ole">
            <p:oleObj spid="_x0000_s81922" name="Equation" r:id="rId3" imgW="1015920" imgH="215640" progId="Equation.3">
              <p:embed/>
            </p:oleObj>
          </a:graphicData>
        </a:graphic>
      </p:graphicFrame>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t>Barra Models</a:t>
            </a:r>
          </a:p>
        </p:txBody>
      </p:sp>
      <p:pic>
        <p:nvPicPr>
          <p:cNvPr id="147462" name="Picture 6"/>
          <p:cNvPicPr>
            <a:picLocks noChangeAspect="1" noChangeArrowheads="1"/>
          </p:cNvPicPr>
          <p:nvPr/>
        </p:nvPicPr>
        <p:blipFill>
          <a:blip r:embed="rId2" cstate="print"/>
          <a:srcRect/>
          <a:stretch>
            <a:fillRect/>
          </a:stretch>
        </p:blipFill>
        <p:spPr bwMode="auto">
          <a:xfrm>
            <a:off x="0" y="838200"/>
            <a:ext cx="9144000" cy="5638800"/>
          </a:xfrm>
          <a:prstGeom prst="rect">
            <a:avLst/>
          </a:prstGeom>
          <a:noFill/>
          <a:ln w="12700">
            <a:noFill/>
            <a:miter lim="800000"/>
            <a:headEnd type="none" w="sm" len="sm"/>
            <a:tailEnd type="none" w="sm" len="sm"/>
          </a:ln>
          <a:effec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US"/>
              <a:t>Barra Aegis System</a:t>
            </a:r>
          </a:p>
        </p:txBody>
      </p:sp>
      <p:pic>
        <p:nvPicPr>
          <p:cNvPr id="148483" name="Picture 3"/>
          <p:cNvPicPr>
            <a:picLocks noChangeAspect="1" noChangeArrowheads="1"/>
          </p:cNvPicPr>
          <p:nvPr/>
        </p:nvPicPr>
        <p:blipFill>
          <a:blip r:embed="rId2" cstate="print"/>
          <a:srcRect/>
          <a:stretch>
            <a:fillRect/>
          </a:stretch>
        </p:blipFill>
        <p:spPr bwMode="auto">
          <a:xfrm>
            <a:off x="0" y="838200"/>
            <a:ext cx="9144000" cy="5715000"/>
          </a:xfrm>
          <a:prstGeom prst="rect">
            <a:avLst/>
          </a:prstGeom>
          <a:noFill/>
          <a:ln w="12700">
            <a:noFill/>
            <a:miter lim="800000"/>
            <a:headEnd type="none" w="sm" len="sm"/>
            <a:tailEnd type="none" w="sm" len="sm"/>
          </a:ln>
          <a:effec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a:t>Fama-French Factors</a:t>
            </a:r>
          </a:p>
        </p:txBody>
      </p:sp>
      <p:sp>
        <p:nvSpPr>
          <p:cNvPr id="150531" name="Rectangle 3"/>
          <p:cNvSpPr>
            <a:spLocks noGrp="1" noChangeArrowheads="1"/>
          </p:cNvSpPr>
          <p:nvPr>
            <p:ph type="body" idx="1"/>
          </p:nvPr>
        </p:nvSpPr>
        <p:spPr/>
        <p:txBody>
          <a:bodyPr/>
          <a:lstStyle/>
          <a:p>
            <a:r>
              <a:rPr lang="en-US" sz="2800"/>
              <a:t>Market – value weighted market index returns over T-bill yields</a:t>
            </a:r>
          </a:p>
          <a:p>
            <a:r>
              <a:rPr lang="en-US" sz="2800"/>
              <a:t>Book-to-market -- return on a long short portfolio</a:t>
            </a:r>
          </a:p>
          <a:p>
            <a:pPr lvl="1"/>
            <a:r>
              <a:rPr lang="en-US" sz="2400"/>
              <a:t>Long high book-to-market ratio stocks</a:t>
            </a:r>
          </a:p>
          <a:p>
            <a:pPr lvl="1"/>
            <a:r>
              <a:rPr lang="en-US" sz="2400"/>
              <a:t>Short low book-to-market ratio stocks</a:t>
            </a:r>
          </a:p>
          <a:p>
            <a:r>
              <a:rPr lang="en-US" sz="2800"/>
              <a:t>Size – return on a long short portfolio</a:t>
            </a:r>
          </a:p>
          <a:p>
            <a:pPr lvl="1"/>
            <a:r>
              <a:rPr lang="en-US" sz="2400"/>
              <a:t>Long small capitalization stocks</a:t>
            </a:r>
          </a:p>
          <a:p>
            <a:pPr lvl="1"/>
            <a:r>
              <a:rPr lang="en-US" sz="2400"/>
              <a:t>Short large capitalization stocks</a:t>
            </a:r>
          </a:p>
          <a:p>
            <a:endParaRPr lang="en-US" sz="280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t>Fama-French Factors</a:t>
            </a:r>
          </a:p>
        </p:txBody>
      </p:sp>
      <p:sp>
        <p:nvSpPr>
          <p:cNvPr id="151555" name="Rectangle 3"/>
          <p:cNvSpPr>
            <a:spLocks noGrp="1" noChangeArrowheads="1"/>
          </p:cNvSpPr>
          <p:nvPr>
            <p:ph type="body" idx="1"/>
          </p:nvPr>
        </p:nvSpPr>
        <p:spPr/>
        <p:txBody>
          <a:bodyPr/>
          <a:lstStyle/>
          <a:p>
            <a:r>
              <a:rPr lang="en-US"/>
              <a:t>Download from Ken French’s website: </a:t>
            </a:r>
            <a:r>
              <a:rPr lang="en-US" sz="1800">
                <a:hlinkClick r:id="rId2"/>
              </a:rPr>
              <a:t>http://mba.tuck.dartmouth.edu/pages/faculty/ken.french/data_library.html</a:t>
            </a:r>
            <a:endParaRPr lang="en-US" sz="1800"/>
          </a:p>
        </p:txBody>
      </p:sp>
      <p:pic>
        <p:nvPicPr>
          <p:cNvPr id="151557" name="Picture 5"/>
          <p:cNvPicPr>
            <a:picLocks noChangeAspect="1" noChangeArrowheads="1"/>
          </p:cNvPicPr>
          <p:nvPr/>
        </p:nvPicPr>
        <p:blipFill>
          <a:blip r:embed="rId3" cstate="print"/>
          <a:srcRect/>
          <a:stretch>
            <a:fillRect/>
          </a:stretch>
        </p:blipFill>
        <p:spPr bwMode="auto">
          <a:xfrm>
            <a:off x="381000" y="2438400"/>
            <a:ext cx="8382000" cy="4332288"/>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t>Fama-French Factors</a:t>
            </a:r>
          </a:p>
        </p:txBody>
      </p:sp>
      <p:pic>
        <p:nvPicPr>
          <p:cNvPr id="152583" name="Picture 7"/>
          <p:cNvPicPr>
            <a:picLocks noChangeAspect="1" noChangeArrowheads="1"/>
          </p:cNvPicPr>
          <p:nvPr/>
        </p:nvPicPr>
        <p:blipFill>
          <a:blip r:embed="rId2" cstate="print"/>
          <a:srcRect/>
          <a:stretch>
            <a:fillRect/>
          </a:stretch>
        </p:blipFill>
        <p:spPr bwMode="auto">
          <a:xfrm>
            <a:off x="381000" y="838200"/>
            <a:ext cx="8382000" cy="4818063"/>
          </a:xfrm>
          <a:prstGeom prst="rect">
            <a:avLst/>
          </a:prstGeom>
          <a:noFill/>
          <a:ln w="12700">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3"/>
          <p:cNvSpPr>
            <a:spLocks noGrp="1" noChangeArrowheads="1"/>
          </p:cNvSpPr>
          <p:nvPr>
            <p:ph type="body" idx="1"/>
          </p:nvPr>
        </p:nvSpPr>
        <p:spPr>
          <a:xfrm>
            <a:off x="609600" y="990600"/>
            <a:ext cx="7772400" cy="838200"/>
          </a:xfrm>
        </p:spPr>
        <p:txBody>
          <a:bodyPr/>
          <a:lstStyle/>
          <a:p>
            <a:r>
              <a:rPr lang="en-US">
                <a:hlinkClick r:id="rId2"/>
              </a:rPr>
              <a:t>http://www.dfaus.com/</a:t>
            </a:r>
            <a:endParaRPr lang="en-US"/>
          </a:p>
          <a:p>
            <a:endParaRPr lang="en-US"/>
          </a:p>
        </p:txBody>
      </p:sp>
      <p:sp>
        <p:nvSpPr>
          <p:cNvPr id="154628" name="Text Box 4"/>
          <p:cNvSpPr txBox="1">
            <a:spLocks noChangeArrowheads="1"/>
          </p:cNvSpPr>
          <p:nvPr>
            <p:ph type="title"/>
          </p:nvPr>
        </p:nvSpPr>
        <p:spPr>
          <a:noFill/>
          <a:ln/>
        </p:spPr>
        <p:txBody>
          <a:bodyPr/>
          <a:lstStyle/>
          <a:p>
            <a:pPr>
              <a:spcBef>
                <a:spcPct val="50000"/>
              </a:spcBef>
            </a:pPr>
            <a:r>
              <a:rPr lang="en-US"/>
              <a:t>Dimensional Fund Advisors</a:t>
            </a:r>
          </a:p>
        </p:txBody>
      </p:sp>
      <p:pic>
        <p:nvPicPr>
          <p:cNvPr id="154629" name="Picture 5"/>
          <p:cNvPicPr>
            <a:picLocks noChangeAspect="1" noChangeArrowheads="1"/>
          </p:cNvPicPr>
          <p:nvPr/>
        </p:nvPicPr>
        <p:blipFill>
          <a:blip r:embed="rId3" cstate="print"/>
          <a:srcRect/>
          <a:stretch>
            <a:fillRect/>
          </a:stretch>
        </p:blipFill>
        <p:spPr bwMode="auto">
          <a:xfrm>
            <a:off x="381000" y="4572000"/>
            <a:ext cx="8382000" cy="1941513"/>
          </a:xfrm>
          <a:prstGeom prst="rect">
            <a:avLst/>
          </a:prstGeom>
          <a:noFill/>
          <a:ln w="12700">
            <a:noFill/>
            <a:miter lim="800000"/>
            <a:headEnd type="none" w="sm" len="sm"/>
            <a:tailEnd type="none" w="sm" len="sm"/>
          </a:ln>
          <a:effectLst/>
        </p:spPr>
      </p:pic>
      <p:pic>
        <p:nvPicPr>
          <p:cNvPr id="154630" name="Picture 6"/>
          <p:cNvPicPr>
            <a:picLocks noChangeAspect="1" noChangeArrowheads="1"/>
          </p:cNvPicPr>
          <p:nvPr/>
        </p:nvPicPr>
        <p:blipFill>
          <a:blip r:embed="rId4" cstate="print"/>
          <a:srcRect/>
          <a:stretch>
            <a:fillRect/>
          </a:stretch>
        </p:blipFill>
        <p:spPr bwMode="auto">
          <a:xfrm>
            <a:off x="381000" y="1981200"/>
            <a:ext cx="8382000" cy="2555875"/>
          </a:xfrm>
          <a:prstGeom prst="rect">
            <a:avLst/>
          </a:prstGeom>
          <a:noFill/>
          <a:ln w="12700">
            <a:noFill/>
            <a:miter lim="800000"/>
            <a:headEnd type="none" w="sm" len="sm"/>
            <a:tailEnd type="none" w="sm" len="sm"/>
          </a:ln>
          <a:effec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endParaRPr lang="en-US"/>
          </a:p>
        </p:txBody>
      </p:sp>
      <p:sp>
        <p:nvSpPr>
          <p:cNvPr id="153603" name="Rectangle 3"/>
          <p:cNvSpPr>
            <a:spLocks noGrp="1" noChangeArrowheads="1"/>
          </p:cNvSpPr>
          <p:nvPr>
            <p:ph type="body" idx="1"/>
          </p:nvPr>
        </p:nvSpPr>
        <p:spPr/>
        <p:txBody>
          <a:bodyPr/>
          <a:lstStyle/>
          <a:p>
            <a:endParaRPr lang="en-US"/>
          </a:p>
        </p:txBody>
      </p:sp>
      <p:pic>
        <p:nvPicPr>
          <p:cNvPr id="153604" name="Picture 4"/>
          <p:cNvPicPr>
            <a:picLocks noChangeAspect="1" noChangeArrowheads="1"/>
          </p:cNvPicPr>
          <p:nvPr/>
        </p:nvPicPr>
        <p:blipFill>
          <a:blip r:embed="rId3" cstate="print"/>
          <a:srcRect/>
          <a:stretch>
            <a:fillRect/>
          </a:stretch>
        </p:blipFill>
        <p:spPr bwMode="auto">
          <a:xfrm>
            <a:off x="0" y="-152400"/>
            <a:ext cx="9144000" cy="6613525"/>
          </a:xfrm>
          <a:prstGeom prst="rect">
            <a:avLst/>
          </a:prstGeom>
          <a:noFill/>
          <a:ln w="12700">
            <a:noFill/>
            <a:miter lim="800000"/>
            <a:headEnd type="none" w="sm" len="sm"/>
            <a:tailEnd type="none" w="sm" len="sm"/>
          </a:ln>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r>
              <a:rPr lang="en-US">
                <a:solidFill>
                  <a:srgbClr val="FFFFE1"/>
                </a:solidFill>
              </a:rPr>
              <a:t>Index Futures and Equity Swaps</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subTitle" idx="1"/>
          </p:nvPr>
        </p:nvSpPr>
        <p:spPr>
          <a:xfrm>
            <a:off x="228600" y="2971800"/>
            <a:ext cx="8915400" cy="3143250"/>
          </a:xfrm>
        </p:spPr>
        <p:txBody>
          <a:bodyPr/>
          <a:lstStyle/>
          <a:p>
            <a:r>
              <a:rPr lang="en-US">
                <a:solidFill>
                  <a:srgbClr val="FFFFE1"/>
                </a:solidFill>
              </a:rPr>
              <a:t>Capital Allocation Between The Risky And The Risk-Free Asset</a:t>
            </a: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noFill/>
          <a:ln/>
        </p:spPr>
        <p:txBody>
          <a:bodyPr lIns="90488" tIns="44450" rIns="90488" bIns="44450"/>
          <a:lstStyle/>
          <a:p>
            <a:pPr>
              <a:lnSpc>
                <a:spcPct val="90000"/>
              </a:lnSpc>
            </a:pPr>
            <a:r>
              <a:rPr lang="en-US" sz="2800"/>
              <a:t>Forward - an agreement calling for a future delivery of an asset at an agreed-upon price</a:t>
            </a:r>
          </a:p>
          <a:p>
            <a:pPr>
              <a:lnSpc>
                <a:spcPct val="90000"/>
              </a:lnSpc>
            </a:pPr>
            <a:r>
              <a:rPr lang="en-US" sz="2800"/>
              <a:t>Futures - similar to forward but feature formalized and standardized characteristics</a:t>
            </a:r>
          </a:p>
          <a:p>
            <a:pPr>
              <a:lnSpc>
                <a:spcPct val="90000"/>
              </a:lnSpc>
            </a:pPr>
            <a:r>
              <a:rPr lang="en-US" sz="2800"/>
              <a:t>Key difference in futures</a:t>
            </a:r>
          </a:p>
          <a:p>
            <a:pPr lvl="1">
              <a:lnSpc>
                <a:spcPct val="90000"/>
              </a:lnSpc>
            </a:pPr>
            <a:r>
              <a:rPr lang="en-US" sz="2400"/>
              <a:t>Secondary trading - liquidity</a:t>
            </a:r>
          </a:p>
          <a:p>
            <a:pPr lvl="1">
              <a:lnSpc>
                <a:spcPct val="90000"/>
              </a:lnSpc>
            </a:pPr>
            <a:r>
              <a:rPr lang="en-US" sz="2400"/>
              <a:t>Marked to market</a:t>
            </a:r>
          </a:p>
          <a:p>
            <a:pPr lvl="1">
              <a:lnSpc>
                <a:spcPct val="90000"/>
              </a:lnSpc>
            </a:pPr>
            <a:r>
              <a:rPr lang="en-US" sz="2400"/>
              <a:t>Standardized contract units</a:t>
            </a:r>
          </a:p>
          <a:p>
            <a:pPr lvl="1">
              <a:lnSpc>
                <a:spcPct val="90000"/>
              </a:lnSpc>
            </a:pPr>
            <a:r>
              <a:rPr lang="en-US" sz="2400"/>
              <a:t>Clearinghouse warrants performance</a:t>
            </a:r>
          </a:p>
        </p:txBody>
      </p:sp>
      <p:sp>
        <p:nvSpPr>
          <p:cNvPr id="33795" name="Rectangle 3"/>
          <p:cNvSpPr>
            <a:spLocks noGrp="1" noChangeArrowheads="1"/>
          </p:cNvSpPr>
          <p:nvPr>
            <p:ph type="title"/>
          </p:nvPr>
        </p:nvSpPr>
        <p:spPr/>
        <p:txBody>
          <a:bodyPr/>
          <a:lstStyle/>
          <a:p>
            <a:r>
              <a:rPr lang="en-US"/>
              <a:t>Futures and Forwards</a:t>
            </a: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noFill/>
          <a:ln/>
        </p:spPr>
        <p:txBody>
          <a:bodyPr lIns="90488" tIns="44450" rIns="90488" bIns="44450"/>
          <a:lstStyle/>
          <a:p>
            <a:r>
              <a:rPr lang="en-US" sz="2800"/>
              <a:t>Futures price - agreed-upon price at maturity</a:t>
            </a:r>
          </a:p>
          <a:p>
            <a:r>
              <a:rPr lang="en-US" sz="2800"/>
              <a:t>Long position - agree to purchase</a:t>
            </a:r>
          </a:p>
          <a:p>
            <a:r>
              <a:rPr lang="en-US" sz="2800"/>
              <a:t>Short position - agree to sell</a:t>
            </a:r>
          </a:p>
          <a:p>
            <a:r>
              <a:rPr lang="en-US" sz="2800"/>
              <a:t>Profits on positions at maturity</a:t>
            </a:r>
          </a:p>
          <a:p>
            <a:pPr lvl="1">
              <a:buFont typeface="Wingdings" pitchFamily="2" charset="2"/>
              <a:buNone/>
            </a:pPr>
            <a:r>
              <a:rPr lang="en-US" sz="2400"/>
              <a:t>Long = spot minus original futures price</a:t>
            </a:r>
          </a:p>
          <a:p>
            <a:pPr lvl="1">
              <a:buFont typeface="Wingdings" pitchFamily="2" charset="2"/>
              <a:buNone/>
            </a:pPr>
            <a:r>
              <a:rPr lang="en-US" sz="2400"/>
              <a:t>Short = original futures price minus spot</a:t>
            </a:r>
          </a:p>
        </p:txBody>
      </p:sp>
      <p:sp>
        <p:nvSpPr>
          <p:cNvPr id="34819" name="Rectangle 3"/>
          <p:cNvSpPr>
            <a:spLocks noGrp="1" noChangeArrowheads="1"/>
          </p:cNvSpPr>
          <p:nvPr>
            <p:ph type="title"/>
          </p:nvPr>
        </p:nvSpPr>
        <p:spPr/>
        <p:txBody>
          <a:bodyPr/>
          <a:lstStyle/>
          <a:p>
            <a:r>
              <a:rPr lang="en-US"/>
              <a:t>Key Terms for Futures Contracts</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Profits: Futures Buyers and Call Buyers</a:t>
            </a:r>
          </a:p>
        </p:txBody>
      </p:sp>
      <p:sp>
        <p:nvSpPr>
          <p:cNvPr id="51203" name="Line 3"/>
          <p:cNvSpPr>
            <a:spLocks noChangeShapeType="1"/>
          </p:cNvSpPr>
          <p:nvPr/>
        </p:nvSpPr>
        <p:spPr bwMode="auto">
          <a:xfrm>
            <a:off x="1644650" y="1854200"/>
            <a:ext cx="0" cy="3835400"/>
          </a:xfrm>
          <a:prstGeom prst="line">
            <a:avLst/>
          </a:prstGeom>
          <a:noFill/>
          <a:ln w="50800">
            <a:solidFill>
              <a:srgbClr val="800000"/>
            </a:solidFill>
            <a:round/>
            <a:headEnd/>
            <a:tailEnd/>
          </a:ln>
          <a:effectLst/>
        </p:spPr>
        <p:txBody>
          <a:bodyPr wrap="none" anchor="ctr"/>
          <a:lstStyle/>
          <a:p>
            <a:endParaRPr lang="en-US"/>
          </a:p>
        </p:txBody>
      </p:sp>
      <p:sp>
        <p:nvSpPr>
          <p:cNvPr id="51204" name="Line 4"/>
          <p:cNvSpPr>
            <a:spLocks noChangeShapeType="1"/>
          </p:cNvSpPr>
          <p:nvPr/>
        </p:nvSpPr>
        <p:spPr bwMode="auto">
          <a:xfrm>
            <a:off x="1676400" y="5715000"/>
            <a:ext cx="5511800" cy="0"/>
          </a:xfrm>
          <a:prstGeom prst="line">
            <a:avLst/>
          </a:prstGeom>
          <a:noFill/>
          <a:ln w="50800">
            <a:solidFill>
              <a:srgbClr val="800000"/>
            </a:solidFill>
            <a:round/>
            <a:headEnd/>
            <a:tailEnd/>
          </a:ln>
          <a:effectLst/>
        </p:spPr>
        <p:txBody>
          <a:bodyPr wrap="none" anchor="ctr"/>
          <a:lstStyle/>
          <a:p>
            <a:endParaRPr lang="en-US"/>
          </a:p>
        </p:txBody>
      </p:sp>
      <p:sp>
        <p:nvSpPr>
          <p:cNvPr id="51205" name="Rectangle 5"/>
          <p:cNvSpPr>
            <a:spLocks noChangeArrowheads="1"/>
          </p:cNvSpPr>
          <p:nvPr/>
        </p:nvSpPr>
        <p:spPr bwMode="auto">
          <a:xfrm>
            <a:off x="366713" y="1585913"/>
            <a:ext cx="941387"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Profit</a:t>
            </a:r>
          </a:p>
        </p:txBody>
      </p:sp>
      <p:sp>
        <p:nvSpPr>
          <p:cNvPr id="51206" name="Rectangle 6"/>
          <p:cNvSpPr>
            <a:spLocks noChangeArrowheads="1"/>
          </p:cNvSpPr>
          <p:nvPr/>
        </p:nvSpPr>
        <p:spPr bwMode="auto">
          <a:xfrm>
            <a:off x="7072313" y="5853113"/>
            <a:ext cx="855662"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Price</a:t>
            </a:r>
          </a:p>
        </p:txBody>
      </p:sp>
      <p:sp>
        <p:nvSpPr>
          <p:cNvPr id="51207" name="Line 7"/>
          <p:cNvSpPr>
            <a:spLocks noChangeShapeType="1"/>
          </p:cNvSpPr>
          <p:nvPr/>
        </p:nvSpPr>
        <p:spPr bwMode="auto">
          <a:xfrm>
            <a:off x="1676400" y="3657600"/>
            <a:ext cx="5549900" cy="0"/>
          </a:xfrm>
          <a:prstGeom prst="line">
            <a:avLst/>
          </a:prstGeom>
          <a:noFill/>
          <a:ln w="38100">
            <a:solidFill>
              <a:srgbClr val="800000"/>
            </a:solidFill>
            <a:round/>
            <a:headEnd/>
            <a:tailEnd/>
          </a:ln>
          <a:effectLst/>
        </p:spPr>
        <p:txBody>
          <a:bodyPr wrap="none" anchor="ctr"/>
          <a:lstStyle/>
          <a:p>
            <a:endParaRPr lang="en-US"/>
          </a:p>
        </p:txBody>
      </p:sp>
      <p:sp>
        <p:nvSpPr>
          <p:cNvPr id="51208" name="Rectangle 8"/>
          <p:cNvSpPr>
            <a:spLocks noChangeArrowheads="1"/>
          </p:cNvSpPr>
          <p:nvPr/>
        </p:nvSpPr>
        <p:spPr bwMode="auto">
          <a:xfrm>
            <a:off x="1143000" y="3429000"/>
            <a:ext cx="333375"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0</a:t>
            </a:r>
          </a:p>
        </p:txBody>
      </p:sp>
      <p:sp>
        <p:nvSpPr>
          <p:cNvPr id="51209" name="Line 9"/>
          <p:cNvSpPr>
            <a:spLocks noChangeShapeType="1"/>
          </p:cNvSpPr>
          <p:nvPr/>
        </p:nvSpPr>
        <p:spPr bwMode="auto">
          <a:xfrm>
            <a:off x="1676400" y="4419600"/>
            <a:ext cx="2463800" cy="0"/>
          </a:xfrm>
          <a:prstGeom prst="line">
            <a:avLst/>
          </a:prstGeom>
          <a:noFill/>
          <a:ln w="50800">
            <a:solidFill>
              <a:srgbClr val="800000"/>
            </a:solidFill>
            <a:round/>
            <a:headEnd/>
            <a:tailEnd/>
          </a:ln>
          <a:effectLst/>
        </p:spPr>
        <p:txBody>
          <a:bodyPr wrap="none" anchor="ctr"/>
          <a:lstStyle/>
          <a:p>
            <a:endParaRPr lang="en-US"/>
          </a:p>
        </p:txBody>
      </p:sp>
      <p:sp>
        <p:nvSpPr>
          <p:cNvPr id="51210" name="Line 10"/>
          <p:cNvSpPr>
            <a:spLocks noChangeShapeType="1"/>
          </p:cNvSpPr>
          <p:nvPr/>
        </p:nvSpPr>
        <p:spPr bwMode="auto">
          <a:xfrm flipV="1">
            <a:off x="4114800" y="1981200"/>
            <a:ext cx="2590800" cy="2413000"/>
          </a:xfrm>
          <a:prstGeom prst="line">
            <a:avLst/>
          </a:prstGeom>
          <a:noFill/>
          <a:ln w="50800">
            <a:solidFill>
              <a:srgbClr val="800000"/>
            </a:solidFill>
            <a:round/>
            <a:headEnd/>
            <a:tailEnd/>
          </a:ln>
          <a:effectLst/>
        </p:spPr>
        <p:txBody>
          <a:bodyPr wrap="none" anchor="ctr"/>
          <a:lstStyle/>
          <a:p>
            <a:endParaRPr lang="en-US"/>
          </a:p>
        </p:txBody>
      </p:sp>
      <p:sp>
        <p:nvSpPr>
          <p:cNvPr id="51214" name="Rectangle 14"/>
          <p:cNvSpPr>
            <a:spLocks noChangeArrowheads="1"/>
          </p:cNvSpPr>
          <p:nvPr/>
        </p:nvSpPr>
        <p:spPr bwMode="auto">
          <a:xfrm>
            <a:off x="6919913" y="1662113"/>
            <a:ext cx="1593850"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Call Buyer</a:t>
            </a:r>
          </a:p>
        </p:txBody>
      </p:sp>
      <p:sp>
        <p:nvSpPr>
          <p:cNvPr id="51215" name="Line 15"/>
          <p:cNvSpPr>
            <a:spLocks noChangeShapeType="1"/>
          </p:cNvSpPr>
          <p:nvPr/>
        </p:nvSpPr>
        <p:spPr bwMode="auto">
          <a:xfrm flipV="1">
            <a:off x="1905000" y="1600200"/>
            <a:ext cx="4267200" cy="3886200"/>
          </a:xfrm>
          <a:prstGeom prst="line">
            <a:avLst/>
          </a:prstGeom>
          <a:noFill/>
          <a:ln w="38100">
            <a:solidFill>
              <a:srgbClr val="003366"/>
            </a:solidFill>
            <a:round/>
            <a:headEnd type="none" w="sm" len="sm"/>
            <a:tailEnd type="none" w="sm" len="sm"/>
          </a:ln>
          <a:effectLst/>
        </p:spPr>
        <p:txBody>
          <a:bodyPr wrap="none"/>
          <a:lstStyle/>
          <a:p>
            <a:endParaRPr lang="en-US"/>
          </a:p>
        </p:txBody>
      </p:sp>
      <p:sp>
        <p:nvSpPr>
          <p:cNvPr id="51216" name="Text Box 16"/>
          <p:cNvSpPr txBox="1">
            <a:spLocks noChangeArrowheads="1"/>
          </p:cNvSpPr>
          <p:nvPr/>
        </p:nvSpPr>
        <p:spPr bwMode="auto">
          <a:xfrm>
            <a:off x="6019800" y="914400"/>
            <a:ext cx="1676400" cy="822325"/>
          </a:xfrm>
          <a:prstGeom prst="rect">
            <a:avLst/>
          </a:prstGeom>
          <a:noFill/>
          <a:ln w="12700">
            <a:noFill/>
            <a:miter lim="800000"/>
            <a:headEnd type="none" w="sm" len="sm"/>
            <a:tailEnd type="none" w="sm" len="sm"/>
          </a:ln>
          <a:effectLst/>
        </p:spPr>
        <p:txBody>
          <a:bodyPr>
            <a:spAutoFit/>
          </a:bodyPr>
          <a:lstStyle/>
          <a:p>
            <a:pPr>
              <a:spcBef>
                <a:spcPct val="50000"/>
              </a:spcBef>
            </a:pPr>
            <a:r>
              <a:rPr lang="en-US" b="1">
                <a:solidFill>
                  <a:srgbClr val="003366"/>
                </a:solidFill>
              </a:rPr>
              <a:t>Futures Buyer</a:t>
            </a:r>
          </a:p>
        </p:txBody>
      </p:sp>
      <p:sp>
        <p:nvSpPr>
          <p:cNvPr id="51217" name="Text Box 17"/>
          <p:cNvSpPr txBox="1">
            <a:spLocks noChangeArrowheads="1"/>
          </p:cNvSpPr>
          <p:nvPr/>
        </p:nvSpPr>
        <p:spPr bwMode="auto">
          <a:xfrm>
            <a:off x="3733800" y="3733800"/>
            <a:ext cx="609600" cy="457200"/>
          </a:xfrm>
          <a:prstGeom prst="rect">
            <a:avLst/>
          </a:prstGeom>
          <a:noFill/>
          <a:ln w="12700">
            <a:noFill/>
            <a:miter lim="800000"/>
            <a:headEnd type="none" w="sm" len="sm"/>
            <a:tailEnd type="none" w="sm" len="sm"/>
          </a:ln>
          <a:effectLst/>
        </p:spPr>
        <p:txBody>
          <a:bodyPr>
            <a:spAutoFit/>
          </a:bodyPr>
          <a:lstStyle/>
          <a:p>
            <a:pPr>
              <a:spcBef>
                <a:spcPct val="50000"/>
              </a:spcBef>
            </a:pPr>
            <a:r>
              <a:rPr lang="en-US" b="1">
                <a:solidFill>
                  <a:srgbClr val="003366"/>
                </a:solidFill>
              </a:rPr>
              <a:t>F</a:t>
            </a:r>
            <a:r>
              <a:rPr lang="en-US" b="1" baseline="-25000">
                <a:solidFill>
                  <a:srgbClr val="003366"/>
                </a:solidFill>
              </a:rPr>
              <a:t>o</a:t>
            </a:r>
          </a:p>
        </p:txBody>
      </p:sp>
      <p:sp>
        <p:nvSpPr>
          <p:cNvPr id="51218" name="Line 18"/>
          <p:cNvSpPr>
            <a:spLocks noChangeShapeType="1"/>
          </p:cNvSpPr>
          <p:nvPr/>
        </p:nvSpPr>
        <p:spPr bwMode="auto">
          <a:xfrm>
            <a:off x="3886200" y="3505200"/>
            <a:ext cx="152400" cy="228600"/>
          </a:xfrm>
          <a:prstGeom prst="line">
            <a:avLst/>
          </a:prstGeom>
          <a:noFill/>
          <a:ln w="28575">
            <a:solidFill>
              <a:srgbClr val="003366"/>
            </a:solidFill>
            <a:round/>
            <a:headEnd type="none" w="sm" len="sm"/>
            <a:tailEnd type="none" w="sm" len="sm"/>
          </a:ln>
          <a:effectLst/>
        </p:spPr>
        <p:txBody>
          <a:bodyPr wrap="none"/>
          <a:lstStyle/>
          <a:p>
            <a:endParaRPr lang="en-US"/>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Profits: Futures Sellers and Put Buyers</a:t>
            </a:r>
          </a:p>
        </p:txBody>
      </p:sp>
      <p:sp>
        <p:nvSpPr>
          <p:cNvPr id="52227" name="Line 3"/>
          <p:cNvSpPr>
            <a:spLocks noChangeShapeType="1"/>
          </p:cNvSpPr>
          <p:nvPr/>
        </p:nvSpPr>
        <p:spPr bwMode="auto">
          <a:xfrm>
            <a:off x="1574800" y="2057400"/>
            <a:ext cx="0" cy="3454400"/>
          </a:xfrm>
          <a:prstGeom prst="line">
            <a:avLst/>
          </a:prstGeom>
          <a:noFill/>
          <a:ln w="50800">
            <a:solidFill>
              <a:srgbClr val="800000"/>
            </a:solidFill>
            <a:round/>
            <a:headEnd/>
            <a:tailEnd/>
          </a:ln>
          <a:effectLst/>
        </p:spPr>
        <p:txBody>
          <a:bodyPr wrap="none" anchor="ctr"/>
          <a:lstStyle/>
          <a:p>
            <a:endParaRPr lang="en-US"/>
          </a:p>
        </p:txBody>
      </p:sp>
      <p:sp>
        <p:nvSpPr>
          <p:cNvPr id="52228" name="Line 4"/>
          <p:cNvSpPr>
            <a:spLocks noChangeShapeType="1"/>
          </p:cNvSpPr>
          <p:nvPr/>
        </p:nvSpPr>
        <p:spPr bwMode="auto">
          <a:xfrm>
            <a:off x="1614488" y="5562600"/>
            <a:ext cx="5664200" cy="0"/>
          </a:xfrm>
          <a:prstGeom prst="line">
            <a:avLst/>
          </a:prstGeom>
          <a:noFill/>
          <a:ln w="50800">
            <a:solidFill>
              <a:srgbClr val="800000"/>
            </a:solidFill>
            <a:round/>
            <a:headEnd/>
            <a:tailEnd/>
          </a:ln>
          <a:effectLst/>
        </p:spPr>
        <p:txBody>
          <a:bodyPr wrap="none" anchor="ctr"/>
          <a:lstStyle/>
          <a:p>
            <a:endParaRPr lang="en-US"/>
          </a:p>
        </p:txBody>
      </p:sp>
      <p:sp>
        <p:nvSpPr>
          <p:cNvPr id="52229" name="Line 5"/>
          <p:cNvSpPr>
            <a:spLocks noChangeShapeType="1"/>
          </p:cNvSpPr>
          <p:nvPr/>
        </p:nvSpPr>
        <p:spPr bwMode="auto">
          <a:xfrm>
            <a:off x="1614488" y="4038600"/>
            <a:ext cx="5664200" cy="0"/>
          </a:xfrm>
          <a:prstGeom prst="line">
            <a:avLst/>
          </a:prstGeom>
          <a:noFill/>
          <a:ln w="50800">
            <a:solidFill>
              <a:srgbClr val="800000"/>
            </a:solidFill>
            <a:round/>
            <a:headEnd/>
            <a:tailEnd/>
          </a:ln>
          <a:effectLst/>
        </p:spPr>
        <p:txBody>
          <a:bodyPr wrap="none" anchor="ctr"/>
          <a:lstStyle/>
          <a:p>
            <a:endParaRPr lang="en-US"/>
          </a:p>
        </p:txBody>
      </p:sp>
      <p:sp>
        <p:nvSpPr>
          <p:cNvPr id="52230" name="Rectangle 6"/>
          <p:cNvSpPr>
            <a:spLocks noChangeArrowheads="1"/>
          </p:cNvSpPr>
          <p:nvPr/>
        </p:nvSpPr>
        <p:spPr bwMode="auto">
          <a:xfrm>
            <a:off x="1157288" y="3917950"/>
            <a:ext cx="307975" cy="393700"/>
          </a:xfrm>
          <a:prstGeom prst="rect">
            <a:avLst/>
          </a:prstGeom>
          <a:noFill/>
          <a:ln w="12700">
            <a:noFill/>
            <a:miter lim="800000"/>
            <a:headEnd/>
            <a:tailEnd/>
          </a:ln>
          <a:effectLst/>
        </p:spPr>
        <p:txBody>
          <a:bodyPr wrap="none" lIns="90488" tIns="44450" rIns="90488" bIns="44450">
            <a:spAutoFit/>
          </a:bodyPr>
          <a:lstStyle/>
          <a:p>
            <a:pPr algn="l" eaLnBrk="0" hangingPunct="0"/>
            <a:r>
              <a:rPr lang="en-US" sz="2000" b="1">
                <a:solidFill>
                  <a:srgbClr val="800000"/>
                </a:solidFill>
              </a:rPr>
              <a:t>0</a:t>
            </a:r>
          </a:p>
        </p:txBody>
      </p:sp>
      <p:sp>
        <p:nvSpPr>
          <p:cNvPr id="52231" name="Rectangle 7"/>
          <p:cNvSpPr>
            <a:spLocks noChangeArrowheads="1"/>
          </p:cNvSpPr>
          <p:nvPr/>
        </p:nvSpPr>
        <p:spPr bwMode="auto">
          <a:xfrm>
            <a:off x="547688" y="1828800"/>
            <a:ext cx="1060450"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Profits</a:t>
            </a:r>
          </a:p>
        </p:txBody>
      </p:sp>
      <p:sp>
        <p:nvSpPr>
          <p:cNvPr id="52232" name="Rectangle 8"/>
          <p:cNvSpPr>
            <a:spLocks noChangeArrowheads="1"/>
          </p:cNvSpPr>
          <p:nvPr/>
        </p:nvSpPr>
        <p:spPr bwMode="auto">
          <a:xfrm>
            <a:off x="6796088" y="5700713"/>
            <a:ext cx="855662"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Price</a:t>
            </a:r>
          </a:p>
        </p:txBody>
      </p:sp>
      <p:sp>
        <p:nvSpPr>
          <p:cNvPr id="52233" name="Line 9"/>
          <p:cNvSpPr>
            <a:spLocks noChangeShapeType="1"/>
          </p:cNvSpPr>
          <p:nvPr/>
        </p:nvSpPr>
        <p:spPr bwMode="auto">
          <a:xfrm>
            <a:off x="2274888" y="2438400"/>
            <a:ext cx="2082800" cy="2311400"/>
          </a:xfrm>
          <a:prstGeom prst="line">
            <a:avLst/>
          </a:prstGeom>
          <a:noFill/>
          <a:ln w="50800">
            <a:solidFill>
              <a:srgbClr val="800000"/>
            </a:solidFill>
            <a:round/>
            <a:headEnd/>
            <a:tailEnd/>
          </a:ln>
          <a:effectLst/>
        </p:spPr>
        <p:txBody>
          <a:bodyPr wrap="none" anchor="ctr"/>
          <a:lstStyle/>
          <a:p>
            <a:endParaRPr lang="en-US"/>
          </a:p>
        </p:txBody>
      </p:sp>
      <p:sp>
        <p:nvSpPr>
          <p:cNvPr id="52234" name="Line 10"/>
          <p:cNvSpPr>
            <a:spLocks noChangeShapeType="1"/>
          </p:cNvSpPr>
          <p:nvPr/>
        </p:nvSpPr>
        <p:spPr bwMode="auto">
          <a:xfrm>
            <a:off x="4357688" y="4724400"/>
            <a:ext cx="2844800" cy="0"/>
          </a:xfrm>
          <a:prstGeom prst="line">
            <a:avLst/>
          </a:prstGeom>
          <a:noFill/>
          <a:ln w="50800">
            <a:solidFill>
              <a:srgbClr val="800000"/>
            </a:solidFill>
            <a:round/>
            <a:headEnd/>
            <a:tailEnd/>
          </a:ln>
          <a:effectLst/>
        </p:spPr>
        <p:txBody>
          <a:bodyPr wrap="none" anchor="ctr"/>
          <a:lstStyle/>
          <a:p>
            <a:endParaRPr lang="en-US"/>
          </a:p>
        </p:txBody>
      </p:sp>
      <p:sp>
        <p:nvSpPr>
          <p:cNvPr id="52237" name="Rectangle 13"/>
          <p:cNvSpPr>
            <a:spLocks noChangeArrowheads="1"/>
          </p:cNvSpPr>
          <p:nvPr/>
        </p:nvSpPr>
        <p:spPr bwMode="auto">
          <a:xfrm>
            <a:off x="2681288" y="1524000"/>
            <a:ext cx="2016125"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003366"/>
                </a:solidFill>
              </a:rPr>
              <a:t>Futures Seller</a:t>
            </a:r>
          </a:p>
        </p:txBody>
      </p:sp>
      <p:sp>
        <p:nvSpPr>
          <p:cNvPr id="52238" name="Rectangle 14"/>
          <p:cNvSpPr>
            <a:spLocks noChangeArrowheads="1"/>
          </p:cNvSpPr>
          <p:nvPr/>
        </p:nvSpPr>
        <p:spPr bwMode="auto">
          <a:xfrm>
            <a:off x="7177088" y="4495800"/>
            <a:ext cx="1509712" cy="454025"/>
          </a:xfrm>
          <a:prstGeom prst="rect">
            <a:avLst/>
          </a:prstGeom>
          <a:noFill/>
          <a:ln w="12700">
            <a:noFill/>
            <a:miter lim="800000"/>
            <a:headEnd/>
            <a:tailEnd/>
          </a:ln>
          <a:effectLst/>
        </p:spPr>
        <p:txBody>
          <a:bodyPr wrap="none" lIns="90488" tIns="44450" rIns="90488" bIns="44450">
            <a:spAutoFit/>
          </a:bodyPr>
          <a:lstStyle/>
          <a:p>
            <a:pPr algn="l" eaLnBrk="0" hangingPunct="0"/>
            <a:r>
              <a:rPr lang="en-US" b="1">
                <a:solidFill>
                  <a:srgbClr val="800000"/>
                </a:solidFill>
              </a:rPr>
              <a:t>Put Buyer</a:t>
            </a:r>
          </a:p>
        </p:txBody>
      </p:sp>
      <p:sp>
        <p:nvSpPr>
          <p:cNvPr id="52239" name="Line 15"/>
          <p:cNvSpPr>
            <a:spLocks noChangeShapeType="1"/>
          </p:cNvSpPr>
          <p:nvPr/>
        </p:nvSpPr>
        <p:spPr bwMode="auto">
          <a:xfrm>
            <a:off x="2757488" y="1981200"/>
            <a:ext cx="3200400" cy="3505200"/>
          </a:xfrm>
          <a:prstGeom prst="line">
            <a:avLst/>
          </a:prstGeom>
          <a:noFill/>
          <a:ln w="38100">
            <a:solidFill>
              <a:srgbClr val="003366"/>
            </a:solidFill>
            <a:round/>
            <a:headEnd type="none" w="sm" len="sm"/>
            <a:tailEnd type="none" w="sm" len="sm"/>
          </a:ln>
          <a:effectLst/>
        </p:spPr>
        <p:txBody>
          <a:bodyPr wrap="none"/>
          <a:lstStyle/>
          <a:p>
            <a:endParaRPr lang="en-US"/>
          </a:p>
        </p:txBody>
      </p:sp>
      <p:sp>
        <p:nvSpPr>
          <p:cNvPr id="52240" name="Rectangle 16"/>
          <p:cNvSpPr>
            <a:spLocks noChangeArrowheads="1"/>
          </p:cNvSpPr>
          <p:nvPr/>
        </p:nvSpPr>
        <p:spPr bwMode="auto">
          <a:xfrm>
            <a:off x="4281488" y="4114800"/>
            <a:ext cx="522287" cy="457200"/>
          </a:xfrm>
          <a:prstGeom prst="rect">
            <a:avLst/>
          </a:prstGeom>
          <a:noFill/>
          <a:ln w="12700">
            <a:noFill/>
            <a:miter lim="800000"/>
            <a:headEnd type="none" w="sm" len="sm"/>
            <a:tailEnd type="none" w="sm" len="sm"/>
          </a:ln>
          <a:effectLst/>
        </p:spPr>
        <p:txBody>
          <a:bodyPr wrap="none">
            <a:spAutoFit/>
          </a:bodyPr>
          <a:lstStyle/>
          <a:p>
            <a:pPr>
              <a:spcBef>
                <a:spcPct val="50000"/>
              </a:spcBef>
            </a:pPr>
            <a:r>
              <a:rPr lang="en-US" b="1">
                <a:solidFill>
                  <a:srgbClr val="003366"/>
                </a:solidFill>
              </a:rPr>
              <a:t>Fo</a:t>
            </a:r>
          </a:p>
        </p:txBody>
      </p:sp>
      <p:sp>
        <p:nvSpPr>
          <p:cNvPr id="52241" name="Line 17"/>
          <p:cNvSpPr>
            <a:spLocks noChangeShapeType="1"/>
          </p:cNvSpPr>
          <p:nvPr/>
        </p:nvSpPr>
        <p:spPr bwMode="auto">
          <a:xfrm flipH="1">
            <a:off x="4510088" y="3886200"/>
            <a:ext cx="228600" cy="228600"/>
          </a:xfrm>
          <a:prstGeom prst="line">
            <a:avLst/>
          </a:prstGeom>
          <a:noFill/>
          <a:ln w="28575">
            <a:solidFill>
              <a:srgbClr val="003366"/>
            </a:solidFill>
            <a:round/>
            <a:headEnd type="none" w="sm" len="sm"/>
            <a:tailEnd type="none" w="sm" len="sm"/>
          </a:ln>
          <a:effectLst/>
        </p:spPr>
        <p:txBody>
          <a:bodyPr wrap="none"/>
          <a:lstStyle/>
          <a:p>
            <a:endParaRPr lang="en-US"/>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noFill/>
          <a:ln/>
        </p:spPr>
        <p:txBody>
          <a:bodyPr lIns="90488" tIns="44450" rIns="90488" bIns="44450"/>
          <a:lstStyle/>
          <a:p>
            <a:r>
              <a:rPr lang="en-US"/>
              <a:t>Agricultural commodities – CBOT, CME</a:t>
            </a:r>
          </a:p>
          <a:p>
            <a:r>
              <a:rPr lang="en-US"/>
              <a:t>Metals and minerals (including energy contracts) – NYMEX, IPE</a:t>
            </a:r>
          </a:p>
          <a:p>
            <a:r>
              <a:rPr lang="en-US"/>
              <a:t>Foreign currencies – CBOT, CME</a:t>
            </a:r>
          </a:p>
          <a:p>
            <a:r>
              <a:rPr lang="en-US"/>
              <a:t>Financial futures</a:t>
            </a:r>
          </a:p>
          <a:p>
            <a:pPr lvl="1">
              <a:buFont typeface="Wingdings" pitchFamily="2" charset="2"/>
              <a:buNone/>
            </a:pPr>
            <a:r>
              <a:rPr lang="en-US"/>
              <a:t>Interest rate futures -CBOT</a:t>
            </a:r>
          </a:p>
          <a:p>
            <a:pPr lvl="1">
              <a:buFont typeface="Wingdings" pitchFamily="2" charset="2"/>
              <a:buNone/>
            </a:pPr>
            <a:r>
              <a:rPr lang="en-US"/>
              <a:t>Stock index futures - CME</a:t>
            </a:r>
          </a:p>
        </p:txBody>
      </p:sp>
      <p:sp>
        <p:nvSpPr>
          <p:cNvPr id="35843" name="Rectangle 3"/>
          <p:cNvSpPr>
            <a:spLocks noGrp="1" noChangeArrowheads="1"/>
          </p:cNvSpPr>
          <p:nvPr>
            <p:ph type="title"/>
          </p:nvPr>
        </p:nvSpPr>
        <p:spPr/>
        <p:txBody>
          <a:bodyPr/>
          <a:lstStyle/>
          <a:p>
            <a:r>
              <a:rPr lang="en-US"/>
              <a:t>Types of Contracts</a:t>
            </a: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noFill/>
          <a:ln/>
        </p:spPr>
        <p:txBody>
          <a:bodyPr lIns="90488" tIns="44450" rIns="90488" bIns="44450"/>
          <a:lstStyle/>
          <a:p>
            <a:r>
              <a:rPr lang="en-US" sz="2800"/>
              <a:t>Clearinghouse - acts as a party to all buyers and sellers.</a:t>
            </a:r>
          </a:p>
          <a:p>
            <a:pPr lvl="1"/>
            <a:r>
              <a:rPr lang="en-US" sz="2400"/>
              <a:t>Obligated to deliver or supply delivery</a:t>
            </a:r>
          </a:p>
          <a:p>
            <a:r>
              <a:rPr lang="en-US" sz="2800"/>
              <a:t>Closing out positions</a:t>
            </a:r>
          </a:p>
          <a:p>
            <a:pPr lvl="1"/>
            <a:r>
              <a:rPr lang="en-US" sz="2400"/>
              <a:t>Reversing the trade</a:t>
            </a:r>
          </a:p>
          <a:p>
            <a:pPr lvl="1"/>
            <a:r>
              <a:rPr lang="en-US" sz="2400"/>
              <a:t>Take or make delivery</a:t>
            </a:r>
          </a:p>
          <a:p>
            <a:pPr lvl="1"/>
            <a:r>
              <a:rPr lang="en-US" sz="2400"/>
              <a:t>Most trades are reversed and do not involve actual delivery</a:t>
            </a:r>
          </a:p>
        </p:txBody>
      </p:sp>
      <p:sp>
        <p:nvSpPr>
          <p:cNvPr id="36867" name="Rectangle 3"/>
          <p:cNvSpPr>
            <a:spLocks noGrp="1" noChangeArrowheads="1"/>
          </p:cNvSpPr>
          <p:nvPr>
            <p:ph type="title"/>
          </p:nvPr>
        </p:nvSpPr>
        <p:spPr/>
        <p:txBody>
          <a:bodyPr/>
          <a:lstStyle/>
          <a:p>
            <a:r>
              <a:rPr lang="en-US"/>
              <a:t>Trading Mechanics</a:t>
            </a: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noFill/>
          <a:ln/>
        </p:spPr>
        <p:txBody>
          <a:bodyPr lIns="90488" tIns="44450" rIns="90488" bIns="44450"/>
          <a:lstStyle/>
          <a:p>
            <a:r>
              <a:rPr lang="en-US" sz="2800"/>
              <a:t>Initial Margin - funds deposited to provide capital to absorb losses</a:t>
            </a:r>
          </a:p>
          <a:p>
            <a:r>
              <a:rPr lang="en-US" sz="2800"/>
              <a:t>Marking to Market - each day the profits or losses from the new futures price are reflected in the account.</a:t>
            </a:r>
          </a:p>
          <a:p>
            <a:r>
              <a:rPr lang="en-US" sz="2800"/>
              <a:t>Maintenance or variation  margin - an established value below which a trader’s margin may not fall.</a:t>
            </a:r>
          </a:p>
        </p:txBody>
      </p:sp>
      <p:sp>
        <p:nvSpPr>
          <p:cNvPr id="37891" name="Rectangle 3"/>
          <p:cNvSpPr>
            <a:spLocks noGrp="1" noChangeArrowheads="1"/>
          </p:cNvSpPr>
          <p:nvPr>
            <p:ph type="title"/>
          </p:nvPr>
        </p:nvSpPr>
        <p:spPr/>
        <p:txBody>
          <a:bodyPr/>
          <a:lstStyle/>
          <a:p>
            <a:r>
              <a:rPr lang="en-US"/>
              <a:t>Margin and Trading Arrangements</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noFill/>
          <a:ln/>
        </p:spPr>
        <p:txBody>
          <a:bodyPr lIns="90488" tIns="44450" rIns="90488" bIns="44450"/>
          <a:lstStyle/>
          <a:p>
            <a:r>
              <a:rPr lang="en-US" sz="2800"/>
              <a:t>Margin call - when the maintenance margin is reached, broker will ask for additional margin funds</a:t>
            </a:r>
          </a:p>
          <a:p>
            <a:r>
              <a:rPr lang="en-US" sz="2800"/>
              <a:t>Convergence of Price - as maturity approaches the spot and futures price converge</a:t>
            </a:r>
          </a:p>
          <a:p>
            <a:r>
              <a:rPr lang="en-US" sz="2800"/>
              <a:t>Delivery - Actual commodity of a certain grade with a delivery location or for some contracts cash settlement</a:t>
            </a:r>
          </a:p>
        </p:txBody>
      </p:sp>
      <p:sp>
        <p:nvSpPr>
          <p:cNvPr id="38915" name="Rectangle 3"/>
          <p:cNvSpPr>
            <a:spLocks noGrp="1" noChangeArrowheads="1"/>
          </p:cNvSpPr>
          <p:nvPr>
            <p:ph type="title"/>
          </p:nvPr>
        </p:nvSpPr>
        <p:spPr/>
        <p:txBody>
          <a:bodyPr/>
          <a:lstStyle/>
          <a:p>
            <a:r>
              <a:rPr lang="en-US"/>
              <a:t>Margin and Trading Arrangements</a:t>
            </a: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noFill/>
          <a:ln/>
        </p:spPr>
        <p:txBody>
          <a:bodyPr lIns="90488" tIns="44450" rIns="90488" bIns="44450"/>
          <a:lstStyle/>
          <a:p>
            <a:r>
              <a:rPr lang="en-US"/>
              <a:t>Speculation - </a:t>
            </a:r>
          </a:p>
          <a:p>
            <a:pPr lvl="1"/>
            <a:r>
              <a:rPr lang="en-US"/>
              <a:t>short - believe price will fall</a:t>
            </a:r>
          </a:p>
          <a:p>
            <a:pPr lvl="1"/>
            <a:r>
              <a:rPr lang="en-US"/>
              <a:t>long -  believe price will rise</a:t>
            </a:r>
          </a:p>
          <a:p>
            <a:r>
              <a:rPr lang="en-US"/>
              <a:t>Hedging -</a:t>
            </a:r>
          </a:p>
          <a:p>
            <a:pPr lvl="1"/>
            <a:r>
              <a:rPr lang="en-US"/>
              <a:t>long hedge - protecting against a rise in price</a:t>
            </a:r>
          </a:p>
          <a:p>
            <a:pPr lvl="1"/>
            <a:r>
              <a:rPr lang="en-US"/>
              <a:t>short hedge - protecting against a fall in price</a:t>
            </a:r>
          </a:p>
        </p:txBody>
      </p:sp>
      <p:sp>
        <p:nvSpPr>
          <p:cNvPr id="39939" name="Rectangle 3"/>
          <p:cNvSpPr>
            <a:spLocks noGrp="1" noChangeArrowheads="1"/>
          </p:cNvSpPr>
          <p:nvPr>
            <p:ph type="title"/>
          </p:nvPr>
        </p:nvSpPr>
        <p:spPr/>
        <p:txBody>
          <a:bodyPr/>
          <a:lstStyle/>
          <a:p>
            <a:r>
              <a:rPr lang="en-US"/>
              <a:t>Trading Strategies</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noFill/>
          <a:ln/>
        </p:spPr>
        <p:txBody>
          <a:bodyPr lIns="90488" tIns="44450" rIns="90488" bIns="44450"/>
          <a:lstStyle/>
          <a:p>
            <a:r>
              <a:rPr lang="en-US"/>
              <a:t>Basis - the difference between the futures price and the spot price</a:t>
            </a:r>
          </a:p>
          <a:p>
            <a:pPr lvl="1"/>
            <a:r>
              <a:rPr lang="en-US"/>
              <a:t>over time the basis will likely change and will eventually converge to zero</a:t>
            </a:r>
          </a:p>
          <a:p>
            <a:r>
              <a:rPr lang="en-US"/>
              <a:t>Basis Risk - the variability in the basis that will affect profits and/or hedging performance</a:t>
            </a:r>
          </a:p>
        </p:txBody>
      </p:sp>
      <p:sp>
        <p:nvSpPr>
          <p:cNvPr id="40963" name="Rectangle 3"/>
          <p:cNvSpPr>
            <a:spLocks noGrp="1" noChangeArrowheads="1"/>
          </p:cNvSpPr>
          <p:nvPr>
            <p:ph type="title"/>
          </p:nvPr>
        </p:nvSpPr>
        <p:spPr/>
        <p:txBody>
          <a:bodyPr/>
          <a:lstStyle/>
          <a:p>
            <a:r>
              <a:rPr lang="en-US"/>
              <a:t>Basis and Basis Risk</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noFill/>
          <a:ln/>
        </p:spPr>
        <p:txBody>
          <a:bodyPr lIns="90488" tIns="44450" rIns="90488" bIns="44450"/>
          <a:lstStyle/>
          <a:p>
            <a:r>
              <a:rPr lang="en-US"/>
              <a:t>It’s possible to split investment funds between safe and risky assets.</a:t>
            </a:r>
          </a:p>
          <a:p>
            <a:r>
              <a:rPr lang="en-US"/>
              <a:t>Risk free asset: proxy; T-bills</a:t>
            </a:r>
          </a:p>
          <a:p>
            <a:r>
              <a:rPr lang="en-US"/>
              <a:t>Risky asset:  stock (or a portfolio)</a:t>
            </a:r>
          </a:p>
        </p:txBody>
      </p:sp>
      <p:sp>
        <p:nvSpPr>
          <p:cNvPr id="49155" name="Rectangle 3"/>
          <p:cNvSpPr>
            <a:spLocks noGrp="1" noChangeArrowheads="1"/>
          </p:cNvSpPr>
          <p:nvPr>
            <p:ph type="title"/>
          </p:nvPr>
        </p:nvSpPr>
        <p:spPr/>
        <p:txBody>
          <a:bodyPr/>
          <a:lstStyle/>
          <a:p>
            <a:r>
              <a:rPr lang="en-US"/>
              <a:t>Allocating Capital: Risky &amp; Risk Free Assets</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noFill/>
          <a:ln/>
        </p:spPr>
        <p:txBody>
          <a:bodyPr lIns="90488" tIns="44450" rIns="90488" bIns="44450"/>
          <a:lstStyle/>
          <a:p>
            <a:r>
              <a:rPr lang="en-US"/>
              <a:t>Spot-futures parity theorem - two ways to acquire an asset for some date in the future</a:t>
            </a:r>
          </a:p>
          <a:p>
            <a:r>
              <a:rPr lang="en-US"/>
              <a:t>Purchase it now and store it</a:t>
            </a:r>
          </a:p>
          <a:p>
            <a:r>
              <a:rPr lang="en-US"/>
              <a:t>Take a long position in futures</a:t>
            </a:r>
          </a:p>
          <a:p>
            <a:r>
              <a:rPr lang="en-US"/>
              <a:t>These two strategies must have the same market determined costs</a:t>
            </a:r>
          </a:p>
        </p:txBody>
      </p:sp>
      <p:sp>
        <p:nvSpPr>
          <p:cNvPr id="41987" name="Rectangle 3"/>
          <p:cNvSpPr>
            <a:spLocks noGrp="1" noChangeArrowheads="1"/>
          </p:cNvSpPr>
          <p:nvPr>
            <p:ph type="title"/>
          </p:nvPr>
        </p:nvSpPr>
        <p:spPr/>
        <p:txBody>
          <a:bodyPr/>
          <a:lstStyle/>
          <a:p>
            <a:r>
              <a:rPr lang="en-US"/>
              <a:t>Futures Pricing</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609600" y="163513"/>
            <a:ext cx="7772400" cy="434975"/>
          </a:xfrm>
        </p:spPr>
        <p:txBody>
          <a:bodyPr/>
          <a:lstStyle/>
          <a:p>
            <a:r>
              <a:rPr lang="en-US"/>
              <a:t>Corn Example</a:t>
            </a:r>
          </a:p>
        </p:txBody>
      </p:sp>
      <p:sp>
        <p:nvSpPr>
          <p:cNvPr id="147459" name="Rectangle 3"/>
          <p:cNvSpPr>
            <a:spLocks noGrp="1" noChangeArrowheads="1"/>
          </p:cNvSpPr>
          <p:nvPr>
            <p:ph type="body" idx="1"/>
          </p:nvPr>
        </p:nvSpPr>
        <p:spPr>
          <a:xfrm>
            <a:off x="0" y="838200"/>
            <a:ext cx="8763000" cy="3584575"/>
          </a:xfrm>
        </p:spPr>
        <p:txBody>
          <a:bodyPr/>
          <a:lstStyle/>
          <a:p>
            <a:pPr lvl="1"/>
            <a:r>
              <a:rPr lang="en-US" sz="2600" dirty="0"/>
              <a:t>You are a farmer who wants to sell your corn harvest in September. You would like to lock into a price now.</a:t>
            </a:r>
          </a:p>
          <a:p>
            <a:pPr lvl="1"/>
            <a:r>
              <a:rPr lang="en-US" sz="2600" dirty="0"/>
              <a:t>The current futures price is $2.26 ¼ per bushel, and you think that this is an acceptable lock-in price. </a:t>
            </a:r>
          </a:p>
          <a:p>
            <a:pPr lvl="1"/>
            <a:r>
              <a:rPr lang="en-US" sz="2600" dirty="0"/>
              <a:t>Contract size is 5000 bushels.</a:t>
            </a:r>
          </a:p>
          <a:p>
            <a:pPr lvl="1"/>
            <a:r>
              <a:rPr lang="en-US" sz="2600" dirty="0"/>
              <a:t>You go short 10 contracts and deposit </a:t>
            </a:r>
          </a:p>
          <a:p>
            <a:pPr>
              <a:buFont typeface="Wingdings" pitchFamily="2" charset="2"/>
              <a:buNone/>
            </a:pPr>
            <a:r>
              <a:rPr lang="en-US" sz="2600" dirty="0"/>
              <a:t>		(.2)(10</a:t>
            </a:r>
            <a:r>
              <a:rPr lang="en-US" sz="2600" dirty="0">
                <a:cs typeface="Times New Roman" pitchFamily="18" charset="0"/>
              </a:rPr>
              <a:t>×5000</a:t>
            </a:r>
            <a:r>
              <a:rPr lang="en-US" sz="2600" dirty="0"/>
              <a:t>)(2.26 1/4) = $22,625 in a 	</a:t>
            </a:r>
          </a:p>
          <a:p>
            <a:pPr>
              <a:buFont typeface="Wingdings" pitchFamily="2" charset="2"/>
              <a:buNone/>
            </a:pPr>
            <a:r>
              <a:rPr lang="en-US" sz="2600" dirty="0"/>
              <a:t>		margin account. </a:t>
            </a:r>
          </a:p>
          <a:p>
            <a:pPr lvl="1"/>
            <a:r>
              <a:rPr lang="en-US" sz="2600" dirty="0"/>
              <a:t>This means you agree to sell 50,000 bushels of corn to the CBOT on September for 2.26 ¼ per bushel.</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609600" y="0"/>
            <a:ext cx="7772400" cy="609600"/>
          </a:xfrm>
        </p:spPr>
        <p:txBody>
          <a:bodyPr/>
          <a:lstStyle/>
          <a:p>
            <a:r>
              <a:rPr lang="en-US"/>
              <a:t>Corn Example</a:t>
            </a:r>
          </a:p>
        </p:txBody>
      </p:sp>
      <p:sp>
        <p:nvSpPr>
          <p:cNvPr id="149507" name="Rectangle 3"/>
          <p:cNvSpPr>
            <a:spLocks noGrp="1" noChangeArrowheads="1"/>
          </p:cNvSpPr>
          <p:nvPr>
            <p:ph type="body" idx="1"/>
          </p:nvPr>
        </p:nvSpPr>
        <p:spPr>
          <a:xfrm>
            <a:off x="0" y="914400"/>
            <a:ext cx="8763000" cy="4419600"/>
          </a:xfrm>
        </p:spPr>
        <p:txBody>
          <a:bodyPr/>
          <a:lstStyle/>
          <a:p>
            <a:pPr lvl="1"/>
            <a:r>
              <a:rPr lang="en-US" sz="2400"/>
              <a:t>September comes around and the current corn price is $1.</a:t>
            </a:r>
          </a:p>
          <a:p>
            <a:pPr lvl="1"/>
            <a:r>
              <a:rPr lang="en-US" sz="2400"/>
              <a:t>You sell your corn to a buyer for $1.</a:t>
            </a:r>
          </a:p>
          <a:p>
            <a:pPr lvl="1"/>
            <a:r>
              <a:rPr lang="en-US" sz="2400"/>
              <a:t>But you make money on your futures contract. </a:t>
            </a:r>
          </a:p>
          <a:p>
            <a:pPr lvl="1"/>
            <a:r>
              <a:rPr lang="en-US" sz="2400"/>
              <a:t>Since the futures price equals the spot price when the contract comes due, the futures price is also $1.</a:t>
            </a:r>
          </a:p>
          <a:p>
            <a:pPr lvl="1"/>
            <a:r>
              <a:rPr lang="en-US" sz="2600"/>
              <a:t>At this point your margin account will have gained value by the amount (2.26 1/4 - 1)(50,000)=$63,125.</a:t>
            </a:r>
          </a:p>
          <a:p>
            <a:pPr lvl="1"/>
            <a:r>
              <a:rPr lang="en-US" sz="2400"/>
              <a:t>So at this point you enter into a long contract. The two contracts (one long and one short) cancel out, you don’t have to deliver any corn to the CBOT, and you pocket the gain to your margin account. </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Spot-Futures Parity Theorem</a:t>
            </a:r>
          </a:p>
        </p:txBody>
      </p:sp>
      <p:sp>
        <p:nvSpPr>
          <p:cNvPr id="43011" name="Rectangle 3"/>
          <p:cNvSpPr>
            <a:spLocks noGrp="1" noChangeArrowheads="1"/>
          </p:cNvSpPr>
          <p:nvPr>
            <p:ph type="body" idx="1"/>
          </p:nvPr>
        </p:nvSpPr>
        <p:spPr/>
        <p:txBody>
          <a:bodyPr/>
          <a:lstStyle/>
          <a:p>
            <a:r>
              <a:rPr lang="en-US"/>
              <a:t>With a perfect hedge the futures payoff is certain -- there is no risk</a:t>
            </a:r>
          </a:p>
          <a:p>
            <a:r>
              <a:rPr lang="en-US"/>
              <a:t>A perfect hedge should return the riskless rate of return</a:t>
            </a:r>
          </a:p>
          <a:p>
            <a:r>
              <a:rPr lang="en-US"/>
              <a:t>This relationship can be used to develop futures pricing relationship</a:t>
            </a: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Hedge Example</a:t>
            </a:r>
          </a:p>
        </p:txBody>
      </p:sp>
      <p:sp>
        <p:nvSpPr>
          <p:cNvPr id="44035" name="Rectangle 3"/>
          <p:cNvSpPr>
            <a:spLocks noGrp="1" noChangeArrowheads="1"/>
          </p:cNvSpPr>
          <p:nvPr>
            <p:ph type="body" idx="1"/>
          </p:nvPr>
        </p:nvSpPr>
        <p:spPr/>
        <p:txBody>
          <a:bodyPr/>
          <a:lstStyle/>
          <a:p>
            <a:pPr>
              <a:lnSpc>
                <a:spcPct val="90000"/>
              </a:lnSpc>
            </a:pPr>
            <a:r>
              <a:rPr lang="en-US"/>
              <a:t>Investor owns an S&amp;P 500 fund that has a current value equal to the index of $900</a:t>
            </a:r>
          </a:p>
          <a:p>
            <a:pPr>
              <a:lnSpc>
                <a:spcPct val="90000"/>
              </a:lnSpc>
            </a:pPr>
            <a:r>
              <a:rPr lang="en-US"/>
              <a:t>Assume dividends of $20 will be paid on the index at the end of the year</a:t>
            </a:r>
          </a:p>
          <a:p>
            <a:pPr>
              <a:lnSpc>
                <a:spcPct val="90000"/>
              </a:lnSpc>
            </a:pPr>
            <a:r>
              <a:rPr lang="en-US"/>
              <a:t>Assume futures contract that calls for delivery in one year is available for $925</a:t>
            </a:r>
          </a:p>
          <a:p>
            <a:pPr>
              <a:lnSpc>
                <a:spcPct val="90000"/>
              </a:lnSpc>
            </a:pPr>
            <a:r>
              <a:rPr lang="en-US"/>
              <a:t>Assume the investor hedges by selling or shorting one contract  </a:t>
            </a:r>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Hedge Example Outcomes</a:t>
            </a:r>
          </a:p>
        </p:txBody>
      </p:sp>
      <p:sp>
        <p:nvSpPr>
          <p:cNvPr id="45059" name="Text Box 3"/>
          <p:cNvSpPr txBox="1">
            <a:spLocks noChangeArrowheads="1"/>
          </p:cNvSpPr>
          <p:nvPr/>
        </p:nvSpPr>
        <p:spPr bwMode="auto">
          <a:xfrm>
            <a:off x="609600" y="2286000"/>
            <a:ext cx="8001000" cy="3195638"/>
          </a:xfrm>
          <a:prstGeom prst="rect">
            <a:avLst/>
          </a:prstGeom>
          <a:noFill/>
          <a:ln w="9525">
            <a:noFill/>
            <a:miter lim="800000"/>
            <a:headEnd/>
            <a:tailEnd/>
          </a:ln>
          <a:effectLst/>
        </p:spPr>
        <p:txBody>
          <a:bodyPr>
            <a:spAutoFit/>
          </a:bodyPr>
          <a:lstStyle/>
          <a:p>
            <a:pPr algn="l" eaLnBrk="0" hangingPunct="0">
              <a:spcBef>
                <a:spcPct val="50000"/>
              </a:spcBef>
            </a:pPr>
            <a:r>
              <a:rPr lang="en-US" b="1">
                <a:solidFill>
                  <a:srgbClr val="800000"/>
                </a:solidFill>
              </a:rPr>
              <a:t>Value of  S</a:t>
            </a:r>
            <a:r>
              <a:rPr lang="en-US" b="1" baseline="-25000">
                <a:solidFill>
                  <a:srgbClr val="800000"/>
                </a:solidFill>
              </a:rPr>
              <a:t>T</a:t>
            </a:r>
            <a:r>
              <a:rPr lang="en-US" b="1">
                <a:solidFill>
                  <a:srgbClr val="800000"/>
                </a:solidFill>
              </a:rPr>
              <a:t>	           885		925		  965</a:t>
            </a:r>
          </a:p>
          <a:p>
            <a:pPr algn="l" eaLnBrk="0" hangingPunct="0">
              <a:spcBef>
                <a:spcPct val="50000"/>
              </a:spcBef>
            </a:pPr>
            <a:r>
              <a:rPr lang="en-US" b="1">
                <a:solidFill>
                  <a:srgbClr val="800000"/>
                </a:solidFill>
              </a:rPr>
              <a:t>Payoff on Short</a:t>
            </a:r>
          </a:p>
          <a:p>
            <a:pPr algn="l" eaLnBrk="0" hangingPunct="0">
              <a:spcBef>
                <a:spcPct val="50000"/>
              </a:spcBef>
            </a:pPr>
            <a:r>
              <a:rPr lang="en-US" b="1">
                <a:solidFill>
                  <a:srgbClr val="800000"/>
                </a:solidFill>
              </a:rPr>
              <a:t>    (925 - S</a:t>
            </a:r>
            <a:r>
              <a:rPr lang="en-US" b="1" baseline="-25000">
                <a:solidFill>
                  <a:srgbClr val="800000"/>
                </a:solidFill>
              </a:rPr>
              <a:t>T</a:t>
            </a:r>
            <a:r>
              <a:rPr lang="en-US" b="1">
                <a:solidFill>
                  <a:srgbClr val="800000"/>
                </a:solidFill>
              </a:rPr>
              <a:t>)		 40		  0		   -40</a:t>
            </a:r>
          </a:p>
          <a:p>
            <a:pPr algn="l" eaLnBrk="0" hangingPunct="0">
              <a:spcBef>
                <a:spcPct val="50000"/>
              </a:spcBef>
            </a:pPr>
            <a:r>
              <a:rPr lang="en-US" b="1">
                <a:solidFill>
                  <a:srgbClr val="800000"/>
                </a:solidFill>
              </a:rPr>
              <a:t>Dividend Income	 </a:t>
            </a:r>
            <a:r>
              <a:rPr lang="en-US" b="1" u="sng">
                <a:solidFill>
                  <a:srgbClr val="800000"/>
                </a:solidFill>
              </a:rPr>
              <a:t>20</a:t>
            </a:r>
            <a:r>
              <a:rPr lang="en-US" b="1">
                <a:solidFill>
                  <a:srgbClr val="800000"/>
                </a:solidFill>
              </a:rPr>
              <a:t>		</a:t>
            </a:r>
            <a:r>
              <a:rPr lang="en-US" b="1" u="sng">
                <a:solidFill>
                  <a:srgbClr val="800000"/>
                </a:solidFill>
              </a:rPr>
              <a:t> 20</a:t>
            </a:r>
            <a:r>
              <a:rPr lang="en-US" b="1">
                <a:solidFill>
                  <a:srgbClr val="800000"/>
                </a:solidFill>
              </a:rPr>
              <a:t>		    </a:t>
            </a:r>
            <a:r>
              <a:rPr lang="en-US" b="1" u="sng">
                <a:solidFill>
                  <a:srgbClr val="800000"/>
                </a:solidFill>
              </a:rPr>
              <a:t>20</a:t>
            </a:r>
          </a:p>
          <a:p>
            <a:pPr algn="l" eaLnBrk="0" hangingPunct="0">
              <a:spcBef>
                <a:spcPct val="50000"/>
              </a:spcBef>
            </a:pPr>
            <a:endParaRPr lang="en-US" b="1">
              <a:solidFill>
                <a:srgbClr val="800000"/>
              </a:solidFill>
            </a:endParaRPr>
          </a:p>
          <a:p>
            <a:pPr algn="l" eaLnBrk="0" hangingPunct="0">
              <a:spcBef>
                <a:spcPct val="50000"/>
              </a:spcBef>
            </a:pPr>
            <a:r>
              <a:rPr lang="en-US" b="1">
                <a:solidFill>
                  <a:srgbClr val="800000"/>
                </a:solidFill>
              </a:rPr>
              <a:t>Total		           945		945 		  945</a:t>
            </a:r>
          </a:p>
        </p:txBody>
      </p:sp>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Rate of Return for the Hedge</a:t>
            </a:r>
          </a:p>
        </p:txBody>
      </p:sp>
      <p:graphicFrame>
        <p:nvGraphicFramePr>
          <p:cNvPr id="153600" name="Object 0"/>
          <p:cNvGraphicFramePr>
            <a:graphicFrameLocks noChangeAspect="1"/>
          </p:cNvGraphicFramePr>
          <p:nvPr/>
        </p:nvGraphicFramePr>
        <p:xfrm>
          <a:off x="2727325" y="2667000"/>
          <a:ext cx="3690938" cy="2214563"/>
        </p:xfrm>
        <a:graphic>
          <a:graphicData uri="http://schemas.openxmlformats.org/presentationml/2006/ole">
            <p:oleObj spid="_x0000_s82946" name="Equation" r:id="rId3" imgW="1396800" imgH="838080" progId="Equation.3">
              <p:embed/>
            </p:oleObj>
          </a:graphicData>
        </a:graphic>
      </p:graphicFrame>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General Spot-Futures Parity</a:t>
            </a:r>
          </a:p>
        </p:txBody>
      </p:sp>
      <p:graphicFrame>
        <p:nvGraphicFramePr>
          <p:cNvPr id="47107" name="Object 3"/>
          <p:cNvGraphicFramePr>
            <a:graphicFrameLocks noChangeAspect="1"/>
          </p:cNvGraphicFramePr>
          <p:nvPr/>
        </p:nvGraphicFramePr>
        <p:xfrm>
          <a:off x="1752600" y="1600200"/>
          <a:ext cx="3087688" cy="1136650"/>
        </p:xfrm>
        <a:graphic>
          <a:graphicData uri="http://schemas.openxmlformats.org/presentationml/2006/ole">
            <p:oleObj spid="_x0000_s83970" name="Equation" r:id="rId3" imgW="1168200" imgH="431640" progId="Equation.3">
              <p:embed/>
            </p:oleObj>
          </a:graphicData>
        </a:graphic>
      </p:graphicFrame>
      <p:sp>
        <p:nvSpPr>
          <p:cNvPr id="47108" name="Text Box 4"/>
          <p:cNvSpPr txBox="1">
            <a:spLocks noChangeArrowheads="1"/>
          </p:cNvSpPr>
          <p:nvPr/>
        </p:nvSpPr>
        <p:spPr bwMode="auto">
          <a:xfrm>
            <a:off x="1828800" y="2819400"/>
            <a:ext cx="5105400" cy="519113"/>
          </a:xfrm>
          <a:prstGeom prst="rect">
            <a:avLst/>
          </a:prstGeom>
          <a:noFill/>
          <a:ln w="9525">
            <a:noFill/>
            <a:miter lim="800000"/>
            <a:headEnd/>
            <a:tailEnd/>
          </a:ln>
          <a:effectLst/>
        </p:spPr>
        <p:txBody>
          <a:bodyPr>
            <a:spAutoFit/>
          </a:bodyPr>
          <a:lstStyle/>
          <a:p>
            <a:pPr algn="l" eaLnBrk="0" hangingPunct="0">
              <a:spcBef>
                <a:spcPct val="50000"/>
              </a:spcBef>
            </a:pPr>
            <a:r>
              <a:rPr lang="en-US" sz="2800">
                <a:solidFill>
                  <a:srgbClr val="800000"/>
                </a:solidFill>
              </a:rPr>
              <a:t>Rearranging terms</a:t>
            </a:r>
          </a:p>
        </p:txBody>
      </p:sp>
      <p:graphicFrame>
        <p:nvGraphicFramePr>
          <p:cNvPr id="47109" name="Object 5"/>
          <p:cNvGraphicFramePr>
            <a:graphicFrameLocks noChangeAspect="1"/>
          </p:cNvGraphicFramePr>
          <p:nvPr/>
        </p:nvGraphicFramePr>
        <p:xfrm>
          <a:off x="1828800" y="3244850"/>
          <a:ext cx="5226050" cy="2305050"/>
        </p:xfrm>
        <a:graphic>
          <a:graphicData uri="http://schemas.openxmlformats.org/presentationml/2006/ole">
            <p:oleObj spid="_x0000_s83971" name="Equation" r:id="rId4" imgW="2108160" imgH="825480" progId="Equation.3">
              <p:embed/>
            </p:oleObj>
          </a:graphicData>
        </a:graphic>
      </p:graphicFrame>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Arbitrage Possibilities </a:t>
            </a:r>
          </a:p>
        </p:txBody>
      </p:sp>
      <p:sp>
        <p:nvSpPr>
          <p:cNvPr id="48131" name="Rectangle 3"/>
          <p:cNvSpPr>
            <a:spLocks noGrp="1" noChangeArrowheads="1"/>
          </p:cNvSpPr>
          <p:nvPr>
            <p:ph type="body" idx="1"/>
          </p:nvPr>
        </p:nvSpPr>
        <p:spPr/>
        <p:txBody>
          <a:bodyPr/>
          <a:lstStyle/>
          <a:p>
            <a:pPr>
              <a:lnSpc>
                <a:spcPct val="90000"/>
              </a:lnSpc>
            </a:pPr>
            <a:r>
              <a:rPr lang="en-US"/>
              <a:t>If spot-futures parity is not observed, then arbitrage is possible</a:t>
            </a:r>
          </a:p>
          <a:p>
            <a:pPr>
              <a:lnSpc>
                <a:spcPct val="90000"/>
              </a:lnSpc>
            </a:pPr>
            <a:r>
              <a:rPr lang="en-US"/>
              <a:t>If the futures price is too high, short the futures and acquire the stock by borrowing the money at the riskfree rate</a:t>
            </a:r>
          </a:p>
          <a:p>
            <a:pPr>
              <a:lnSpc>
                <a:spcPct val="90000"/>
              </a:lnSpc>
            </a:pPr>
            <a:r>
              <a:rPr lang="en-US"/>
              <a:t>If the futures price is too low, go long futures, short the stock and invest the proceeds at the riskfree rate</a:t>
            </a: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Line 2"/>
          <p:cNvSpPr>
            <a:spLocks noChangeShapeType="1"/>
          </p:cNvSpPr>
          <p:nvPr/>
        </p:nvSpPr>
        <p:spPr bwMode="auto">
          <a:xfrm>
            <a:off x="1676400" y="1905000"/>
            <a:ext cx="0" cy="3352800"/>
          </a:xfrm>
          <a:prstGeom prst="line">
            <a:avLst/>
          </a:prstGeom>
          <a:noFill/>
          <a:ln w="57150">
            <a:solidFill>
              <a:srgbClr val="800000"/>
            </a:solidFill>
            <a:round/>
            <a:headEnd/>
            <a:tailEnd/>
          </a:ln>
          <a:effectLst/>
        </p:spPr>
        <p:txBody>
          <a:bodyPr wrap="none" anchor="ctr"/>
          <a:lstStyle/>
          <a:p>
            <a:endParaRPr lang="en-US"/>
          </a:p>
        </p:txBody>
      </p:sp>
      <p:sp>
        <p:nvSpPr>
          <p:cNvPr id="50179" name="Line 3"/>
          <p:cNvSpPr>
            <a:spLocks noChangeShapeType="1"/>
          </p:cNvSpPr>
          <p:nvPr/>
        </p:nvSpPr>
        <p:spPr bwMode="auto">
          <a:xfrm>
            <a:off x="1676400" y="5257800"/>
            <a:ext cx="5257800" cy="0"/>
          </a:xfrm>
          <a:prstGeom prst="line">
            <a:avLst/>
          </a:prstGeom>
          <a:noFill/>
          <a:ln w="57150">
            <a:solidFill>
              <a:srgbClr val="800000"/>
            </a:solidFill>
            <a:round/>
            <a:headEnd/>
            <a:tailEnd/>
          </a:ln>
          <a:effectLst/>
        </p:spPr>
        <p:txBody>
          <a:bodyPr wrap="none" anchor="ctr"/>
          <a:lstStyle/>
          <a:p>
            <a:endParaRPr lang="en-US"/>
          </a:p>
        </p:txBody>
      </p:sp>
      <p:sp>
        <p:nvSpPr>
          <p:cNvPr id="50180" name="Line 4"/>
          <p:cNvSpPr>
            <a:spLocks noChangeShapeType="1"/>
          </p:cNvSpPr>
          <p:nvPr/>
        </p:nvSpPr>
        <p:spPr bwMode="auto">
          <a:xfrm>
            <a:off x="1676400" y="3505200"/>
            <a:ext cx="4114800" cy="0"/>
          </a:xfrm>
          <a:prstGeom prst="line">
            <a:avLst/>
          </a:prstGeom>
          <a:noFill/>
          <a:ln w="57150">
            <a:solidFill>
              <a:srgbClr val="800000"/>
            </a:solidFill>
            <a:round/>
            <a:headEnd/>
            <a:tailEnd/>
          </a:ln>
          <a:effectLst/>
        </p:spPr>
        <p:txBody>
          <a:bodyPr wrap="none" anchor="ctr"/>
          <a:lstStyle/>
          <a:p>
            <a:endParaRPr lang="en-US"/>
          </a:p>
        </p:txBody>
      </p:sp>
      <p:sp>
        <p:nvSpPr>
          <p:cNvPr id="50181" name="Line 5"/>
          <p:cNvSpPr>
            <a:spLocks noChangeShapeType="1"/>
          </p:cNvSpPr>
          <p:nvPr/>
        </p:nvSpPr>
        <p:spPr bwMode="auto">
          <a:xfrm>
            <a:off x="5638800" y="3505200"/>
            <a:ext cx="0" cy="1684338"/>
          </a:xfrm>
          <a:prstGeom prst="line">
            <a:avLst/>
          </a:prstGeom>
          <a:noFill/>
          <a:ln w="57150">
            <a:solidFill>
              <a:srgbClr val="800000"/>
            </a:solidFill>
            <a:prstDash val="sysDot"/>
            <a:round/>
            <a:headEnd/>
            <a:tailEnd/>
          </a:ln>
          <a:effectLst/>
        </p:spPr>
        <p:txBody>
          <a:bodyPr wrap="none" anchor="ctr"/>
          <a:lstStyle/>
          <a:p>
            <a:endParaRPr lang="en-US"/>
          </a:p>
        </p:txBody>
      </p:sp>
      <p:sp>
        <p:nvSpPr>
          <p:cNvPr id="50182" name="Arc 6"/>
          <p:cNvSpPr>
            <a:spLocks/>
          </p:cNvSpPr>
          <p:nvPr/>
        </p:nvSpPr>
        <p:spPr bwMode="auto">
          <a:xfrm rot="-10262530">
            <a:off x="2362200" y="2057400"/>
            <a:ext cx="3482975" cy="1133475"/>
          </a:xfrm>
          <a:custGeom>
            <a:avLst/>
            <a:gdLst>
              <a:gd name="G0" fmla="+- 3576 0 0"/>
              <a:gd name="G1" fmla="+- 21600 0 0"/>
              <a:gd name="G2" fmla="+- 21600 0 0"/>
              <a:gd name="T0" fmla="*/ 0 w 19367"/>
              <a:gd name="T1" fmla="*/ 298 h 21600"/>
              <a:gd name="T2" fmla="*/ 19367 w 19367"/>
              <a:gd name="T3" fmla="*/ 6862 h 21600"/>
              <a:gd name="T4" fmla="*/ 3576 w 19367"/>
              <a:gd name="T5" fmla="*/ 21600 h 21600"/>
            </a:gdLst>
            <a:ahLst/>
            <a:cxnLst>
              <a:cxn ang="0">
                <a:pos x="T0" y="T1"/>
              </a:cxn>
              <a:cxn ang="0">
                <a:pos x="T2" y="T3"/>
              </a:cxn>
              <a:cxn ang="0">
                <a:pos x="T4" y="T5"/>
              </a:cxn>
            </a:cxnLst>
            <a:rect l="0" t="0" r="r" b="b"/>
            <a:pathLst>
              <a:path w="19367" h="21600" fill="none" extrusionOk="0">
                <a:moveTo>
                  <a:pt x="0" y="298"/>
                </a:moveTo>
                <a:cubicBezTo>
                  <a:pt x="1181" y="99"/>
                  <a:pt x="2377" y="-1"/>
                  <a:pt x="3576" y="0"/>
                </a:cubicBezTo>
                <a:cubicBezTo>
                  <a:pt x="9563" y="0"/>
                  <a:pt x="15281" y="2485"/>
                  <a:pt x="19366" y="6862"/>
                </a:cubicBezTo>
              </a:path>
              <a:path w="19367" h="21600" stroke="0" extrusionOk="0">
                <a:moveTo>
                  <a:pt x="0" y="298"/>
                </a:moveTo>
                <a:cubicBezTo>
                  <a:pt x="1181" y="99"/>
                  <a:pt x="2377" y="-1"/>
                  <a:pt x="3576" y="0"/>
                </a:cubicBezTo>
                <a:cubicBezTo>
                  <a:pt x="9563" y="0"/>
                  <a:pt x="15281" y="2485"/>
                  <a:pt x="19366" y="6862"/>
                </a:cubicBezTo>
                <a:lnTo>
                  <a:pt x="3576" y="21600"/>
                </a:lnTo>
                <a:close/>
              </a:path>
            </a:pathLst>
          </a:custGeom>
          <a:noFill/>
          <a:ln w="57150">
            <a:solidFill>
              <a:srgbClr val="800000"/>
            </a:solidFill>
            <a:round/>
            <a:headEnd/>
            <a:tailEnd/>
          </a:ln>
          <a:effectLst/>
        </p:spPr>
        <p:txBody>
          <a:bodyPr wrap="none" anchor="ctr"/>
          <a:lstStyle/>
          <a:p>
            <a:endParaRPr lang="en-US"/>
          </a:p>
        </p:txBody>
      </p:sp>
      <p:sp>
        <p:nvSpPr>
          <p:cNvPr id="50183" name="Arc 7"/>
          <p:cNvSpPr>
            <a:spLocks/>
          </p:cNvSpPr>
          <p:nvPr/>
        </p:nvSpPr>
        <p:spPr bwMode="auto">
          <a:xfrm rot="-1542599">
            <a:off x="2559050" y="3830638"/>
            <a:ext cx="3352800" cy="1133475"/>
          </a:xfrm>
          <a:custGeom>
            <a:avLst/>
            <a:gdLst>
              <a:gd name="G0" fmla="+- 2385 0 0"/>
              <a:gd name="G1" fmla="+- 21600 0 0"/>
              <a:gd name="G2" fmla="+- 21600 0 0"/>
              <a:gd name="T0" fmla="*/ 0 w 18633"/>
              <a:gd name="T1" fmla="*/ 132 h 21600"/>
              <a:gd name="T2" fmla="*/ 18633 w 18633"/>
              <a:gd name="T3" fmla="*/ 7368 h 21600"/>
              <a:gd name="T4" fmla="*/ 2385 w 18633"/>
              <a:gd name="T5" fmla="*/ 21600 h 21600"/>
            </a:gdLst>
            <a:ahLst/>
            <a:cxnLst>
              <a:cxn ang="0">
                <a:pos x="T0" y="T1"/>
              </a:cxn>
              <a:cxn ang="0">
                <a:pos x="T2" y="T3"/>
              </a:cxn>
              <a:cxn ang="0">
                <a:pos x="T4" y="T5"/>
              </a:cxn>
            </a:cxnLst>
            <a:rect l="0" t="0" r="r" b="b"/>
            <a:pathLst>
              <a:path w="18633" h="21600" fill="none" extrusionOk="0">
                <a:moveTo>
                  <a:pt x="0" y="132"/>
                </a:moveTo>
                <a:cubicBezTo>
                  <a:pt x="791" y="44"/>
                  <a:pt x="1588" y="-1"/>
                  <a:pt x="2385" y="0"/>
                </a:cubicBezTo>
                <a:cubicBezTo>
                  <a:pt x="8609" y="0"/>
                  <a:pt x="14531" y="2685"/>
                  <a:pt x="18633" y="7367"/>
                </a:cubicBezTo>
              </a:path>
              <a:path w="18633" h="21600" stroke="0" extrusionOk="0">
                <a:moveTo>
                  <a:pt x="0" y="132"/>
                </a:moveTo>
                <a:cubicBezTo>
                  <a:pt x="791" y="44"/>
                  <a:pt x="1588" y="-1"/>
                  <a:pt x="2385" y="0"/>
                </a:cubicBezTo>
                <a:cubicBezTo>
                  <a:pt x="8609" y="0"/>
                  <a:pt x="14531" y="2685"/>
                  <a:pt x="18633" y="7367"/>
                </a:cubicBezTo>
                <a:lnTo>
                  <a:pt x="2385" y="21600"/>
                </a:lnTo>
                <a:close/>
              </a:path>
            </a:pathLst>
          </a:custGeom>
          <a:noFill/>
          <a:ln w="57150">
            <a:solidFill>
              <a:srgbClr val="800000"/>
            </a:solidFill>
            <a:round/>
            <a:headEnd/>
            <a:tailEnd/>
          </a:ln>
          <a:effectLst/>
        </p:spPr>
        <p:txBody>
          <a:bodyPr wrap="none" anchor="ctr"/>
          <a:lstStyle/>
          <a:p>
            <a:endParaRPr lang="en-US"/>
          </a:p>
        </p:txBody>
      </p:sp>
      <p:sp>
        <p:nvSpPr>
          <p:cNvPr id="50184" name="Text Box 8"/>
          <p:cNvSpPr txBox="1">
            <a:spLocks noChangeArrowheads="1"/>
          </p:cNvSpPr>
          <p:nvPr/>
        </p:nvSpPr>
        <p:spPr bwMode="auto">
          <a:xfrm>
            <a:off x="3200400" y="2438400"/>
            <a:ext cx="16002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800000"/>
                </a:solidFill>
              </a:rPr>
              <a:t>Contango</a:t>
            </a:r>
            <a:endParaRPr lang="en-US" sz="2000">
              <a:solidFill>
                <a:srgbClr val="800000"/>
              </a:solidFill>
            </a:endParaRPr>
          </a:p>
        </p:txBody>
      </p:sp>
      <p:sp>
        <p:nvSpPr>
          <p:cNvPr id="50185" name="Text Box 9"/>
          <p:cNvSpPr txBox="1">
            <a:spLocks noChangeArrowheads="1"/>
          </p:cNvSpPr>
          <p:nvPr/>
        </p:nvSpPr>
        <p:spPr bwMode="auto">
          <a:xfrm>
            <a:off x="2743200" y="4495800"/>
            <a:ext cx="32766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800000"/>
                </a:solidFill>
              </a:rPr>
              <a:t>Normal Backwardation</a:t>
            </a:r>
            <a:endParaRPr lang="en-US">
              <a:solidFill>
                <a:srgbClr val="800000"/>
              </a:solidFill>
            </a:endParaRPr>
          </a:p>
        </p:txBody>
      </p:sp>
      <p:sp>
        <p:nvSpPr>
          <p:cNvPr id="50186" name="Text Box 10"/>
          <p:cNvSpPr txBox="1">
            <a:spLocks noChangeArrowheads="1"/>
          </p:cNvSpPr>
          <p:nvPr/>
        </p:nvSpPr>
        <p:spPr bwMode="auto">
          <a:xfrm>
            <a:off x="7162800" y="5029200"/>
            <a:ext cx="1143000" cy="457200"/>
          </a:xfrm>
          <a:prstGeom prst="rect">
            <a:avLst/>
          </a:prstGeom>
          <a:noFill/>
          <a:ln w="9525">
            <a:noFill/>
            <a:miter lim="800000"/>
            <a:headEnd/>
            <a:tailEnd/>
          </a:ln>
          <a:effectLst/>
        </p:spPr>
        <p:txBody>
          <a:bodyPr>
            <a:spAutoFit/>
          </a:bodyPr>
          <a:lstStyle/>
          <a:p>
            <a:pPr algn="l" eaLnBrk="0" hangingPunct="0">
              <a:spcBef>
                <a:spcPct val="50000"/>
              </a:spcBef>
            </a:pPr>
            <a:r>
              <a:rPr lang="en-US" b="1">
                <a:solidFill>
                  <a:srgbClr val="800000"/>
                </a:solidFill>
              </a:rPr>
              <a:t>Time</a:t>
            </a:r>
            <a:endParaRPr lang="en-US">
              <a:solidFill>
                <a:srgbClr val="800000"/>
              </a:solidFill>
            </a:endParaRPr>
          </a:p>
        </p:txBody>
      </p:sp>
      <p:sp>
        <p:nvSpPr>
          <p:cNvPr id="50187" name="Text Box 11"/>
          <p:cNvSpPr txBox="1">
            <a:spLocks noChangeArrowheads="1"/>
          </p:cNvSpPr>
          <p:nvPr/>
        </p:nvSpPr>
        <p:spPr bwMode="auto">
          <a:xfrm>
            <a:off x="4953000" y="5410200"/>
            <a:ext cx="2286000" cy="457200"/>
          </a:xfrm>
          <a:prstGeom prst="rect">
            <a:avLst/>
          </a:prstGeom>
          <a:noFill/>
          <a:ln w="9525">
            <a:noFill/>
            <a:miter lim="800000"/>
            <a:headEnd/>
            <a:tailEnd/>
          </a:ln>
          <a:effectLst/>
        </p:spPr>
        <p:txBody>
          <a:bodyPr>
            <a:spAutoFit/>
          </a:bodyPr>
          <a:lstStyle/>
          <a:p>
            <a:pPr algn="l" eaLnBrk="0" hangingPunct="0">
              <a:spcBef>
                <a:spcPct val="50000"/>
              </a:spcBef>
            </a:pPr>
            <a:r>
              <a:rPr lang="en-US" b="1">
                <a:solidFill>
                  <a:srgbClr val="800000"/>
                </a:solidFill>
              </a:rPr>
              <a:t>Delivery  date</a:t>
            </a:r>
          </a:p>
        </p:txBody>
      </p:sp>
      <p:sp>
        <p:nvSpPr>
          <p:cNvPr id="50188" name="Text Box 12"/>
          <p:cNvSpPr txBox="1">
            <a:spLocks noChangeArrowheads="1"/>
          </p:cNvSpPr>
          <p:nvPr/>
        </p:nvSpPr>
        <p:spPr bwMode="auto">
          <a:xfrm>
            <a:off x="914400" y="1447800"/>
            <a:ext cx="2133600" cy="457200"/>
          </a:xfrm>
          <a:prstGeom prst="rect">
            <a:avLst/>
          </a:prstGeom>
          <a:noFill/>
          <a:ln w="9525">
            <a:noFill/>
            <a:miter lim="800000"/>
            <a:headEnd/>
            <a:tailEnd/>
          </a:ln>
          <a:effectLst/>
        </p:spPr>
        <p:txBody>
          <a:bodyPr>
            <a:spAutoFit/>
          </a:bodyPr>
          <a:lstStyle/>
          <a:p>
            <a:pPr algn="l" eaLnBrk="0" hangingPunct="0">
              <a:spcBef>
                <a:spcPct val="50000"/>
              </a:spcBef>
            </a:pPr>
            <a:r>
              <a:rPr lang="en-US" b="1">
                <a:solidFill>
                  <a:srgbClr val="800000"/>
                </a:solidFill>
              </a:rPr>
              <a:t>Futures prices</a:t>
            </a:r>
          </a:p>
        </p:txBody>
      </p:sp>
      <p:sp>
        <p:nvSpPr>
          <p:cNvPr id="50189" name="Text Box 13"/>
          <p:cNvSpPr txBox="1">
            <a:spLocks noChangeArrowheads="1"/>
          </p:cNvSpPr>
          <p:nvPr/>
        </p:nvSpPr>
        <p:spPr bwMode="auto">
          <a:xfrm>
            <a:off x="1676400" y="3124200"/>
            <a:ext cx="35052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800000"/>
                </a:solidFill>
              </a:rPr>
              <a:t>Expectations Hypothesis</a:t>
            </a:r>
            <a:endParaRPr lang="en-US" b="1">
              <a:solidFill>
                <a:srgbClr val="800000"/>
              </a:solidFill>
            </a:endParaRPr>
          </a:p>
        </p:txBody>
      </p:sp>
      <p:sp>
        <p:nvSpPr>
          <p:cNvPr id="50190" name="Rectangle 14"/>
          <p:cNvSpPr>
            <a:spLocks noGrp="1" noChangeArrowheads="1"/>
          </p:cNvSpPr>
          <p:nvPr>
            <p:ph type="title"/>
          </p:nvPr>
        </p:nvSpPr>
        <p:spPr/>
        <p:txBody>
          <a:bodyPr/>
          <a:lstStyle/>
          <a:p>
            <a:r>
              <a:rPr lang="en-US"/>
              <a:t>Futures and Expected Spot Price: Theories</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noFill/>
          <a:ln/>
        </p:spPr>
        <p:txBody>
          <a:bodyPr lIns="90488" tIns="44450" rIns="90488" bIns="44450"/>
          <a:lstStyle/>
          <a:p>
            <a:pPr>
              <a:buFont typeface="Wingdings" pitchFamily="2" charset="2"/>
              <a:buNone/>
            </a:pPr>
            <a:r>
              <a:rPr lang="en-US" sz="3600" b="1"/>
              <a:t>Issues</a:t>
            </a:r>
          </a:p>
          <a:p>
            <a:r>
              <a:rPr lang="en-US" sz="3600"/>
              <a:t>Examine risk/return tradeoff.</a:t>
            </a:r>
          </a:p>
          <a:p>
            <a:r>
              <a:rPr lang="en-US" sz="3600"/>
              <a:t>Demonstrate how different degrees of risk aversion will affect allocations between risky and risk free assets.</a:t>
            </a:r>
          </a:p>
        </p:txBody>
      </p:sp>
      <p:sp>
        <p:nvSpPr>
          <p:cNvPr id="50179" name="Rectangle 3"/>
          <p:cNvSpPr>
            <a:spLocks noGrp="1" noChangeArrowheads="1"/>
          </p:cNvSpPr>
          <p:nvPr>
            <p:ph type="title"/>
          </p:nvPr>
        </p:nvSpPr>
        <p:spPr/>
        <p:txBody>
          <a:bodyPr/>
          <a:lstStyle/>
          <a:p>
            <a:r>
              <a:rPr lang="en-US"/>
              <a:t>Allocating Capital: Risky &amp; Risk Free Assets</a:t>
            </a:r>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t>Stock Index Contracts</a:t>
            </a:r>
          </a:p>
        </p:txBody>
      </p:sp>
      <p:sp>
        <p:nvSpPr>
          <p:cNvPr id="105475" name="Rectangle 3"/>
          <p:cNvSpPr>
            <a:spLocks noGrp="1" noChangeArrowheads="1"/>
          </p:cNvSpPr>
          <p:nvPr>
            <p:ph type="body" idx="1"/>
          </p:nvPr>
        </p:nvSpPr>
        <p:spPr>
          <a:xfrm>
            <a:off x="0" y="1371600"/>
            <a:ext cx="8763000" cy="5257800"/>
          </a:xfrm>
        </p:spPr>
        <p:txBody>
          <a:bodyPr/>
          <a:lstStyle/>
          <a:p>
            <a:pPr lvl="1"/>
            <a:r>
              <a:rPr lang="en-US"/>
              <a:t>Available on both domestic and international indexes.</a:t>
            </a:r>
          </a:p>
          <a:p>
            <a:pPr lvl="2">
              <a:buFont typeface="Wingdings" pitchFamily="2" charset="2"/>
              <a:buNone/>
            </a:pPr>
            <a:r>
              <a:rPr lang="en-US">
                <a:hlinkClick r:id="rId3"/>
              </a:rPr>
              <a:t>Chicago Mercantile Exchange: http://www.cme.com/</a:t>
            </a:r>
            <a:endParaRPr lang="en-US"/>
          </a:p>
          <a:p>
            <a:pPr lvl="1"/>
            <a:r>
              <a:rPr lang="en-US"/>
              <a:t>Advantages over direct stock purchase:</a:t>
            </a:r>
          </a:p>
          <a:p>
            <a:pPr lvl="2"/>
            <a:r>
              <a:rPr lang="en-US"/>
              <a:t>lower transaction costs</a:t>
            </a:r>
          </a:p>
          <a:p>
            <a:pPr lvl="2"/>
            <a:r>
              <a:rPr lang="en-US"/>
              <a:t>better for timing or allocation strategies</a:t>
            </a:r>
          </a:p>
          <a:p>
            <a:pPr lvl="2"/>
            <a:r>
              <a:rPr lang="en-US"/>
              <a:t>takes less time to acquire the portfolio</a:t>
            </a:r>
          </a:p>
          <a:p>
            <a:pPr lvl="1"/>
            <a:r>
              <a:rPr lang="en-US"/>
              <a:t>Computer-executed trades conduct index arbitrage, as described on the previous slide. </a:t>
            </a:r>
          </a:p>
        </p:txBody>
      </p:sp>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Create Synthetic Positions</a:t>
            </a:r>
          </a:p>
        </p:txBody>
      </p:sp>
      <p:sp>
        <p:nvSpPr>
          <p:cNvPr id="107523" name="Rectangle 3"/>
          <p:cNvSpPr>
            <a:spLocks noGrp="1" noChangeArrowheads="1"/>
          </p:cNvSpPr>
          <p:nvPr>
            <p:ph type="body" idx="1"/>
          </p:nvPr>
        </p:nvSpPr>
        <p:spPr>
          <a:xfrm>
            <a:off x="0" y="914400"/>
            <a:ext cx="8763000" cy="4495800"/>
          </a:xfrm>
        </p:spPr>
        <p:txBody>
          <a:bodyPr/>
          <a:lstStyle/>
          <a:p>
            <a:pPr lvl="1"/>
            <a:r>
              <a:rPr lang="en-US"/>
              <a:t>We have seen how to create a synthetic lending strategy by holding the index and taking a short position in index futures.</a:t>
            </a:r>
          </a:p>
          <a:p>
            <a:pPr lvl="1"/>
            <a:r>
              <a:rPr lang="en-US"/>
              <a:t>By playing with this relationship, we can see how to create a synthetic index purchase:</a:t>
            </a:r>
          </a:p>
          <a:p>
            <a:pPr lvl="2"/>
            <a:r>
              <a:rPr lang="en-US"/>
              <a:t>Go long the index future and lend.</a:t>
            </a:r>
          </a:p>
          <a:p>
            <a:pPr lvl="1"/>
            <a:r>
              <a:rPr lang="en-US"/>
              <a:t>Also, we can see that being long a forward or futures contract is equivalent to buying the underlying stocks in the index and borrowing to finance this purchase.</a:t>
            </a:r>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t>Using Index Futures as a Partial Hedge</a:t>
            </a:r>
          </a:p>
        </p:txBody>
      </p:sp>
      <p:sp>
        <p:nvSpPr>
          <p:cNvPr id="108547" name="Rectangle 3"/>
          <p:cNvSpPr>
            <a:spLocks noGrp="1" noChangeArrowheads="1"/>
          </p:cNvSpPr>
          <p:nvPr>
            <p:ph type="body" idx="1"/>
          </p:nvPr>
        </p:nvSpPr>
        <p:spPr>
          <a:xfrm>
            <a:off x="0" y="990600"/>
            <a:ext cx="8763000" cy="5410200"/>
          </a:xfrm>
        </p:spPr>
        <p:txBody>
          <a:bodyPr/>
          <a:lstStyle/>
          <a:p>
            <a:pPr lvl="1">
              <a:lnSpc>
                <a:spcPct val="90000"/>
              </a:lnSpc>
            </a:pPr>
            <a:r>
              <a:rPr lang="en-US"/>
              <a:t>We saw how to create a completely riskless portfolio by combining a long position in stocks with a short position in index futures.</a:t>
            </a:r>
          </a:p>
          <a:p>
            <a:pPr lvl="1">
              <a:lnSpc>
                <a:spcPct val="90000"/>
              </a:lnSpc>
            </a:pPr>
            <a:r>
              <a:rPr lang="en-US"/>
              <a:t>A portfolio manager may also want to take a short position in an index futures contract to reduce temporarily the portfolio's exposure to the market (but not eliminate all exposure). </a:t>
            </a:r>
          </a:p>
          <a:p>
            <a:pPr lvl="1">
              <a:lnSpc>
                <a:spcPct val="90000"/>
              </a:lnSpc>
            </a:pPr>
            <a:r>
              <a:rPr lang="en-US"/>
              <a:t>This allows the manager to take advantage of her superior stock-picking ability, and avoids the triggering of high transaction costs (from selling off stock and buying it again later) and of capital gains taxes. </a:t>
            </a:r>
            <a:br>
              <a:rPr lang="en-US"/>
            </a:br>
            <a:endParaRPr lang="en-US"/>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t>Using Index Futures as a Partial Hedge</a:t>
            </a:r>
          </a:p>
        </p:txBody>
      </p:sp>
      <p:sp>
        <p:nvSpPr>
          <p:cNvPr id="110595" name="Rectangle 3"/>
          <p:cNvSpPr>
            <a:spLocks noGrp="1" noChangeArrowheads="1"/>
          </p:cNvSpPr>
          <p:nvPr>
            <p:ph type="body" idx="1"/>
          </p:nvPr>
        </p:nvSpPr>
        <p:spPr>
          <a:xfrm>
            <a:off x="685800" y="990600"/>
            <a:ext cx="7772400" cy="4800600"/>
          </a:xfrm>
        </p:spPr>
        <p:txBody>
          <a:bodyPr/>
          <a:lstStyle/>
          <a:p>
            <a:r>
              <a:rPr lang="en-US"/>
              <a:t>The number of futures contracts to go long or short is determined by how much you want to change the portfolio’s level of risk. </a:t>
            </a:r>
          </a:p>
          <a:p>
            <a:r>
              <a:rPr lang="en-US"/>
              <a:t>You can measure the change in risk by the amount you want to change the portfolio’s beta or by the amount you want to change the portfolio’s level of total investment.</a:t>
            </a:r>
          </a:p>
          <a:p>
            <a:r>
              <a:rPr lang="en-US"/>
              <a:t>These two approaches are equivalent.</a:t>
            </a: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t>Using Index Futures as a Partial Hedge</a:t>
            </a:r>
          </a:p>
        </p:txBody>
      </p:sp>
      <p:sp>
        <p:nvSpPr>
          <p:cNvPr id="112643" name="Rectangle 3"/>
          <p:cNvSpPr>
            <a:spLocks noGrp="1" noChangeArrowheads="1"/>
          </p:cNvSpPr>
          <p:nvPr>
            <p:ph type="body" idx="1"/>
          </p:nvPr>
        </p:nvSpPr>
        <p:spPr>
          <a:xfrm>
            <a:off x="685800" y="1600200"/>
            <a:ext cx="6607175" cy="3716338"/>
          </a:xfrm>
        </p:spPr>
        <p:txBody>
          <a:bodyPr/>
          <a:lstStyle/>
          <a:p>
            <a:r>
              <a:rPr lang="en-US"/>
              <a:t>Changing beta</a:t>
            </a:r>
          </a:p>
          <a:p>
            <a:endParaRPr lang="en-US"/>
          </a:p>
          <a:p>
            <a:endParaRPr lang="en-US"/>
          </a:p>
          <a:p>
            <a:r>
              <a:rPr lang="en-US"/>
              <a:t>Changing value</a:t>
            </a:r>
          </a:p>
        </p:txBody>
      </p:sp>
      <p:graphicFrame>
        <p:nvGraphicFramePr>
          <p:cNvPr id="112644" name="Object 4"/>
          <p:cNvGraphicFramePr>
            <a:graphicFrameLocks noChangeAspect="1"/>
          </p:cNvGraphicFramePr>
          <p:nvPr/>
        </p:nvGraphicFramePr>
        <p:xfrm>
          <a:off x="838200" y="2438400"/>
          <a:ext cx="7405688" cy="933450"/>
        </p:xfrm>
        <a:graphic>
          <a:graphicData uri="http://schemas.openxmlformats.org/presentationml/2006/ole">
            <p:oleObj spid="_x0000_s84994" name="Equation" r:id="rId4" imgW="3327120" imgH="419040" progId="Equation.3">
              <p:embed/>
            </p:oleObj>
          </a:graphicData>
        </a:graphic>
      </p:graphicFrame>
      <p:graphicFrame>
        <p:nvGraphicFramePr>
          <p:cNvPr id="112645" name="Object 5"/>
          <p:cNvGraphicFramePr>
            <a:graphicFrameLocks noChangeAspect="1"/>
          </p:cNvGraphicFramePr>
          <p:nvPr/>
        </p:nvGraphicFramePr>
        <p:xfrm>
          <a:off x="914400" y="4495800"/>
          <a:ext cx="7405688" cy="933450"/>
        </p:xfrm>
        <a:graphic>
          <a:graphicData uri="http://schemas.openxmlformats.org/presentationml/2006/ole">
            <p:oleObj spid="_x0000_s84995" name="Equation" r:id="rId5" imgW="3327120" imgH="419040" progId="Equation.3">
              <p:embed/>
            </p:oleObj>
          </a:graphicData>
        </a:graphic>
      </p:graphicFrame>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t>Example</a:t>
            </a:r>
          </a:p>
        </p:txBody>
      </p:sp>
      <p:sp>
        <p:nvSpPr>
          <p:cNvPr id="114691" name="Rectangle 3"/>
          <p:cNvSpPr>
            <a:spLocks noGrp="1" noChangeArrowheads="1"/>
          </p:cNvSpPr>
          <p:nvPr>
            <p:ph type="body" idx="1"/>
          </p:nvPr>
        </p:nvSpPr>
        <p:spPr>
          <a:xfrm>
            <a:off x="381000" y="1447800"/>
            <a:ext cx="7772400" cy="4114800"/>
          </a:xfrm>
        </p:spPr>
        <p:txBody>
          <a:bodyPr/>
          <a:lstStyle/>
          <a:p>
            <a:pPr lvl="1"/>
            <a:r>
              <a:rPr lang="en-US"/>
              <a:t>A portfolio manager whose $450 million portfolio currently has a beta of 1.2 believes that the market may fall in the next couple of months and wants to reduce the portfolio beta to 0.8. How many contracts should she short?</a:t>
            </a:r>
          </a:p>
          <a:p>
            <a:pPr lvl="1"/>
            <a:r>
              <a:rPr lang="en-US"/>
              <a:t>Assume that the S&amp;P 500 is now at 1000. If the market falls by 1%, the S&amp;P index will fall by 10 points.</a:t>
            </a:r>
          </a:p>
          <a:p>
            <a:endParaRPr lang="en-US"/>
          </a:p>
        </p:txBody>
      </p:sp>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t>Example</a:t>
            </a:r>
          </a:p>
        </p:txBody>
      </p:sp>
      <p:sp>
        <p:nvSpPr>
          <p:cNvPr id="116739" name="Rectangle 3"/>
          <p:cNvSpPr>
            <a:spLocks noGrp="1" noChangeArrowheads="1"/>
          </p:cNvSpPr>
          <p:nvPr>
            <p:ph type="body" idx="1"/>
          </p:nvPr>
        </p:nvSpPr>
        <p:spPr>
          <a:xfrm>
            <a:off x="304800" y="1295400"/>
            <a:ext cx="8458200" cy="4114800"/>
          </a:xfrm>
        </p:spPr>
        <p:txBody>
          <a:bodyPr/>
          <a:lstStyle/>
          <a:p>
            <a:pPr lvl="1"/>
            <a:r>
              <a:rPr lang="en-US"/>
              <a:t>Since S&amp;P futures contracts come in multiples of $500 (per point), the drop translates into a change of $5,000 per contract. </a:t>
            </a:r>
          </a:p>
          <a:p>
            <a:pPr lvl="1"/>
            <a:r>
              <a:rPr lang="en-US"/>
              <a:t>The manager's portfolio would fall by $5.4 million (=1.2*450*1%)  if the beta stayed at 1.2, but would only drop by $3.6 (=0.8*450*1%) million if beta falls to 0.8. </a:t>
            </a:r>
          </a:p>
          <a:p>
            <a:pPr lvl="1"/>
            <a:r>
              <a:rPr lang="en-US"/>
              <a:t>Thus, to reduce the loss by $1.8 million (= 5.4-3.6), the manager should short 360 contracts (1,800,000/5,000).</a:t>
            </a:r>
          </a:p>
        </p:txBody>
      </p:sp>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t>Example</a:t>
            </a:r>
          </a:p>
        </p:txBody>
      </p:sp>
      <p:graphicFrame>
        <p:nvGraphicFramePr>
          <p:cNvPr id="151556" name="Object 4"/>
          <p:cNvGraphicFramePr>
            <a:graphicFrameLocks noChangeAspect="1"/>
          </p:cNvGraphicFramePr>
          <p:nvPr>
            <p:ph type="body" idx="1"/>
          </p:nvPr>
        </p:nvGraphicFramePr>
        <p:xfrm>
          <a:off x="609600" y="2057400"/>
          <a:ext cx="7531100" cy="949325"/>
        </p:xfrm>
        <a:graphic>
          <a:graphicData uri="http://schemas.openxmlformats.org/presentationml/2006/ole">
            <p:oleObj spid="_x0000_s86018" name="Equation" r:id="rId3" imgW="3327120" imgH="419040" progId="Equation.3">
              <p:embed/>
            </p:oleObj>
          </a:graphicData>
        </a:graphic>
      </p:graphicFrame>
      <p:graphicFrame>
        <p:nvGraphicFramePr>
          <p:cNvPr id="151559" name="Object 7"/>
          <p:cNvGraphicFramePr>
            <a:graphicFrameLocks noChangeAspect="1"/>
          </p:cNvGraphicFramePr>
          <p:nvPr/>
        </p:nvGraphicFramePr>
        <p:xfrm>
          <a:off x="3490913" y="3200400"/>
          <a:ext cx="4068762" cy="1395413"/>
        </p:xfrm>
        <a:graphic>
          <a:graphicData uri="http://schemas.openxmlformats.org/presentationml/2006/ole">
            <p:oleObj spid="_x0000_s86019" name="Equation" r:id="rId4" imgW="1701720" imgH="583920" progId="Equation.DSMT4">
              <p:embed/>
            </p:oleObj>
          </a:graphicData>
        </a:graphic>
      </p:graphicFrame>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a:t>Swaps</a:t>
            </a:r>
          </a:p>
        </p:txBody>
      </p:sp>
      <p:sp>
        <p:nvSpPr>
          <p:cNvPr id="118787" name="Rectangle 3"/>
          <p:cNvSpPr>
            <a:spLocks noGrp="1" noChangeArrowheads="1"/>
          </p:cNvSpPr>
          <p:nvPr>
            <p:ph type="body" idx="1"/>
          </p:nvPr>
        </p:nvSpPr>
        <p:spPr/>
        <p:txBody>
          <a:bodyPr/>
          <a:lstStyle/>
          <a:p>
            <a:pPr>
              <a:lnSpc>
                <a:spcPct val="90000"/>
              </a:lnSpc>
            </a:pPr>
            <a:r>
              <a:rPr lang="en-US"/>
              <a:t>A swap is an exchange of cash flows at designated times according to an agreed-upon formula.</a:t>
            </a:r>
          </a:p>
          <a:p>
            <a:pPr>
              <a:lnSpc>
                <a:spcPct val="90000"/>
              </a:lnSpc>
            </a:pPr>
            <a:r>
              <a:rPr lang="en-US"/>
              <a:t>Swaps are not traded on exchanges, but are part of the OTC market.</a:t>
            </a:r>
          </a:p>
          <a:p>
            <a:pPr lvl="1">
              <a:lnSpc>
                <a:spcPct val="90000"/>
              </a:lnSpc>
            </a:pPr>
            <a:r>
              <a:rPr lang="en-US"/>
              <a:t>Fixed-floating swaps</a:t>
            </a:r>
          </a:p>
          <a:p>
            <a:pPr lvl="1">
              <a:lnSpc>
                <a:spcPct val="90000"/>
              </a:lnSpc>
            </a:pPr>
            <a:r>
              <a:rPr lang="en-US"/>
              <a:t>Currency swaps</a:t>
            </a:r>
          </a:p>
          <a:p>
            <a:pPr lvl="1">
              <a:lnSpc>
                <a:spcPct val="90000"/>
              </a:lnSpc>
            </a:pPr>
            <a:r>
              <a:rPr lang="en-US"/>
              <a:t>Equity swaps </a:t>
            </a:r>
            <a:endParaRPr lang="en-US">
              <a:cs typeface="Times New Roman" pitchFamily="18" charset="0"/>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t>Equity Swaps</a:t>
            </a:r>
          </a:p>
        </p:txBody>
      </p:sp>
      <p:sp>
        <p:nvSpPr>
          <p:cNvPr id="120835" name="Rectangle 3"/>
          <p:cNvSpPr>
            <a:spLocks noGrp="1" noChangeArrowheads="1"/>
          </p:cNvSpPr>
          <p:nvPr>
            <p:ph type="body" idx="1"/>
          </p:nvPr>
        </p:nvSpPr>
        <p:spPr>
          <a:xfrm>
            <a:off x="685800" y="1066800"/>
            <a:ext cx="7772400" cy="4572000"/>
          </a:xfrm>
        </p:spPr>
        <p:txBody>
          <a:bodyPr/>
          <a:lstStyle/>
          <a:p>
            <a:pPr lvl="1"/>
            <a:r>
              <a:rPr lang="en-US"/>
              <a:t>Definition via example:</a:t>
            </a:r>
          </a:p>
          <a:p>
            <a:pPr lvl="1"/>
            <a:r>
              <a:rPr lang="en-US"/>
              <a:t>You manage a $100 million portfolio fully invested in the S&amp;P 500 and are currently bearish on the market.  You decide to shift 40% of the portfolio into cash equivalents, but don’t want to sell the stocks.</a:t>
            </a:r>
          </a:p>
          <a:p>
            <a:pPr lvl="1"/>
            <a:r>
              <a:rPr lang="en-US"/>
              <a:t>You can hedge equity risk by entering into a swap agreement with a dealer (e.g., an A-rated bank).</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2"/>
          <p:cNvGrpSpPr>
            <a:grpSpLocks/>
          </p:cNvGrpSpPr>
          <p:nvPr/>
        </p:nvGrpSpPr>
        <p:grpSpPr bwMode="auto">
          <a:xfrm>
            <a:off x="1143000" y="2028825"/>
            <a:ext cx="6537325" cy="3000375"/>
            <a:chOff x="710" y="1248"/>
            <a:chExt cx="4461" cy="1890"/>
          </a:xfrm>
        </p:grpSpPr>
        <p:sp>
          <p:nvSpPr>
            <p:cNvPr id="51203" name="Rectangle 3"/>
            <p:cNvSpPr>
              <a:spLocks noChangeArrowheads="1"/>
            </p:cNvSpPr>
            <p:nvPr/>
          </p:nvSpPr>
          <p:spPr bwMode="auto">
            <a:xfrm>
              <a:off x="762" y="1248"/>
              <a:ext cx="1133"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r</a:t>
              </a:r>
              <a:r>
                <a:rPr lang="en-US" sz="3600" b="1" baseline="-25000">
                  <a:solidFill>
                    <a:srgbClr val="990033"/>
                  </a:solidFill>
                </a:rPr>
                <a:t>f</a:t>
              </a:r>
              <a:r>
                <a:rPr lang="en-US" sz="3600" b="1">
                  <a:solidFill>
                    <a:srgbClr val="990033"/>
                  </a:solidFill>
                </a:rPr>
                <a:t> = 7%</a:t>
              </a:r>
            </a:p>
          </p:txBody>
        </p:sp>
        <p:sp>
          <p:nvSpPr>
            <p:cNvPr id="51204" name="Rectangle 4"/>
            <p:cNvSpPr>
              <a:spLocks noChangeArrowheads="1"/>
            </p:cNvSpPr>
            <p:nvPr/>
          </p:nvSpPr>
          <p:spPr bwMode="auto">
            <a:xfrm>
              <a:off x="3119" y="1277"/>
              <a:ext cx="1249"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rf </a:t>
              </a:r>
              <a:r>
                <a:rPr lang="en-US" sz="3600" b="1">
                  <a:solidFill>
                    <a:srgbClr val="990033"/>
                  </a:solidFill>
                </a:rPr>
                <a:t>= 0%</a:t>
              </a:r>
            </a:p>
          </p:txBody>
        </p:sp>
        <p:sp>
          <p:nvSpPr>
            <p:cNvPr id="51205" name="Rectangle 5"/>
            <p:cNvSpPr>
              <a:spLocks noChangeArrowheads="1"/>
            </p:cNvSpPr>
            <p:nvPr/>
          </p:nvSpPr>
          <p:spPr bwMode="auto">
            <a:xfrm>
              <a:off x="710" y="1968"/>
              <a:ext cx="1752"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E(r</a:t>
              </a:r>
              <a:r>
                <a:rPr lang="en-US" sz="3600" b="1" baseline="-25000">
                  <a:solidFill>
                    <a:srgbClr val="990033"/>
                  </a:solidFill>
                </a:rPr>
                <a:t>p</a:t>
              </a:r>
              <a:r>
                <a:rPr lang="en-US" sz="3600" b="1">
                  <a:solidFill>
                    <a:srgbClr val="990033"/>
                  </a:solidFill>
                </a:rPr>
                <a:t>) = 15%</a:t>
              </a:r>
            </a:p>
          </p:txBody>
        </p:sp>
        <p:sp>
          <p:nvSpPr>
            <p:cNvPr id="51206" name="Rectangle 6"/>
            <p:cNvSpPr>
              <a:spLocks noChangeArrowheads="1"/>
            </p:cNvSpPr>
            <p:nvPr/>
          </p:nvSpPr>
          <p:spPr bwMode="auto">
            <a:xfrm>
              <a:off x="3087" y="1983"/>
              <a:ext cx="1385"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p</a:t>
              </a:r>
              <a:r>
                <a:rPr lang="en-US" sz="3600" b="1">
                  <a:solidFill>
                    <a:srgbClr val="990033"/>
                  </a:solidFill>
                </a:rPr>
                <a:t> = 22%</a:t>
              </a:r>
            </a:p>
          </p:txBody>
        </p:sp>
        <p:sp>
          <p:nvSpPr>
            <p:cNvPr id="51207" name="Rectangle 7"/>
            <p:cNvSpPr>
              <a:spLocks noChangeArrowheads="1"/>
            </p:cNvSpPr>
            <p:nvPr/>
          </p:nvSpPr>
          <p:spPr bwMode="auto">
            <a:xfrm>
              <a:off x="762" y="2736"/>
              <a:ext cx="1514"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y = % in p</a:t>
              </a:r>
            </a:p>
          </p:txBody>
        </p:sp>
        <p:sp>
          <p:nvSpPr>
            <p:cNvPr id="51208" name="Rectangle 8"/>
            <p:cNvSpPr>
              <a:spLocks noChangeArrowheads="1"/>
            </p:cNvSpPr>
            <p:nvPr/>
          </p:nvSpPr>
          <p:spPr bwMode="auto">
            <a:xfrm>
              <a:off x="3154" y="2736"/>
              <a:ext cx="2017"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(1-y) = % in r</a:t>
              </a:r>
              <a:r>
                <a:rPr lang="en-US" sz="3600" b="1" baseline="-25000">
                  <a:solidFill>
                    <a:srgbClr val="990033"/>
                  </a:solidFill>
                </a:rPr>
                <a:t>f</a:t>
              </a:r>
            </a:p>
          </p:txBody>
        </p:sp>
      </p:grpSp>
      <p:sp>
        <p:nvSpPr>
          <p:cNvPr id="51209" name="Rectangle 9"/>
          <p:cNvSpPr>
            <a:spLocks noGrp="1" noChangeArrowheads="1"/>
          </p:cNvSpPr>
          <p:nvPr>
            <p:ph type="title"/>
          </p:nvPr>
        </p:nvSpPr>
        <p:spPr/>
        <p:txBody>
          <a:bodyPr/>
          <a:lstStyle/>
          <a:p>
            <a:r>
              <a:rPr lang="en-US"/>
              <a:t>An Example</a:t>
            </a:r>
            <a:endParaRPr lang="en-US" sz="3200"/>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a:t>Swap Agreement</a:t>
            </a:r>
          </a:p>
        </p:txBody>
      </p:sp>
      <p:sp>
        <p:nvSpPr>
          <p:cNvPr id="122883" name="Rectangle 3"/>
          <p:cNvSpPr>
            <a:spLocks noGrp="1" noChangeArrowheads="1"/>
          </p:cNvSpPr>
          <p:nvPr>
            <p:ph type="body" idx="1"/>
          </p:nvPr>
        </p:nvSpPr>
        <p:spPr>
          <a:xfrm>
            <a:off x="381000" y="1295400"/>
            <a:ext cx="7772400" cy="4114800"/>
          </a:xfrm>
        </p:spPr>
        <p:txBody>
          <a:bodyPr/>
          <a:lstStyle/>
          <a:p>
            <a:pPr lvl="1"/>
            <a:r>
              <a:rPr lang="en-US"/>
              <a:t>You could enter into the following agreement:</a:t>
            </a:r>
          </a:p>
          <a:p>
            <a:pPr lvl="2"/>
            <a:r>
              <a:rPr lang="en-US"/>
              <a:t>Notional amount is $40 million</a:t>
            </a:r>
          </a:p>
          <a:p>
            <a:pPr lvl="2"/>
            <a:r>
              <a:rPr lang="en-US"/>
              <a:t>At the end of each of the next three quarters, you are to pay the dealer an amount equal to the rate of return on the S&amp;P 500 for the quarter times the notional amount. </a:t>
            </a:r>
          </a:p>
          <a:p>
            <a:pPr lvl="2"/>
            <a:r>
              <a:rPr lang="en-US"/>
              <a:t>The dealer is to pay you an amount equal to the end-of-quarter 3-month LIBOR rate minus 5 basis points times the notional amount.</a:t>
            </a:r>
          </a:p>
        </p:txBody>
      </p:sp>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US"/>
              <a:t>Swap Agreement Details</a:t>
            </a:r>
          </a:p>
        </p:txBody>
      </p:sp>
      <p:sp>
        <p:nvSpPr>
          <p:cNvPr id="124931" name="Rectangle 3"/>
          <p:cNvSpPr>
            <a:spLocks noGrp="1" noChangeArrowheads="1"/>
          </p:cNvSpPr>
          <p:nvPr>
            <p:ph type="body" idx="1"/>
          </p:nvPr>
        </p:nvSpPr>
        <p:spPr>
          <a:xfrm>
            <a:off x="152400" y="1219200"/>
            <a:ext cx="8839200" cy="4114800"/>
          </a:xfrm>
        </p:spPr>
        <p:txBody>
          <a:bodyPr/>
          <a:lstStyle/>
          <a:p>
            <a:pPr lvl="1"/>
            <a:r>
              <a:rPr lang="en-US"/>
              <a:t>The notional amount does not change hands.</a:t>
            </a:r>
          </a:p>
          <a:p>
            <a:pPr lvl="1"/>
            <a:r>
              <a:rPr lang="en-US"/>
              <a:t>At the end of each quarter, only the net amount is paid.</a:t>
            </a:r>
          </a:p>
          <a:p>
            <a:pPr lvl="1"/>
            <a:r>
              <a:rPr lang="en-US"/>
              <a:t>Credit risk only affects the net amount of the two payments (and future payments for longer agreements).</a:t>
            </a:r>
          </a:p>
          <a:p>
            <a:pPr lvl="1"/>
            <a:r>
              <a:rPr lang="en-US"/>
              <a:t>This agreement effectively changed a $40 million investment in equities into a $40 million investment in the money market.</a:t>
            </a:r>
          </a:p>
        </p:txBody>
      </p:sp>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US"/>
              <a:t>Swap Dealer</a:t>
            </a:r>
          </a:p>
        </p:txBody>
      </p:sp>
      <p:sp>
        <p:nvSpPr>
          <p:cNvPr id="126979" name="Rectangle 3"/>
          <p:cNvSpPr>
            <a:spLocks noGrp="1" noChangeArrowheads="1"/>
          </p:cNvSpPr>
          <p:nvPr>
            <p:ph type="body" idx="1"/>
          </p:nvPr>
        </p:nvSpPr>
        <p:spPr>
          <a:xfrm>
            <a:off x="685800" y="1066800"/>
            <a:ext cx="7772400" cy="4724400"/>
          </a:xfrm>
        </p:spPr>
        <p:txBody>
          <a:bodyPr/>
          <a:lstStyle/>
          <a:p>
            <a:pPr lvl="1"/>
            <a:r>
              <a:rPr lang="en-US"/>
              <a:t>Will generally enter into another swap agreement to reduce net position to zero.</a:t>
            </a:r>
          </a:p>
          <a:p>
            <a:pPr lvl="1"/>
            <a:r>
              <a:rPr lang="en-US"/>
              <a:t>For example, she could agree to pay the S&amp;P 500 quarterly return in exchange for receiving the end-of-quarter 3-month LIBOR rate plus 5 basis points.</a:t>
            </a:r>
          </a:p>
          <a:p>
            <a:pPr lvl="1"/>
            <a:r>
              <a:rPr lang="en-US"/>
              <a:t>The dealer’s profit would be 10 basis points on the $40 million (i.e., $40,000).</a:t>
            </a:r>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t>Equity Swap Dealer</a:t>
            </a:r>
          </a:p>
        </p:txBody>
      </p:sp>
      <p:pic>
        <p:nvPicPr>
          <p:cNvPr id="152580" name="Picture 4"/>
          <p:cNvPicPr>
            <a:picLocks noChangeAspect="1" noChangeArrowheads="1"/>
          </p:cNvPicPr>
          <p:nvPr>
            <p:ph type="body" idx="1"/>
          </p:nvPr>
        </p:nvPicPr>
        <p:blipFill>
          <a:blip r:embed="rId2" cstate="print"/>
          <a:srcRect/>
          <a:stretch>
            <a:fillRect/>
          </a:stretch>
        </p:blipFill>
        <p:spPr>
          <a:xfrm>
            <a:off x="304800" y="838200"/>
            <a:ext cx="8458200" cy="5638800"/>
          </a:xfrm>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a:t>Equity Futures vs. Equity Swaps</a:t>
            </a:r>
          </a:p>
        </p:txBody>
      </p:sp>
      <p:sp>
        <p:nvSpPr>
          <p:cNvPr id="129027" name="Rectangle 3"/>
          <p:cNvSpPr>
            <a:spLocks noGrp="1" noChangeArrowheads="1"/>
          </p:cNvSpPr>
          <p:nvPr>
            <p:ph type="body" idx="1"/>
          </p:nvPr>
        </p:nvSpPr>
        <p:spPr>
          <a:xfrm>
            <a:off x="609600" y="1752600"/>
            <a:ext cx="7772400" cy="4114800"/>
          </a:xfrm>
        </p:spPr>
        <p:txBody>
          <a:bodyPr/>
          <a:lstStyle/>
          <a:p>
            <a:pPr lvl="1"/>
            <a:r>
              <a:rPr lang="en-US"/>
              <a:t>Futures contracts are more liquid and have no credit risk, while equity swaps are not liquid and have some credit risk</a:t>
            </a:r>
          </a:p>
          <a:p>
            <a:endParaRPr lang="en-US"/>
          </a:p>
          <a:p>
            <a:pPr lvl="1"/>
            <a:r>
              <a:rPr lang="en-US"/>
              <a:t>Equity swaps are more flexible in contract terms and have a lower maintenance cost (quarterly settlement vs. margin account and daily settlement)</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2"/>
          <p:cNvGrpSpPr>
            <a:grpSpLocks/>
          </p:cNvGrpSpPr>
          <p:nvPr/>
        </p:nvGrpSpPr>
        <p:grpSpPr bwMode="auto">
          <a:xfrm>
            <a:off x="468313" y="1924050"/>
            <a:ext cx="7218362" cy="3914775"/>
            <a:chOff x="320" y="1212"/>
            <a:chExt cx="4926" cy="2466"/>
          </a:xfrm>
        </p:grpSpPr>
        <p:sp>
          <p:nvSpPr>
            <p:cNvPr id="52227" name="Rectangle 3"/>
            <p:cNvSpPr>
              <a:spLocks noChangeArrowheads="1"/>
            </p:cNvSpPr>
            <p:nvPr/>
          </p:nvSpPr>
          <p:spPr bwMode="auto">
            <a:xfrm>
              <a:off x="320" y="1212"/>
              <a:ext cx="3252"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E(r</a:t>
              </a:r>
              <a:r>
                <a:rPr lang="en-US" sz="3600" b="1" baseline="-25000">
                  <a:solidFill>
                    <a:srgbClr val="990033"/>
                  </a:solidFill>
                </a:rPr>
                <a:t>c</a:t>
              </a:r>
              <a:r>
                <a:rPr lang="en-US" sz="3600" b="1">
                  <a:solidFill>
                    <a:srgbClr val="990033"/>
                  </a:solidFill>
                </a:rPr>
                <a:t>) = yE(r</a:t>
              </a:r>
              <a:r>
                <a:rPr lang="en-US" sz="3600" b="1" baseline="-25000">
                  <a:solidFill>
                    <a:srgbClr val="990033"/>
                  </a:solidFill>
                </a:rPr>
                <a:t>p</a:t>
              </a:r>
              <a:r>
                <a:rPr lang="en-US" sz="3600" b="1">
                  <a:solidFill>
                    <a:srgbClr val="990033"/>
                  </a:solidFill>
                </a:rPr>
                <a:t>) + (1 - y)r</a:t>
              </a:r>
              <a:r>
                <a:rPr lang="en-US" sz="3600" b="1" baseline="-25000">
                  <a:solidFill>
                    <a:srgbClr val="990033"/>
                  </a:solidFill>
                </a:rPr>
                <a:t>f</a:t>
              </a:r>
            </a:p>
          </p:txBody>
        </p:sp>
        <p:sp>
          <p:nvSpPr>
            <p:cNvPr id="52228" name="Rectangle 4"/>
            <p:cNvSpPr>
              <a:spLocks noChangeArrowheads="1"/>
            </p:cNvSpPr>
            <p:nvPr/>
          </p:nvSpPr>
          <p:spPr bwMode="auto">
            <a:xfrm>
              <a:off x="372" y="1932"/>
              <a:ext cx="4874"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r</a:t>
              </a:r>
              <a:r>
                <a:rPr lang="en-US" sz="3600" b="1" baseline="-25000">
                  <a:solidFill>
                    <a:srgbClr val="990033"/>
                  </a:solidFill>
                </a:rPr>
                <a:t>c</a:t>
              </a:r>
              <a:r>
                <a:rPr lang="en-US" sz="3600" b="1">
                  <a:solidFill>
                    <a:srgbClr val="990033"/>
                  </a:solidFill>
                </a:rPr>
                <a:t> = complete or combined portfolio</a:t>
              </a:r>
            </a:p>
          </p:txBody>
        </p:sp>
        <p:sp>
          <p:nvSpPr>
            <p:cNvPr id="52229" name="Rectangle 5"/>
            <p:cNvSpPr>
              <a:spLocks noChangeArrowheads="1"/>
            </p:cNvSpPr>
            <p:nvPr/>
          </p:nvSpPr>
          <p:spPr bwMode="auto">
            <a:xfrm>
              <a:off x="1048" y="2508"/>
              <a:ext cx="2832"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For example, y = .75</a:t>
              </a:r>
            </a:p>
          </p:txBody>
        </p:sp>
        <p:sp>
          <p:nvSpPr>
            <p:cNvPr id="52230" name="Rectangle 6"/>
            <p:cNvSpPr>
              <a:spLocks noChangeArrowheads="1"/>
            </p:cNvSpPr>
            <p:nvPr/>
          </p:nvSpPr>
          <p:spPr bwMode="auto">
            <a:xfrm>
              <a:off x="1048" y="2892"/>
              <a:ext cx="3414"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E(r</a:t>
              </a:r>
              <a:r>
                <a:rPr lang="en-US" sz="3600" b="1" baseline="-25000">
                  <a:solidFill>
                    <a:srgbClr val="990033"/>
                  </a:solidFill>
                </a:rPr>
                <a:t>c</a:t>
              </a:r>
              <a:r>
                <a:rPr lang="en-US" sz="3600" b="1">
                  <a:solidFill>
                    <a:srgbClr val="990033"/>
                  </a:solidFill>
                </a:rPr>
                <a:t>) = .75(.15) + .25(.07)</a:t>
              </a:r>
            </a:p>
          </p:txBody>
        </p:sp>
        <p:sp>
          <p:nvSpPr>
            <p:cNvPr id="52231" name="Rectangle 7"/>
            <p:cNvSpPr>
              <a:spLocks noChangeArrowheads="1"/>
            </p:cNvSpPr>
            <p:nvPr/>
          </p:nvSpPr>
          <p:spPr bwMode="auto">
            <a:xfrm>
              <a:off x="1776" y="3276"/>
              <a:ext cx="1844"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.13 or 13%</a:t>
              </a:r>
            </a:p>
          </p:txBody>
        </p:sp>
      </p:grpSp>
      <p:sp>
        <p:nvSpPr>
          <p:cNvPr id="52232" name="Rectangle 8"/>
          <p:cNvSpPr>
            <a:spLocks noGrp="1" noChangeArrowheads="1"/>
          </p:cNvSpPr>
          <p:nvPr>
            <p:ph type="title"/>
          </p:nvPr>
        </p:nvSpPr>
        <p:spPr/>
        <p:txBody>
          <a:bodyPr/>
          <a:lstStyle/>
          <a:p>
            <a:r>
              <a:rPr lang="en-US"/>
              <a:t>Expected Returns for Combinations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t>Possible Combinations</a:t>
            </a:r>
          </a:p>
        </p:txBody>
      </p:sp>
      <p:sp>
        <p:nvSpPr>
          <p:cNvPr id="53251" name="Freeform 3"/>
          <p:cNvSpPr>
            <a:spLocks/>
          </p:cNvSpPr>
          <p:nvPr/>
        </p:nvSpPr>
        <p:spPr bwMode="auto">
          <a:xfrm>
            <a:off x="2551113" y="2016125"/>
            <a:ext cx="4746625" cy="3852863"/>
          </a:xfrm>
          <a:custGeom>
            <a:avLst/>
            <a:gdLst/>
            <a:ahLst/>
            <a:cxnLst>
              <a:cxn ang="0">
                <a:pos x="0" y="0"/>
              </a:cxn>
              <a:cxn ang="0">
                <a:pos x="0" y="2969"/>
              </a:cxn>
              <a:cxn ang="0">
                <a:pos x="3742" y="2969"/>
              </a:cxn>
            </a:cxnLst>
            <a:rect l="0" t="0" r="r" b="b"/>
            <a:pathLst>
              <a:path w="3743" h="2970">
                <a:moveTo>
                  <a:pt x="0" y="0"/>
                </a:moveTo>
                <a:lnTo>
                  <a:pt x="0" y="2969"/>
                </a:lnTo>
                <a:lnTo>
                  <a:pt x="3742" y="2969"/>
                </a:lnTo>
              </a:path>
            </a:pathLst>
          </a:custGeom>
          <a:noFill/>
          <a:ln w="1270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endParaRPr lang="en-US"/>
          </a:p>
        </p:txBody>
      </p:sp>
      <p:sp>
        <p:nvSpPr>
          <p:cNvPr id="53252" name="Line 4"/>
          <p:cNvSpPr>
            <a:spLocks noChangeShapeType="1"/>
          </p:cNvSpPr>
          <p:nvPr/>
        </p:nvSpPr>
        <p:spPr bwMode="auto">
          <a:xfrm flipV="1">
            <a:off x="2630488" y="2705100"/>
            <a:ext cx="4713287" cy="2157413"/>
          </a:xfrm>
          <a:prstGeom prst="line">
            <a:avLst/>
          </a:prstGeom>
          <a:noFill/>
          <a:ln w="12700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3253" name="Line 5"/>
          <p:cNvSpPr>
            <a:spLocks noChangeShapeType="1"/>
          </p:cNvSpPr>
          <p:nvPr/>
        </p:nvSpPr>
        <p:spPr bwMode="auto">
          <a:xfrm>
            <a:off x="2630488" y="3316288"/>
            <a:ext cx="3394075" cy="0"/>
          </a:xfrm>
          <a:prstGeom prst="line">
            <a:avLst/>
          </a:prstGeom>
          <a:noFill/>
          <a:ln w="12700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3254" name="Line 6"/>
          <p:cNvSpPr>
            <a:spLocks noChangeShapeType="1"/>
          </p:cNvSpPr>
          <p:nvPr/>
        </p:nvSpPr>
        <p:spPr bwMode="auto">
          <a:xfrm>
            <a:off x="6075363" y="3306763"/>
            <a:ext cx="0" cy="2511425"/>
          </a:xfrm>
          <a:prstGeom prst="line">
            <a:avLst/>
          </a:prstGeom>
          <a:noFill/>
          <a:ln w="127000">
            <a:solidFill>
              <a:srgbClr val="800000"/>
            </a:solidFill>
            <a:round/>
            <a:headEnd/>
            <a:tailEnd/>
          </a:ln>
          <a:effectLst/>
        </p:spPr>
        <p:txBody>
          <a:bodyPr wrap="none" anchor="ctr"/>
          <a:lstStyle/>
          <a:p>
            <a:endParaRPr lang="en-US"/>
          </a:p>
        </p:txBody>
      </p:sp>
      <p:sp>
        <p:nvSpPr>
          <p:cNvPr id="53255" name="Rectangle 7"/>
          <p:cNvSpPr>
            <a:spLocks noChangeArrowheads="1"/>
          </p:cNvSpPr>
          <p:nvPr/>
        </p:nvSpPr>
        <p:spPr bwMode="auto">
          <a:xfrm>
            <a:off x="2265363" y="1581150"/>
            <a:ext cx="722312"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E(r)</a:t>
            </a:r>
          </a:p>
        </p:txBody>
      </p:sp>
      <p:sp>
        <p:nvSpPr>
          <p:cNvPr id="53256" name="Rectangle 8"/>
          <p:cNvSpPr>
            <a:spLocks noChangeArrowheads="1"/>
          </p:cNvSpPr>
          <p:nvPr/>
        </p:nvSpPr>
        <p:spPr bwMode="auto">
          <a:xfrm>
            <a:off x="609600" y="3175000"/>
            <a:ext cx="177006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E(r</a:t>
            </a:r>
            <a:r>
              <a:rPr lang="en-US" b="1" baseline="-25000">
                <a:solidFill>
                  <a:srgbClr val="990033"/>
                </a:solidFill>
              </a:rPr>
              <a:t>p</a:t>
            </a:r>
            <a:r>
              <a:rPr lang="en-US" b="1">
                <a:solidFill>
                  <a:srgbClr val="990033"/>
                </a:solidFill>
              </a:rPr>
              <a:t>) = 15%</a:t>
            </a:r>
          </a:p>
        </p:txBody>
      </p:sp>
      <p:sp>
        <p:nvSpPr>
          <p:cNvPr id="53257" name="Rectangle 9"/>
          <p:cNvSpPr>
            <a:spLocks noChangeArrowheads="1"/>
          </p:cNvSpPr>
          <p:nvPr/>
        </p:nvSpPr>
        <p:spPr bwMode="auto">
          <a:xfrm>
            <a:off x="1136650" y="4670425"/>
            <a:ext cx="11668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r</a:t>
            </a:r>
            <a:r>
              <a:rPr lang="en-US" b="1" baseline="-25000">
                <a:solidFill>
                  <a:srgbClr val="990033"/>
                </a:solidFill>
              </a:rPr>
              <a:t>f</a:t>
            </a:r>
            <a:r>
              <a:rPr lang="en-US" b="1">
                <a:solidFill>
                  <a:srgbClr val="990033"/>
                </a:solidFill>
              </a:rPr>
              <a:t> = 7%</a:t>
            </a:r>
          </a:p>
        </p:txBody>
      </p:sp>
      <p:sp>
        <p:nvSpPr>
          <p:cNvPr id="53258" name="Rectangle 10"/>
          <p:cNvSpPr>
            <a:spLocks noChangeArrowheads="1"/>
          </p:cNvSpPr>
          <p:nvPr/>
        </p:nvSpPr>
        <p:spPr bwMode="auto">
          <a:xfrm>
            <a:off x="5715000" y="5943600"/>
            <a:ext cx="7905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22%</a:t>
            </a:r>
          </a:p>
        </p:txBody>
      </p:sp>
      <p:sp>
        <p:nvSpPr>
          <p:cNvPr id="53259" name="Rectangle 11"/>
          <p:cNvSpPr>
            <a:spLocks noChangeArrowheads="1"/>
          </p:cNvSpPr>
          <p:nvPr/>
        </p:nvSpPr>
        <p:spPr bwMode="auto">
          <a:xfrm>
            <a:off x="2239963" y="5915025"/>
            <a:ext cx="3333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0</a:t>
            </a:r>
          </a:p>
        </p:txBody>
      </p:sp>
      <p:sp>
        <p:nvSpPr>
          <p:cNvPr id="53260" name="Oval 12"/>
          <p:cNvSpPr>
            <a:spLocks noChangeArrowheads="1"/>
          </p:cNvSpPr>
          <p:nvPr/>
        </p:nvSpPr>
        <p:spPr bwMode="auto">
          <a:xfrm>
            <a:off x="5948363" y="3197225"/>
            <a:ext cx="236537" cy="239713"/>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3261" name="Rectangle 13"/>
          <p:cNvSpPr>
            <a:spLocks noChangeArrowheads="1"/>
          </p:cNvSpPr>
          <p:nvPr/>
        </p:nvSpPr>
        <p:spPr bwMode="auto">
          <a:xfrm>
            <a:off x="6262688" y="3424238"/>
            <a:ext cx="366712"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P</a:t>
            </a:r>
          </a:p>
        </p:txBody>
      </p:sp>
      <p:sp>
        <p:nvSpPr>
          <p:cNvPr id="53262" name="Oval 14"/>
          <p:cNvSpPr>
            <a:spLocks noChangeArrowheads="1"/>
          </p:cNvSpPr>
          <p:nvPr/>
        </p:nvSpPr>
        <p:spPr bwMode="auto">
          <a:xfrm>
            <a:off x="2506663" y="4789488"/>
            <a:ext cx="236537" cy="239712"/>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3263" name="Rectangle 15"/>
          <p:cNvSpPr>
            <a:spLocks noChangeArrowheads="1"/>
          </p:cNvSpPr>
          <p:nvPr/>
        </p:nvSpPr>
        <p:spPr bwMode="auto">
          <a:xfrm>
            <a:off x="2701925" y="4856163"/>
            <a:ext cx="3667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F</a:t>
            </a:r>
          </a:p>
        </p:txBody>
      </p:sp>
      <p:sp>
        <p:nvSpPr>
          <p:cNvPr id="53264" name="Rectangle 16"/>
          <p:cNvSpPr>
            <a:spLocks noChangeArrowheads="1"/>
          </p:cNvSpPr>
          <p:nvPr/>
        </p:nvSpPr>
        <p:spPr bwMode="auto">
          <a:xfrm>
            <a:off x="7529513" y="5680075"/>
            <a:ext cx="652462" cy="515938"/>
          </a:xfrm>
          <a:prstGeom prst="rect">
            <a:avLst/>
          </a:prstGeom>
          <a:noFill/>
          <a:ln w="12700">
            <a:noFill/>
            <a:miter lim="800000"/>
            <a:headEnd/>
            <a:tailEnd/>
          </a:ln>
          <a:effectLst/>
        </p:spPr>
        <p:txBody>
          <a:bodyPr lIns="90488" tIns="44450" rIns="90488" bIns="44450">
            <a:spAutoFit/>
          </a:bodyPr>
          <a:lstStyle/>
          <a:p>
            <a:pPr algn="l" eaLnBrk="0" hangingPunct="0">
              <a:spcBef>
                <a:spcPct val="50000"/>
              </a:spcBef>
            </a:pPr>
            <a:r>
              <a:rPr lang="en-US" sz="2800" b="1">
                <a:solidFill>
                  <a:srgbClr val="990033"/>
                </a:solidFill>
                <a:latin typeface="Symbol" pitchFamily="18" charset="2"/>
              </a:rPr>
              <a:t></a:t>
            </a:r>
          </a:p>
        </p:txBody>
      </p:sp>
      <p:sp>
        <p:nvSpPr>
          <p:cNvPr id="53265" name="Line 17"/>
          <p:cNvSpPr>
            <a:spLocks noChangeShapeType="1"/>
          </p:cNvSpPr>
          <p:nvPr/>
        </p:nvSpPr>
        <p:spPr bwMode="auto">
          <a:xfrm>
            <a:off x="2646363" y="3752850"/>
            <a:ext cx="2439987" cy="0"/>
          </a:xfrm>
          <a:prstGeom prst="line">
            <a:avLst/>
          </a:prstGeom>
          <a:noFill/>
          <a:ln w="76200">
            <a:solidFill>
              <a:srgbClr val="800000"/>
            </a:solidFill>
            <a:prstDash val="sysDot"/>
            <a:round/>
            <a:headEnd/>
            <a:tailEnd/>
          </a:ln>
          <a:effectLst/>
        </p:spPr>
        <p:txBody>
          <a:bodyPr wrap="none" anchor="ctr"/>
          <a:lstStyle/>
          <a:p>
            <a:endParaRPr lang="en-US"/>
          </a:p>
        </p:txBody>
      </p:sp>
      <p:sp>
        <p:nvSpPr>
          <p:cNvPr id="53266" name="Rectangle 18"/>
          <p:cNvSpPr>
            <a:spLocks noChangeArrowheads="1"/>
          </p:cNvSpPr>
          <p:nvPr/>
        </p:nvSpPr>
        <p:spPr bwMode="auto">
          <a:xfrm>
            <a:off x="4724400" y="5937250"/>
            <a:ext cx="504825" cy="519113"/>
          </a:xfrm>
          <a:prstGeom prst="rect">
            <a:avLst/>
          </a:prstGeom>
          <a:noFill/>
          <a:ln w="9525">
            <a:noFill/>
            <a:miter lim="800000"/>
            <a:headEnd/>
            <a:tailEnd/>
          </a:ln>
          <a:effectLst/>
        </p:spPr>
        <p:txBody>
          <a:bodyPr wrap="none">
            <a:spAutoFit/>
          </a:bodyPr>
          <a:lstStyle/>
          <a:p>
            <a:pPr algn="l" eaLnBrk="0" hangingPunct="0">
              <a:spcBef>
                <a:spcPct val="50000"/>
              </a:spcBef>
            </a:pPr>
            <a:r>
              <a:rPr lang="en-US" sz="2800" b="1">
                <a:solidFill>
                  <a:srgbClr val="990033"/>
                </a:solidFill>
                <a:latin typeface="Symbol" pitchFamily="18" charset="2"/>
              </a:rPr>
              <a:t></a:t>
            </a:r>
            <a:r>
              <a:rPr lang="en-US" sz="2800" b="1" baseline="-25000">
                <a:solidFill>
                  <a:srgbClr val="990033"/>
                </a:solidFill>
              </a:rPr>
              <a:t>c</a:t>
            </a:r>
            <a:endParaRPr lang="en-US" sz="2800" b="1">
              <a:solidFill>
                <a:srgbClr val="990033"/>
              </a:solidFill>
            </a:endParaRPr>
          </a:p>
        </p:txBody>
      </p:sp>
      <p:sp>
        <p:nvSpPr>
          <p:cNvPr id="53267" name="Line 19"/>
          <p:cNvSpPr>
            <a:spLocks noChangeShapeType="1"/>
          </p:cNvSpPr>
          <p:nvPr/>
        </p:nvSpPr>
        <p:spPr bwMode="auto">
          <a:xfrm>
            <a:off x="5019675" y="3814763"/>
            <a:ext cx="0" cy="2054225"/>
          </a:xfrm>
          <a:prstGeom prst="line">
            <a:avLst/>
          </a:prstGeom>
          <a:noFill/>
          <a:ln w="76200">
            <a:solidFill>
              <a:srgbClr val="800000"/>
            </a:solidFill>
            <a:prstDash val="sysDot"/>
            <a:round/>
            <a:headEnd/>
            <a:tailEnd/>
          </a:ln>
          <a:effectLst/>
        </p:spPr>
        <p:txBody>
          <a:bodyPr wrap="none" anchor="ctr"/>
          <a:lstStyle/>
          <a:p>
            <a:endParaRPr lang="en-US"/>
          </a:p>
        </p:txBody>
      </p:sp>
      <p:sp>
        <p:nvSpPr>
          <p:cNvPr id="53268" name="Rectangle 20"/>
          <p:cNvSpPr>
            <a:spLocks noChangeArrowheads="1"/>
          </p:cNvSpPr>
          <p:nvPr/>
        </p:nvSpPr>
        <p:spPr bwMode="auto">
          <a:xfrm>
            <a:off x="620713" y="3630613"/>
            <a:ext cx="1751012" cy="457200"/>
          </a:xfrm>
          <a:prstGeom prst="rect">
            <a:avLst/>
          </a:prstGeom>
          <a:noFill/>
          <a:ln w="9525">
            <a:noFill/>
            <a:miter lim="800000"/>
            <a:headEnd/>
            <a:tailEnd/>
          </a:ln>
          <a:effectLst/>
        </p:spPr>
        <p:txBody>
          <a:bodyPr wrap="none">
            <a:spAutoFit/>
          </a:bodyPr>
          <a:lstStyle/>
          <a:p>
            <a:pPr algn="l" eaLnBrk="0" hangingPunct="0"/>
            <a:r>
              <a:rPr lang="en-US" b="1">
                <a:solidFill>
                  <a:srgbClr val="990033"/>
                </a:solidFill>
              </a:rPr>
              <a:t>E(r</a:t>
            </a:r>
            <a:r>
              <a:rPr lang="en-US" b="1" baseline="-25000">
                <a:solidFill>
                  <a:srgbClr val="990033"/>
                </a:solidFill>
              </a:rPr>
              <a:t>c</a:t>
            </a:r>
            <a:r>
              <a:rPr lang="en-US" b="1">
                <a:solidFill>
                  <a:srgbClr val="990033"/>
                </a:solidFill>
              </a:rPr>
              <a:t>) = 13%</a:t>
            </a:r>
          </a:p>
        </p:txBody>
      </p:sp>
      <p:sp>
        <p:nvSpPr>
          <p:cNvPr id="53269" name="Oval 21"/>
          <p:cNvSpPr>
            <a:spLocks noChangeArrowheads="1"/>
          </p:cNvSpPr>
          <p:nvPr/>
        </p:nvSpPr>
        <p:spPr bwMode="auto">
          <a:xfrm>
            <a:off x="4887913" y="3627438"/>
            <a:ext cx="236537" cy="239712"/>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3270" name="Rectangle 22"/>
          <p:cNvSpPr>
            <a:spLocks noChangeArrowheads="1"/>
          </p:cNvSpPr>
          <p:nvPr/>
        </p:nvSpPr>
        <p:spPr bwMode="auto">
          <a:xfrm>
            <a:off x="5151438" y="3816350"/>
            <a:ext cx="404812" cy="457200"/>
          </a:xfrm>
          <a:prstGeom prst="rect">
            <a:avLst/>
          </a:prstGeom>
          <a:noFill/>
          <a:ln w="9525">
            <a:noFill/>
            <a:miter lim="800000"/>
            <a:headEnd/>
            <a:tailEnd/>
          </a:ln>
          <a:effectLst/>
        </p:spPr>
        <p:txBody>
          <a:bodyPr wrap="none">
            <a:spAutoFit/>
          </a:bodyPr>
          <a:lstStyle/>
          <a:p>
            <a:pPr algn="l" eaLnBrk="0" hangingPunct="0"/>
            <a:r>
              <a:rPr lang="en-US" b="1">
                <a:solidFill>
                  <a:srgbClr val="990033"/>
                </a:solidFill>
              </a:rPr>
              <a:t>C</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2"/>
          <p:cNvGrpSpPr>
            <a:grpSpLocks/>
          </p:cNvGrpSpPr>
          <p:nvPr/>
        </p:nvGrpSpPr>
        <p:grpSpPr bwMode="auto">
          <a:xfrm>
            <a:off x="1143000" y="1752600"/>
            <a:ext cx="6048375" cy="4440238"/>
            <a:chOff x="346" y="1092"/>
            <a:chExt cx="4126" cy="2797"/>
          </a:xfrm>
        </p:grpSpPr>
        <p:sp>
          <p:nvSpPr>
            <p:cNvPr id="55299" name="Rectangle 3"/>
            <p:cNvSpPr>
              <a:spLocks noChangeArrowheads="1"/>
            </p:cNvSpPr>
            <p:nvPr/>
          </p:nvSpPr>
          <p:spPr bwMode="auto">
            <a:xfrm>
              <a:off x="606" y="1707"/>
              <a:ext cx="215" cy="286"/>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c</a:t>
              </a:r>
            </a:p>
          </p:txBody>
        </p:sp>
        <p:sp>
          <p:nvSpPr>
            <p:cNvPr id="55300" name="Rectangle 4"/>
            <p:cNvSpPr>
              <a:spLocks noChangeArrowheads="1"/>
            </p:cNvSpPr>
            <p:nvPr/>
          </p:nvSpPr>
          <p:spPr bwMode="auto">
            <a:xfrm>
              <a:off x="918" y="1572"/>
              <a:ext cx="3554"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.75(.22) = .165 or 16.5%</a:t>
              </a:r>
            </a:p>
          </p:txBody>
        </p:sp>
        <p:sp>
          <p:nvSpPr>
            <p:cNvPr id="55301" name="Rectangle 5"/>
            <p:cNvSpPr>
              <a:spLocks noChangeArrowheads="1"/>
            </p:cNvSpPr>
            <p:nvPr/>
          </p:nvSpPr>
          <p:spPr bwMode="auto">
            <a:xfrm>
              <a:off x="346" y="1092"/>
              <a:ext cx="2051"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If y = .75, then</a:t>
              </a:r>
            </a:p>
          </p:txBody>
        </p:sp>
        <p:sp>
          <p:nvSpPr>
            <p:cNvPr id="55302" name="Rectangle 6"/>
            <p:cNvSpPr>
              <a:spLocks noChangeArrowheads="1"/>
            </p:cNvSpPr>
            <p:nvPr/>
          </p:nvSpPr>
          <p:spPr bwMode="auto">
            <a:xfrm>
              <a:off x="606" y="2643"/>
              <a:ext cx="215" cy="286"/>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c</a:t>
              </a:r>
            </a:p>
          </p:txBody>
        </p:sp>
        <p:sp>
          <p:nvSpPr>
            <p:cNvPr id="55303" name="Rectangle 7"/>
            <p:cNvSpPr>
              <a:spLocks noChangeArrowheads="1"/>
            </p:cNvSpPr>
            <p:nvPr/>
          </p:nvSpPr>
          <p:spPr bwMode="auto">
            <a:xfrm>
              <a:off x="918" y="2508"/>
              <a:ext cx="2930"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1(.22) = .22 or 22%</a:t>
              </a:r>
            </a:p>
          </p:txBody>
        </p:sp>
        <p:sp>
          <p:nvSpPr>
            <p:cNvPr id="55304" name="Rectangle 8"/>
            <p:cNvSpPr>
              <a:spLocks noChangeArrowheads="1"/>
            </p:cNvSpPr>
            <p:nvPr/>
          </p:nvSpPr>
          <p:spPr bwMode="auto">
            <a:xfrm>
              <a:off x="346" y="2040"/>
              <a:ext cx="1072"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If y = 1</a:t>
              </a:r>
            </a:p>
          </p:txBody>
        </p:sp>
        <p:sp>
          <p:nvSpPr>
            <p:cNvPr id="55305" name="Rectangle 9"/>
            <p:cNvSpPr>
              <a:spLocks noChangeArrowheads="1"/>
            </p:cNvSpPr>
            <p:nvPr/>
          </p:nvSpPr>
          <p:spPr bwMode="auto">
            <a:xfrm>
              <a:off x="580" y="3603"/>
              <a:ext cx="215" cy="286"/>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c</a:t>
              </a:r>
            </a:p>
          </p:txBody>
        </p:sp>
        <p:sp>
          <p:nvSpPr>
            <p:cNvPr id="55306" name="Rectangle 10"/>
            <p:cNvSpPr>
              <a:spLocks noChangeArrowheads="1"/>
            </p:cNvSpPr>
            <p:nvPr/>
          </p:nvSpPr>
          <p:spPr bwMode="auto">
            <a:xfrm>
              <a:off x="892" y="3468"/>
              <a:ext cx="2618"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(.22) = .00 or 0%</a:t>
              </a:r>
            </a:p>
          </p:txBody>
        </p:sp>
        <p:sp>
          <p:nvSpPr>
            <p:cNvPr id="55307" name="Rectangle 11"/>
            <p:cNvSpPr>
              <a:spLocks noChangeArrowheads="1"/>
            </p:cNvSpPr>
            <p:nvPr/>
          </p:nvSpPr>
          <p:spPr bwMode="auto">
            <a:xfrm>
              <a:off x="346" y="3036"/>
              <a:ext cx="1072"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If y = 0</a:t>
              </a:r>
            </a:p>
          </p:txBody>
        </p:sp>
      </p:grpSp>
      <p:sp>
        <p:nvSpPr>
          <p:cNvPr id="55308" name="Rectangle 12"/>
          <p:cNvSpPr>
            <a:spLocks noChangeArrowheads="1"/>
          </p:cNvSpPr>
          <p:nvPr/>
        </p:nvSpPr>
        <p:spPr bwMode="auto">
          <a:xfrm>
            <a:off x="1011238" y="5434013"/>
            <a:ext cx="519112" cy="758825"/>
          </a:xfrm>
          <a:prstGeom prst="rect">
            <a:avLst/>
          </a:prstGeom>
          <a:noFill/>
          <a:ln w="127000">
            <a:noFill/>
            <a:miter lim="800000"/>
            <a:headEnd/>
            <a:tailEnd/>
          </a:ln>
          <a:effectLst>
            <a:outerShdw dist="17961" dir="2700000" algn="ctr" rotWithShape="0">
              <a:schemeClr val="bg2"/>
            </a:outerShdw>
          </a:effectLst>
        </p:spPr>
        <p:txBody>
          <a:bodyPr wrap="none" lIns="90488" tIns="44450" rIns="90488" bIns="44450">
            <a:spAutoFit/>
          </a:bodyPr>
          <a:lstStyle/>
          <a:p>
            <a:pPr algn="l" eaLnBrk="0" hangingPunct="0"/>
            <a:r>
              <a:rPr lang="en-US" sz="4400" b="1">
                <a:solidFill>
                  <a:srgbClr val="990033"/>
                </a:solidFill>
                <a:latin typeface="Symbol" pitchFamily="18" charset="2"/>
              </a:rPr>
              <a:t></a:t>
            </a:r>
          </a:p>
        </p:txBody>
      </p:sp>
      <p:sp>
        <p:nvSpPr>
          <p:cNvPr id="55309" name="Rectangle 13"/>
          <p:cNvSpPr>
            <a:spLocks noChangeArrowheads="1"/>
          </p:cNvSpPr>
          <p:nvPr/>
        </p:nvSpPr>
        <p:spPr bwMode="auto">
          <a:xfrm>
            <a:off x="1006475" y="3913188"/>
            <a:ext cx="517525" cy="758825"/>
          </a:xfrm>
          <a:prstGeom prst="rect">
            <a:avLst/>
          </a:prstGeom>
          <a:noFill/>
          <a:ln w="127000">
            <a:noFill/>
            <a:miter lim="800000"/>
            <a:headEnd/>
            <a:tailEnd/>
          </a:ln>
          <a:effectLst>
            <a:outerShdw dist="17961" dir="2700000" algn="ctr" rotWithShape="0">
              <a:schemeClr val="bg2"/>
            </a:outerShdw>
          </a:effectLst>
        </p:spPr>
        <p:txBody>
          <a:bodyPr lIns="90488" tIns="44450" rIns="90488" bIns="44450">
            <a:spAutoFit/>
          </a:bodyPr>
          <a:lstStyle/>
          <a:p>
            <a:pPr algn="l" eaLnBrk="0" hangingPunct="0"/>
            <a:r>
              <a:rPr lang="en-US" sz="4400" b="1">
                <a:solidFill>
                  <a:srgbClr val="990033"/>
                </a:solidFill>
                <a:latin typeface="Symbol" pitchFamily="18" charset="2"/>
              </a:rPr>
              <a:t></a:t>
            </a:r>
          </a:p>
        </p:txBody>
      </p:sp>
      <p:sp>
        <p:nvSpPr>
          <p:cNvPr id="55310" name="Rectangle 14"/>
          <p:cNvSpPr>
            <a:spLocks noChangeArrowheads="1"/>
          </p:cNvSpPr>
          <p:nvPr/>
        </p:nvSpPr>
        <p:spPr bwMode="auto">
          <a:xfrm>
            <a:off x="993775" y="2416175"/>
            <a:ext cx="519113" cy="758825"/>
          </a:xfrm>
          <a:prstGeom prst="rect">
            <a:avLst/>
          </a:prstGeom>
          <a:noFill/>
          <a:ln w="127000">
            <a:noFill/>
            <a:miter lim="800000"/>
            <a:headEnd/>
            <a:tailEnd/>
          </a:ln>
          <a:effectLst>
            <a:outerShdw dist="17961" dir="2700000" algn="ctr" rotWithShape="0">
              <a:schemeClr val="bg2"/>
            </a:outerShdw>
          </a:effectLst>
        </p:spPr>
        <p:txBody>
          <a:bodyPr wrap="none" lIns="90488" tIns="44450" rIns="90488" bIns="44450">
            <a:spAutoFit/>
          </a:bodyPr>
          <a:lstStyle/>
          <a:p>
            <a:pPr algn="l" eaLnBrk="0" hangingPunct="0"/>
            <a:r>
              <a:rPr lang="en-US" sz="4400" b="1">
                <a:solidFill>
                  <a:srgbClr val="990033"/>
                </a:solidFill>
                <a:latin typeface="Symbol" pitchFamily="18" charset="2"/>
              </a:rPr>
              <a:t></a:t>
            </a:r>
          </a:p>
        </p:txBody>
      </p:sp>
      <p:sp>
        <p:nvSpPr>
          <p:cNvPr id="55311" name="Rectangle 15"/>
          <p:cNvSpPr>
            <a:spLocks noGrp="1" noChangeArrowheads="1"/>
          </p:cNvSpPr>
          <p:nvPr>
            <p:ph type="title"/>
          </p:nvPr>
        </p:nvSpPr>
        <p:spPr/>
        <p:txBody>
          <a:bodyPr/>
          <a:lstStyle/>
          <a:p>
            <a:r>
              <a:rPr lang="en-US"/>
              <a:t>Combinations Without Leverage</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noFill/>
          <a:ln/>
        </p:spPr>
        <p:txBody>
          <a:bodyPr lIns="90488" tIns="44450" rIns="90488" bIns="44450"/>
          <a:lstStyle/>
          <a:p>
            <a:pPr>
              <a:buFont typeface="Wingdings" pitchFamily="2" charset="2"/>
              <a:buNone/>
            </a:pPr>
            <a:r>
              <a:rPr lang="en-US"/>
              <a:t>Borrow at the Risk-Free Rate and invest in stock.</a:t>
            </a:r>
          </a:p>
          <a:p>
            <a:pPr>
              <a:buFont typeface="Wingdings" pitchFamily="2" charset="2"/>
              <a:buNone/>
            </a:pPr>
            <a:r>
              <a:rPr lang="en-US"/>
              <a:t>Using 50% Leverage,</a:t>
            </a:r>
          </a:p>
          <a:p>
            <a:pPr>
              <a:buFont typeface="Wingdings" pitchFamily="2" charset="2"/>
              <a:buNone/>
            </a:pPr>
            <a:r>
              <a:rPr lang="en-US"/>
              <a:t>r</a:t>
            </a:r>
            <a:r>
              <a:rPr lang="en-US" baseline="-25000"/>
              <a:t>c</a:t>
            </a:r>
            <a:r>
              <a:rPr lang="en-US"/>
              <a:t> = (-.5) (.07) + (1.5) (.15) = .19</a:t>
            </a:r>
          </a:p>
          <a:p>
            <a:pPr>
              <a:buFont typeface="Wingdings" pitchFamily="2" charset="2"/>
              <a:buNone/>
            </a:pPr>
            <a:endParaRPr lang="en-US"/>
          </a:p>
          <a:p>
            <a:pPr>
              <a:buFont typeface="Wingdings" pitchFamily="2" charset="2"/>
              <a:buNone/>
            </a:pPr>
            <a:r>
              <a:rPr lang="en-US">
                <a:latin typeface="Symbol" pitchFamily="18" charset="2"/>
              </a:rPr>
              <a:t></a:t>
            </a:r>
            <a:r>
              <a:rPr lang="en-US" baseline="-25000"/>
              <a:t>c</a:t>
            </a:r>
            <a:r>
              <a:rPr lang="en-US"/>
              <a:t> = (1.5) (.22) = .33</a:t>
            </a:r>
          </a:p>
        </p:txBody>
      </p:sp>
      <p:sp>
        <p:nvSpPr>
          <p:cNvPr id="56323" name="Rectangle 3"/>
          <p:cNvSpPr>
            <a:spLocks noGrp="1" noChangeArrowheads="1"/>
          </p:cNvSpPr>
          <p:nvPr>
            <p:ph type="title"/>
          </p:nvPr>
        </p:nvSpPr>
        <p:spPr/>
        <p:txBody>
          <a:bodyPr/>
          <a:lstStyle/>
          <a:p>
            <a:r>
              <a:rPr lang="en-US"/>
              <a:t>Capital Allocation Line with Leverage</a:t>
            </a:r>
            <a:endParaRPr lang="en-US" sz="320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t>CAL (Capital Allocation Line)</a:t>
            </a:r>
          </a:p>
        </p:txBody>
      </p:sp>
      <p:sp>
        <p:nvSpPr>
          <p:cNvPr id="57347" name="Freeform 3"/>
          <p:cNvSpPr>
            <a:spLocks/>
          </p:cNvSpPr>
          <p:nvPr/>
        </p:nvSpPr>
        <p:spPr bwMode="auto">
          <a:xfrm>
            <a:off x="2247900" y="1970088"/>
            <a:ext cx="4943475" cy="3781425"/>
          </a:xfrm>
          <a:custGeom>
            <a:avLst/>
            <a:gdLst/>
            <a:ahLst/>
            <a:cxnLst>
              <a:cxn ang="0">
                <a:pos x="0" y="0"/>
              </a:cxn>
              <a:cxn ang="0">
                <a:pos x="0" y="2969"/>
              </a:cxn>
              <a:cxn ang="0">
                <a:pos x="3742" y="2969"/>
              </a:cxn>
            </a:cxnLst>
            <a:rect l="0" t="0" r="r" b="b"/>
            <a:pathLst>
              <a:path w="3743" h="2970">
                <a:moveTo>
                  <a:pt x="0" y="0"/>
                </a:moveTo>
                <a:lnTo>
                  <a:pt x="0" y="2969"/>
                </a:lnTo>
                <a:lnTo>
                  <a:pt x="3742" y="2969"/>
                </a:lnTo>
              </a:path>
            </a:pathLst>
          </a:custGeom>
          <a:noFill/>
          <a:ln w="127000" cap="rnd" cmpd="sng">
            <a:solidFill>
              <a:srgbClr val="800000"/>
            </a:solidFill>
            <a:prstDash val="solid"/>
            <a:round/>
            <a:headEnd type="none" w="med" len="med"/>
            <a:tailEnd type="none" w="med" len="med"/>
          </a:ln>
          <a:effectLst/>
        </p:spPr>
        <p:txBody>
          <a:bodyPr/>
          <a:lstStyle/>
          <a:p>
            <a:endParaRPr lang="en-US"/>
          </a:p>
        </p:txBody>
      </p:sp>
      <p:sp>
        <p:nvSpPr>
          <p:cNvPr id="57348" name="Line 4"/>
          <p:cNvSpPr>
            <a:spLocks noChangeShapeType="1"/>
          </p:cNvSpPr>
          <p:nvPr/>
        </p:nvSpPr>
        <p:spPr bwMode="auto">
          <a:xfrm>
            <a:off x="2419350" y="4738688"/>
            <a:ext cx="3533775" cy="0"/>
          </a:xfrm>
          <a:prstGeom prst="line">
            <a:avLst/>
          </a:prstGeom>
          <a:noFill/>
          <a:ln w="127000">
            <a:solidFill>
              <a:srgbClr val="800000"/>
            </a:solidFill>
            <a:round/>
            <a:headEnd/>
            <a:tailEnd/>
          </a:ln>
          <a:effectLst/>
        </p:spPr>
        <p:txBody>
          <a:bodyPr wrap="none" anchor="ctr"/>
          <a:lstStyle/>
          <a:p>
            <a:endParaRPr lang="en-US"/>
          </a:p>
        </p:txBody>
      </p:sp>
      <p:sp>
        <p:nvSpPr>
          <p:cNvPr id="57349" name="Line 5"/>
          <p:cNvSpPr>
            <a:spLocks noChangeShapeType="1"/>
          </p:cNvSpPr>
          <p:nvPr/>
        </p:nvSpPr>
        <p:spPr bwMode="auto">
          <a:xfrm flipV="1">
            <a:off x="2438400" y="2667000"/>
            <a:ext cx="4908550" cy="2117725"/>
          </a:xfrm>
          <a:prstGeom prst="line">
            <a:avLst/>
          </a:prstGeom>
          <a:noFill/>
          <a:ln w="127000">
            <a:solidFill>
              <a:srgbClr val="800000"/>
            </a:solidFill>
            <a:round/>
            <a:headEnd/>
            <a:tailEnd/>
          </a:ln>
          <a:effectLst/>
        </p:spPr>
        <p:txBody>
          <a:bodyPr wrap="none" anchor="ctr"/>
          <a:lstStyle/>
          <a:p>
            <a:endParaRPr lang="en-US"/>
          </a:p>
        </p:txBody>
      </p:sp>
      <p:sp>
        <p:nvSpPr>
          <p:cNvPr id="57350" name="Line 6"/>
          <p:cNvSpPr>
            <a:spLocks noChangeShapeType="1"/>
          </p:cNvSpPr>
          <p:nvPr/>
        </p:nvSpPr>
        <p:spPr bwMode="auto">
          <a:xfrm>
            <a:off x="2286000" y="3276600"/>
            <a:ext cx="3533775" cy="0"/>
          </a:xfrm>
          <a:prstGeom prst="line">
            <a:avLst/>
          </a:prstGeom>
          <a:noFill/>
          <a:ln w="127000">
            <a:solidFill>
              <a:srgbClr val="800000"/>
            </a:solidFill>
            <a:round/>
            <a:headEnd/>
            <a:tailEnd/>
          </a:ln>
          <a:effectLst/>
        </p:spPr>
        <p:txBody>
          <a:bodyPr wrap="none" anchor="ctr"/>
          <a:lstStyle/>
          <a:p>
            <a:endParaRPr lang="en-US"/>
          </a:p>
        </p:txBody>
      </p:sp>
      <p:sp>
        <p:nvSpPr>
          <p:cNvPr id="57351" name="Line 7"/>
          <p:cNvSpPr>
            <a:spLocks noChangeShapeType="1"/>
          </p:cNvSpPr>
          <p:nvPr/>
        </p:nvSpPr>
        <p:spPr bwMode="auto">
          <a:xfrm>
            <a:off x="5867400" y="3276600"/>
            <a:ext cx="0" cy="2465388"/>
          </a:xfrm>
          <a:prstGeom prst="line">
            <a:avLst/>
          </a:prstGeom>
          <a:noFill/>
          <a:ln w="127000">
            <a:solidFill>
              <a:srgbClr val="800000"/>
            </a:solidFill>
            <a:round/>
            <a:headEnd/>
            <a:tailEnd/>
          </a:ln>
          <a:effectLst/>
        </p:spPr>
        <p:txBody>
          <a:bodyPr wrap="none" anchor="ctr"/>
          <a:lstStyle/>
          <a:p>
            <a:endParaRPr lang="en-US"/>
          </a:p>
        </p:txBody>
      </p:sp>
      <p:sp>
        <p:nvSpPr>
          <p:cNvPr id="57352" name="Rectangle 8"/>
          <p:cNvSpPr>
            <a:spLocks noChangeArrowheads="1"/>
          </p:cNvSpPr>
          <p:nvPr/>
        </p:nvSpPr>
        <p:spPr bwMode="auto">
          <a:xfrm>
            <a:off x="1952625" y="1495425"/>
            <a:ext cx="7223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E(r)</a:t>
            </a:r>
          </a:p>
        </p:txBody>
      </p:sp>
      <p:sp>
        <p:nvSpPr>
          <p:cNvPr id="57353" name="Rectangle 9"/>
          <p:cNvSpPr>
            <a:spLocks noChangeArrowheads="1"/>
          </p:cNvSpPr>
          <p:nvPr/>
        </p:nvSpPr>
        <p:spPr bwMode="auto">
          <a:xfrm>
            <a:off x="409575" y="3133725"/>
            <a:ext cx="177006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E(r</a:t>
            </a:r>
            <a:r>
              <a:rPr lang="en-US" b="1" baseline="-25000">
                <a:solidFill>
                  <a:srgbClr val="990033"/>
                </a:solidFill>
              </a:rPr>
              <a:t>p</a:t>
            </a:r>
            <a:r>
              <a:rPr lang="en-US" b="1">
                <a:solidFill>
                  <a:srgbClr val="990033"/>
                </a:solidFill>
              </a:rPr>
              <a:t>) = 15%</a:t>
            </a:r>
          </a:p>
        </p:txBody>
      </p:sp>
      <p:sp>
        <p:nvSpPr>
          <p:cNvPr id="57354" name="Rectangle 10"/>
          <p:cNvSpPr>
            <a:spLocks noChangeArrowheads="1"/>
          </p:cNvSpPr>
          <p:nvPr/>
        </p:nvSpPr>
        <p:spPr bwMode="auto">
          <a:xfrm>
            <a:off x="958850" y="4598988"/>
            <a:ext cx="11668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r</a:t>
            </a:r>
            <a:r>
              <a:rPr lang="en-US" b="1" baseline="-25000">
                <a:solidFill>
                  <a:srgbClr val="990033"/>
                </a:solidFill>
              </a:rPr>
              <a:t>f</a:t>
            </a:r>
            <a:r>
              <a:rPr lang="en-US" b="1">
                <a:solidFill>
                  <a:srgbClr val="990033"/>
                </a:solidFill>
              </a:rPr>
              <a:t> = 7%</a:t>
            </a:r>
          </a:p>
        </p:txBody>
      </p:sp>
      <p:sp>
        <p:nvSpPr>
          <p:cNvPr id="57355" name="Rectangle 11"/>
          <p:cNvSpPr>
            <a:spLocks noChangeArrowheads="1"/>
          </p:cNvSpPr>
          <p:nvPr/>
        </p:nvSpPr>
        <p:spPr bwMode="auto">
          <a:xfrm>
            <a:off x="5857875" y="5883275"/>
            <a:ext cx="14890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393E81"/>
                </a:solidFill>
              </a:rPr>
              <a:t> </a:t>
            </a:r>
            <a:r>
              <a:rPr lang="en-US" b="1">
                <a:solidFill>
                  <a:srgbClr val="990033"/>
                </a:solidFill>
                <a:latin typeface="Symbol" pitchFamily="18" charset="2"/>
              </a:rPr>
              <a:t></a:t>
            </a:r>
            <a:r>
              <a:rPr lang="en-US" b="1" baseline="-25000">
                <a:solidFill>
                  <a:srgbClr val="990033"/>
                </a:solidFill>
              </a:rPr>
              <a:t>p</a:t>
            </a:r>
            <a:r>
              <a:rPr lang="en-US" b="1">
                <a:solidFill>
                  <a:srgbClr val="990033"/>
                </a:solidFill>
              </a:rPr>
              <a:t> = 22%</a:t>
            </a:r>
          </a:p>
        </p:txBody>
      </p:sp>
      <p:sp>
        <p:nvSpPr>
          <p:cNvPr id="57356" name="Rectangle 12"/>
          <p:cNvSpPr>
            <a:spLocks noChangeArrowheads="1"/>
          </p:cNvSpPr>
          <p:nvPr/>
        </p:nvSpPr>
        <p:spPr bwMode="auto">
          <a:xfrm>
            <a:off x="2011363" y="5822950"/>
            <a:ext cx="3333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0</a:t>
            </a:r>
          </a:p>
        </p:txBody>
      </p:sp>
      <p:sp>
        <p:nvSpPr>
          <p:cNvPr id="57357" name="Oval 13"/>
          <p:cNvSpPr>
            <a:spLocks noChangeArrowheads="1"/>
          </p:cNvSpPr>
          <p:nvPr/>
        </p:nvSpPr>
        <p:spPr bwMode="auto">
          <a:xfrm>
            <a:off x="5715000" y="3124200"/>
            <a:ext cx="246063" cy="234950"/>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7358" name="Rectangle 14"/>
          <p:cNvSpPr>
            <a:spLocks noChangeArrowheads="1"/>
          </p:cNvSpPr>
          <p:nvPr/>
        </p:nvSpPr>
        <p:spPr bwMode="auto">
          <a:xfrm>
            <a:off x="5565775" y="2798763"/>
            <a:ext cx="3667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P</a:t>
            </a:r>
          </a:p>
        </p:txBody>
      </p:sp>
      <p:sp>
        <p:nvSpPr>
          <p:cNvPr id="57359" name="Oval 15"/>
          <p:cNvSpPr>
            <a:spLocks noChangeArrowheads="1"/>
          </p:cNvSpPr>
          <p:nvPr/>
        </p:nvSpPr>
        <p:spPr bwMode="auto">
          <a:xfrm>
            <a:off x="2235200" y="4621213"/>
            <a:ext cx="246063" cy="234950"/>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7360" name="Rectangle 16"/>
          <p:cNvSpPr>
            <a:spLocks noChangeArrowheads="1"/>
          </p:cNvSpPr>
          <p:nvPr/>
        </p:nvSpPr>
        <p:spPr bwMode="auto">
          <a:xfrm>
            <a:off x="2497138" y="4787900"/>
            <a:ext cx="366712"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F</a:t>
            </a:r>
          </a:p>
        </p:txBody>
      </p:sp>
      <p:sp>
        <p:nvSpPr>
          <p:cNvPr id="57361" name="Rectangle 17"/>
          <p:cNvSpPr>
            <a:spLocks noChangeArrowheads="1"/>
          </p:cNvSpPr>
          <p:nvPr/>
        </p:nvSpPr>
        <p:spPr bwMode="auto">
          <a:xfrm>
            <a:off x="5443538" y="5948363"/>
            <a:ext cx="333375" cy="366712"/>
          </a:xfrm>
          <a:prstGeom prst="rect">
            <a:avLst/>
          </a:prstGeom>
          <a:noFill/>
          <a:ln w="127000">
            <a:noFill/>
            <a:miter lim="800000"/>
            <a:headEnd/>
            <a:tailEnd/>
          </a:ln>
          <a:effectLst/>
        </p:spPr>
        <p:txBody>
          <a:bodyPr wrap="none" anchor="ctr"/>
          <a:lstStyle/>
          <a:p>
            <a:endParaRPr lang="en-US"/>
          </a:p>
        </p:txBody>
      </p:sp>
      <p:sp>
        <p:nvSpPr>
          <p:cNvPr id="57362" name="Rectangle 18"/>
          <p:cNvSpPr>
            <a:spLocks noChangeArrowheads="1"/>
          </p:cNvSpPr>
          <p:nvPr/>
        </p:nvSpPr>
        <p:spPr bwMode="auto">
          <a:xfrm>
            <a:off x="3459163" y="4318000"/>
            <a:ext cx="1471612"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393E81"/>
                </a:solidFill>
              </a:rPr>
              <a:t> </a:t>
            </a:r>
            <a:r>
              <a:rPr lang="en-US" b="1">
                <a:solidFill>
                  <a:srgbClr val="990033"/>
                </a:solidFill>
              </a:rPr>
              <a:t>) S = 8/22</a:t>
            </a:r>
          </a:p>
        </p:txBody>
      </p:sp>
      <p:sp>
        <p:nvSpPr>
          <p:cNvPr id="57363" name="Rectangle 19"/>
          <p:cNvSpPr>
            <a:spLocks noChangeArrowheads="1"/>
          </p:cNvSpPr>
          <p:nvPr/>
        </p:nvSpPr>
        <p:spPr bwMode="auto">
          <a:xfrm>
            <a:off x="6648450" y="3913188"/>
            <a:ext cx="108902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E(r</a:t>
            </a:r>
            <a:r>
              <a:rPr lang="en-US" b="1" baseline="-25000">
                <a:solidFill>
                  <a:srgbClr val="990033"/>
                </a:solidFill>
              </a:rPr>
              <a:t>p</a:t>
            </a:r>
            <a:r>
              <a:rPr lang="en-US" b="1">
                <a:solidFill>
                  <a:srgbClr val="990033"/>
                </a:solidFill>
              </a:rPr>
              <a:t>) - </a:t>
            </a:r>
          </a:p>
        </p:txBody>
      </p:sp>
      <p:sp>
        <p:nvSpPr>
          <p:cNvPr id="57364" name="Rectangle 20"/>
          <p:cNvSpPr>
            <a:spLocks noChangeArrowheads="1"/>
          </p:cNvSpPr>
          <p:nvPr/>
        </p:nvSpPr>
        <p:spPr bwMode="auto">
          <a:xfrm>
            <a:off x="7534275" y="3913188"/>
            <a:ext cx="11668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r</a:t>
            </a:r>
            <a:r>
              <a:rPr lang="en-US" b="1" baseline="-25000">
                <a:solidFill>
                  <a:srgbClr val="990033"/>
                </a:solidFill>
              </a:rPr>
              <a:t>f</a:t>
            </a:r>
            <a:r>
              <a:rPr lang="en-US" b="1">
                <a:solidFill>
                  <a:srgbClr val="990033"/>
                </a:solidFill>
              </a:rPr>
              <a:t> = 8%</a:t>
            </a:r>
          </a:p>
        </p:txBody>
      </p:sp>
      <p:sp>
        <p:nvSpPr>
          <p:cNvPr id="57365" name="Line 21"/>
          <p:cNvSpPr>
            <a:spLocks noChangeShapeType="1"/>
          </p:cNvSpPr>
          <p:nvPr/>
        </p:nvSpPr>
        <p:spPr bwMode="auto">
          <a:xfrm>
            <a:off x="6248400" y="3429000"/>
            <a:ext cx="317500" cy="614363"/>
          </a:xfrm>
          <a:prstGeom prst="line">
            <a:avLst/>
          </a:prstGeom>
          <a:noFill/>
          <a:ln w="50800">
            <a:solidFill>
              <a:srgbClr val="800000"/>
            </a:solidFill>
            <a:round/>
            <a:headEnd/>
            <a:tailEnd/>
          </a:ln>
          <a:effectLst/>
        </p:spPr>
        <p:txBody>
          <a:bodyPr wrap="none" anchor="ctr"/>
          <a:lstStyle/>
          <a:p>
            <a:endParaRPr lang="en-US"/>
          </a:p>
        </p:txBody>
      </p:sp>
      <p:sp>
        <p:nvSpPr>
          <p:cNvPr id="57366" name="Line 22"/>
          <p:cNvSpPr>
            <a:spLocks noChangeShapeType="1"/>
          </p:cNvSpPr>
          <p:nvPr/>
        </p:nvSpPr>
        <p:spPr bwMode="auto">
          <a:xfrm flipH="1">
            <a:off x="6096000" y="4038600"/>
            <a:ext cx="471488" cy="523875"/>
          </a:xfrm>
          <a:prstGeom prst="line">
            <a:avLst/>
          </a:prstGeom>
          <a:noFill/>
          <a:ln w="50800">
            <a:solidFill>
              <a:srgbClr val="800000"/>
            </a:solidFill>
            <a:round/>
            <a:headEnd/>
            <a:tailEnd/>
          </a:ln>
          <a:effectLst/>
        </p:spPr>
        <p:txBody>
          <a:bodyPr wrap="none" anchor="ctr"/>
          <a:lstStyle/>
          <a:p>
            <a:endParaRPr lang="en-US"/>
          </a:p>
        </p:txBody>
      </p:sp>
      <p:sp>
        <p:nvSpPr>
          <p:cNvPr id="57367" name="Rectangle 23"/>
          <p:cNvSpPr>
            <a:spLocks noChangeArrowheads="1"/>
          </p:cNvSpPr>
          <p:nvPr/>
        </p:nvSpPr>
        <p:spPr bwMode="auto">
          <a:xfrm>
            <a:off x="7537450" y="5576888"/>
            <a:ext cx="819150" cy="515937"/>
          </a:xfrm>
          <a:prstGeom prst="rect">
            <a:avLst/>
          </a:prstGeom>
          <a:noFill/>
          <a:ln w="12700">
            <a:noFill/>
            <a:miter lim="800000"/>
            <a:headEnd/>
            <a:tailEnd/>
          </a:ln>
          <a:effectLst/>
        </p:spPr>
        <p:txBody>
          <a:bodyPr lIns="90488" tIns="44450" rIns="90488" bIns="44450">
            <a:spAutoFit/>
          </a:bodyPr>
          <a:lstStyle/>
          <a:p>
            <a:pPr algn="l" eaLnBrk="0" hangingPunct="0">
              <a:spcBef>
                <a:spcPct val="50000"/>
              </a:spcBef>
            </a:pPr>
            <a:r>
              <a:rPr lang="en-US" sz="2800" b="1">
                <a:solidFill>
                  <a:srgbClr val="990033"/>
                </a:solidFill>
                <a:latin typeface="Symbol" pitchFamily="18" charset="2"/>
              </a:rPr>
              <a:t></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609600" y="990600"/>
            <a:ext cx="7772400" cy="4724400"/>
          </a:xfrm>
        </p:spPr>
        <p:txBody>
          <a:bodyPr/>
          <a:lstStyle/>
          <a:p>
            <a:r>
              <a:rPr lang="en-US" sz="2800" dirty="0"/>
              <a:t>Why may we expect high returns for risky investments? </a:t>
            </a:r>
          </a:p>
          <a:p>
            <a:pPr lvl="1"/>
            <a:r>
              <a:rPr lang="en-US" sz="2400" dirty="0"/>
              <a:t>Investor’s view of risk</a:t>
            </a:r>
          </a:p>
          <a:p>
            <a:pPr lvl="1"/>
            <a:r>
              <a:rPr lang="en-US" sz="2400" dirty="0"/>
              <a:t>The demand of higher risk premium for more risky assets</a:t>
            </a:r>
          </a:p>
          <a:p>
            <a:r>
              <a:rPr lang="en-US" sz="2800" dirty="0"/>
              <a:t>Flip a coin for $10/$10,000</a:t>
            </a:r>
          </a:p>
          <a:p>
            <a:pPr lvl="1"/>
            <a:r>
              <a:rPr lang="en-US" sz="2400" dirty="0"/>
              <a:t>Risk Averse</a:t>
            </a:r>
          </a:p>
          <a:p>
            <a:pPr lvl="1"/>
            <a:r>
              <a:rPr lang="en-US" sz="2400" dirty="0"/>
              <a:t>Risk Neutral</a:t>
            </a:r>
          </a:p>
          <a:p>
            <a:pPr lvl="1"/>
            <a:r>
              <a:rPr lang="en-US" sz="2400" dirty="0"/>
              <a:t>Risk Seeking</a:t>
            </a:r>
          </a:p>
          <a:p>
            <a:r>
              <a:rPr lang="en-US" sz="2800" dirty="0"/>
              <a:t>Utility and Utility Function</a:t>
            </a:r>
          </a:p>
          <a:p>
            <a:pPr lvl="1">
              <a:buFont typeface="Wingdings" pitchFamily="2" charset="2"/>
              <a:buNone/>
            </a:pPr>
            <a:r>
              <a:rPr lang="en-US" sz="2400" dirty="0"/>
              <a:t>	U = E ( r ) - .005 A </a:t>
            </a:r>
            <a:r>
              <a:rPr lang="en-US" dirty="0">
                <a:latin typeface="Symbol" pitchFamily="18" charset="2"/>
              </a:rPr>
              <a:t>s</a:t>
            </a:r>
            <a:r>
              <a:rPr lang="en-US" sz="2400" dirty="0"/>
              <a:t> </a:t>
            </a:r>
            <a:r>
              <a:rPr lang="en-US" sz="2400" baseline="30000" dirty="0"/>
              <a:t>2</a:t>
            </a:r>
          </a:p>
          <a:p>
            <a:pPr lvl="1">
              <a:buFont typeface="Wingdings" pitchFamily="2" charset="2"/>
              <a:buNone/>
            </a:pPr>
            <a:r>
              <a:rPr lang="en-US" sz="2400" baseline="30000" dirty="0"/>
              <a:t>	</a:t>
            </a:r>
            <a:r>
              <a:rPr lang="en-US" sz="2400" dirty="0"/>
              <a:t>A: measures the degree of risk aversion</a:t>
            </a:r>
            <a:endParaRPr lang="en-US" sz="2400" baseline="30000" dirty="0"/>
          </a:p>
        </p:txBody>
      </p:sp>
      <p:sp>
        <p:nvSpPr>
          <p:cNvPr id="35843" name="Rectangle 3"/>
          <p:cNvSpPr>
            <a:spLocks noGrp="1" noChangeArrowheads="1"/>
          </p:cNvSpPr>
          <p:nvPr>
            <p:ph type="title"/>
          </p:nvPr>
        </p:nvSpPr>
        <p:spPr/>
        <p:txBody>
          <a:bodyPr/>
          <a:lstStyle/>
          <a:p>
            <a:r>
              <a:rPr lang="en-US"/>
              <a:t>Risk Aversion &amp; Utility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t>CAL with Higher Borrowing Rate</a:t>
            </a:r>
          </a:p>
        </p:txBody>
      </p:sp>
      <p:sp>
        <p:nvSpPr>
          <p:cNvPr id="58371" name="Line 3"/>
          <p:cNvSpPr>
            <a:spLocks noChangeShapeType="1"/>
          </p:cNvSpPr>
          <p:nvPr/>
        </p:nvSpPr>
        <p:spPr bwMode="auto">
          <a:xfrm>
            <a:off x="1476375" y="2273300"/>
            <a:ext cx="0" cy="3352800"/>
          </a:xfrm>
          <a:prstGeom prst="line">
            <a:avLst/>
          </a:prstGeom>
          <a:noFill/>
          <a:ln w="76200">
            <a:solidFill>
              <a:srgbClr val="800000"/>
            </a:solidFill>
            <a:round/>
            <a:headEnd/>
            <a:tailEnd/>
          </a:ln>
          <a:effectLst/>
        </p:spPr>
        <p:txBody>
          <a:bodyPr wrap="none" anchor="ctr"/>
          <a:lstStyle/>
          <a:p>
            <a:endParaRPr lang="en-US"/>
          </a:p>
        </p:txBody>
      </p:sp>
      <p:sp>
        <p:nvSpPr>
          <p:cNvPr id="58372" name="Line 4"/>
          <p:cNvSpPr>
            <a:spLocks noChangeShapeType="1"/>
          </p:cNvSpPr>
          <p:nvPr/>
        </p:nvSpPr>
        <p:spPr bwMode="auto">
          <a:xfrm>
            <a:off x="1476375" y="5626100"/>
            <a:ext cx="5867400" cy="0"/>
          </a:xfrm>
          <a:prstGeom prst="line">
            <a:avLst/>
          </a:prstGeom>
          <a:noFill/>
          <a:ln w="76200">
            <a:solidFill>
              <a:srgbClr val="800000"/>
            </a:solidFill>
            <a:round/>
            <a:headEnd/>
            <a:tailEnd/>
          </a:ln>
          <a:effectLst/>
        </p:spPr>
        <p:txBody>
          <a:bodyPr wrap="none" anchor="ctr"/>
          <a:lstStyle/>
          <a:p>
            <a:endParaRPr lang="en-US"/>
          </a:p>
        </p:txBody>
      </p:sp>
      <p:sp>
        <p:nvSpPr>
          <p:cNvPr id="58373" name="Line 5"/>
          <p:cNvSpPr>
            <a:spLocks noChangeShapeType="1"/>
          </p:cNvSpPr>
          <p:nvPr/>
        </p:nvSpPr>
        <p:spPr bwMode="auto">
          <a:xfrm flipV="1">
            <a:off x="1476375" y="3873500"/>
            <a:ext cx="2438400" cy="914400"/>
          </a:xfrm>
          <a:prstGeom prst="line">
            <a:avLst/>
          </a:prstGeom>
          <a:noFill/>
          <a:ln w="57150">
            <a:solidFill>
              <a:srgbClr val="800000"/>
            </a:solidFill>
            <a:round/>
            <a:headEnd/>
            <a:tailEnd/>
          </a:ln>
          <a:effectLst/>
        </p:spPr>
        <p:txBody>
          <a:bodyPr wrap="none" anchor="ctr"/>
          <a:lstStyle/>
          <a:p>
            <a:endParaRPr lang="en-US"/>
          </a:p>
        </p:txBody>
      </p:sp>
      <p:sp>
        <p:nvSpPr>
          <p:cNvPr id="58374" name="Line 6"/>
          <p:cNvSpPr>
            <a:spLocks noChangeShapeType="1"/>
          </p:cNvSpPr>
          <p:nvPr/>
        </p:nvSpPr>
        <p:spPr bwMode="auto">
          <a:xfrm flipV="1">
            <a:off x="3914775" y="3340100"/>
            <a:ext cx="3048000" cy="533400"/>
          </a:xfrm>
          <a:prstGeom prst="line">
            <a:avLst/>
          </a:prstGeom>
          <a:noFill/>
          <a:ln w="57150">
            <a:solidFill>
              <a:srgbClr val="800000"/>
            </a:solidFill>
            <a:round/>
            <a:headEnd/>
            <a:tailEnd/>
          </a:ln>
          <a:effectLst/>
        </p:spPr>
        <p:txBody>
          <a:bodyPr wrap="none" anchor="ctr"/>
          <a:lstStyle/>
          <a:p>
            <a:endParaRPr lang="en-US"/>
          </a:p>
        </p:txBody>
      </p:sp>
      <p:sp>
        <p:nvSpPr>
          <p:cNvPr id="58375" name="Line 7"/>
          <p:cNvSpPr>
            <a:spLocks noChangeShapeType="1"/>
          </p:cNvSpPr>
          <p:nvPr/>
        </p:nvSpPr>
        <p:spPr bwMode="auto">
          <a:xfrm flipH="1">
            <a:off x="1476375" y="3873500"/>
            <a:ext cx="2362200" cy="457200"/>
          </a:xfrm>
          <a:prstGeom prst="line">
            <a:avLst/>
          </a:prstGeom>
          <a:noFill/>
          <a:ln w="57150">
            <a:solidFill>
              <a:srgbClr val="800000"/>
            </a:solidFill>
            <a:prstDash val="sysDot"/>
            <a:round/>
            <a:headEnd/>
            <a:tailEnd/>
          </a:ln>
          <a:effectLst/>
        </p:spPr>
        <p:txBody>
          <a:bodyPr wrap="none" anchor="ctr"/>
          <a:lstStyle/>
          <a:p>
            <a:endParaRPr lang="en-US"/>
          </a:p>
        </p:txBody>
      </p:sp>
      <p:sp>
        <p:nvSpPr>
          <p:cNvPr id="58376" name="Text Box 8"/>
          <p:cNvSpPr txBox="1">
            <a:spLocks noChangeArrowheads="1"/>
          </p:cNvSpPr>
          <p:nvPr/>
        </p:nvSpPr>
        <p:spPr bwMode="auto">
          <a:xfrm>
            <a:off x="1019175" y="1752600"/>
            <a:ext cx="12954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rPr>
              <a:t>E(r)</a:t>
            </a:r>
            <a:endParaRPr lang="en-US" sz="2000">
              <a:solidFill>
                <a:srgbClr val="990033"/>
              </a:solidFill>
            </a:endParaRPr>
          </a:p>
        </p:txBody>
      </p:sp>
      <p:sp>
        <p:nvSpPr>
          <p:cNvPr id="58377" name="Text Box 9"/>
          <p:cNvSpPr txBox="1">
            <a:spLocks noChangeArrowheads="1"/>
          </p:cNvSpPr>
          <p:nvPr/>
        </p:nvSpPr>
        <p:spPr bwMode="auto">
          <a:xfrm>
            <a:off x="7496175" y="5397500"/>
            <a:ext cx="7620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latin typeface="Symbol" pitchFamily="18" charset="2"/>
              </a:rPr>
              <a:t></a:t>
            </a:r>
          </a:p>
        </p:txBody>
      </p:sp>
      <p:sp>
        <p:nvSpPr>
          <p:cNvPr id="58378" name="Line 10"/>
          <p:cNvSpPr>
            <a:spLocks noChangeShapeType="1"/>
          </p:cNvSpPr>
          <p:nvPr/>
        </p:nvSpPr>
        <p:spPr bwMode="auto">
          <a:xfrm>
            <a:off x="3838575" y="3949700"/>
            <a:ext cx="0" cy="1600200"/>
          </a:xfrm>
          <a:prstGeom prst="line">
            <a:avLst/>
          </a:prstGeom>
          <a:noFill/>
          <a:ln w="57150">
            <a:solidFill>
              <a:srgbClr val="800000"/>
            </a:solidFill>
            <a:prstDash val="dash"/>
            <a:round/>
            <a:headEnd/>
            <a:tailEnd/>
          </a:ln>
          <a:effectLst/>
        </p:spPr>
        <p:txBody>
          <a:bodyPr wrap="none" anchor="ctr"/>
          <a:lstStyle/>
          <a:p>
            <a:endParaRPr lang="en-US"/>
          </a:p>
        </p:txBody>
      </p:sp>
      <p:sp>
        <p:nvSpPr>
          <p:cNvPr id="58379" name="Line 11"/>
          <p:cNvSpPr>
            <a:spLocks noChangeShapeType="1"/>
          </p:cNvSpPr>
          <p:nvPr/>
        </p:nvSpPr>
        <p:spPr bwMode="auto">
          <a:xfrm>
            <a:off x="1552575" y="4864100"/>
            <a:ext cx="2286000" cy="0"/>
          </a:xfrm>
          <a:prstGeom prst="line">
            <a:avLst/>
          </a:prstGeom>
          <a:noFill/>
          <a:ln w="57150">
            <a:solidFill>
              <a:srgbClr val="800000"/>
            </a:solidFill>
            <a:prstDash val="dash"/>
            <a:round/>
            <a:headEnd/>
            <a:tailEnd/>
          </a:ln>
          <a:effectLst/>
        </p:spPr>
        <p:txBody>
          <a:bodyPr wrap="none" anchor="ctr"/>
          <a:lstStyle/>
          <a:p>
            <a:endParaRPr lang="en-US"/>
          </a:p>
        </p:txBody>
      </p:sp>
      <p:sp>
        <p:nvSpPr>
          <p:cNvPr id="58380" name="Line 12"/>
          <p:cNvSpPr>
            <a:spLocks noChangeShapeType="1"/>
          </p:cNvSpPr>
          <p:nvPr/>
        </p:nvSpPr>
        <p:spPr bwMode="auto">
          <a:xfrm>
            <a:off x="3914775" y="3949700"/>
            <a:ext cx="3124200" cy="0"/>
          </a:xfrm>
          <a:prstGeom prst="line">
            <a:avLst/>
          </a:prstGeom>
          <a:noFill/>
          <a:ln w="57150">
            <a:solidFill>
              <a:srgbClr val="800000"/>
            </a:solidFill>
            <a:prstDash val="sysDot"/>
            <a:round/>
            <a:headEnd/>
            <a:tailEnd/>
          </a:ln>
          <a:effectLst/>
        </p:spPr>
        <p:txBody>
          <a:bodyPr wrap="none" anchor="ctr"/>
          <a:lstStyle/>
          <a:p>
            <a:endParaRPr lang="en-US"/>
          </a:p>
        </p:txBody>
      </p:sp>
      <p:sp>
        <p:nvSpPr>
          <p:cNvPr id="58381" name="Text Box 13"/>
          <p:cNvSpPr txBox="1">
            <a:spLocks noChangeArrowheads="1"/>
          </p:cNvSpPr>
          <p:nvPr/>
        </p:nvSpPr>
        <p:spPr bwMode="auto">
          <a:xfrm>
            <a:off x="866775" y="4178300"/>
            <a:ext cx="609600" cy="8540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rPr>
              <a:t>9%</a:t>
            </a:r>
          </a:p>
          <a:p>
            <a:pPr algn="l" eaLnBrk="0" hangingPunct="0">
              <a:spcBef>
                <a:spcPct val="50000"/>
              </a:spcBef>
            </a:pPr>
            <a:r>
              <a:rPr lang="en-US" sz="2000" b="1">
                <a:solidFill>
                  <a:srgbClr val="990033"/>
                </a:solidFill>
              </a:rPr>
              <a:t>7%</a:t>
            </a:r>
            <a:endParaRPr lang="en-US" sz="2000">
              <a:solidFill>
                <a:srgbClr val="990033"/>
              </a:solidFill>
            </a:endParaRPr>
          </a:p>
        </p:txBody>
      </p:sp>
      <p:sp>
        <p:nvSpPr>
          <p:cNvPr id="58382" name="Text Box 14"/>
          <p:cNvSpPr txBox="1">
            <a:spLocks noChangeArrowheads="1"/>
          </p:cNvSpPr>
          <p:nvPr/>
        </p:nvSpPr>
        <p:spPr bwMode="auto">
          <a:xfrm>
            <a:off x="2390775" y="4406900"/>
            <a:ext cx="14478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rPr>
              <a:t>) S = .36</a:t>
            </a:r>
          </a:p>
        </p:txBody>
      </p:sp>
      <p:sp>
        <p:nvSpPr>
          <p:cNvPr id="58383" name="Rectangle 15"/>
          <p:cNvSpPr>
            <a:spLocks noChangeArrowheads="1"/>
          </p:cNvSpPr>
          <p:nvPr/>
        </p:nvSpPr>
        <p:spPr bwMode="auto">
          <a:xfrm>
            <a:off x="5743575" y="3592513"/>
            <a:ext cx="1062038" cy="396875"/>
          </a:xfrm>
          <a:prstGeom prst="rect">
            <a:avLst/>
          </a:prstGeom>
          <a:noFill/>
          <a:ln w="9525">
            <a:noFill/>
            <a:miter lim="800000"/>
            <a:headEnd/>
            <a:tailEnd/>
          </a:ln>
          <a:effectLst/>
        </p:spPr>
        <p:txBody>
          <a:bodyPr wrap="none">
            <a:spAutoFit/>
          </a:bodyPr>
          <a:lstStyle/>
          <a:p>
            <a:pPr algn="l" eaLnBrk="0" hangingPunct="0"/>
            <a:r>
              <a:rPr lang="en-US" sz="2000" b="1">
                <a:solidFill>
                  <a:srgbClr val="990033"/>
                </a:solidFill>
              </a:rPr>
              <a:t>) S = .27</a:t>
            </a:r>
          </a:p>
        </p:txBody>
      </p:sp>
      <p:sp>
        <p:nvSpPr>
          <p:cNvPr id="58384" name="Text Box 16"/>
          <p:cNvSpPr txBox="1">
            <a:spLocks noChangeArrowheads="1"/>
          </p:cNvSpPr>
          <p:nvPr/>
        </p:nvSpPr>
        <p:spPr bwMode="auto">
          <a:xfrm>
            <a:off x="3762375" y="3035300"/>
            <a:ext cx="5334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rPr>
              <a:t>P</a:t>
            </a:r>
            <a:endParaRPr lang="en-US" sz="2000">
              <a:solidFill>
                <a:srgbClr val="990033"/>
              </a:solidFill>
            </a:endParaRPr>
          </a:p>
        </p:txBody>
      </p:sp>
      <p:sp>
        <p:nvSpPr>
          <p:cNvPr id="58385" name="AutoShape 17"/>
          <p:cNvSpPr>
            <a:spLocks noChangeArrowheads="1"/>
          </p:cNvSpPr>
          <p:nvPr/>
        </p:nvSpPr>
        <p:spPr bwMode="auto">
          <a:xfrm>
            <a:off x="3762375" y="3721100"/>
            <a:ext cx="228600" cy="228600"/>
          </a:xfrm>
          <a:prstGeom prst="flowChartConnector">
            <a:avLst/>
          </a:prstGeom>
          <a:solidFill>
            <a:srgbClr val="800000"/>
          </a:solidFill>
          <a:ln w="9525">
            <a:solidFill>
              <a:schemeClr val="tx1"/>
            </a:solidFill>
            <a:round/>
            <a:headEnd/>
            <a:tailEnd/>
          </a:ln>
          <a:effectLst/>
        </p:spPr>
        <p:txBody>
          <a:bodyPr wrap="none" anchor="ctr"/>
          <a:lstStyle/>
          <a:p>
            <a:endParaRPr lang="en-US"/>
          </a:p>
        </p:txBody>
      </p:sp>
      <p:sp>
        <p:nvSpPr>
          <p:cNvPr id="58386" name="Rectangle 18"/>
          <p:cNvSpPr>
            <a:spLocks noChangeArrowheads="1"/>
          </p:cNvSpPr>
          <p:nvPr/>
        </p:nvSpPr>
        <p:spPr bwMode="auto">
          <a:xfrm>
            <a:off x="3228975" y="5827713"/>
            <a:ext cx="1235075" cy="396875"/>
          </a:xfrm>
          <a:prstGeom prst="rect">
            <a:avLst/>
          </a:prstGeom>
          <a:noFill/>
          <a:ln w="9525">
            <a:noFill/>
            <a:miter lim="800000"/>
            <a:headEnd/>
            <a:tailEnd/>
          </a:ln>
          <a:effectLst/>
        </p:spPr>
        <p:txBody>
          <a:bodyPr wrap="none">
            <a:spAutoFit/>
          </a:bodyPr>
          <a:lstStyle/>
          <a:p>
            <a:pPr algn="l" eaLnBrk="0" hangingPunct="0"/>
            <a:r>
              <a:rPr lang="en-US" sz="2000" b="1">
                <a:solidFill>
                  <a:srgbClr val="990033"/>
                </a:solidFill>
                <a:latin typeface="Symbol" pitchFamily="18" charset="2"/>
              </a:rPr>
              <a:t></a:t>
            </a:r>
            <a:r>
              <a:rPr lang="en-US" sz="2000" b="1" baseline="-25000">
                <a:solidFill>
                  <a:srgbClr val="990033"/>
                </a:solidFill>
                <a:latin typeface="Arial" charset="0"/>
              </a:rPr>
              <a:t>p</a:t>
            </a:r>
            <a:r>
              <a:rPr lang="en-US" sz="2000" b="1">
                <a:solidFill>
                  <a:srgbClr val="990033"/>
                </a:solidFill>
                <a:latin typeface="Arial" charset="0"/>
              </a:rPr>
              <a:t> = 22%</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t>CAL with Risk Preferences</a:t>
            </a:r>
          </a:p>
        </p:txBody>
      </p:sp>
      <p:sp>
        <p:nvSpPr>
          <p:cNvPr id="61443" name="Line 3"/>
          <p:cNvSpPr>
            <a:spLocks noChangeShapeType="1"/>
          </p:cNvSpPr>
          <p:nvPr/>
        </p:nvSpPr>
        <p:spPr bwMode="auto">
          <a:xfrm>
            <a:off x="1676400" y="2514600"/>
            <a:ext cx="0" cy="3352800"/>
          </a:xfrm>
          <a:prstGeom prst="line">
            <a:avLst/>
          </a:prstGeom>
          <a:noFill/>
          <a:ln w="76200">
            <a:solidFill>
              <a:srgbClr val="800000"/>
            </a:solidFill>
            <a:round/>
            <a:headEnd/>
            <a:tailEnd/>
          </a:ln>
          <a:effectLst/>
        </p:spPr>
        <p:txBody>
          <a:bodyPr wrap="none" anchor="ctr"/>
          <a:lstStyle/>
          <a:p>
            <a:endParaRPr lang="en-US"/>
          </a:p>
        </p:txBody>
      </p:sp>
      <p:sp>
        <p:nvSpPr>
          <p:cNvPr id="61444" name="Line 4"/>
          <p:cNvSpPr>
            <a:spLocks noChangeShapeType="1"/>
          </p:cNvSpPr>
          <p:nvPr/>
        </p:nvSpPr>
        <p:spPr bwMode="auto">
          <a:xfrm>
            <a:off x="1676400" y="5867400"/>
            <a:ext cx="5867400" cy="0"/>
          </a:xfrm>
          <a:prstGeom prst="line">
            <a:avLst/>
          </a:prstGeom>
          <a:noFill/>
          <a:ln w="76200">
            <a:solidFill>
              <a:srgbClr val="800000"/>
            </a:solidFill>
            <a:round/>
            <a:headEnd/>
            <a:tailEnd/>
          </a:ln>
          <a:effectLst/>
        </p:spPr>
        <p:txBody>
          <a:bodyPr wrap="none" anchor="ctr"/>
          <a:lstStyle/>
          <a:p>
            <a:endParaRPr lang="en-US"/>
          </a:p>
        </p:txBody>
      </p:sp>
      <p:sp>
        <p:nvSpPr>
          <p:cNvPr id="61445" name="Line 5"/>
          <p:cNvSpPr>
            <a:spLocks noChangeShapeType="1"/>
          </p:cNvSpPr>
          <p:nvPr/>
        </p:nvSpPr>
        <p:spPr bwMode="auto">
          <a:xfrm flipV="1">
            <a:off x="1676400" y="2819400"/>
            <a:ext cx="5638800" cy="2209800"/>
          </a:xfrm>
          <a:prstGeom prst="line">
            <a:avLst/>
          </a:prstGeom>
          <a:noFill/>
          <a:ln w="57150">
            <a:solidFill>
              <a:srgbClr val="800000"/>
            </a:solidFill>
            <a:round/>
            <a:headEnd/>
            <a:tailEnd/>
          </a:ln>
          <a:effectLst/>
        </p:spPr>
        <p:txBody>
          <a:bodyPr wrap="none" anchor="ctr"/>
          <a:lstStyle/>
          <a:p>
            <a:endParaRPr lang="en-US"/>
          </a:p>
        </p:txBody>
      </p:sp>
      <p:sp>
        <p:nvSpPr>
          <p:cNvPr id="61446" name="Text Box 6"/>
          <p:cNvSpPr txBox="1">
            <a:spLocks noChangeArrowheads="1"/>
          </p:cNvSpPr>
          <p:nvPr/>
        </p:nvSpPr>
        <p:spPr bwMode="auto">
          <a:xfrm>
            <a:off x="1219200" y="1600200"/>
            <a:ext cx="12954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rPr>
              <a:t>E(r)</a:t>
            </a:r>
            <a:endParaRPr lang="en-US" sz="2000">
              <a:solidFill>
                <a:srgbClr val="990033"/>
              </a:solidFill>
            </a:endParaRPr>
          </a:p>
        </p:txBody>
      </p:sp>
      <p:sp>
        <p:nvSpPr>
          <p:cNvPr id="61447" name="Text Box 7"/>
          <p:cNvSpPr txBox="1">
            <a:spLocks noChangeArrowheads="1"/>
          </p:cNvSpPr>
          <p:nvPr/>
        </p:nvSpPr>
        <p:spPr bwMode="auto">
          <a:xfrm>
            <a:off x="7696200" y="5638800"/>
            <a:ext cx="7620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latin typeface="Symbol" pitchFamily="18" charset="2"/>
              </a:rPr>
              <a:t></a:t>
            </a:r>
          </a:p>
        </p:txBody>
      </p:sp>
      <p:sp>
        <p:nvSpPr>
          <p:cNvPr id="61448" name="Text Box 8"/>
          <p:cNvSpPr txBox="1">
            <a:spLocks noChangeArrowheads="1"/>
          </p:cNvSpPr>
          <p:nvPr/>
        </p:nvSpPr>
        <p:spPr bwMode="auto">
          <a:xfrm>
            <a:off x="1066800" y="4953000"/>
            <a:ext cx="1676400" cy="396875"/>
          </a:xfrm>
          <a:prstGeom prst="rect">
            <a:avLst/>
          </a:prstGeom>
          <a:noFill/>
          <a:ln w="9525">
            <a:noFill/>
            <a:miter lim="800000"/>
            <a:headEnd/>
            <a:tailEnd/>
          </a:ln>
          <a:effectLst/>
        </p:spPr>
        <p:txBody>
          <a:bodyPr>
            <a:spAutoFit/>
          </a:bodyPr>
          <a:lstStyle/>
          <a:p>
            <a:pPr algn="l" eaLnBrk="0" hangingPunct="0">
              <a:spcBef>
                <a:spcPct val="50000"/>
              </a:spcBef>
            </a:pPr>
            <a:endParaRPr lang="en-US" sz="2000"/>
          </a:p>
        </p:txBody>
      </p:sp>
      <p:sp>
        <p:nvSpPr>
          <p:cNvPr id="61449" name="Rectangle 9"/>
          <p:cNvSpPr>
            <a:spLocks noChangeArrowheads="1"/>
          </p:cNvSpPr>
          <p:nvPr/>
        </p:nvSpPr>
        <p:spPr bwMode="auto">
          <a:xfrm>
            <a:off x="685800" y="4719638"/>
            <a:ext cx="565150" cy="396875"/>
          </a:xfrm>
          <a:prstGeom prst="rect">
            <a:avLst/>
          </a:prstGeom>
          <a:noFill/>
          <a:ln w="9525">
            <a:noFill/>
            <a:miter lim="800000"/>
            <a:headEnd/>
            <a:tailEnd/>
          </a:ln>
          <a:effectLst/>
        </p:spPr>
        <p:txBody>
          <a:bodyPr wrap="none">
            <a:spAutoFit/>
          </a:bodyPr>
          <a:lstStyle/>
          <a:p>
            <a:pPr algn="l" eaLnBrk="0" hangingPunct="0"/>
            <a:r>
              <a:rPr lang="en-US" sz="2000" b="1">
                <a:solidFill>
                  <a:srgbClr val="990033"/>
                </a:solidFill>
              </a:rPr>
              <a:t>7%</a:t>
            </a:r>
          </a:p>
        </p:txBody>
      </p:sp>
      <p:sp>
        <p:nvSpPr>
          <p:cNvPr id="61450" name="Line 10"/>
          <p:cNvSpPr>
            <a:spLocks noChangeShapeType="1"/>
          </p:cNvSpPr>
          <p:nvPr/>
        </p:nvSpPr>
        <p:spPr bwMode="auto">
          <a:xfrm>
            <a:off x="4876800" y="3886200"/>
            <a:ext cx="0" cy="1981200"/>
          </a:xfrm>
          <a:prstGeom prst="line">
            <a:avLst/>
          </a:prstGeom>
          <a:noFill/>
          <a:ln w="9525">
            <a:solidFill>
              <a:srgbClr val="800000"/>
            </a:solidFill>
            <a:round/>
            <a:headEnd/>
            <a:tailEnd/>
          </a:ln>
          <a:effectLst/>
        </p:spPr>
        <p:txBody>
          <a:bodyPr wrap="none" anchor="ctr"/>
          <a:lstStyle/>
          <a:p>
            <a:endParaRPr lang="en-US"/>
          </a:p>
        </p:txBody>
      </p:sp>
      <p:sp>
        <p:nvSpPr>
          <p:cNvPr id="61451" name="Text Box 11"/>
          <p:cNvSpPr txBox="1">
            <a:spLocks noChangeArrowheads="1"/>
          </p:cNvSpPr>
          <p:nvPr/>
        </p:nvSpPr>
        <p:spPr bwMode="auto">
          <a:xfrm>
            <a:off x="4724400" y="3048000"/>
            <a:ext cx="5334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b="1">
                <a:solidFill>
                  <a:srgbClr val="990033"/>
                </a:solidFill>
              </a:rPr>
              <a:t>P</a:t>
            </a:r>
            <a:endParaRPr lang="en-US" sz="2000">
              <a:solidFill>
                <a:srgbClr val="990033"/>
              </a:solidFill>
            </a:endParaRPr>
          </a:p>
        </p:txBody>
      </p:sp>
      <p:sp>
        <p:nvSpPr>
          <p:cNvPr id="61452" name="AutoShape 12"/>
          <p:cNvSpPr>
            <a:spLocks noChangeArrowheads="1"/>
          </p:cNvSpPr>
          <p:nvPr/>
        </p:nvSpPr>
        <p:spPr bwMode="auto">
          <a:xfrm>
            <a:off x="4800600" y="3657600"/>
            <a:ext cx="228600" cy="228600"/>
          </a:xfrm>
          <a:prstGeom prst="flowChartConnector">
            <a:avLst/>
          </a:prstGeom>
          <a:solidFill>
            <a:srgbClr val="000080"/>
          </a:solidFill>
          <a:ln w="9525">
            <a:solidFill>
              <a:schemeClr val="tx2"/>
            </a:solidFill>
            <a:round/>
            <a:headEnd/>
            <a:tailEnd/>
          </a:ln>
          <a:effectLst/>
        </p:spPr>
        <p:txBody>
          <a:bodyPr wrap="none" anchor="ctr"/>
          <a:lstStyle/>
          <a:p>
            <a:endParaRPr lang="en-US"/>
          </a:p>
        </p:txBody>
      </p:sp>
      <p:sp>
        <p:nvSpPr>
          <p:cNvPr id="61453" name="Arc 13"/>
          <p:cNvSpPr>
            <a:spLocks/>
          </p:cNvSpPr>
          <p:nvPr/>
        </p:nvSpPr>
        <p:spPr bwMode="auto">
          <a:xfrm rot="151078" flipV="1">
            <a:off x="5334000" y="1981200"/>
            <a:ext cx="1524000" cy="1447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000080"/>
            </a:solidFill>
            <a:round/>
            <a:headEnd/>
            <a:tailEnd/>
          </a:ln>
          <a:effectLst/>
        </p:spPr>
        <p:txBody>
          <a:bodyPr wrap="none" anchor="ctr"/>
          <a:lstStyle/>
          <a:p>
            <a:endParaRPr lang="en-US"/>
          </a:p>
        </p:txBody>
      </p:sp>
      <p:sp>
        <p:nvSpPr>
          <p:cNvPr id="61454" name="AutoShape 14"/>
          <p:cNvSpPr>
            <a:spLocks noChangeArrowheads="1"/>
          </p:cNvSpPr>
          <p:nvPr/>
        </p:nvSpPr>
        <p:spPr bwMode="auto">
          <a:xfrm flipH="1">
            <a:off x="2514600" y="4495800"/>
            <a:ext cx="152400" cy="228600"/>
          </a:xfrm>
          <a:prstGeom prst="flowChartConnector">
            <a:avLst/>
          </a:prstGeom>
          <a:solidFill>
            <a:srgbClr val="000080"/>
          </a:solidFill>
          <a:ln w="9525">
            <a:solidFill>
              <a:schemeClr val="tx2"/>
            </a:solidFill>
            <a:round/>
            <a:headEnd/>
            <a:tailEnd/>
          </a:ln>
          <a:effectLst/>
        </p:spPr>
        <p:txBody>
          <a:bodyPr wrap="none" anchor="ctr"/>
          <a:lstStyle/>
          <a:p>
            <a:endParaRPr lang="en-US"/>
          </a:p>
        </p:txBody>
      </p:sp>
      <p:grpSp>
        <p:nvGrpSpPr>
          <p:cNvPr id="61455" name="Group 15"/>
          <p:cNvGrpSpPr>
            <a:grpSpLocks/>
          </p:cNvGrpSpPr>
          <p:nvPr/>
        </p:nvGrpSpPr>
        <p:grpSpPr bwMode="auto">
          <a:xfrm rot="-488539">
            <a:off x="1600200" y="2971800"/>
            <a:ext cx="1828800" cy="1752600"/>
            <a:chOff x="624" y="1632"/>
            <a:chExt cx="1152" cy="1104"/>
          </a:xfrm>
        </p:grpSpPr>
        <p:sp>
          <p:nvSpPr>
            <p:cNvPr id="61456" name="Arc 16"/>
            <p:cNvSpPr>
              <a:spLocks/>
            </p:cNvSpPr>
            <p:nvPr/>
          </p:nvSpPr>
          <p:spPr bwMode="auto">
            <a:xfrm flipV="1">
              <a:off x="768" y="1728"/>
              <a:ext cx="960" cy="9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800000"/>
              </a:solidFill>
              <a:round/>
              <a:headEnd/>
              <a:tailEnd/>
            </a:ln>
            <a:effectLst/>
          </p:spPr>
          <p:txBody>
            <a:bodyPr wrap="none" anchor="ctr"/>
            <a:lstStyle/>
            <a:p>
              <a:endParaRPr lang="en-US"/>
            </a:p>
          </p:txBody>
        </p:sp>
        <p:sp>
          <p:nvSpPr>
            <p:cNvPr id="61457" name="Arc 17"/>
            <p:cNvSpPr>
              <a:spLocks/>
            </p:cNvSpPr>
            <p:nvPr/>
          </p:nvSpPr>
          <p:spPr bwMode="auto">
            <a:xfrm flipV="1">
              <a:off x="624" y="1632"/>
              <a:ext cx="960" cy="9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800000"/>
              </a:solidFill>
              <a:round/>
              <a:headEnd/>
              <a:tailEnd/>
            </a:ln>
            <a:effectLst/>
          </p:spPr>
          <p:txBody>
            <a:bodyPr wrap="none" anchor="ctr"/>
            <a:lstStyle/>
            <a:p>
              <a:endParaRPr lang="en-US"/>
            </a:p>
          </p:txBody>
        </p:sp>
        <p:sp>
          <p:nvSpPr>
            <p:cNvPr id="61458" name="Arc 18"/>
            <p:cNvSpPr>
              <a:spLocks/>
            </p:cNvSpPr>
            <p:nvPr/>
          </p:nvSpPr>
          <p:spPr bwMode="auto">
            <a:xfrm flipV="1">
              <a:off x="816" y="2016"/>
              <a:ext cx="960" cy="72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800000"/>
              </a:solidFill>
              <a:round/>
              <a:headEnd/>
              <a:tailEnd/>
            </a:ln>
            <a:effectLst/>
          </p:spPr>
          <p:txBody>
            <a:bodyPr wrap="none" anchor="ctr"/>
            <a:lstStyle/>
            <a:p>
              <a:endParaRPr lang="en-US"/>
            </a:p>
          </p:txBody>
        </p:sp>
      </p:grpSp>
      <p:sp>
        <p:nvSpPr>
          <p:cNvPr id="61459" name="Arc 19"/>
          <p:cNvSpPr>
            <a:spLocks/>
          </p:cNvSpPr>
          <p:nvPr/>
        </p:nvSpPr>
        <p:spPr bwMode="auto">
          <a:xfrm rot="151078" flipV="1">
            <a:off x="5181600" y="1828800"/>
            <a:ext cx="1524000" cy="1447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000080"/>
            </a:solidFill>
            <a:round/>
            <a:headEnd/>
            <a:tailEnd/>
          </a:ln>
          <a:effectLst/>
        </p:spPr>
        <p:txBody>
          <a:bodyPr wrap="none" anchor="ctr"/>
          <a:lstStyle/>
          <a:p>
            <a:endParaRPr lang="en-US"/>
          </a:p>
        </p:txBody>
      </p:sp>
      <p:sp>
        <p:nvSpPr>
          <p:cNvPr id="61460" name="Arc 20"/>
          <p:cNvSpPr>
            <a:spLocks/>
          </p:cNvSpPr>
          <p:nvPr/>
        </p:nvSpPr>
        <p:spPr bwMode="auto">
          <a:xfrm rot="151078" flipV="1">
            <a:off x="4953000" y="1676400"/>
            <a:ext cx="1524000" cy="14478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000080"/>
            </a:solidFill>
            <a:round/>
            <a:headEnd/>
            <a:tailEnd/>
          </a:ln>
          <a:effectLst/>
        </p:spPr>
        <p:txBody>
          <a:bodyPr wrap="none" anchor="ctr"/>
          <a:lstStyle/>
          <a:p>
            <a:endParaRPr lang="en-US"/>
          </a:p>
        </p:txBody>
      </p:sp>
      <p:sp>
        <p:nvSpPr>
          <p:cNvPr id="61461" name="AutoShape 21"/>
          <p:cNvSpPr>
            <a:spLocks noChangeArrowheads="1"/>
          </p:cNvSpPr>
          <p:nvPr/>
        </p:nvSpPr>
        <p:spPr bwMode="auto">
          <a:xfrm flipH="1">
            <a:off x="6096000" y="3124200"/>
            <a:ext cx="152400" cy="228600"/>
          </a:xfrm>
          <a:prstGeom prst="flowChartConnector">
            <a:avLst/>
          </a:prstGeom>
          <a:solidFill>
            <a:srgbClr val="000080"/>
          </a:solidFill>
          <a:ln w="9525">
            <a:solidFill>
              <a:schemeClr val="tx2"/>
            </a:solidFill>
            <a:round/>
            <a:headEnd/>
            <a:tailEnd/>
          </a:ln>
          <a:effectLst/>
        </p:spPr>
        <p:txBody>
          <a:bodyPr wrap="none" anchor="ctr"/>
          <a:lstStyle/>
          <a:p>
            <a:endParaRPr lang="en-US"/>
          </a:p>
        </p:txBody>
      </p:sp>
      <p:sp>
        <p:nvSpPr>
          <p:cNvPr id="61462" name="Text Box 22"/>
          <p:cNvSpPr txBox="1">
            <a:spLocks noChangeArrowheads="1"/>
          </p:cNvSpPr>
          <p:nvPr/>
        </p:nvSpPr>
        <p:spPr bwMode="auto">
          <a:xfrm>
            <a:off x="2438400" y="5024438"/>
            <a:ext cx="974725" cy="396875"/>
          </a:xfrm>
          <a:prstGeom prst="rect">
            <a:avLst/>
          </a:prstGeom>
          <a:noFill/>
          <a:ln w="9525">
            <a:noFill/>
            <a:miter lim="800000"/>
            <a:headEnd/>
            <a:tailEnd/>
          </a:ln>
          <a:effectLst/>
        </p:spPr>
        <p:txBody>
          <a:bodyPr wrap="none">
            <a:spAutoFit/>
          </a:bodyPr>
          <a:lstStyle/>
          <a:p>
            <a:pPr algn="l" eaLnBrk="0" hangingPunct="0"/>
            <a:r>
              <a:rPr lang="en-US" sz="2000" b="1">
                <a:solidFill>
                  <a:srgbClr val="990033"/>
                </a:solidFill>
              </a:rPr>
              <a:t>Lender</a:t>
            </a:r>
            <a:endParaRPr lang="en-US" sz="2000">
              <a:solidFill>
                <a:srgbClr val="990033"/>
              </a:solidFill>
            </a:endParaRPr>
          </a:p>
        </p:txBody>
      </p:sp>
      <p:sp>
        <p:nvSpPr>
          <p:cNvPr id="61463" name="Text Box 23"/>
          <p:cNvSpPr txBox="1">
            <a:spLocks noChangeArrowheads="1"/>
          </p:cNvSpPr>
          <p:nvPr/>
        </p:nvSpPr>
        <p:spPr bwMode="auto">
          <a:xfrm>
            <a:off x="5943600" y="3957638"/>
            <a:ext cx="1243013" cy="396875"/>
          </a:xfrm>
          <a:prstGeom prst="rect">
            <a:avLst/>
          </a:prstGeom>
          <a:noFill/>
          <a:ln w="9525">
            <a:noFill/>
            <a:miter lim="800000"/>
            <a:headEnd/>
            <a:tailEnd/>
          </a:ln>
          <a:effectLst/>
        </p:spPr>
        <p:txBody>
          <a:bodyPr wrap="none">
            <a:spAutoFit/>
          </a:bodyPr>
          <a:lstStyle/>
          <a:p>
            <a:pPr algn="l" eaLnBrk="0" hangingPunct="0"/>
            <a:r>
              <a:rPr lang="en-US" sz="2000" b="1">
                <a:solidFill>
                  <a:srgbClr val="990033"/>
                </a:solidFill>
              </a:rPr>
              <a:t>Borrower</a:t>
            </a:r>
            <a:endParaRPr lang="en-US" sz="2000">
              <a:solidFill>
                <a:srgbClr val="990033"/>
              </a:solidFill>
            </a:endParaRPr>
          </a:p>
        </p:txBody>
      </p:sp>
      <p:sp>
        <p:nvSpPr>
          <p:cNvPr id="61464" name="Rectangle 24"/>
          <p:cNvSpPr>
            <a:spLocks noChangeArrowheads="1"/>
          </p:cNvSpPr>
          <p:nvPr/>
        </p:nvSpPr>
        <p:spPr bwMode="auto">
          <a:xfrm>
            <a:off x="4267200" y="6019800"/>
            <a:ext cx="1209675" cy="396875"/>
          </a:xfrm>
          <a:prstGeom prst="rect">
            <a:avLst/>
          </a:prstGeom>
          <a:noFill/>
          <a:ln w="9525">
            <a:noFill/>
            <a:miter lim="800000"/>
            <a:headEnd/>
            <a:tailEnd/>
          </a:ln>
          <a:effectLst/>
        </p:spPr>
        <p:txBody>
          <a:bodyPr wrap="none">
            <a:spAutoFit/>
          </a:bodyPr>
          <a:lstStyle/>
          <a:p>
            <a:pPr algn="l" eaLnBrk="0" hangingPunct="0"/>
            <a:r>
              <a:rPr lang="en-US" sz="2000" b="1">
                <a:solidFill>
                  <a:srgbClr val="990033"/>
                </a:solidFill>
                <a:latin typeface="Symbol" pitchFamily="18" charset="2"/>
              </a:rPr>
              <a:t></a:t>
            </a:r>
            <a:r>
              <a:rPr lang="en-US" sz="2000" b="1" baseline="-25000">
                <a:solidFill>
                  <a:srgbClr val="990033"/>
                </a:solidFill>
              </a:rPr>
              <a:t>p</a:t>
            </a:r>
            <a:r>
              <a:rPr lang="en-US" sz="2000" b="1">
                <a:solidFill>
                  <a:srgbClr val="990033"/>
                </a:solidFill>
              </a:rPr>
              <a:t> = 22%</a:t>
            </a:r>
          </a:p>
        </p:txBody>
      </p:sp>
      <p:sp>
        <p:nvSpPr>
          <p:cNvPr id="61465" name="Text Box 25"/>
          <p:cNvSpPr txBox="1">
            <a:spLocks noChangeArrowheads="1"/>
          </p:cNvSpPr>
          <p:nvPr/>
        </p:nvSpPr>
        <p:spPr bwMode="auto">
          <a:xfrm>
            <a:off x="1371600" y="1600200"/>
            <a:ext cx="5029200" cy="1004888"/>
          </a:xfrm>
          <a:prstGeom prst="rect">
            <a:avLst/>
          </a:prstGeom>
          <a:noFill/>
          <a:ln w="9525">
            <a:noFill/>
            <a:miter lim="800000"/>
            <a:headEnd/>
            <a:tailEnd/>
          </a:ln>
          <a:effectLst/>
        </p:spPr>
        <p:txBody>
          <a:bodyPr>
            <a:spAutoFit/>
          </a:bodyPr>
          <a:lstStyle/>
          <a:p>
            <a:pPr algn="l" eaLnBrk="0" hangingPunct="0">
              <a:spcBef>
                <a:spcPct val="50000"/>
              </a:spcBef>
              <a:buClr>
                <a:srgbClr val="5B0193"/>
              </a:buClr>
            </a:pPr>
            <a:r>
              <a:rPr lang="en-US">
                <a:solidFill>
                  <a:srgbClr val="393E81"/>
                </a:solidFill>
              </a:rPr>
              <a:t>        </a:t>
            </a:r>
            <a:r>
              <a:rPr lang="en-US">
                <a:solidFill>
                  <a:srgbClr val="990033"/>
                </a:solidFill>
              </a:rPr>
              <a:t>The lender has a larger A when </a:t>
            </a:r>
          </a:p>
          <a:p>
            <a:pPr algn="l" eaLnBrk="0" hangingPunct="0">
              <a:spcBef>
                <a:spcPct val="50000"/>
              </a:spcBef>
              <a:buClr>
                <a:srgbClr val="5B0193"/>
              </a:buClr>
            </a:pPr>
            <a:r>
              <a:rPr lang="en-US">
                <a:solidFill>
                  <a:srgbClr val="990033"/>
                </a:solidFill>
              </a:rPr>
              <a:t>        compared to the borrower</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noFill/>
          <a:ln/>
        </p:spPr>
        <p:txBody>
          <a:bodyPr lIns="90488" tIns="44450" rIns="90488" bIns="44450"/>
          <a:lstStyle/>
          <a:p>
            <a:r>
              <a:rPr lang="en-US" sz="2800"/>
              <a:t>Greater levels of risk aversion lead to larger proportions of the risk free rate.</a:t>
            </a:r>
          </a:p>
          <a:p>
            <a:r>
              <a:rPr lang="en-US" sz="2800"/>
              <a:t>Lower levels of risk aversion lead to larger proportions of the portfolio of risky assets.</a:t>
            </a:r>
          </a:p>
          <a:p>
            <a:r>
              <a:rPr lang="en-US" sz="2800"/>
              <a:t>Willingness to accept high levels of risk for high levels of returns would result in leveraged combinations.</a:t>
            </a:r>
          </a:p>
        </p:txBody>
      </p:sp>
      <p:sp>
        <p:nvSpPr>
          <p:cNvPr id="59395" name="Rectangle 3"/>
          <p:cNvSpPr>
            <a:spLocks noGrp="1" noChangeArrowheads="1"/>
          </p:cNvSpPr>
          <p:nvPr>
            <p:ph type="title"/>
          </p:nvPr>
        </p:nvSpPr>
        <p:spPr/>
        <p:txBody>
          <a:bodyPr/>
          <a:lstStyle/>
          <a:p>
            <a:r>
              <a:rPr lang="en-US"/>
              <a:t>Risk Aversion and Allocation</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r>
              <a:rPr lang="en-US">
                <a:solidFill>
                  <a:srgbClr val="FFFFE1"/>
                </a:solidFill>
              </a:rPr>
              <a:t>Optimal Risky Portfolios</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Risk Reduction with Diversification</a:t>
            </a:r>
          </a:p>
        </p:txBody>
      </p:sp>
      <p:sp>
        <p:nvSpPr>
          <p:cNvPr id="33795" name="Line 3"/>
          <p:cNvSpPr>
            <a:spLocks noChangeShapeType="1"/>
          </p:cNvSpPr>
          <p:nvPr/>
        </p:nvSpPr>
        <p:spPr bwMode="auto">
          <a:xfrm>
            <a:off x="1573213" y="2357438"/>
            <a:ext cx="0" cy="3538537"/>
          </a:xfrm>
          <a:prstGeom prst="line">
            <a:avLst/>
          </a:prstGeom>
          <a:noFill/>
          <a:ln w="57150">
            <a:solidFill>
              <a:srgbClr val="800000"/>
            </a:solidFill>
            <a:round/>
            <a:headEnd/>
            <a:tailEnd/>
          </a:ln>
          <a:effectLst/>
        </p:spPr>
        <p:txBody>
          <a:bodyPr wrap="none" anchor="ctr"/>
          <a:lstStyle/>
          <a:p>
            <a:endParaRPr lang="en-US"/>
          </a:p>
        </p:txBody>
      </p:sp>
      <p:sp>
        <p:nvSpPr>
          <p:cNvPr id="33796" name="Line 4"/>
          <p:cNvSpPr>
            <a:spLocks noChangeShapeType="1"/>
          </p:cNvSpPr>
          <p:nvPr/>
        </p:nvSpPr>
        <p:spPr bwMode="auto">
          <a:xfrm>
            <a:off x="1573213" y="5895975"/>
            <a:ext cx="5248275" cy="0"/>
          </a:xfrm>
          <a:prstGeom prst="line">
            <a:avLst/>
          </a:prstGeom>
          <a:noFill/>
          <a:ln w="57150">
            <a:solidFill>
              <a:srgbClr val="800000"/>
            </a:solidFill>
            <a:round/>
            <a:headEnd/>
            <a:tailEnd/>
          </a:ln>
          <a:effectLst/>
        </p:spPr>
        <p:txBody>
          <a:bodyPr wrap="none" anchor="ctr"/>
          <a:lstStyle/>
          <a:p>
            <a:endParaRPr lang="en-US"/>
          </a:p>
        </p:txBody>
      </p:sp>
      <p:sp>
        <p:nvSpPr>
          <p:cNvPr id="33797" name="Text Box 5"/>
          <p:cNvSpPr txBox="1">
            <a:spLocks noChangeArrowheads="1"/>
          </p:cNvSpPr>
          <p:nvPr/>
        </p:nvSpPr>
        <p:spPr bwMode="auto">
          <a:xfrm>
            <a:off x="6821488" y="5395913"/>
            <a:ext cx="2017712" cy="676275"/>
          </a:xfrm>
          <a:prstGeom prst="rect">
            <a:avLst/>
          </a:prstGeom>
          <a:noFill/>
          <a:ln w="9525">
            <a:noFill/>
            <a:miter lim="800000"/>
            <a:headEnd/>
            <a:tailEnd/>
          </a:ln>
          <a:effectLst/>
        </p:spPr>
        <p:txBody>
          <a:bodyPr>
            <a:spAutoFit/>
          </a:bodyPr>
          <a:lstStyle/>
          <a:p>
            <a:pPr algn="l" eaLnBrk="0" hangingPunct="0">
              <a:lnSpc>
                <a:spcPct val="80000"/>
              </a:lnSpc>
              <a:spcBef>
                <a:spcPct val="50000"/>
              </a:spcBef>
            </a:pPr>
            <a:r>
              <a:rPr lang="en-US" b="1">
                <a:solidFill>
                  <a:srgbClr val="990033"/>
                </a:solidFill>
              </a:rPr>
              <a:t>Number of Securities</a:t>
            </a:r>
            <a:endParaRPr lang="en-US">
              <a:solidFill>
                <a:srgbClr val="990033"/>
              </a:solidFill>
            </a:endParaRPr>
          </a:p>
        </p:txBody>
      </p:sp>
      <p:sp>
        <p:nvSpPr>
          <p:cNvPr id="33798" name="Text Box 6"/>
          <p:cNvSpPr txBox="1">
            <a:spLocks noChangeArrowheads="1"/>
          </p:cNvSpPr>
          <p:nvPr/>
        </p:nvSpPr>
        <p:spPr bwMode="auto">
          <a:xfrm>
            <a:off x="685800" y="1752600"/>
            <a:ext cx="3067050" cy="384175"/>
          </a:xfrm>
          <a:prstGeom prst="rect">
            <a:avLst/>
          </a:prstGeom>
          <a:noFill/>
          <a:ln w="9525">
            <a:noFill/>
            <a:miter lim="800000"/>
            <a:headEnd/>
            <a:tailEnd/>
          </a:ln>
          <a:effectLst/>
        </p:spPr>
        <p:txBody>
          <a:bodyPr>
            <a:spAutoFit/>
          </a:bodyPr>
          <a:lstStyle/>
          <a:p>
            <a:pPr algn="l" eaLnBrk="0" hangingPunct="0">
              <a:lnSpc>
                <a:spcPct val="80000"/>
              </a:lnSpc>
              <a:spcBef>
                <a:spcPct val="50000"/>
              </a:spcBef>
            </a:pPr>
            <a:r>
              <a:rPr lang="en-US" b="1">
                <a:solidFill>
                  <a:srgbClr val="990033"/>
                </a:solidFill>
              </a:rPr>
              <a:t>St. Deviation</a:t>
            </a:r>
            <a:endParaRPr lang="en-US">
              <a:solidFill>
                <a:srgbClr val="990033"/>
              </a:solidFill>
            </a:endParaRPr>
          </a:p>
        </p:txBody>
      </p:sp>
      <p:sp>
        <p:nvSpPr>
          <p:cNvPr id="33799" name="Line 7"/>
          <p:cNvSpPr>
            <a:spLocks noChangeShapeType="1"/>
          </p:cNvSpPr>
          <p:nvPr/>
        </p:nvSpPr>
        <p:spPr bwMode="auto">
          <a:xfrm>
            <a:off x="1600200" y="4419600"/>
            <a:ext cx="5005388" cy="0"/>
          </a:xfrm>
          <a:prstGeom prst="line">
            <a:avLst/>
          </a:prstGeom>
          <a:noFill/>
          <a:ln w="57150">
            <a:solidFill>
              <a:srgbClr val="800000"/>
            </a:solidFill>
            <a:round/>
            <a:headEnd/>
            <a:tailEnd/>
          </a:ln>
          <a:effectLst/>
        </p:spPr>
        <p:txBody>
          <a:bodyPr wrap="none" anchor="ctr"/>
          <a:lstStyle/>
          <a:p>
            <a:endParaRPr lang="en-US"/>
          </a:p>
        </p:txBody>
      </p:sp>
      <p:sp>
        <p:nvSpPr>
          <p:cNvPr id="33800" name="Arc 8"/>
          <p:cNvSpPr>
            <a:spLocks/>
          </p:cNvSpPr>
          <p:nvPr/>
        </p:nvSpPr>
        <p:spPr bwMode="auto">
          <a:xfrm rot="10471076">
            <a:off x="1752600" y="2590800"/>
            <a:ext cx="3875088" cy="1970088"/>
          </a:xfrm>
          <a:custGeom>
            <a:avLst/>
            <a:gdLst>
              <a:gd name="G0" fmla="+- 0 0 0"/>
              <a:gd name="G1" fmla="+- 21423 0 0"/>
              <a:gd name="G2" fmla="+- 21600 0 0"/>
              <a:gd name="T0" fmla="*/ 2756 w 21598"/>
              <a:gd name="T1" fmla="*/ 0 h 21423"/>
              <a:gd name="T2" fmla="*/ 21598 w 21598"/>
              <a:gd name="T3" fmla="*/ 21096 h 21423"/>
              <a:gd name="T4" fmla="*/ 0 w 21598"/>
              <a:gd name="T5" fmla="*/ 21423 h 21423"/>
            </a:gdLst>
            <a:ahLst/>
            <a:cxnLst>
              <a:cxn ang="0">
                <a:pos x="T0" y="T1"/>
              </a:cxn>
              <a:cxn ang="0">
                <a:pos x="T2" y="T3"/>
              </a:cxn>
              <a:cxn ang="0">
                <a:pos x="T4" y="T5"/>
              </a:cxn>
            </a:cxnLst>
            <a:rect l="0" t="0" r="r" b="b"/>
            <a:pathLst>
              <a:path w="21598" h="21423" fill="none" extrusionOk="0">
                <a:moveTo>
                  <a:pt x="2756" y="-1"/>
                </a:moveTo>
                <a:cubicBezTo>
                  <a:pt x="13407" y="1369"/>
                  <a:pt x="21434" y="10357"/>
                  <a:pt x="21597" y="21096"/>
                </a:cubicBezTo>
              </a:path>
              <a:path w="21598" h="21423" stroke="0" extrusionOk="0">
                <a:moveTo>
                  <a:pt x="2756" y="-1"/>
                </a:moveTo>
                <a:cubicBezTo>
                  <a:pt x="13407" y="1369"/>
                  <a:pt x="21434" y="10357"/>
                  <a:pt x="21597" y="21096"/>
                </a:cubicBezTo>
                <a:lnTo>
                  <a:pt x="0" y="21423"/>
                </a:lnTo>
                <a:close/>
              </a:path>
            </a:pathLst>
          </a:custGeom>
          <a:noFill/>
          <a:ln w="38100">
            <a:solidFill>
              <a:srgbClr val="800000"/>
            </a:solidFill>
            <a:round/>
            <a:headEnd/>
            <a:tailEnd/>
          </a:ln>
          <a:effectLst/>
        </p:spPr>
        <p:txBody>
          <a:bodyPr wrap="none" anchor="ctr"/>
          <a:lstStyle/>
          <a:p>
            <a:endParaRPr lang="en-US"/>
          </a:p>
        </p:txBody>
      </p:sp>
      <p:sp>
        <p:nvSpPr>
          <p:cNvPr id="33801" name="Line 9"/>
          <p:cNvSpPr>
            <a:spLocks noChangeShapeType="1"/>
          </p:cNvSpPr>
          <p:nvPr/>
        </p:nvSpPr>
        <p:spPr bwMode="auto">
          <a:xfrm>
            <a:off x="2865438" y="4600575"/>
            <a:ext cx="0" cy="1122363"/>
          </a:xfrm>
          <a:prstGeom prst="line">
            <a:avLst/>
          </a:prstGeom>
          <a:noFill/>
          <a:ln w="28575">
            <a:solidFill>
              <a:srgbClr val="800000"/>
            </a:solidFill>
            <a:round/>
            <a:headEnd type="triangle" w="med" len="med"/>
            <a:tailEnd type="triangle" w="med" len="med"/>
          </a:ln>
          <a:effectLst/>
        </p:spPr>
        <p:txBody>
          <a:bodyPr wrap="none" anchor="ctr"/>
          <a:lstStyle/>
          <a:p>
            <a:endParaRPr lang="en-US"/>
          </a:p>
        </p:txBody>
      </p:sp>
      <p:sp>
        <p:nvSpPr>
          <p:cNvPr id="33802" name="Text Box 10"/>
          <p:cNvSpPr txBox="1">
            <a:spLocks noChangeArrowheads="1"/>
          </p:cNvSpPr>
          <p:nvPr/>
        </p:nvSpPr>
        <p:spPr bwMode="auto">
          <a:xfrm>
            <a:off x="3108325" y="4859338"/>
            <a:ext cx="2339975" cy="384175"/>
          </a:xfrm>
          <a:prstGeom prst="rect">
            <a:avLst/>
          </a:prstGeom>
          <a:noFill/>
          <a:ln w="9525">
            <a:noFill/>
            <a:miter lim="800000"/>
            <a:headEnd/>
            <a:tailEnd/>
          </a:ln>
          <a:effectLst/>
        </p:spPr>
        <p:txBody>
          <a:bodyPr>
            <a:spAutoFit/>
          </a:bodyPr>
          <a:lstStyle/>
          <a:p>
            <a:pPr algn="l" eaLnBrk="0" hangingPunct="0">
              <a:lnSpc>
                <a:spcPct val="80000"/>
              </a:lnSpc>
              <a:spcBef>
                <a:spcPct val="50000"/>
              </a:spcBef>
            </a:pPr>
            <a:r>
              <a:rPr lang="en-US" b="1">
                <a:solidFill>
                  <a:srgbClr val="990033"/>
                </a:solidFill>
              </a:rPr>
              <a:t>Market Risk</a:t>
            </a:r>
          </a:p>
        </p:txBody>
      </p:sp>
      <p:sp>
        <p:nvSpPr>
          <p:cNvPr id="33803" name="Line 11"/>
          <p:cNvSpPr>
            <a:spLocks noChangeShapeType="1"/>
          </p:cNvSpPr>
          <p:nvPr/>
        </p:nvSpPr>
        <p:spPr bwMode="auto">
          <a:xfrm flipH="1">
            <a:off x="3108325" y="3478213"/>
            <a:ext cx="1049338" cy="346075"/>
          </a:xfrm>
          <a:prstGeom prst="line">
            <a:avLst/>
          </a:prstGeom>
          <a:noFill/>
          <a:ln w="28575">
            <a:solidFill>
              <a:srgbClr val="800000"/>
            </a:solidFill>
            <a:round/>
            <a:headEnd/>
            <a:tailEnd type="triangle" w="med" len="med"/>
          </a:ln>
          <a:effectLst/>
        </p:spPr>
        <p:txBody>
          <a:bodyPr wrap="none" anchor="ctr"/>
          <a:lstStyle/>
          <a:p>
            <a:endParaRPr lang="en-US"/>
          </a:p>
        </p:txBody>
      </p:sp>
      <p:sp>
        <p:nvSpPr>
          <p:cNvPr id="33804" name="Text Box 12"/>
          <p:cNvSpPr txBox="1">
            <a:spLocks noChangeArrowheads="1"/>
          </p:cNvSpPr>
          <p:nvPr/>
        </p:nvSpPr>
        <p:spPr bwMode="auto">
          <a:xfrm>
            <a:off x="4076700" y="3048000"/>
            <a:ext cx="2582863" cy="384175"/>
          </a:xfrm>
          <a:prstGeom prst="rect">
            <a:avLst/>
          </a:prstGeom>
          <a:noFill/>
          <a:ln w="9525">
            <a:noFill/>
            <a:miter lim="800000"/>
            <a:headEnd/>
            <a:tailEnd/>
          </a:ln>
          <a:effectLst/>
        </p:spPr>
        <p:txBody>
          <a:bodyPr>
            <a:spAutoFit/>
          </a:bodyPr>
          <a:lstStyle/>
          <a:p>
            <a:pPr algn="l" eaLnBrk="0" hangingPunct="0">
              <a:lnSpc>
                <a:spcPct val="80000"/>
              </a:lnSpc>
              <a:spcBef>
                <a:spcPct val="50000"/>
              </a:spcBef>
            </a:pPr>
            <a:r>
              <a:rPr lang="en-US" b="1">
                <a:solidFill>
                  <a:srgbClr val="990033"/>
                </a:solidFill>
              </a:rPr>
              <a:t>Unique Risk</a:t>
            </a:r>
            <a:endParaRPr lang="en-US">
              <a:solidFill>
                <a:srgbClr val="990033"/>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739775" y="2362200"/>
            <a:ext cx="7718425" cy="3384550"/>
          </a:xfrm>
          <a:prstGeom prst="rect">
            <a:avLst/>
          </a:prstGeom>
          <a:noFill/>
          <a:ln w="50800">
            <a:noFill/>
            <a:miter lim="800000"/>
            <a:headEnd/>
            <a:tailEnd/>
          </a:ln>
          <a:effectLst/>
        </p:spPr>
        <p:txBody>
          <a:bodyPr wrap="none" lIns="90488" tIns="44450" rIns="90488" bIns="44450">
            <a:spAutoFit/>
          </a:bodyPr>
          <a:lstStyle/>
          <a:p>
            <a:pPr algn="l" eaLnBrk="0" hangingPunct="0"/>
            <a:r>
              <a:rPr lang="en-US" sz="3600" b="1">
                <a:solidFill>
                  <a:srgbClr val="990033"/>
                </a:solidFill>
              </a:rPr>
              <a:t>r</a:t>
            </a:r>
            <a:r>
              <a:rPr lang="en-US" sz="3600" b="1" baseline="-25000">
                <a:solidFill>
                  <a:srgbClr val="990033"/>
                </a:solidFill>
              </a:rPr>
              <a:t>p</a:t>
            </a:r>
            <a:r>
              <a:rPr lang="en-US" sz="3600" b="1">
                <a:solidFill>
                  <a:srgbClr val="990033"/>
                </a:solidFill>
              </a:rPr>
              <a:t>   = W</a:t>
            </a:r>
            <a:r>
              <a:rPr lang="en-US" sz="3600" b="1" baseline="-25000">
                <a:solidFill>
                  <a:srgbClr val="990033"/>
                </a:solidFill>
              </a:rPr>
              <a:t>1</a:t>
            </a:r>
            <a:r>
              <a:rPr lang="en-US" sz="3600" b="1">
                <a:solidFill>
                  <a:srgbClr val="990033"/>
                </a:solidFill>
              </a:rPr>
              <a:t>r</a:t>
            </a:r>
            <a:r>
              <a:rPr lang="en-US" sz="3600" b="1" baseline="-25000">
                <a:solidFill>
                  <a:srgbClr val="990033"/>
                </a:solidFill>
              </a:rPr>
              <a:t>1 </a:t>
            </a:r>
            <a:r>
              <a:rPr lang="en-US" sz="3600" b="1">
                <a:solidFill>
                  <a:srgbClr val="990033"/>
                </a:solidFill>
              </a:rPr>
              <a:t>+</a:t>
            </a:r>
            <a:r>
              <a:rPr lang="en-US" sz="3600" b="1" baseline="-25000">
                <a:solidFill>
                  <a:srgbClr val="990033"/>
                </a:solidFill>
              </a:rPr>
              <a:t> </a:t>
            </a:r>
            <a:r>
              <a:rPr lang="en-US" sz="3600" b="1">
                <a:solidFill>
                  <a:srgbClr val="990033"/>
                </a:solidFill>
              </a:rPr>
              <a:t>W</a:t>
            </a:r>
            <a:r>
              <a:rPr lang="en-US" sz="3600" b="1" baseline="-25000">
                <a:solidFill>
                  <a:srgbClr val="990033"/>
                </a:solidFill>
              </a:rPr>
              <a:t>2</a:t>
            </a:r>
            <a:r>
              <a:rPr lang="en-US" sz="3600" b="1">
                <a:solidFill>
                  <a:srgbClr val="990033"/>
                </a:solidFill>
              </a:rPr>
              <a:t>r</a:t>
            </a:r>
            <a:r>
              <a:rPr lang="en-US" sz="3600" b="1" baseline="-25000">
                <a:solidFill>
                  <a:srgbClr val="990033"/>
                </a:solidFill>
              </a:rPr>
              <a:t>2</a:t>
            </a:r>
          </a:p>
          <a:p>
            <a:pPr algn="l" eaLnBrk="0" hangingPunct="0"/>
            <a:r>
              <a:rPr lang="en-US" sz="3600" b="1">
                <a:solidFill>
                  <a:srgbClr val="990033"/>
                </a:solidFill>
              </a:rPr>
              <a:t>W</a:t>
            </a:r>
            <a:r>
              <a:rPr lang="en-US" sz="3600" b="1" baseline="-25000">
                <a:solidFill>
                  <a:srgbClr val="990033"/>
                </a:solidFill>
              </a:rPr>
              <a:t>1</a:t>
            </a:r>
            <a:r>
              <a:rPr lang="en-US" sz="3600" b="1">
                <a:solidFill>
                  <a:srgbClr val="990033"/>
                </a:solidFill>
              </a:rPr>
              <a:t> = Proportion of funds in Security 1</a:t>
            </a:r>
          </a:p>
          <a:p>
            <a:pPr algn="l" eaLnBrk="0" hangingPunct="0"/>
            <a:r>
              <a:rPr lang="en-US" sz="3600" b="1">
                <a:solidFill>
                  <a:srgbClr val="990033"/>
                </a:solidFill>
              </a:rPr>
              <a:t>W</a:t>
            </a:r>
            <a:r>
              <a:rPr lang="en-US" sz="3600" b="1" baseline="-25000">
                <a:solidFill>
                  <a:srgbClr val="990033"/>
                </a:solidFill>
              </a:rPr>
              <a:t>2</a:t>
            </a:r>
            <a:r>
              <a:rPr lang="en-US" sz="3600" b="1">
                <a:solidFill>
                  <a:srgbClr val="990033"/>
                </a:solidFill>
              </a:rPr>
              <a:t> = Proportion of funds in Security 2</a:t>
            </a:r>
          </a:p>
          <a:p>
            <a:pPr algn="l" eaLnBrk="0" hangingPunct="0"/>
            <a:r>
              <a:rPr lang="en-US" sz="3600" b="1">
                <a:solidFill>
                  <a:srgbClr val="990033"/>
                </a:solidFill>
              </a:rPr>
              <a:t>r</a:t>
            </a:r>
            <a:r>
              <a:rPr lang="en-US" sz="3600" b="1" baseline="-25000">
                <a:solidFill>
                  <a:srgbClr val="990033"/>
                </a:solidFill>
              </a:rPr>
              <a:t>1</a:t>
            </a:r>
            <a:r>
              <a:rPr lang="en-US" sz="3600" b="1">
                <a:solidFill>
                  <a:srgbClr val="990033"/>
                </a:solidFill>
              </a:rPr>
              <a:t>   = Expected return on Security 1</a:t>
            </a:r>
          </a:p>
          <a:p>
            <a:pPr algn="l" eaLnBrk="0" hangingPunct="0"/>
            <a:r>
              <a:rPr lang="en-US" sz="3600" b="1">
                <a:solidFill>
                  <a:srgbClr val="990033"/>
                </a:solidFill>
              </a:rPr>
              <a:t>r</a:t>
            </a:r>
            <a:r>
              <a:rPr lang="en-US" sz="3600" b="1" baseline="-25000">
                <a:solidFill>
                  <a:srgbClr val="990033"/>
                </a:solidFill>
              </a:rPr>
              <a:t>2</a:t>
            </a:r>
            <a:r>
              <a:rPr lang="en-US" sz="3600" b="1">
                <a:solidFill>
                  <a:srgbClr val="990033"/>
                </a:solidFill>
              </a:rPr>
              <a:t>   = Expected return on Security 2</a:t>
            </a:r>
          </a:p>
          <a:p>
            <a:pPr algn="l"/>
            <a:endParaRPr lang="en-US" sz="3600" b="1">
              <a:solidFill>
                <a:srgbClr val="990033"/>
              </a:solidFill>
            </a:endParaRPr>
          </a:p>
        </p:txBody>
      </p:sp>
      <p:sp>
        <p:nvSpPr>
          <p:cNvPr id="34819" name="Line 3"/>
          <p:cNvSpPr>
            <a:spLocks noChangeShapeType="1"/>
          </p:cNvSpPr>
          <p:nvPr/>
        </p:nvSpPr>
        <p:spPr bwMode="auto">
          <a:xfrm>
            <a:off x="892175" y="2438400"/>
            <a:ext cx="174625" cy="0"/>
          </a:xfrm>
          <a:prstGeom prst="line">
            <a:avLst/>
          </a:prstGeom>
          <a:noFill/>
          <a:ln w="50800">
            <a:solidFill>
              <a:srgbClr val="800000"/>
            </a:solidFill>
            <a:round/>
            <a:headEnd/>
            <a:tailEnd/>
          </a:ln>
          <a:effectLst>
            <a:outerShdw dist="17961" dir="2700000" algn="ctr" rotWithShape="0">
              <a:schemeClr val="bg2"/>
            </a:outerShdw>
          </a:effectLst>
        </p:spPr>
        <p:txBody>
          <a:bodyPr wrap="none" anchor="ctr"/>
          <a:lstStyle/>
          <a:p>
            <a:endParaRPr lang="en-US"/>
          </a:p>
        </p:txBody>
      </p:sp>
      <p:sp>
        <p:nvSpPr>
          <p:cNvPr id="34820" name="Line 4"/>
          <p:cNvSpPr>
            <a:spLocks noChangeShapeType="1"/>
          </p:cNvSpPr>
          <p:nvPr/>
        </p:nvSpPr>
        <p:spPr bwMode="auto">
          <a:xfrm>
            <a:off x="2568575" y="2438400"/>
            <a:ext cx="171450" cy="0"/>
          </a:xfrm>
          <a:prstGeom prst="line">
            <a:avLst/>
          </a:prstGeom>
          <a:noFill/>
          <a:ln w="50800">
            <a:solidFill>
              <a:srgbClr val="800000"/>
            </a:solidFill>
            <a:round/>
            <a:headEnd/>
            <a:tailEnd/>
          </a:ln>
          <a:effectLst>
            <a:outerShdw dist="17961" dir="2700000" algn="ctr" rotWithShape="0">
              <a:schemeClr val="bg2"/>
            </a:outerShdw>
          </a:effectLst>
        </p:spPr>
        <p:txBody>
          <a:bodyPr wrap="none" anchor="ctr"/>
          <a:lstStyle/>
          <a:p>
            <a:endParaRPr lang="en-US"/>
          </a:p>
        </p:txBody>
      </p:sp>
      <p:sp>
        <p:nvSpPr>
          <p:cNvPr id="34821" name="Line 5"/>
          <p:cNvSpPr>
            <a:spLocks noChangeShapeType="1"/>
          </p:cNvSpPr>
          <p:nvPr/>
        </p:nvSpPr>
        <p:spPr bwMode="auto">
          <a:xfrm>
            <a:off x="4016375" y="2438400"/>
            <a:ext cx="173038" cy="0"/>
          </a:xfrm>
          <a:prstGeom prst="line">
            <a:avLst/>
          </a:prstGeom>
          <a:noFill/>
          <a:ln w="50800">
            <a:solidFill>
              <a:srgbClr val="800000"/>
            </a:solidFill>
            <a:round/>
            <a:headEnd/>
            <a:tailEnd/>
          </a:ln>
          <a:effectLst>
            <a:outerShdw dist="17961" dir="2700000" algn="ctr" rotWithShape="0">
              <a:schemeClr val="bg2"/>
            </a:outerShdw>
          </a:effectLst>
        </p:spPr>
        <p:txBody>
          <a:bodyPr wrap="none" anchor="ctr"/>
          <a:lstStyle/>
          <a:p>
            <a:endParaRPr lang="en-US"/>
          </a:p>
        </p:txBody>
      </p:sp>
      <p:sp>
        <p:nvSpPr>
          <p:cNvPr id="34822" name="Line 6"/>
          <p:cNvSpPr>
            <a:spLocks noChangeShapeType="1"/>
          </p:cNvSpPr>
          <p:nvPr/>
        </p:nvSpPr>
        <p:spPr bwMode="auto">
          <a:xfrm>
            <a:off x="838200" y="4724400"/>
            <a:ext cx="152400" cy="0"/>
          </a:xfrm>
          <a:prstGeom prst="line">
            <a:avLst/>
          </a:prstGeom>
          <a:noFill/>
          <a:ln w="50800">
            <a:solidFill>
              <a:srgbClr val="800000"/>
            </a:solidFill>
            <a:round/>
            <a:headEnd/>
            <a:tailEnd/>
          </a:ln>
          <a:effectLst>
            <a:outerShdw dist="17961" dir="2700000" algn="ctr" rotWithShape="0">
              <a:schemeClr val="bg2"/>
            </a:outerShdw>
          </a:effectLst>
        </p:spPr>
        <p:txBody>
          <a:bodyPr wrap="none" anchor="ctr"/>
          <a:lstStyle/>
          <a:p>
            <a:endParaRPr lang="en-US"/>
          </a:p>
        </p:txBody>
      </p:sp>
      <p:sp>
        <p:nvSpPr>
          <p:cNvPr id="34823" name="Line 7"/>
          <p:cNvSpPr>
            <a:spLocks noChangeShapeType="1"/>
          </p:cNvSpPr>
          <p:nvPr/>
        </p:nvSpPr>
        <p:spPr bwMode="auto">
          <a:xfrm>
            <a:off x="838200" y="4114800"/>
            <a:ext cx="171450" cy="0"/>
          </a:xfrm>
          <a:prstGeom prst="line">
            <a:avLst/>
          </a:prstGeom>
          <a:noFill/>
          <a:ln w="50800">
            <a:solidFill>
              <a:srgbClr val="800000"/>
            </a:solidFill>
            <a:round/>
            <a:headEnd/>
            <a:tailEnd/>
          </a:ln>
          <a:effectLst>
            <a:outerShdw dist="17961" dir="2700000" algn="ctr" rotWithShape="0">
              <a:schemeClr val="bg2"/>
            </a:outerShdw>
          </a:effectLst>
        </p:spPr>
        <p:txBody>
          <a:bodyPr wrap="none" anchor="ctr"/>
          <a:lstStyle/>
          <a:p>
            <a:endParaRPr lang="en-US"/>
          </a:p>
        </p:txBody>
      </p:sp>
      <p:graphicFrame>
        <p:nvGraphicFramePr>
          <p:cNvPr id="34824" name="Object 8"/>
          <p:cNvGraphicFramePr>
            <a:graphicFrameLocks noChangeAspect="1"/>
          </p:cNvGraphicFramePr>
          <p:nvPr/>
        </p:nvGraphicFramePr>
        <p:xfrm>
          <a:off x="3352800" y="4953000"/>
          <a:ext cx="1828800" cy="1138238"/>
        </p:xfrm>
        <a:graphic>
          <a:graphicData uri="http://schemas.openxmlformats.org/presentationml/2006/ole">
            <p:oleObj spid="_x0000_s66562" name="Equation" r:id="rId3" imgW="609480" imgH="431640" progId="Equation.3">
              <p:embed/>
            </p:oleObj>
          </a:graphicData>
        </a:graphic>
      </p:graphicFrame>
      <p:sp>
        <p:nvSpPr>
          <p:cNvPr id="34825" name="Rectangle 9"/>
          <p:cNvSpPr>
            <a:spLocks noGrp="1" noChangeArrowheads="1"/>
          </p:cNvSpPr>
          <p:nvPr>
            <p:ph type="title"/>
          </p:nvPr>
        </p:nvSpPr>
        <p:spPr/>
        <p:txBody>
          <a:bodyPr/>
          <a:lstStyle/>
          <a:p>
            <a:r>
              <a:rPr lang="en-US"/>
              <a:t>Two-Security Portfolio: Return</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642938" y="2057400"/>
            <a:ext cx="7967662"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p</a:t>
            </a:r>
            <a:r>
              <a:rPr lang="en-US" sz="3600" b="1" baseline="30000">
                <a:solidFill>
                  <a:srgbClr val="990033"/>
                </a:solidFill>
              </a:rPr>
              <a:t>2</a:t>
            </a:r>
            <a:r>
              <a:rPr lang="en-US" sz="3600" b="1" baseline="-25000">
                <a:solidFill>
                  <a:srgbClr val="990033"/>
                </a:solidFill>
              </a:rPr>
              <a:t> </a:t>
            </a:r>
            <a:r>
              <a:rPr lang="en-US" sz="3600" b="1">
                <a:solidFill>
                  <a:srgbClr val="990033"/>
                </a:solidFill>
              </a:rPr>
              <a:t>= w</a:t>
            </a:r>
            <a:r>
              <a:rPr lang="en-US" sz="3600" b="1" baseline="-25000">
                <a:solidFill>
                  <a:srgbClr val="990033"/>
                </a:solidFill>
              </a:rPr>
              <a:t>1</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1</a:t>
            </a:r>
            <a:r>
              <a:rPr lang="en-US" sz="3600" b="1" baseline="30000">
                <a:solidFill>
                  <a:srgbClr val="990033"/>
                </a:solidFill>
              </a:rPr>
              <a:t>2</a:t>
            </a:r>
            <a:r>
              <a:rPr lang="en-US" sz="3600" b="1">
                <a:solidFill>
                  <a:srgbClr val="990033"/>
                </a:solidFill>
              </a:rPr>
              <a:t> + w</a:t>
            </a:r>
            <a:r>
              <a:rPr lang="en-US" sz="3600" b="1" baseline="-25000">
                <a:solidFill>
                  <a:srgbClr val="990033"/>
                </a:solidFill>
              </a:rPr>
              <a:t>2</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2</a:t>
            </a:r>
            <a:r>
              <a:rPr lang="en-US" sz="3600" b="1" baseline="30000">
                <a:solidFill>
                  <a:srgbClr val="990033"/>
                </a:solidFill>
              </a:rPr>
              <a:t>2</a:t>
            </a:r>
            <a:r>
              <a:rPr lang="en-US" sz="3600" b="1">
                <a:solidFill>
                  <a:srgbClr val="990033"/>
                </a:solidFill>
              </a:rPr>
              <a:t> + 2W</a:t>
            </a:r>
            <a:r>
              <a:rPr lang="en-US" sz="3600" b="1" baseline="-25000">
                <a:solidFill>
                  <a:srgbClr val="990033"/>
                </a:solidFill>
              </a:rPr>
              <a:t>1</a:t>
            </a:r>
            <a:r>
              <a:rPr lang="en-US" sz="3600" b="1">
                <a:solidFill>
                  <a:srgbClr val="990033"/>
                </a:solidFill>
              </a:rPr>
              <a:t>W</a:t>
            </a:r>
            <a:r>
              <a:rPr lang="en-US" sz="3600" b="1" baseline="-25000">
                <a:solidFill>
                  <a:srgbClr val="990033"/>
                </a:solidFill>
              </a:rPr>
              <a:t>2 </a:t>
            </a:r>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2</a:t>
            </a:r>
            <a:r>
              <a:rPr lang="en-US" sz="3600" b="1">
                <a:solidFill>
                  <a:srgbClr val="990033"/>
                </a:solidFill>
              </a:rPr>
              <a:t>)</a:t>
            </a:r>
          </a:p>
        </p:txBody>
      </p:sp>
      <p:grpSp>
        <p:nvGrpSpPr>
          <p:cNvPr id="2" name="Group 3"/>
          <p:cNvGrpSpPr>
            <a:grpSpLocks/>
          </p:cNvGrpSpPr>
          <p:nvPr/>
        </p:nvGrpSpPr>
        <p:grpSpPr bwMode="auto">
          <a:xfrm>
            <a:off x="536575" y="3048000"/>
            <a:ext cx="7464425" cy="3016250"/>
            <a:chOff x="135" y="1920"/>
            <a:chExt cx="4702" cy="1900"/>
          </a:xfrm>
        </p:grpSpPr>
        <p:sp>
          <p:nvSpPr>
            <p:cNvPr id="35844" name="Rectangle 4"/>
            <p:cNvSpPr>
              <a:spLocks noChangeArrowheads="1"/>
            </p:cNvSpPr>
            <p:nvPr/>
          </p:nvSpPr>
          <p:spPr bwMode="auto">
            <a:xfrm>
              <a:off x="374" y="2150"/>
              <a:ext cx="223" cy="288"/>
            </a:xfrm>
            <a:prstGeom prst="rect">
              <a:avLst/>
            </a:prstGeom>
            <a:noFill/>
            <a:ln w="127000">
              <a:noFill/>
              <a:miter lim="800000"/>
              <a:headEnd/>
              <a:tailEnd/>
            </a:ln>
            <a:effectLst/>
          </p:spPr>
          <p:txBody>
            <a:bodyPr wrap="none" anchor="ctr"/>
            <a:lstStyle/>
            <a:p>
              <a:endParaRPr lang="en-US"/>
            </a:p>
          </p:txBody>
        </p:sp>
        <p:sp>
          <p:nvSpPr>
            <p:cNvPr id="35845" name="Rectangle 5"/>
            <p:cNvSpPr>
              <a:spLocks noChangeArrowheads="1"/>
            </p:cNvSpPr>
            <p:nvPr/>
          </p:nvSpPr>
          <p:spPr bwMode="auto">
            <a:xfrm>
              <a:off x="663" y="1920"/>
              <a:ext cx="3508"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1</a:t>
              </a:r>
              <a:r>
                <a:rPr lang="en-US" sz="3600" b="1" baseline="30000">
                  <a:solidFill>
                    <a:srgbClr val="990033"/>
                  </a:solidFill>
                </a:rPr>
                <a:t>2 </a:t>
              </a:r>
              <a:r>
                <a:rPr lang="en-US" sz="3600" b="1">
                  <a:solidFill>
                    <a:srgbClr val="990033"/>
                  </a:solidFill>
                </a:rPr>
                <a:t>= Variance of Security 1</a:t>
              </a:r>
            </a:p>
          </p:txBody>
        </p:sp>
        <p:sp>
          <p:nvSpPr>
            <p:cNvPr id="35846" name="Rectangle 6"/>
            <p:cNvSpPr>
              <a:spLocks noChangeArrowheads="1"/>
            </p:cNvSpPr>
            <p:nvPr/>
          </p:nvSpPr>
          <p:spPr bwMode="auto">
            <a:xfrm>
              <a:off x="374" y="2726"/>
              <a:ext cx="223" cy="288"/>
            </a:xfrm>
            <a:prstGeom prst="rect">
              <a:avLst/>
            </a:prstGeom>
            <a:noFill/>
            <a:ln w="127000">
              <a:noFill/>
              <a:miter lim="800000"/>
              <a:headEnd/>
              <a:tailEnd/>
            </a:ln>
            <a:effectLst/>
          </p:spPr>
          <p:txBody>
            <a:bodyPr wrap="none" anchor="ctr"/>
            <a:lstStyle/>
            <a:p>
              <a:endParaRPr lang="en-US"/>
            </a:p>
          </p:txBody>
        </p:sp>
        <p:sp>
          <p:nvSpPr>
            <p:cNvPr id="35847" name="Rectangle 7"/>
            <p:cNvSpPr>
              <a:spLocks noChangeArrowheads="1"/>
            </p:cNvSpPr>
            <p:nvPr/>
          </p:nvSpPr>
          <p:spPr bwMode="auto">
            <a:xfrm>
              <a:off x="663" y="2496"/>
              <a:ext cx="3508" cy="402"/>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2</a:t>
              </a:r>
              <a:r>
                <a:rPr lang="en-US" sz="3600" b="1" baseline="30000">
                  <a:solidFill>
                    <a:srgbClr val="990033"/>
                  </a:solidFill>
                </a:rPr>
                <a:t>2 </a:t>
              </a:r>
              <a:r>
                <a:rPr lang="en-US" sz="3600" b="1">
                  <a:solidFill>
                    <a:srgbClr val="990033"/>
                  </a:solidFill>
                </a:rPr>
                <a:t>= Variance of Security 2</a:t>
              </a:r>
            </a:p>
          </p:txBody>
        </p:sp>
        <p:sp>
          <p:nvSpPr>
            <p:cNvPr id="35848" name="Rectangle 8"/>
            <p:cNvSpPr>
              <a:spLocks noChangeArrowheads="1"/>
            </p:cNvSpPr>
            <p:nvPr/>
          </p:nvSpPr>
          <p:spPr bwMode="auto">
            <a:xfrm>
              <a:off x="135" y="3072"/>
              <a:ext cx="4702" cy="748"/>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2</a:t>
              </a:r>
              <a:r>
                <a:rPr lang="en-US" sz="3600" b="1">
                  <a:solidFill>
                    <a:srgbClr val="990033"/>
                  </a:solidFill>
                </a:rPr>
                <a:t>) = Covariance of returns for</a:t>
              </a:r>
            </a:p>
            <a:p>
              <a:pPr algn="l" eaLnBrk="0" hangingPunct="0"/>
              <a:r>
                <a:rPr lang="en-US" sz="3600" b="1">
                  <a:solidFill>
                    <a:srgbClr val="990033"/>
                  </a:solidFill>
                </a:rPr>
                <a:t>                   Security 1 and Security 2</a:t>
              </a:r>
            </a:p>
          </p:txBody>
        </p:sp>
      </p:grpSp>
      <p:sp>
        <p:nvSpPr>
          <p:cNvPr id="35849" name="Rectangle 9"/>
          <p:cNvSpPr>
            <a:spLocks noGrp="1" noChangeArrowheads="1"/>
          </p:cNvSpPr>
          <p:nvPr>
            <p:ph type="title"/>
          </p:nvPr>
        </p:nvSpPr>
        <p:spPr/>
        <p:txBody>
          <a:bodyPr/>
          <a:lstStyle/>
          <a:p>
            <a:r>
              <a:rPr lang="en-US"/>
              <a:t>Two-Security Portfolio: Risk</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1114425" y="2692400"/>
            <a:ext cx="8007350" cy="2286000"/>
          </a:xfrm>
          <a:prstGeom prst="rect">
            <a:avLst/>
          </a:prstGeom>
          <a:noFill/>
          <a:ln w="127000">
            <a:noFill/>
            <a:miter lim="800000"/>
            <a:headEnd/>
            <a:tailEnd/>
          </a:ln>
          <a:effectLst/>
        </p:spPr>
        <p:txBody>
          <a:bodyPr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1,2 </a:t>
            </a:r>
            <a:r>
              <a:rPr lang="en-US" sz="3600" b="1">
                <a:solidFill>
                  <a:srgbClr val="990033"/>
                </a:solidFill>
              </a:rPr>
              <a:t>=  Correlation coefficient of </a:t>
            </a:r>
          </a:p>
          <a:p>
            <a:pPr algn="l" eaLnBrk="0" hangingPunct="0"/>
            <a:r>
              <a:rPr lang="en-US" sz="3600" b="1">
                <a:solidFill>
                  <a:srgbClr val="990033"/>
                </a:solidFill>
              </a:rPr>
              <a:t>           returns</a:t>
            </a:r>
          </a:p>
          <a:p>
            <a:pPr algn="l" eaLnBrk="0" hangingPunct="0"/>
            <a:endParaRPr lang="en-US" sz="3600" b="1">
              <a:solidFill>
                <a:srgbClr val="990033"/>
              </a:solidFill>
            </a:endParaRPr>
          </a:p>
          <a:p>
            <a:pPr algn="l" eaLnBrk="0" hangingPunct="0"/>
            <a:r>
              <a:rPr lang="en-US" sz="3600" b="1">
                <a:solidFill>
                  <a:schemeClr val="hlink"/>
                </a:solidFill>
              </a:rPr>
              <a:t>    </a:t>
            </a:r>
          </a:p>
        </p:txBody>
      </p:sp>
      <p:sp>
        <p:nvSpPr>
          <p:cNvPr id="36867" name="Rectangle 3"/>
          <p:cNvSpPr>
            <a:spLocks noChangeArrowheads="1"/>
          </p:cNvSpPr>
          <p:nvPr/>
        </p:nvSpPr>
        <p:spPr bwMode="auto">
          <a:xfrm>
            <a:off x="1044575" y="1801813"/>
            <a:ext cx="6954838" cy="638175"/>
          </a:xfrm>
          <a:prstGeom prst="rect">
            <a:avLst/>
          </a:prstGeom>
          <a:noFill/>
          <a:ln w="127000">
            <a:noFill/>
            <a:miter lim="800000"/>
            <a:headEnd/>
            <a:tailEnd/>
          </a:ln>
          <a:effectLst/>
        </p:spPr>
        <p:txBody>
          <a:bodyPr lIns="90488" tIns="44450" rIns="90488" bIns="44450">
            <a:spAutoFit/>
          </a:bodyPr>
          <a:lstStyle/>
          <a:p>
            <a:pPr algn="l" eaLnBrk="0" hangingPunct="0"/>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2</a:t>
            </a:r>
            <a:r>
              <a:rPr lang="en-US" sz="3600" b="1">
                <a:solidFill>
                  <a:srgbClr val="990033"/>
                </a:solidFill>
              </a:rPr>
              <a:t>) = </a:t>
            </a:r>
            <a:r>
              <a:rPr lang="en-US" sz="3600" b="1">
                <a:solidFill>
                  <a:srgbClr val="990033"/>
                </a:solidFill>
                <a:latin typeface="Symbol" pitchFamily="18" charset="2"/>
              </a:rPr>
              <a:t></a:t>
            </a:r>
            <a:r>
              <a:rPr lang="en-US" sz="3600" b="1" baseline="-25000">
                <a:solidFill>
                  <a:srgbClr val="990033"/>
                </a:solidFill>
              </a:rPr>
              <a:t>1,2</a:t>
            </a:r>
            <a:r>
              <a:rPr lang="en-US" sz="3600" b="1">
                <a:solidFill>
                  <a:srgbClr val="990033"/>
                </a:solidFill>
                <a:latin typeface="Symbol" pitchFamily="18" charset="2"/>
              </a:rPr>
              <a:t></a:t>
            </a:r>
            <a:r>
              <a:rPr lang="en-US" sz="3600" b="1" baseline="-25000">
                <a:solidFill>
                  <a:srgbClr val="990033"/>
                </a:solidFill>
              </a:rPr>
              <a:t>1</a:t>
            </a:r>
            <a:r>
              <a:rPr lang="en-US" sz="3600" b="1">
                <a:solidFill>
                  <a:srgbClr val="990033"/>
                </a:solidFill>
                <a:latin typeface="Symbol" pitchFamily="18" charset="2"/>
              </a:rPr>
              <a:t></a:t>
            </a:r>
            <a:r>
              <a:rPr lang="en-US" sz="3600" b="1" baseline="-25000">
                <a:solidFill>
                  <a:srgbClr val="990033"/>
                </a:solidFill>
              </a:rPr>
              <a:t>2</a:t>
            </a:r>
          </a:p>
        </p:txBody>
      </p:sp>
      <p:sp>
        <p:nvSpPr>
          <p:cNvPr id="36868" name="Rectangle 4"/>
          <p:cNvSpPr>
            <a:spLocks noChangeArrowheads="1"/>
          </p:cNvSpPr>
          <p:nvPr/>
        </p:nvSpPr>
        <p:spPr bwMode="auto">
          <a:xfrm>
            <a:off x="1296988" y="3835400"/>
            <a:ext cx="7240587" cy="2286000"/>
          </a:xfrm>
          <a:prstGeom prst="rect">
            <a:avLst/>
          </a:prstGeom>
          <a:noFill/>
          <a:ln w="127000">
            <a:noFill/>
            <a:miter lim="800000"/>
            <a:headEnd/>
            <a:tailEnd/>
          </a:ln>
          <a:effectLst/>
        </p:spPr>
        <p:txBody>
          <a:bodyPr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1</a:t>
            </a:r>
            <a:r>
              <a:rPr lang="en-US" sz="3600" b="1">
                <a:solidFill>
                  <a:srgbClr val="990033"/>
                </a:solidFill>
              </a:rPr>
              <a:t> = Standard deviation of</a:t>
            </a:r>
          </a:p>
          <a:p>
            <a:pPr algn="l" eaLnBrk="0" hangingPunct="0"/>
            <a:r>
              <a:rPr lang="en-US" sz="3600" b="1">
                <a:solidFill>
                  <a:srgbClr val="990033"/>
                </a:solidFill>
              </a:rPr>
              <a:t>        returns for Security 1</a:t>
            </a:r>
          </a:p>
          <a:p>
            <a:pPr algn="l" eaLnBrk="0" hangingPunct="0"/>
            <a:r>
              <a:rPr lang="en-US" sz="3600" b="1">
                <a:solidFill>
                  <a:srgbClr val="990033"/>
                </a:solidFill>
                <a:latin typeface="Symbol" pitchFamily="18" charset="2"/>
              </a:rPr>
              <a:t></a:t>
            </a:r>
            <a:r>
              <a:rPr lang="en-US" sz="3600" b="1" baseline="-25000">
                <a:solidFill>
                  <a:srgbClr val="990033"/>
                </a:solidFill>
              </a:rPr>
              <a:t>2</a:t>
            </a:r>
            <a:r>
              <a:rPr lang="en-US" sz="3600" b="1">
                <a:solidFill>
                  <a:srgbClr val="990033"/>
                </a:solidFill>
              </a:rPr>
              <a:t> = Standard deviation of</a:t>
            </a:r>
          </a:p>
          <a:p>
            <a:pPr algn="l" eaLnBrk="0" hangingPunct="0"/>
            <a:r>
              <a:rPr lang="en-US" sz="3600" b="1">
                <a:solidFill>
                  <a:srgbClr val="990033"/>
                </a:solidFill>
              </a:rPr>
              <a:t>        returns for Security 2</a:t>
            </a:r>
          </a:p>
        </p:txBody>
      </p:sp>
      <p:sp>
        <p:nvSpPr>
          <p:cNvPr id="36869" name="Rectangle 5"/>
          <p:cNvSpPr>
            <a:spLocks noGrp="1" noChangeArrowheads="1"/>
          </p:cNvSpPr>
          <p:nvPr>
            <p:ph type="title"/>
          </p:nvPr>
        </p:nvSpPr>
        <p:spPr/>
        <p:txBody>
          <a:bodyPr/>
          <a:lstStyle/>
          <a:p>
            <a:r>
              <a:rPr lang="en-US"/>
              <a:t>Covariance</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066800" y="2057400"/>
            <a:ext cx="4699000" cy="638175"/>
          </a:xfrm>
          <a:prstGeom prst="rect">
            <a:avLst/>
          </a:prstGeom>
          <a:noFill/>
          <a:ln w="12700">
            <a:noFill/>
            <a:miter lim="800000"/>
            <a:headEnd/>
            <a:tailEnd/>
          </a:ln>
          <a:effectLst/>
        </p:spPr>
        <p:txBody>
          <a:bodyPr wrap="none" lIns="90488" tIns="44450" rIns="90488" bIns="44450">
            <a:spAutoFit/>
          </a:bodyPr>
          <a:lstStyle/>
          <a:p>
            <a:pPr algn="l" eaLnBrk="0" hangingPunct="0"/>
            <a:r>
              <a:rPr lang="en-US" sz="3600" b="1">
                <a:solidFill>
                  <a:srgbClr val="990033"/>
                </a:solidFill>
              </a:rPr>
              <a:t>Range of values for </a:t>
            </a:r>
            <a:r>
              <a:rPr lang="en-US" sz="3600" b="1">
                <a:solidFill>
                  <a:srgbClr val="990033"/>
                </a:solidFill>
                <a:latin typeface="Symbol" pitchFamily="18" charset="2"/>
              </a:rPr>
              <a:t></a:t>
            </a:r>
            <a:r>
              <a:rPr lang="en-US" sz="3600" b="1" baseline="-25000">
                <a:solidFill>
                  <a:srgbClr val="990033"/>
                </a:solidFill>
              </a:rPr>
              <a:t>1,2</a:t>
            </a:r>
          </a:p>
        </p:txBody>
      </p:sp>
      <p:sp>
        <p:nvSpPr>
          <p:cNvPr id="37891" name="Rectangle 3"/>
          <p:cNvSpPr>
            <a:spLocks noChangeArrowheads="1"/>
          </p:cNvSpPr>
          <p:nvPr/>
        </p:nvSpPr>
        <p:spPr bwMode="auto">
          <a:xfrm>
            <a:off x="1447800" y="2667000"/>
            <a:ext cx="3648075"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+ 1.0  </a:t>
            </a:r>
            <a:r>
              <a:rPr lang="en-US" sz="3600" b="1" u="sng">
                <a:solidFill>
                  <a:srgbClr val="990033"/>
                </a:solidFill>
              </a:rPr>
              <a:t>&gt;</a:t>
            </a:r>
            <a:r>
              <a:rPr lang="en-US" sz="3600" b="1">
                <a:solidFill>
                  <a:srgbClr val="990033"/>
                </a:solidFill>
              </a:rPr>
              <a:t> 	</a:t>
            </a:r>
            <a:r>
              <a:rPr lang="en-US" sz="3600" b="1">
                <a:solidFill>
                  <a:srgbClr val="990033"/>
                </a:solidFill>
                <a:latin typeface="Symbol" pitchFamily="18" charset="2"/>
              </a:rPr>
              <a:t>r</a:t>
            </a:r>
            <a:r>
              <a:rPr lang="en-US" sz="3600" b="1">
                <a:solidFill>
                  <a:srgbClr val="990033"/>
                </a:solidFill>
              </a:rPr>
              <a:t>  </a:t>
            </a:r>
            <a:r>
              <a:rPr lang="en-US" sz="3600" b="1" u="sng">
                <a:solidFill>
                  <a:srgbClr val="990033"/>
                </a:solidFill>
              </a:rPr>
              <a:t>&gt;</a:t>
            </a:r>
            <a:r>
              <a:rPr lang="en-US" sz="3600" b="1">
                <a:solidFill>
                  <a:srgbClr val="990033"/>
                </a:solidFill>
              </a:rPr>
              <a:t>	-1.0</a:t>
            </a:r>
          </a:p>
        </p:txBody>
      </p:sp>
      <p:sp>
        <p:nvSpPr>
          <p:cNvPr id="37892" name="Rectangle 4"/>
          <p:cNvSpPr>
            <a:spLocks noChangeArrowheads="1"/>
          </p:cNvSpPr>
          <p:nvPr/>
        </p:nvSpPr>
        <p:spPr bwMode="auto">
          <a:xfrm>
            <a:off x="1146175" y="3432175"/>
            <a:ext cx="7540625" cy="2282825"/>
          </a:xfrm>
          <a:prstGeom prst="rect">
            <a:avLst/>
          </a:prstGeom>
          <a:noFill/>
          <a:ln w="12700">
            <a:noFill/>
            <a:miter lim="800000"/>
            <a:headEnd/>
            <a:tailEnd/>
          </a:ln>
          <a:effectLst/>
        </p:spPr>
        <p:txBody>
          <a:bodyPr lIns="90488" tIns="44450" rIns="90488" bIns="44450">
            <a:spAutoFit/>
          </a:bodyPr>
          <a:lstStyle/>
          <a:p>
            <a:pPr algn="l" eaLnBrk="0" hangingPunct="0">
              <a:spcBef>
                <a:spcPct val="50000"/>
              </a:spcBef>
            </a:pPr>
            <a:r>
              <a:rPr lang="en-US" sz="3200" b="1">
                <a:solidFill>
                  <a:srgbClr val="990033"/>
                </a:solidFill>
              </a:rPr>
              <a:t>If </a:t>
            </a:r>
            <a:r>
              <a:rPr lang="en-US" sz="3200" b="1">
                <a:solidFill>
                  <a:srgbClr val="990033"/>
                </a:solidFill>
                <a:latin typeface="Symbol" pitchFamily="18" charset="2"/>
              </a:rPr>
              <a:t>r</a:t>
            </a:r>
            <a:r>
              <a:rPr lang="en-US" sz="3200" b="1">
                <a:solidFill>
                  <a:srgbClr val="990033"/>
                </a:solidFill>
              </a:rPr>
              <a:t>= 1.0, the securities would be perfectly positively correlated</a:t>
            </a:r>
          </a:p>
          <a:p>
            <a:pPr algn="l" eaLnBrk="0" hangingPunct="0">
              <a:spcBef>
                <a:spcPct val="50000"/>
              </a:spcBef>
            </a:pPr>
            <a:r>
              <a:rPr lang="en-US" sz="3200" b="1">
                <a:solidFill>
                  <a:srgbClr val="990033"/>
                </a:solidFill>
              </a:rPr>
              <a:t>If </a:t>
            </a:r>
            <a:r>
              <a:rPr lang="en-US" sz="3200" b="1">
                <a:solidFill>
                  <a:srgbClr val="990033"/>
                </a:solidFill>
                <a:latin typeface="Symbol" pitchFamily="18" charset="2"/>
              </a:rPr>
              <a:t>r</a:t>
            </a:r>
            <a:r>
              <a:rPr lang="en-US" sz="3200" b="1">
                <a:solidFill>
                  <a:srgbClr val="990033"/>
                </a:solidFill>
              </a:rPr>
              <a:t>= - 1.0, the securities would be perfectly negatively correlated</a:t>
            </a:r>
          </a:p>
        </p:txBody>
      </p:sp>
      <p:sp>
        <p:nvSpPr>
          <p:cNvPr id="37893" name="Rectangle 5"/>
          <p:cNvSpPr>
            <a:spLocks noGrp="1" noChangeArrowheads="1"/>
          </p:cNvSpPr>
          <p:nvPr>
            <p:ph type="title"/>
          </p:nvPr>
        </p:nvSpPr>
        <p:spPr/>
        <p:txBody>
          <a:bodyPr/>
          <a:lstStyle/>
          <a:p>
            <a:r>
              <a:rPr lang="en-US"/>
              <a:t>Correlation Coefficients: Possible Values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671513" y="3124200"/>
            <a:ext cx="2573337"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30000">
                <a:solidFill>
                  <a:srgbClr val="990033"/>
                </a:solidFill>
              </a:rPr>
              <a:t>2</a:t>
            </a:r>
            <a:r>
              <a:rPr lang="en-US" sz="3600" b="1" baseline="-25000">
                <a:solidFill>
                  <a:srgbClr val="990033"/>
                </a:solidFill>
              </a:rPr>
              <a:t>p </a:t>
            </a:r>
            <a:r>
              <a:rPr lang="en-US" sz="3600" b="1">
                <a:solidFill>
                  <a:srgbClr val="990033"/>
                </a:solidFill>
              </a:rPr>
              <a:t>= W</a:t>
            </a:r>
            <a:r>
              <a:rPr lang="en-US" sz="3600" b="1" baseline="-25000">
                <a:solidFill>
                  <a:srgbClr val="990033"/>
                </a:solidFill>
              </a:rPr>
              <a:t>1</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1</a:t>
            </a:r>
            <a:r>
              <a:rPr lang="en-US" sz="3600" b="1" baseline="30000">
                <a:solidFill>
                  <a:srgbClr val="990033"/>
                </a:solidFill>
              </a:rPr>
              <a:t>2</a:t>
            </a:r>
          </a:p>
        </p:txBody>
      </p:sp>
      <p:sp>
        <p:nvSpPr>
          <p:cNvPr id="38915" name="Rectangle 3"/>
          <p:cNvSpPr>
            <a:spLocks noChangeArrowheads="1"/>
          </p:cNvSpPr>
          <p:nvPr/>
        </p:nvSpPr>
        <p:spPr bwMode="auto">
          <a:xfrm>
            <a:off x="3109913" y="3124200"/>
            <a:ext cx="1898650"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W</a:t>
            </a:r>
            <a:r>
              <a:rPr lang="en-US" sz="3600" b="1" baseline="-25000">
                <a:solidFill>
                  <a:srgbClr val="990033"/>
                </a:solidFill>
              </a:rPr>
              <a:t>2</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1</a:t>
            </a:r>
            <a:r>
              <a:rPr lang="en-US" sz="3600" b="1" baseline="30000">
                <a:solidFill>
                  <a:srgbClr val="990033"/>
                </a:solidFill>
              </a:rPr>
              <a:t>2</a:t>
            </a:r>
          </a:p>
        </p:txBody>
      </p:sp>
      <p:sp>
        <p:nvSpPr>
          <p:cNvPr id="38916" name="Rectangle 4"/>
          <p:cNvSpPr>
            <a:spLocks noChangeArrowheads="1"/>
          </p:cNvSpPr>
          <p:nvPr/>
        </p:nvSpPr>
        <p:spPr bwMode="auto">
          <a:xfrm>
            <a:off x="4481513" y="4038600"/>
            <a:ext cx="2003425"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+ 2W</a:t>
            </a:r>
            <a:r>
              <a:rPr lang="en-US" sz="3600" b="1" baseline="-25000">
                <a:solidFill>
                  <a:srgbClr val="990033"/>
                </a:solidFill>
              </a:rPr>
              <a:t>1</a:t>
            </a:r>
            <a:r>
              <a:rPr lang="en-US" sz="3600" b="1">
                <a:solidFill>
                  <a:srgbClr val="990033"/>
                </a:solidFill>
              </a:rPr>
              <a:t>W</a:t>
            </a:r>
            <a:r>
              <a:rPr lang="en-US" sz="3600" b="1" baseline="-25000">
                <a:solidFill>
                  <a:srgbClr val="990033"/>
                </a:solidFill>
              </a:rPr>
              <a:t>2</a:t>
            </a:r>
          </a:p>
        </p:txBody>
      </p:sp>
      <p:sp>
        <p:nvSpPr>
          <p:cNvPr id="38917" name="Rectangle 5"/>
          <p:cNvSpPr>
            <a:spLocks noChangeArrowheads="1"/>
          </p:cNvSpPr>
          <p:nvPr/>
        </p:nvSpPr>
        <p:spPr bwMode="auto">
          <a:xfrm>
            <a:off x="595313" y="2038350"/>
            <a:ext cx="5030787"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r</a:t>
            </a:r>
            <a:r>
              <a:rPr lang="en-US" sz="3600" b="1" baseline="-25000">
                <a:solidFill>
                  <a:srgbClr val="990033"/>
                </a:solidFill>
              </a:rPr>
              <a:t>p</a:t>
            </a:r>
            <a:r>
              <a:rPr lang="en-US" sz="3600" b="1">
                <a:solidFill>
                  <a:srgbClr val="990033"/>
                </a:solidFill>
              </a:rPr>
              <a:t>   = W</a:t>
            </a:r>
            <a:r>
              <a:rPr lang="en-US" sz="3600" b="1" baseline="-25000">
                <a:solidFill>
                  <a:srgbClr val="990033"/>
                </a:solidFill>
              </a:rPr>
              <a:t>1</a:t>
            </a:r>
            <a:r>
              <a:rPr lang="en-US" sz="3600" b="1">
                <a:solidFill>
                  <a:srgbClr val="990033"/>
                </a:solidFill>
              </a:rPr>
              <a:t>r</a:t>
            </a:r>
            <a:r>
              <a:rPr lang="en-US" sz="3600" b="1" baseline="-25000">
                <a:solidFill>
                  <a:srgbClr val="990033"/>
                </a:solidFill>
              </a:rPr>
              <a:t>1 </a:t>
            </a:r>
            <a:r>
              <a:rPr lang="en-US" sz="3600" b="1">
                <a:solidFill>
                  <a:srgbClr val="990033"/>
                </a:solidFill>
              </a:rPr>
              <a:t>+</a:t>
            </a:r>
            <a:r>
              <a:rPr lang="en-US" sz="3600" b="1" baseline="-25000">
                <a:solidFill>
                  <a:srgbClr val="990033"/>
                </a:solidFill>
              </a:rPr>
              <a:t> </a:t>
            </a:r>
            <a:r>
              <a:rPr lang="en-US" sz="3600" b="1">
                <a:solidFill>
                  <a:srgbClr val="990033"/>
                </a:solidFill>
              </a:rPr>
              <a:t>W</a:t>
            </a:r>
            <a:r>
              <a:rPr lang="en-US" sz="3600" b="1" baseline="-25000">
                <a:solidFill>
                  <a:srgbClr val="990033"/>
                </a:solidFill>
              </a:rPr>
              <a:t>2</a:t>
            </a:r>
            <a:r>
              <a:rPr lang="en-US" sz="3600" b="1">
                <a:solidFill>
                  <a:srgbClr val="990033"/>
                </a:solidFill>
              </a:rPr>
              <a:t>r</a:t>
            </a:r>
            <a:r>
              <a:rPr lang="en-US" sz="3600" b="1" baseline="-25000">
                <a:solidFill>
                  <a:srgbClr val="990033"/>
                </a:solidFill>
              </a:rPr>
              <a:t>2 </a:t>
            </a:r>
            <a:r>
              <a:rPr lang="en-US" sz="3600" b="1">
                <a:solidFill>
                  <a:srgbClr val="990033"/>
                </a:solidFill>
              </a:rPr>
              <a:t>+ W</a:t>
            </a:r>
            <a:r>
              <a:rPr lang="en-US" sz="3600" b="1" baseline="-25000">
                <a:solidFill>
                  <a:srgbClr val="990033"/>
                </a:solidFill>
              </a:rPr>
              <a:t>3</a:t>
            </a:r>
            <a:r>
              <a:rPr lang="en-US" sz="3600" b="1">
                <a:solidFill>
                  <a:srgbClr val="990033"/>
                </a:solidFill>
              </a:rPr>
              <a:t>r</a:t>
            </a:r>
            <a:r>
              <a:rPr lang="en-US" sz="3600" b="1" baseline="-25000">
                <a:solidFill>
                  <a:srgbClr val="990033"/>
                </a:solidFill>
              </a:rPr>
              <a:t>3</a:t>
            </a:r>
          </a:p>
        </p:txBody>
      </p:sp>
      <p:sp>
        <p:nvSpPr>
          <p:cNvPr id="38918" name="Line 6"/>
          <p:cNvSpPr>
            <a:spLocks noChangeShapeType="1"/>
          </p:cNvSpPr>
          <p:nvPr/>
        </p:nvSpPr>
        <p:spPr bwMode="auto">
          <a:xfrm>
            <a:off x="673100" y="2152650"/>
            <a:ext cx="177800" cy="0"/>
          </a:xfrm>
          <a:prstGeom prst="line">
            <a:avLst/>
          </a:prstGeom>
          <a:noFill/>
          <a:ln w="50800">
            <a:solidFill>
              <a:srgbClr val="800000"/>
            </a:solidFill>
            <a:round/>
            <a:headEnd/>
            <a:tailEnd/>
          </a:ln>
          <a:effectLst/>
        </p:spPr>
        <p:txBody>
          <a:bodyPr wrap="none" anchor="ctr"/>
          <a:lstStyle/>
          <a:p>
            <a:endParaRPr lang="en-US"/>
          </a:p>
        </p:txBody>
      </p:sp>
      <p:sp>
        <p:nvSpPr>
          <p:cNvPr id="38919" name="Line 7"/>
          <p:cNvSpPr>
            <a:spLocks noChangeShapeType="1"/>
          </p:cNvSpPr>
          <p:nvPr/>
        </p:nvSpPr>
        <p:spPr bwMode="auto">
          <a:xfrm>
            <a:off x="2368550" y="2152650"/>
            <a:ext cx="177800" cy="0"/>
          </a:xfrm>
          <a:prstGeom prst="line">
            <a:avLst/>
          </a:prstGeom>
          <a:noFill/>
          <a:ln w="50800">
            <a:solidFill>
              <a:srgbClr val="800000"/>
            </a:solidFill>
            <a:round/>
            <a:headEnd/>
            <a:tailEnd/>
          </a:ln>
          <a:effectLst/>
        </p:spPr>
        <p:txBody>
          <a:bodyPr wrap="none" anchor="ctr"/>
          <a:lstStyle/>
          <a:p>
            <a:endParaRPr lang="en-US"/>
          </a:p>
        </p:txBody>
      </p:sp>
      <p:sp>
        <p:nvSpPr>
          <p:cNvPr id="38920" name="Line 8"/>
          <p:cNvSpPr>
            <a:spLocks noChangeShapeType="1"/>
          </p:cNvSpPr>
          <p:nvPr/>
        </p:nvSpPr>
        <p:spPr bwMode="auto">
          <a:xfrm>
            <a:off x="3759200" y="2152650"/>
            <a:ext cx="177800" cy="0"/>
          </a:xfrm>
          <a:prstGeom prst="line">
            <a:avLst/>
          </a:prstGeom>
          <a:noFill/>
          <a:ln w="50800">
            <a:solidFill>
              <a:srgbClr val="800000"/>
            </a:solidFill>
            <a:round/>
            <a:headEnd/>
            <a:tailEnd/>
          </a:ln>
          <a:effectLst/>
        </p:spPr>
        <p:txBody>
          <a:bodyPr wrap="none" anchor="ctr"/>
          <a:lstStyle/>
          <a:p>
            <a:endParaRPr lang="en-US"/>
          </a:p>
        </p:txBody>
      </p:sp>
      <p:sp>
        <p:nvSpPr>
          <p:cNvPr id="38921" name="Line 9"/>
          <p:cNvSpPr>
            <a:spLocks noChangeShapeType="1"/>
          </p:cNvSpPr>
          <p:nvPr/>
        </p:nvSpPr>
        <p:spPr bwMode="auto">
          <a:xfrm>
            <a:off x="5207000" y="2152650"/>
            <a:ext cx="177800" cy="0"/>
          </a:xfrm>
          <a:prstGeom prst="line">
            <a:avLst/>
          </a:prstGeom>
          <a:noFill/>
          <a:ln w="50800">
            <a:solidFill>
              <a:srgbClr val="800000"/>
            </a:solidFill>
            <a:round/>
            <a:headEnd/>
            <a:tailEnd/>
          </a:ln>
          <a:effectLst/>
        </p:spPr>
        <p:txBody>
          <a:bodyPr wrap="none" anchor="ctr"/>
          <a:lstStyle/>
          <a:p>
            <a:endParaRPr lang="en-US"/>
          </a:p>
        </p:txBody>
      </p:sp>
      <p:sp>
        <p:nvSpPr>
          <p:cNvPr id="38922" name="Rectangle 10"/>
          <p:cNvSpPr>
            <a:spLocks noChangeArrowheads="1"/>
          </p:cNvSpPr>
          <p:nvPr/>
        </p:nvSpPr>
        <p:spPr bwMode="auto">
          <a:xfrm>
            <a:off x="6462713" y="4038600"/>
            <a:ext cx="2060575"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baseline="-25000">
                <a:solidFill>
                  <a:srgbClr val="393E81"/>
                </a:solidFill>
              </a:rPr>
              <a:t> </a:t>
            </a:r>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2</a:t>
            </a:r>
            <a:r>
              <a:rPr lang="en-US" sz="3600" b="1">
                <a:solidFill>
                  <a:srgbClr val="990033"/>
                </a:solidFill>
              </a:rPr>
              <a:t>)</a:t>
            </a:r>
          </a:p>
        </p:txBody>
      </p:sp>
      <p:sp>
        <p:nvSpPr>
          <p:cNvPr id="38923" name="Rectangle 11"/>
          <p:cNvSpPr>
            <a:spLocks noChangeArrowheads="1"/>
          </p:cNvSpPr>
          <p:nvPr/>
        </p:nvSpPr>
        <p:spPr bwMode="auto">
          <a:xfrm>
            <a:off x="5105400" y="3124200"/>
            <a:ext cx="1898650"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W</a:t>
            </a:r>
            <a:r>
              <a:rPr lang="en-US" sz="3600" b="1" baseline="-25000">
                <a:solidFill>
                  <a:srgbClr val="990033"/>
                </a:solidFill>
              </a:rPr>
              <a:t>3</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3</a:t>
            </a:r>
            <a:r>
              <a:rPr lang="en-US" sz="3600" b="1" baseline="30000">
                <a:solidFill>
                  <a:srgbClr val="990033"/>
                </a:solidFill>
              </a:rPr>
              <a:t>2</a:t>
            </a:r>
          </a:p>
        </p:txBody>
      </p:sp>
      <p:sp>
        <p:nvSpPr>
          <p:cNvPr id="38924" name="Rectangle 12"/>
          <p:cNvSpPr>
            <a:spLocks noChangeArrowheads="1"/>
          </p:cNvSpPr>
          <p:nvPr/>
        </p:nvSpPr>
        <p:spPr bwMode="auto">
          <a:xfrm>
            <a:off x="6918325" y="3413125"/>
            <a:ext cx="354013" cy="457200"/>
          </a:xfrm>
          <a:prstGeom prst="rect">
            <a:avLst/>
          </a:prstGeom>
          <a:noFill/>
          <a:ln w="127000">
            <a:noFill/>
            <a:miter lim="800000"/>
            <a:headEnd/>
            <a:tailEnd/>
          </a:ln>
          <a:effectLst/>
        </p:spPr>
        <p:txBody>
          <a:bodyPr wrap="none" anchor="ctr"/>
          <a:lstStyle/>
          <a:p>
            <a:endParaRPr lang="en-US"/>
          </a:p>
        </p:txBody>
      </p:sp>
      <p:sp>
        <p:nvSpPr>
          <p:cNvPr id="38925" name="Rectangle 13"/>
          <p:cNvSpPr>
            <a:spLocks noChangeArrowheads="1"/>
          </p:cNvSpPr>
          <p:nvPr/>
        </p:nvSpPr>
        <p:spPr bwMode="auto">
          <a:xfrm>
            <a:off x="6400800" y="4800600"/>
            <a:ext cx="2122488" cy="638175"/>
          </a:xfrm>
          <a:prstGeom prst="rect">
            <a:avLst/>
          </a:prstGeom>
          <a:noFill/>
          <a:ln w="127000">
            <a:noFill/>
            <a:miter lim="800000"/>
            <a:headEnd/>
            <a:tailEnd/>
          </a:ln>
          <a:effectLst/>
        </p:spPr>
        <p:txBody>
          <a:bodyPr lIns="90488" tIns="44450" rIns="90488" bIns="44450">
            <a:spAutoFit/>
          </a:bodyPr>
          <a:lstStyle/>
          <a:p>
            <a:pPr algn="l" eaLnBrk="0" hangingPunct="0"/>
            <a:r>
              <a:rPr lang="en-US" sz="3600" b="1" baseline="-25000">
                <a:solidFill>
                  <a:srgbClr val="393E81"/>
                </a:solidFill>
              </a:rPr>
              <a:t> </a:t>
            </a:r>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3</a:t>
            </a:r>
            <a:r>
              <a:rPr lang="en-US" sz="3600" b="1">
                <a:solidFill>
                  <a:srgbClr val="990033"/>
                </a:solidFill>
              </a:rPr>
              <a:t>)</a:t>
            </a:r>
          </a:p>
        </p:txBody>
      </p:sp>
      <p:sp>
        <p:nvSpPr>
          <p:cNvPr id="38926" name="Rectangle 14"/>
          <p:cNvSpPr>
            <a:spLocks noChangeArrowheads="1"/>
          </p:cNvSpPr>
          <p:nvPr/>
        </p:nvSpPr>
        <p:spPr bwMode="auto">
          <a:xfrm>
            <a:off x="4557713" y="4800600"/>
            <a:ext cx="2003425"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+ 2W</a:t>
            </a:r>
            <a:r>
              <a:rPr lang="en-US" sz="3600" b="1" baseline="-25000">
                <a:solidFill>
                  <a:srgbClr val="990033"/>
                </a:solidFill>
              </a:rPr>
              <a:t>1</a:t>
            </a:r>
            <a:r>
              <a:rPr lang="en-US" sz="3600" b="1">
                <a:solidFill>
                  <a:srgbClr val="990033"/>
                </a:solidFill>
              </a:rPr>
              <a:t>W</a:t>
            </a:r>
            <a:r>
              <a:rPr lang="en-US" sz="3600" b="1" baseline="-25000">
                <a:solidFill>
                  <a:srgbClr val="990033"/>
                </a:solidFill>
              </a:rPr>
              <a:t>3</a:t>
            </a:r>
          </a:p>
        </p:txBody>
      </p:sp>
      <p:sp>
        <p:nvSpPr>
          <p:cNvPr id="38927" name="Rectangle 15"/>
          <p:cNvSpPr>
            <a:spLocks noChangeArrowheads="1"/>
          </p:cNvSpPr>
          <p:nvPr/>
        </p:nvSpPr>
        <p:spPr bwMode="auto">
          <a:xfrm>
            <a:off x="6462713" y="5562600"/>
            <a:ext cx="2060575"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baseline="-25000">
                <a:solidFill>
                  <a:srgbClr val="393E81"/>
                </a:solidFill>
              </a:rPr>
              <a:t> </a:t>
            </a:r>
            <a:r>
              <a:rPr lang="en-US" sz="3600" b="1">
                <a:solidFill>
                  <a:srgbClr val="990033"/>
                </a:solidFill>
              </a:rPr>
              <a:t>Cov(r</a:t>
            </a:r>
            <a:r>
              <a:rPr lang="en-US" sz="3600" b="1" baseline="-25000">
                <a:solidFill>
                  <a:srgbClr val="990033"/>
                </a:solidFill>
              </a:rPr>
              <a:t>2</a:t>
            </a:r>
            <a:r>
              <a:rPr lang="en-US" sz="3600" b="1">
                <a:solidFill>
                  <a:srgbClr val="990033"/>
                </a:solidFill>
              </a:rPr>
              <a:t>r</a:t>
            </a:r>
            <a:r>
              <a:rPr lang="en-US" sz="3600" b="1" baseline="-25000">
                <a:solidFill>
                  <a:srgbClr val="990033"/>
                </a:solidFill>
              </a:rPr>
              <a:t>3</a:t>
            </a:r>
            <a:r>
              <a:rPr lang="en-US" sz="3600" b="1">
                <a:solidFill>
                  <a:srgbClr val="990033"/>
                </a:solidFill>
              </a:rPr>
              <a:t>)</a:t>
            </a:r>
          </a:p>
        </p:txBody>
      </p:sp>
      <p:sp>
        <p:nvSpPr>
          <p:cNvPr id="38928" name="Rectangle 16"/>
          <p:cNvSpPr>
            <a:spLocks noChangeArrowheads="1"/>
          </p:cNvSpPr>
          <p:nvPr/>
        </p:nvSpPr>
        <p:spPr bwMode="auto">
          <a:xfrm>
            <a:off x="4633913" y="5562600"/>
            <a:ext cx="2003425"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+ 2W</a:t>
            </a:r>
            <a:r>
              <a:rPr lang="en-US" sz="3600" b="1" baseline="-25000">
                <a:solidFill>
                  <a:srgbClr val="990033"/>
                </a:solidFill>
              </a:rPr>
              <a:t>2</a:t>
            </a:r>
            <a:r>
              <a:rPr lang="en-US" sz="3600" b="1">
                <a:solidFill>
                  <a:srgbClr val="990033"/>
                </a:solidFill>
              </a:rPr>
              <a:t>W</a:t>
            </a:r>
            <a:r>
              <a:rPr lang="en-US" sz="3600" b="1" baseline="-25000">
                <a:solidFill>
                  <a:srgbClr val="990033"/>
                </a:solidFill>
              </a:rPr>
              <a:t>3</a:t>
            </a:r>
          </a:p>
        </p:txBody>
      </p:sp>
      <p:sp>
        <p:nvSpPr>
          <p:cNvPr id="38929" name="Rectangle 17"/>
          <p:cNvSpPr>
            <a:spLocks noGrp="1" noChangeArrowheads="1"/>
          </p:cNvSpPr>
          <p:nvPr>
            <p:ph type="title"/>
          </p:nvPr>
        </p:nvSpPr>
        <p:spPr/>
        <p:txBody>
          <a:bodyPr/>
          <a:lstStyle/>
          <a:p>
            <a:r>
              <a:rPr lang="en-US"/>
              <a:t>Three-Security Portfolio</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Risk Aversion and Value: </a:t>
            </a:r>
          </a:p>
        </p:txBody>
      </p:sp>
      <p:sp>
        <p:nvSpPr>
          <p:cNvPr id="36867" name="Rectangle 3"/>
          <p:cNvSpPr>
            <a:spLocks noGrp="1" noChangeArrowheads="1"/>
          </p:cNvSpPr>
          <p:nvPr>
            <p:ph type="body" idx="1"/>
          </p:nvPr>
        </p:nvSpPr>
        <p:spPr/>
        <p:txBody>
          <a:bodyPr/>
          <a:lstStyle/>
          <a:p>
            <a:pPr>
              <a:buFont typeface="Wingdings" pitchFamily="2" charset="2"/>
              <a:buNone/>
            </a:pPr>
            <a:r>
              <a:rPr lang="en-US" sz="2800"/>
              <a:t>(returns expressed in percentage) </a:t>
            </a:r>
          </a:p>
          <a:p>
            <a:pPr>
              <a:buFont typeface="Wingdings" pitchFamily="2" charset="2"/>
              <a:buNone/>
            </a:pPr>
            <a:r>
              <a:rPr lang="en-US" sz="2800"/>
              <a:t>U = E ( r ) - .005 A </a:t>
            </a:r>
            <a:r>
              <a:rPr lang="en-US" sz="2800">
                <a:latin typeface="Symbol" pitchFamily="18" charset="2"/>
              </a:rPr>
              <a:t>s</a:t>
            </a:r>
            <a:r>
              <a:rPr lang="en-US" sz="2800"/>
              <a:t> </a:t>
            </a:r>
            <a:r>
              <a:rPr lang="en-US" sz="2800" baseline="30000"/>
              <a:t>2</a:t>
            </a:r>
          </a:p>
          <a:p>
            <a:pPr>
              <a:buFont typeface="Wingdings" pitchFamily="2" charset="2"/>
              <a:buNone/>
            </a:pPr>
            <a:r>
              <a:rPr lang="en-US" sz="2800"/>
              <a:t>	 =	22   -  .005 A (34) </a:t>
            </a:r>
            <a:r>
              <a:rPr lang="en-US" sz="2800" baseline="30000"/>
              <a:t>2</a:t>
            </a:r>
          </a:p>
          <a:p>
            <a:pPr>
              <a:buFont typeface="Wingdings" pitchFamily="2" charset="2"/>
              <a:buNone/>
            </a:pPr>
            <a:endParaRPr lang="en-US" sz="2800"/>
          </a:p>
          <a:p>
            <a:pPr>
              <a:buFont typeface="Wingdings" pitchFamily="2" charset="2"/>
              <a:buNone/>
            </a:pPr>
            <a:r>
              <a:rPr lang="en-US" sz="2800"/>
              <a:t>Risk Aversion	A	Value</a:t>
            </a:r>
          </a:p>
          <a:p>
            <a:pPr>
              <a:buFont typeface="Wingdings" pitchFamily="2" charset="2"/>
              <a:buNone/>
            </a:pPr>
            <a:r>
              <a:rPr lang="en-US" sz="2800"/>
              <a:t>	High		5	-6.90</a:t>
            </a:r>
          </a:p>
          <a:p>
            <a:pPr>
              <a:buFont typeface="Wingdings" pitchFamily="2" charset="2"/>
              <a:buNone/>
            </a:pPr>
            <a:r>
              <a:rPr lang="en-US" sz="2800"/>
              <a:t>				3	 4.66</a:t>
            </a:r>
          </a:p>
          <a:p>
            <a:pPr>
              <a:buFont typeface="Wingdings" pitchFamily="2" charset="2"/>
              <a:buNone/>
            </a:pPr>
            <a:r>
              <a:rPr lang="en-US" sz="2800"/>
              <a:t>    Low 		1	16.22</a:t>
            </a:r>
          </a:p>
        </p:txBody>
      </p:sp>
      <p:sp>
        <p:nvSpPr>
          <p:cNvPr id="36868" name="Line 4"/>
          <p:cNvSpPr>
            <a:spLocks noChangeShapeType="1"/>
          </p:cNvSpPr>
          <p:nvPr/>
        </p:nvSpPr>
        <p:spPr bwMode="auto">
          <a:xfrm>
            <a:off x="1524000" y="4572000"/>
            <a:ext cx="0" cy="533400"/>
          </a:xfrm>
          <a:prstGeom prst="line">
            <a:avLst/>
          </a:prstGeom>
          <a:noFill/>
          <a:ln w="76200">
            <a:solidFill>
              <a:srgbClr val="993300"/>
            </a:solidFill>
            <a:round/>
            <a:headEnd/>
            <a:tailEnd type="triangle" w="med" len="me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925513" y="2165350"/>
            <a:ext cx="5780087" cy="1187450"/>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r</a:t>
            </a:r>
            <a:r>
              <a:rPr lang="en-US" sz="3600" b="1" baseline="-25000">
                <a:solidFill>
                  <a:srgbClr val="990033"/>
                </a:solidFill>
              </a:rPr>
              <a:t>p</a:t>
            </a:r>
            <a:r>
              <a:rPr lang="en-US" sz="3600" b="1">
                <a:solidFill>
                  <a:srgbClr val="990033"/>
                </a:solidFill>
              </a:rPr>
              <a:t> = Weighted average of the</a:t>
            </a:r>
          </a:p>
          <a:p>
            <a:pPr algn="l" eaLnBrk="0" hangingPunct="0"/>
            <a:r>
              <a:rPr lang="en-US" sz="3600" b="1">
                <a:solidFill>
                  <a:srgbClr val="990033"/>
                </a:solidFill>
              </a:rPr>
              <a:t>    n securities</a:t>
            </a:r>
          </a:p>
        </p:txBody>
      </p:sp>
      <p:sp>
        <p:nvSpPr>
          <p:cNvPr id="39939" name="Rectangle 3"/>
          <p:cNvSpPr>
            <a:spLocks noChangeArrowheads="1"/>
          </p:cNvSpPr>
          <p:nvPr/>
        </p:nvSpPr>
        <p:spPr bwMode="auto">
          <a:xfrm>
            <a:off x="925513" y="3536950"/>
            <a:ext cx="5637212" cy="1187450"/>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p</a:t>
            </a:r>
            <a:r>
              <a:rPr lang="en-US" sz="3600" b="1" baseline="30000">
                <a:solidFill>
                  <a:srgbClr val="990033"/>
                </a:solidFill>
              </a:rPr>
              <a:t>2 </a:t>
            </a:r>
            <a:r>
              <a:rPr lang="en-US" sz="3600" b="1">
                <a:solidFill>
                  <a:srgbClr val="990033"/>
                </a:solidFill>
              </a:rPr>
              <a:t>= (Consider all pairwise </a:t>
            </a:r>
          </a:p>
          <a:p>
            <a:pPr algn="l" eaLnBrk="0" hangingPunct="0"/>
            <a:r>
              <a:rPr lang="en-US" sz="3600" b="1">
                <a:solidFill>
                  <a:srgbClr val="990033"/>
                </a:solidFill>
              </a:rPr>
              <a:t>          covariance measures)</a:t>
            </a:r>
          </a:p>
        </p:txBody>
      </p:sp>
      <p:sp>
        <p:nvSpPr>
          <p:cNvPr id="39940" name="Rectangle 4"/>
          <p:cNvSpPr>
            <a:spLocks noGrp="1" noChangeArrowheads="1"/>
          </p:cNvSpPr>
          <p:nvPr>
            <p:ph type="title"/>
          </p:nvPr>
        </p:nvSpPr>
        <p:spPr/>
        <p:txBody>
          <a:bodyPr/>
          <a:lstStyle/>
          <a:p>
            <a:r>
              <a:rPr lang="en-US"/>
              <a:t>In General, For An N-Security Portfolio:</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762000" y="1981200"/>
            <a:ext cx="3995738" cy="638175"/>
          </a:xfrm>
          <a:prstGeom prst="rect">
            <a:avLst/>
          </a:prstGeom>
          <a:noFill/>
          <a:ln w="127000">
            <a:noFill/>
            <a:miter lim="800000"/>
            <a:headEnd/>
            <a:tailEnd/>
          </a:ln>
          <a:effectLst/>
        </p:spPr>
        <p:txBody>
          <a:bodyPr wrap="none" lIns="90488" tIns="44450" rIns="90488" bIns="44450">
            <a:spAutoFit/>
          </a:bodyPr>
          <a:lstStyle/>
          <a:p>
            <a:pPr algn="l" eaLnBrk="0" hangingPunct="0"/>
            <a:r>
              <a:rPr lang="en-US" sz="3600" b="1">
                <a:solidFill>
                  <a:srgbClr val="990033"/>
                </a:solidFill>
              </a:rPr>
              <a:t>E(r</a:t>
            </a:r>
            <a:r>
              <a:rPr lang="en-US" sz="3600" b="1" baseline="-25000">
                <a:solidFill>
                  <a:srgbClr val="990033"/>
                </a:solidFill>
              </a:rPr>
              <a:t>p</a:t>
            </a:r>
            <a:r>
              <a:rPr lang="en-US" sz="3600" b="1">
                <a:solidFill>
                  <a:srgbClr val="990033"/>
                </a:solidFill>
              </a:rPr>
              <a:t>) = W</a:t>
            </a:r>
            <a:r>
              <a:rPr lang="en-US" sz="3600" b="1" baseline="-25000">
                <a:solidFill>
                  <a:srgbClr val="990033"/>
                </a:solidFill>
              </a:rPr>
              <a:t>1</a:t>
            </a:r>
            <a:r>
              <a:rPr lang="en-US" sz="3600" b="1">
                <a:solidFill>
                  <a:srgbClr val="990033"/>
                </a:solidFill>
              </a:rPr>
              <a:t>r</a:t>
            </a:r>
            <a:r>
              <a:rPr lang="en-US" sz="3600" b="1" baseline="-25000">
                <a:solidFill>
                  <a:srgbClr val="990033"/>
                </a:solidFill>
              </a:rPr>
              <a:t>1 </a:t>
            </a:r>
            <a:r>
              <a:rPr lang="en-US" sz="3600" b="1">
                <a:solidFill>
                  <a:srgbClr val="990033"/>
                </a:solidFill>
              </a:rPr>
              <a:t>+</a:t>
            </a:r>
            <a:r>
              <a:rPr lang="en-US" sz="3600" b="1" baseline="-25000">
                <a:solidFill>
                  <a:srgbClr val="990033"/>
                </a:solidFill>
              </a:rPr>
              <a:t> </a:t>
            </a:r>
            <a:r>
              <a:rPr lang="en-US" sz="3600" b="1">
                <a:solidFill>
                  <a:srgbClr val="990033"/>
                </a:solidFill>
              </a:rPr>
              <a:t>W</a:t>
            </a:r>
            <a:r>
              <a:rPr lang="en-US" sz="3600" b="1" baseline="-25000">
                <a:solidFill>
                  <a:srgbClr val="990033"/>
                </a:solidFill>
              </a:rPr>
              <a:t>2</a:t>
            </a:r>
            <a:r>
              <a:rPr lang="en-US" sz="3600" b="1">
                <a:solidFill>
                  <a:srgbClr val="990033"/>
                </a:solidFill>
              </a:rPr>
              <a:t>r</a:t>
            </a:r>
            <a:r>
              <a:rPr lang="en-US" sz="3600" b="1" baseline="-25000">
                <a:solidFill>
                  <a:srgbClr val="990033"/>
                </a:solidFill>
              </a:rPr>
              <a:t>2</a:t>
            </a:r>
          </a:p>
        </p:txBody>
      </p:sp>
      <p:sp>
        <p:nvSpPr>
          <p:cNvPr id="40963" name="Rectangle 3"/>
          <p:cNvSpPr>
            <a:spLocks noChangeArrowheads="1"/>
          </p:cNvSpPr>
          <p:nvPr/>
        </p:nvSpPr>
        <p:spPr bwMode="auto">
          <a:xfrm>
            <a:off x="495300" y="2895600"/>
            <a:ext cx="7967663" cy="638175"/>
          </a:xfrm>
          <a:prstGeom prst="rect">
            <a:avLst/>
          </a:prstGeom>
          <a:noFill/>
          <a:ln w="127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p</a:t>
            </a:r>
            <a:r>
              <a:rPr lang="en-US" sz="3600" b="1" baseline="30000">
                <a:solidFill>
                  <a:srgbClr val="990033"/>
                </a:solidFill>
              </a:rPr>
              <a:t>2</a:t>
            </a:r>
            <a:r>
              <a:rPr lang="en-US" sz="3600" b="1" baseline="-25000">
                <a:solidFill>
                  <a:srgbClr val="990033"/>
                </a:solidFill>
              </a:rPr>
              <a:t> </a:t>
            </a:r>
            <a:r>
              <a:rPr lang="en-US" sz="3600" b="1">
                <a:solidFill>
                  <a:srgbClr val="990033"/>
                </a:solidFill>
              </a:rPr>
              <a:t>= w</a:t>
            </a:r>
            <a:r>
              <a:rPr lang="en-US" sz="3600" b="1" baseline="-25000">
                <a:solidFill>
                  <a:srgbClr val="990033"/>
                </a:solidFill>
              </a:rPr>
              <a:t>1</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1</a:t>
            </a:r>
            <a:r>
              <a:rPr lang="en-US" sz="3600" b="1" baseline="30000">
                <a:solidFill>
                  <a:srgbClr val="990033"/>
                </a:solidFill>
              </a:rPr>
              <a:t>2</a:t>
            </a:r>
            <a:r>
              <a:rPr lang="en-US" sz="3600" b="1">
                <a:solidFill>
                  <a:srgbClr val="990033"/>
                </a:solidFill>
              </a:rPr>
              <a:t> + w</a:t>
            </a:r>
            <a:r>
              <a:rPr lang="en-US" sz="3600" b="1" baseline="-25000">
                <a:solidFill>
                  <a:srgbClr val="990033"/>
                </a:solidFill>
              </a:rPr>
              <a:t>2</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2</a:t>
            </a:r>
            <a:r>
              <a:rPr lang="en-US" sz="3600" b="1" baseline="30000">
                <a:solidFill>
                  <a:srgbClr val="990033"/>
                </a:solidFill>
              </a:rPr>
              <a:t>2</a:t>
            </a:r>
            <a:r>
              <a:rPr lang="en-US" sz="3600" b="1">
                <a:solidFill>
                  <a:srgbClr val="990033"/>
                </a:solidFill>
              </a:rPr>
              <a:t> + 2W</a:t>
            </a:r>
            <a:r>
              <a:rPr lang="en-US" sz="3600" b="1" baseline="-25000">
                <a:solidFill>
                  <a:srgbClr val="990033"/>
                </a:solidFill>
              </a:rPr>
              <a:t>1</a:t>
            </a:r>
            <a:r>
              <a:rPr lang="en-US" sz="3600" b="1">
                <a:solidFill>
                  <a:srgbClr val="990033"/>
                </a:solidFill>
              </a:rPr>
              <a:t>W</a:t>
            </a:r>
            <a:r>
              <a:rPr lang="en-US" sz="3600" b="1" baseline="-25000">
                <a:solidFill>
                  <a:srgbClr val="990033"/>
                </a:solidFill>
              </a:rPr>
              <a:t>2 </a:t>
            </a:r>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2</a:t>
            </a:r>
            <a:r>
              <a:rPr lang="en-US" sz="3600" b="1">
                <a:solidFill>
                  <a:srgbClr val="990033"/>
                </a:solidFill>
              </a:rPr>
              <a:t>)</a:t>
            </a:r>
          </a:p>
        </p:txBody>
      </p:sp>
      <p:sp>
        <p:nvSpPr>
          <p:cNvPr id="40964" name="Rectangle 4"/>
          <p:cNvSpPr>
            <a:spLocks noChangeArrowheads="1"/>
          </p:cNvSpPr>
          <p:nvPr/>
        </p:nvSpPr>
        <p:spPr bwMode="auto">
          <a:xfrm>
            <a:off x="323850" y="4038600"/>
            <a:ext cx="8509000" cy="638175"/>
          </a:xfrm>
          <a:prstGeom prst="rect">
            <a:avLst/>
          </a:prstGeom>
          <a:noFill/>
          <a:ln w="12700">
            <a:noFill/>
            <a:miter lim="800000"/>
            <a:headEnd/>
            <a:tailEnd/>
          </a:ln>
          <a:effectLst/>
        </p:spPr>
        <p:txBody>
          <a:bodyPr wrap="none" lIns="90488" tIns="44450" rIns="90488" bIns="44450">
            <a:spAutoFit/>
          </a:bodyPr>
          <a:lstStyle/>
          <a:p>
            <a:pPr algn="l" eaLnBrk="0" hangingPunct="0"/>
            <a:r>
              <a:rPr lang="en-US" sz="3600" b="1">
                <a:solidFill>
                  <a:srgbClr val="990033"/>
                </a:solidFill>
                <a:latin typeface="Symbol" pitchFamily="18" charset="2"/>
              </a:rPr>
              <a:t></a:t>
            </a:r>
            <a:r>
              <a:rPr lang="en-US" sz="3600" b="1" baseline="-25000">
                <a:solidFill>
                  <a:srgbClr val="990033"/>
                </a:solidFill>
              </a:rPr>
              <a:t>p</a:t>
            </a:r>
            <a:r>
              <a:rPr lang="en-US" sz="3600" b="1" baseline="30000">
                <a:solidFill>
                  <a:srgbClr val="990033"/>
                </a:solidFill>
              </a:rPr>
              <a:t> </a:t>
            </a:r>
            <a:r>
              <a:rPr lang="en-US" sz="3600" b="1">
                <a:solidFill>
                  <a:srgbClr val="990033"/>
                </a:solidFill>
              </a:rPr>
              <a:t>= [w</a:t>
            </a:r>
            <a:r>
              <a:rPr lang="en-US" sz="3600" b="1" baseline="-25000">
                <a:solidFill>
                  <a:srgbClr val="990033"/>
                </a:solidFill>
              </a:rPr>
              <a:t>1</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1</a:t>
            </a:r>
            <a:r>
              <a:rPr lang="en-US" sz="3600" b="1" baseline="30000">
                <a:solidFill>
                  <a:srgbClr val="990033"/>
                </a:solidFill>
              </a:rPr>
              <a:t>2</a:t>
            </a:r>
            <a:r>
              <a:rPr lang="en-US" sz="3600" b="1">
                <a:solidFill>
                  <a:srgbClr val="990033"/>
                </a:solidFill>
              </a:rPr>
              <a:t> + w</a:t>
            </a:r>
            <a:r>
              <a:rPr lang="en-US" sz="3600" b="1" baseline="-25000">
                <a:solidFill>
                  <a:srgbClr val="990033"/>
                </a:solidFill>
              </a:rPr>
              <a:t>2</a:t>
            </a:r>
            <a:r>
              <a:rPr lang="en-US" sz="3600" b="1" baseline="30000">
                <a:solidFill>
                  <a:srgbClr val="990033"/>
                </a:solidFill>
              </a:rPr>
              <a:t>2</a:t>
            </a:r>
            <a:r>
              <a:rPr lang="en-US" sz="3600" b="1">
                <a:solidFill>
                  <a:srgbClr val="990033"/>
                </a:solidFill>
                <a:latin typeface="Symbol" pitchFamily="18" charset="2"/>
              </a:rPr>
              <a:t></a:t>
            </a:r>
            <a:r>
              <a:rPr lang="en-US" sz="3600" b="1" baseline="-25000">
                <a:solidFill>
                  <a:srgbClr val="990033"/>
                </a:solidFill>
              </a:rPr>
              <a:t>2</a:t>
            </a:r>
            <a:r>
              <a:rPr lang="en-US" sz="3600" b="1" baseline="30000">
                <a:solidFill>
                  <a:srgbClr val="990033"/>
                </a:solidFill>
              </a:rPr>
              <a:t>2</a:t>
            </a:r>
            <a:r>
              <a:rPr lang="en-US" sz="3600" b="1">
                <a:solidFill>
                  <a:srgbClr val="990033"/>
                </a:solidFill>
              </a:rPr>
              <a:t> + 2W</a:t>
            </a:r>
            <a:r>
              <a:rPr lang="en-US" sz="3600" b="1" baseline="-25000">
                <a:solidFill>
                  <a:srgbClr val="990033"/>
                </a:solidFill>
              </a:rPr>
              <a:t>1</a:t>
            </a:r>
            <a:r>
              <a:rPr lang="en-US" sz="3600" b="1">
                <a:solidFill>
                  <a:srgbClr val="990033"/>
                </a:solidFill>
              </a:rPr>
              <a:t>W</a:t>
            </a:r>
            <a:r>
              <a:rPr lang="en-US" sz="3600" b="1" baseline="-25000">
                <a:solidFill>
                  <a:srgbClr val="990033"/>
                </a:solidFill>
              </a:rPr>
              <a:t>2 </a:t>
            </a:r>
            <a:r>
              <a:rPr lang="en-US" sz="3600" b="1">
                <a:solidFill>
                  <a:srgbClr val="990033"/>
                </a:solidFill>
              </a:rPr>
              <a:t>Cov(r</a:t>
            </a:r>
            <a:r>
              <a:rPr lang="en-US" sz="3600" b="1" baseline="-25000">
                <a:solidFill>
                  <a:srgbClr val="990033"/>
                </a:solidFill>
              </a:rPr>
              <a:t>1</a:t>
            </a:r>
            <a:r>
              <a:rPr lang="en-US" sz="3600" b="1">
                <a:solidFill>
                  <a:srgbClr val="990033"/>
                </a:solidFill>
              </a:rPr>
              <a:t>r</a:t>
            </a:r>
            <a:r>
              <a:rPr lang="en-US" sz="3600" b="1" baseline="-25000">
                <a:solidFill>
                  <a:srgbClr val="990033"/>
                </a:solidFill>
              </a:rPr>
              <a:t>2</a:t>
            </a:r>
            <a:r>
              <a:rPr lang="en-US" sz="3600" b="1">
                <a:solidFill>
                  <a:srgbClr val="990033"/>
                </a:solidFill>
              </a:rPr>
              <a:t>)]</a:t>
            </a:r>
            <a:r>
              <a:rPr lang="en-US" sz="3600" b="1" baseline="30000">
                <a:solidFill>
                  <a:srgbClr val="990033"/>
                </a:solidFill>
              </a:rPr>
              <a:t>1/2</a:t>
            </a:r>
          </a:p>
        </p:txBody>
      </p:sp>
      <p:sp>
        <p:nvSpPr>
          <p:cNvPr id="40965" name="Rectangle 5"/>
          <p:cNvSpPr>
            <a:spLocks noGrp="1" noChangeArrowheads="1"/>
          </p:cNvSpPr>
          <p:nvPr>
            <p:ph type="title"/>
          </p:nvPr>
        </p:nvSpPr>
        <p:spPr/>
        <p:txBody>
          <a:bodyPr/>
          <a:lstStyle/>
          <a:p>
            <a:r>
              <a:rPr lang="en-US"/>
              <a:t>Two-Security Portfolio</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Portfolios with Different Correlations</a:t>
            </a:r>
          </a:p>
        </p:txBody>
      </p:sp>
      <p:sp>
        <p:nvSpPr>
          <p:cNvPr id="41987" name="Line 3"/>
          <p:cNvSpPr>
            <a:spLocks noChangeShapeType="1"/>
          </p:cNvSpPr>
          <p:nvPr/>
        </p:nvSpPr>
        <p:spPr bwMode="auto">
          <a:xfrm flipH="1">
            <a:off x="1792288" y="4586288"/>
            <a:ext cx="3668712" cy="0"/>
          </a:xfrm>
          <a:prstGeom prst="line">
            <a:avLst/>
          </a:prstGeom>
          <a:noFill/>
          <a:ln w="38100">
            <a:solidFill>
              <a:srgbClr val="800000"/>
            </a:solidFill>
            <a:prstDash val="dash"/>
            <a:round/>
            <a:headEnd/>
            <a:tailEnd/>
          </a:ln>
          <a:effectLst/>
        </p:spPr>
        <p:txBody>
          <a:bodyPr wrap="none" anchor="ctr"/>
          <a:lstStyle/>
          <a:p>
            <a:endParaRPr lang="en-US"/>
          </a:p>
        </p:txBody>
      </p:sp>
      <p:sp>
        <p:nvSpPr>
          <p:cNvPr id="41988" name="Line 4"/>
          <p:cNvSpPr>
            <a:spLocks noChangeShapeType="1"/>
          </p:cNvSpPr>
          <p:nvPr/>
        </p:nvSpPr>
        <p:spPr bwMode="auto">
          <a:xfrm>
            <a:off x="6683375" y="2682875"/>
            <a:ext cx="0" cy="2822575"/>
          </a:xfrm>
          <a:prstGeom prst="line">
            <a:avLst/>
          </a:prstGeom>
          <a:noFill/>
          <a:ln w="57150">
            <a:solidFill>
              <a:srgbClr val="800000"/>
            </a:solidFill>
            <a:prstDash val="dash"/>
            <a:round/>
            <a:headEnd/>
            <a:tailEnd/>
          </a:ln>
          <a:effectLst/>
        </p:spPr>
        <p:txBody>
          <a:bodyPr wrap="none" anchor="ctr"/>
          <a:lstStyle/>
          <a:p>
            <a:endParaRPr lang="en-US"/>
          </a:p>
        </p:txBody>
      </p:sp>
      <p:sp>
        <p:nvSpPr>
          <p:cNvPr id="41989" name="Line 5"/>
          <p:cNvSpPr>
            <a:spLocks noChangeShapeType="1"/>
          </p:cNvSpPr>
          <p:nvPr/>
        </p:nvSpPr>
        <p:spPr bwMode="auto">
          <a:xfrm>
            <a:off x="5461000" y="4652963"/>
            <a:ext cx="0" cy="787400"/>
          </a:xfrm>
          <a:prstGeom prst="line">
            <a:avLst/>
          </a:prstGeom>
          <a:noFill/>
          <a:ln w="57150">
            <a:solidFill>
              <a:srgbClr val="800000"/>
            </a:solidFill>
            <a:prstDash val="dash"/>
            <a:round/>
            <a:headEnd/>
            <a:tailEnd/>
          </a:ln>
          <a:effectLst/>
        </p:spPr>
        <p:txBody>
          <a:bodyPr wrap="none" anchor="ctr"/>
          <a:lstStyle/>
          <a:p>
            <a:endParaRPr lang="en-US"/>
          </a:p>
        </p:txBody>
      </p:sp>
      <p:sp>
        <p:nvSpPr>
          <p:cNvPr id="41990" name="Rectangle 6"/>
          <p:cNvSpPr>
            <a:spLocks noChangeArrowheads="1"/>
          </p:cNvSpPr>
          <p:nvPr/>
        </p:nvSpPr>
        <p:spPr bwMode="auto">
          <a:xfrm>
            <a:off x="5748338" y="4237038"/>
            <a:ext cx="827087" cy="457200"/>
          </a:xfrm>
          <a:prstGeom prst="rect">
            <a:avLst/>
          </a:prstGeom>
          <a:noFill/>
          <a:ln w="9525">
            <a:noFill/>
            <a:miter lim="800000"/>
            <a:headEnd/>
            <a:tailEnd/>
          </a:ln>
          <a:effectLst/>
        </p:spPr>
        <p:txBody>
          <a:bodyPr wrap="none">
            <a:spAutoFit/>
          </a:bodyPr>
          <a:lstStyle/>
          <a:p>
            <a:pPr algn="l" eaLnBrk="0" hangingPunct="0"/>
            <a:r>
              <a:rPr lang="en-US">
                <a:solidFill>
                  <a:srgbClr val="990033"/>
                </a:solidFill>
                <a:latin typeface="Symbol" pitchFamily="18" charset="2"/>
              </a:rPr>
              <a:t></a:t>
            </a:r>
            <a:r>
              <a:rPr lang="en-US">
                <a:solidFill>
                  <a:srgbClr val="990033"/>
                </a:solidFill>
              </a:rPr>
              <a:t> = 1</a:t>
            </a:r>
          </a:p>
        </p:txBody>
      </p:sp>
      <p:sp>
        <p:nvSpPr>
          <p:cNvPr id="41991" name="Line 7"/>
          <p:cNvSpPr>
            <a:spLocks noChangeShapeType="1"/>
          </p:cNvSpPr>
          <p:nvPr/>
        </p:nvSpPr>
        <p:spPr bwMode="auto">
          <a:xfrm flipH="1" flipV="1">
            <a:off x="6035675" y="3930650"/>
            <a:ext cx="287338" cy="393700"/>
          </a:xfrm>
          <a:prstGeom prst="line">
            <a:avLst/>
          </a:prstGeom>
          <a:noFill/>
          <a:ln w="57150">
            <a:solidFill>
              <a:srgbClr val="800000"/>
            </a:solidFill>
            <a:round/>
            <a:headEnd/>
            <a:tailEnd type="triangle" w="med" len="med"/>
          </a:ln>
          <a:effectLst/>
        </p:spPr>
        <p:txBody>
          <a:bodyPr wrap="none" anchor="ctr"/>
          <a:lstStyle/>
          <a:p>
            <a:endParaRPr lang="en-US"/>
          </a:p>
        </p:txBody>
      </p:sp>
      <p:sp>
        <p:nvSpPr>
          <p:cNvPr id="41992" name="Line 8"/>
          <p:cNvSpPr>
            <a:spLocks noChangeShapeType="1"/>
          </p:cNvSpPr>
          <p:nvPr/>
        </p:nvSpPr>
        <p:spPr bwMode="auto">
          <a:xfrm>
            <a:off x="1752600" y="1960563"/>
            <a:ext cx="0" cy="3544887"/>
          </a:xfrm>
          <a:prstGeom prst="line">
            <a:avLst/>
          </a:prstGeom>
          <a:noFill/>
          <a:ln w="76200">
            <a:solidFill>
              <a:srgbClr val="800000"/>
            </a:solidFill>
            <a:round/>
            <a:headEnd/>
            <a:tailEnd/>
          </a:ln>
          <a:effectLst/>
        </p:spPr>
        <p:txBody>
          <a:bodyPr wrap="none" anchor="ctr"/>
          <a:lstStyle/>
          <a:p>
            <a:endParaRPr lang="en-US"/>
          </a:p>
        </p:txBody>
      </p:sp>
      <p:sp>
        <p:nvSpPr>
          <p:cNvPr id="41993" name="Line 9"/>
          <p:cNvSpPr>
            <a:spLocks noChangeShapeType="1"/>
          </p:cNvSpPr>
          <p:nvPr/>
        </p:nvSpPr>
        <p:spPr bwMode="auto">
          <a:xfrm>
            <a:off x="1752600" y="5486400"/>
            <a:ext cx="6111875" cy="0"/>
          </a:xfrm>
          <a:prstGeom prst="line">
            <a:avLst/>
          </a:prstGeom>
          <a:noFill/>
          <a:ln w="76200">
            <a:solidFill>
              <a:srgbClr val="800000"/>
            </a:solidFill>
            <a:round/>
            <a:headEnd/>
            <a:tailEnd/>
          </a:ln>
          <a:effectLst/>
        </p:spPr>
        <p:txBody>
          <a:bodyPr wrap="none" anchor="ctr"/>
          <a:lstStyle/>
          <a:p>
            <a:endParaRPr lang="en-US"/>
          </a:p>
        </p:txBody>
      </p:sp>
      <p:sp>
        <p:nvSpPr>
          <p:cNvPr id="41994" name="Line 10"/>
          <p:cNvSpPr>
            <a:spLocks noChangeShapeType="1"/>
          </p:cNvSpPr>
          <p:nvPr/>
        </p:nvSpPr>
        <p:spPr bwMode="auto">
          <a:xfrm flipH="1" flipV="1">
            <a:off x="1828800" y="3733800"/>
            <a:ext cx="3740150" cy="852488"/>
          </a:xfrm>
          <a:prstGeom prst="line">
            <a:avLst/>
          </a:prstGeom>
          <a:noFill/>
          <a:ln w="57150">
            <a:solidFill>
              <a:srgbClr val="800000"/>
            </a:solidFill>
            <a:round/>
            <a:headEnd/>
            <a:tailEnd/>
          </a:ln>
          <a:effectLst/>
        </p:spPr>
        <p:txBody>
          <a:bodyPr wrap="none" anchor="ctr"/>
          <a:lstStyle/>
          <a:p>
            <a:endParaRPr lang="en-US"/>
          </a:p>
        </p:txBody>
      </p:sp>
      <p:sp>
        <p:nvSpPr>
          <p:cNvPr id="41995" name="Line 11"/>
          <p:cNvSpPr>
            <a:spLocks noChangeShapeType="1"/>
          </p:cNvSpPr>
          <p:nvPr/>
        </p:nvSpPr>
        <p:spPr bwMode="auto">
          <a:xfrm flipV="1">
            <a:off x="1757363" y="2617788"/>
            <a:ext cx="4889500" cy="1116012"/>
          </a:xfrm>
          <a:prstGeom prst="line">
            <a:avLst/>
          </a:prstGeom>
          <a:noFill/>
          <a:ln w="57150">
            <a:solidFill>
              <a:srgbClr val="800000"/>
            </a:solidFill>
            <a:round/>
            <a:headEnd/>
            <a:tailEnd/>
          </a:ln>
          <a:effectLst/>
        </p:spPr>
        <p:txBody>
          <a:bodyPr wrap="none" anchor="ctr"/>
          <a:lstStyle/>
          <a:p>
            <a:endParaRPr lang="en-US"/>
          </a:p>
        </p:txBody>
      </p:sp>
      <p:sp>
        <p:nvSpPr>
          <p:cNvPr id="41996" name="Line 12"/>
          <p:cNvSpPr>
            <a:spLocks noChangeShapeType="1"/>
          </p:cNvSpPr>
          <p:nvPr/>
        </p:nvSpPr>
        <p:spPr bwMode="auto">
          <a:xfrm flipV="1">
            <a:off x="5461000" y="2617788"/>
            <a:ext cx="1222375" cy="1903412"/>
          </a:xfrm>
          <a:prstGeom prst="line">
            <a:avLst/>
          </a:prstGeom>
          <a:noFill/>
          <a:ln w="57150">
            <a:solidFill>
              <a:srgbClr val="800000"/>
            </a:solidFill>
            <a:round/>
            <a:headEnd/>
            <a:tailEnd/>
          </a:ln>
          <a:effectLst/>
        </p:spPr>
        <p:txBody>
          <a:bodyPr wrap="none" anchor="ctr"/>
          <a:lstStyle/>
          <a:p>
            <a:endParaRPr lang="en-US"/>
          </a:p>
        </p:txBody>
      </p:sp>
      <p:sp>
        <p:nvSpPr>
          <p:cNvPr id="41997" name="Arc 13"/>
          <p:cNvSpPr>
            <a:spLocks/>
          </p:cNvSpPr>
          <p:nvPr/>
        </p:nvSpPr>
        <p:spPr bwMode="auto">
          <a:xfrm flipH="1">
            <a:off x="5029200" y="2617788"/>
            <a:ext cx="1725613" cy="1905000"/>
          </a:xfrm>
          <a:custGeom>
            <a:avLst/>
            <a:gdLst>
              <a:gd name="G0" fmla="+- 0 0 0"/>
              <a:gd name="G1" fmla="+- 21583 0 0"/>
              <a:gd name="G2" fmla="+- 21600 0 0"/>
              <a:gd name="T0" fmla="*/ 849 w 21600"/>
              <a:gd name="T1" fmla="*/ 0 h 34839"/>
              <a:gd name="T2" fmla="*/ 17054 w 21600"/>
              <a:gd name="T3" fmla="*/ 34839 h 34839"/>
              <a:gd name="T4" fmla="*/ 0 w 21600"/>
              <a:gd name="T5" fmla="*/ 21583 h 34839"/>
            </a:gdLst>
            <a:ahLst/>
            <a:cxnLst>
              <a:cxn ang="0">
                <a:pos x="T0" y="T1"/>
              </a:cxn>
              <a:cxn ang="0">
                <a:pos x="T2" y="T3"/>
              </a:cxn>
              <a:cxn ang="0">
                <a:pos x="T4" y="T5"/>
              </a:cxn>
            </a:cxnLst>
            <a:rect l="0" t="0" r="r" b="b"/>
            <a:pathLst>
              <a:path w="21600" h="34839" fill="none" extrusionOk="0">
                <a:moveTo>
                  <a:pt x="849" y="-1"/>
                </a:moveTo>
                <a:cubicBezTo>
                  <a:pt x="12439" y="455"/>
                  <a:pt x="21600" y="9983"/>
                  <a:pt x="21600" y="21583"/>
                </a:cubicBezTo>
                <a:cubicBezTo>
                  <a:pt x="21600" y="26384"/>
                  <a:pt x="20000" y="31048"/>
                  <a:pt x="17053" y="34838"/>
                </a:cubicBezTo>
              </a:path>
              <a:path w="21600" h="34839" stroke="0" extrusionOk="0">
                <a:moveTo>
                  <a:pt x="849" y="-1"/>
                </a:moveTo>
                <a:cubicBezTo>
                  <a:pt x="12439" y="455"/>
                  <a:pt x="21600" y="9983"/>
                  <a:pt x="21600" y="21583"/>
                </a:cubicBezTo>
                <a:cubicBezTo>
                  <a:pt x="21600" y="26384"/>
                  <a:pt x="20000" y="31048"/>
                  <a:pt x="17053" y="34838"/>
                </a:cubicBezTo>
                <a:lnTo>
                  <a:pt x="0" y="21583"/>
                </a:lnTo>
                <a:close/>
              </a:path>
            </a:pathLst>
          </a:custGeom>
          <a:noFill/>
          <a:ln w="57150">
            <a:solidFill>
              <a:srgbClr val="800000"/>
            </a:solidFill>
            <a:round/>
            <a:headEnd/>
            <a:tailEnd/>
          </a:ln>
          <a:effectLst/>
        </p:spPr>
        <p:txBody>
          <a:bodyPr wrap="none" anchor="ctr"/>
          <a:lstStyle/>
          <a:p>
            <a:endParaRPr lang="en-US"/>
          </a:p>
        </p:txBody>
      </p:sp>
      <p:sp>
        <p:nvSpPr>
          <p:cNvPr id="41998" name="Rectangle 14"/>
          <p:cNvSpPr>
            <a:spLocks noChangeArrowheads="1"/>
          </p:cNvSpPr>
          <p:nvPr/>
        </p:nvSpPr>
        <p:spPr bwMode="auto">
          <a:xfrm>
            <a:off x="714375" y="2551113"/>
            <a:ext cx="750888" cy="457200"/>
          </a:xfrm>
          <a:prstGeom prst="rect">
            <a:avLst/>
          </a:prstGeom>
          <a:noFill/>
          <a:ln w="9525">
            <a:noFill/>
            <a:miter lim="800000"/>
            <a:headEnd/>
            <a:tailEnd/>
          </a:ln>
          <a:effectLst/>
        </p:spPr>
        <p:txBody>
          <a:bodyPr>
            <a:spAutoFit/>
          </a:bodyPr>
          <a:lstStyle/>
          <a:p>
            <a:pPr algn="l" eaLnBrk="0" hangingPunct="0"/>
            <a:r>
              <a:rPr lang="en-US">
                <a:solidFill>
                  <a:srgbClr val="990033"/>
                </a:solidFill>
              </a:rPr>
              <a:t>13%</a:t>
            </a:r>
          </a:p>
        </p:txBody>
      </p:sp>
      <p:sp>
        <p:nvSpPr>
          <p:cNvPr id="41999" name="Rectangle 15"/>
          <p:cNvSpPr>
            <a:spLocks noChangeArrowheads="1"/>
          </p:cNvSpPr>
          <p:nvPr/>
        </p:nvSpPr>
        <p:spPr bwMode="auto">
          <a:xfrm flipV="1">
            <a:off x="838200" y="4391025"/>
            <a:ext cx="609600" cy="457200"/>
          </a:xfrm>
          <a:prstGeom prst="rect">
            <a:avLst/>
          </a:prstGeom>
          <a:noFill/>
          <a:ln w="9525">
            <a:noFill/>
            <a:miter lim="800000"/>
            <a:headEnd/>
            <a:tailEnd/>
          </a:ln>
          <a:effectLst/>
        </p:spPr>
        <p:txBody>
          <a:bodyPr>
            <a:spAutoFit/>
          </a:bodyPr>
          <a:lstStyle/>
          <a:p>
            <a:pPr algn="l" eaLnBrk="0" hangingPunct="0"/>
            <a:r>
              <a:rPr lang="en-US">
                <a:solidFill>
                  <a:srgbClr val="990033"/>
                </a:solidFill>
              </a:rPr>
              <a:t>%8</a:t>
            </a:r>
          </a:p>
        </p:txBody>
      </p:sp>
      <p:sp>
        <p:nvSpPr>
          <p:cNvPr id="42000" name="Line 16"/>
          <p:cNvSpPr>
            <a:spLocks noChangeShapeType="1"/>
          </p:cNvSpPr>
          <p:nvPr/>
        </p:nvSpPr>
        <p:spPr bwMode="auto">
          <a:xfrm flipH="1">
            <a:off x="1828800" y="2617788"/>
            <a:ext cx="4891088" cy="65087"/>
          </a:xfrm>
          <a:prstGeom prst="line">
            <a:avLst/>
          </a:prstGeom>
          <a:noFill/>
          <a:ln w="57150">
            <a:solidFill>
              <a:srgbClr val="800000"/>
            </a:solidFill>
            <a:prstDash val="dash"/>
            <a:round/>
            <a:headEnd/>
            <a:tailEnd/>
          </a:ln>
          <a:effectLst/>
        </p:spPr>
        <p:txBody>
          <a:bodyPr wrap="none" anchor="ctr"/>
          <a:lstStyle/>
          <a:p>
            <a:endParaRPr lang="en-US"/>
          </a:p>
        </p:txBody>
      </p:sp>
      <p:sp>
        <p:nvSpPr>
          <p:cNvPr id="42001" name="Rectangle 17"/>
          <p:cNvSpPr>
            <a:spLocks noChangeArrowheads="1"/>
          </p:cNvSpPr>
          <p:nvPr/>
        </p:nvSpPr>
        <p:spPr bwMode="auto">
          <a:xfrm>
            <a:off x="1433513" y="1371600"/>
            <a:ext cx="758825" cy="519113"/>
          </a:xfrm>
          <a:prstGeom prst="rect">
            <a:avLst/>
          </a:prstGeom>
          <a:noFill/>
          <a:ln w="9525">
            <a:noFill/>
            <a:miter lim="800000"/>
            <a:headEnd/>
            <a:tailEnd/>
          </a:ln>
          <a:effectLst/>
        </p:spPr>
        <p:txBody>
          <a:bodyPr wrap="none">
            <a:spAutoFit/>
          </a:bodyPr>
          <a:lstStyle/>
          <a:p>
            <a:pPr algn="l" eaLnBrk="0" hangingPunct="0"/>
            <a:r>
              <a:rPr lang="en-US" sz="2800">
                <a:solidFill>
                  <a:srgbClr val="990033"/>
                </a:solidFill>
              </a:rPr>
              <a:t>E(r)</a:t>
            </a:r>
          </a:p>
        </p:txBody>
      </p:sp>
      <p:sp>
        <p:nvSpPr>
          <p:cNvPr id="42002" name="Rectangle 18"/>
          <p:cNvSpPr>
            <a:spLocks noChangeArrowheads="1"/>
          </p:cNvSpPr>
          <p:nvPr/>
        </p:nvSpPr>
        <p:spPr bwMode="auto">
          <a:xfrm>
            <a:off x="7329488" y="5637213"/>
            <a:ext cx="1098550" cy="457200"/>
          </a:xfrm>
          <a:prstGeom prst="rect">
            <a:avLst/>
          </a:prstGeom>
          <a:noFill/>
          <a:ln w="9525">
            <a:noFill/>
            <a:miter lim="800000"/>
            <a:headEnd/>
            <a:tailEnd/>
          </a:ln>
          <a:effectLst/>
        </p:spPr>
        <p:txBody>
          <a:bodyPr wrap="none">
            <a:spAutoFit/>
          </a:bodyPr>
          <a:lstStyle/>
          <a:p>
            <a:pPr algn="l" eaLnBrk="0" hangingPunct="0"/>
            <a:r>
              <a:rPr lang="en-US">
                <a:solidFill>
                  <a:srgbClr val="990033"/>
                </a:solidFill>
              </a:rPr>
              <a:t>St. Dev</a:t>
            </a:r>
          </a:p>
        </p:txBody>
      </p:sp>
      <p:sp>
        <p:nvSpPr>
          <p:cNvPr id="42003" name="Rectangle 19"/>
          <p:cNvSpPr>
            <a:spLocks noChangeArrowheads="1"/>
          </p:cNvSpPr>
          <p:nvPr/>
        </p:nvSpPr>
        <p:spPr bwMode="auto">
          <a:xfrm>
            <a:off x="4956175" y="5702300"/>
            <a:ext cx="750888" cy="457200"/>
          </a:xfrm>
          <a:prstGeom prst="rect">
            <a:avLst/>
          </a:prstGeom>
          <a:noFill/>
          <a:ln w="9525">
            <a:noFill/>
            <a:miter lim="800000"/>
            <a:headEnd/>
            <a:tailEnd/>
          </a:ln>
          <a:effectLst/>
        </p:spPr>
        <p:txBody>
          <a:bodyPr>
            <a:spAutoFit/>
          </a:bodyPr>
          <a:lstStyle/>
          <a:p>
            <a:pPr algn="l" eaLnBrk="0" hangingPunct="0"/>
            <a:r>
              <a:rPr lang="en-US">
                <a:solidFill>
                  <a:srgbClr val="990033"/>
                </a:solidFill>
              </a:rPr>
              <a:t>12%</a:t>
            </a:r>
          </a:p>
        </p:txBody>
      </p:sp>
      <p:sp>
        <p:nvSpPr>
          <p:cNvPr id="42004" name="Rectangle 20"/>
          <p:cNvSpPr>
            <a:spLocks noChangeArrowheads="1"/>
          </p:cNvSpPr>
          <p:nvPr/>
        </p:nvSpPr>
        <p:spPr bwMode="auto">
          <a:xfrm>
            <a:off x="6323013" y="5702300"/>
            <a:ext cx="750887" cy="457200"/>
          </a:xfrm>
          <a:prstGeom prst="rect">
            <a:avLst/>
          </a:prstGeom>
          <a:noFill/>
          <a:ln w="9525">
            <a:noFill/>
            <a:miter lim="800000"/>
            <a:headEnd/>
            <a:tailEnd/>
          </a:ln>
          <a:effectLst/>
        </p:spPr>
        <p:txBody>
          <a:bodyPr>
            <a:spAutoFit/>
          </a:bodyPr>
          <a:lstStyle/>
          <a:p>
            <a:pPr algn="l" eaLnBrk="0" hangingPunct="0"/>
            <a:r>
              <a:rPr lang="en-US">
                <a:solidFill>
                  <a:srgbClr val="990033"/>
                </a:solidFill>
              </a:rPr>
              <a:t>20%</a:t>
            </a:r>
          </a:p>
        </p:txBody>
      </p:sp>
      <p:sp>
        <p:nvSpPr>
          <p:cNvPr id="42005" name="Rectangle 21"/>
          <p:cNvSpPr>
            <a:spLocks noChangeArrowheads="1"/>
          </p:cNvSpPr>
          <p:nvPr/>
        </p:nvSpPr>
        <p:spPr bwMode="auto">
          <a:xfrm>
            <a:off x="3505200" y="3538538"/>
            <a:ext cx="984250" cy="457200"/>
          </a:xfrm>
          <a:prstGeom prst="rect">
            <a:avLst/>
          </a:prstGeom>
          <a:noFill/>
          <a:ln w="9525">
            <a:noFill/>
            <a:miter lim="800000"/>
            <a:headEnd/>
            <a:tailEnd/>
          </a:ln>
          <a:effectLst/>
        </p:spPr>
        <p:txBody>
          <a:bodyPr>
            <a:spAutoFit/>
          </a:bodyPr>
          <a:lstStyle/>
          <a:p>
            <a:pPr algn="l" eaLnBrk="0" hangingPunct="0"/>
            <a:r>
              <a:rPr lang="en-US">
                <a:solidFill>
                  <a:srgbClr val="990033"/>
                </a:solidFill>
                <a:latin typeface="Symbol" pitchFamily="18" charset="2"/>
              </a:rPr>
              <a:t></a:t>
            </a:r>
            <a:r>
              <a:rPr lang="en-US">
                <a:solidFill>
                  <a:srgbClr val="990033"/>
                </a:solidFill>
              </a:rPr>
              <a:t> = .3</a:t>
            </a:r>
          </a:p>
        </p:txBody>
      </p:sp>
      <p:sp>
        <p:nvSpPr>
          <p:cNvPr id="42006" name="Line 22"/>
          <p:cNvSpPr>
            <a:spLocks noChangeShapeType="1"/>
          </p:cNvSpPr>
          <p:nvPr/>
        </p:nvSpPr>
        <p:spPr bwMode="auto">
          <a:xfrm>
            <a:off x="4525963" y="3798888"/>
            <a:ext cx="430212" cy="0"/>
          </a:xfrm>
          <a:prstGeom prst="line">
            <a:avLst/>
          </a:prstGeom>
          <a:noFill/>
          <a:ln w="28575">
            <a:solidFill>
              <a:srgbClr val="800000"/>
            </a:solidFill>
            <a:round/>
            <a:headEnd/>
            <a:tailEnd type="triangle" w="med" len="med"/>
          </a:ln>
          <a:effectLst/>
        </p:spPr>
        <p:txBody>
          <a:bodyPr wrap="none" anchor="ctr"/>
          <a:lstStyle/>
          <a:p>
            <a:endParaRPr lang="en-US"/>
          </a:p>
        </p:txBody>
      </p:sp>
      <p:sp>
        <p:nvSpPr>
          <p:cNvPr id="42007" name="Rectangle 23"/>
          <p:cNvSpPr>
            <a:spLocks noChangeArrowheads="1"/>
          </p:cNvSpPr>
          <p:nvPr/>
        </p:nvSpPr>
        <p:spPr bwMode="auto">
          <a:xfrm>
            <a:off x="1936750" y="2860675"/>
            <a:ext cx="928688" cy="457200"/>
          </a:xfrm>
          <a:prstGeom prst="rect">
            <a:avLst/>
          </a:prstGeom>
          <a:noFill/>
          <a:ln w="9525">
            <a:noFill/>
            <a:miter lim="800000"/>
            <a:headEnd/>
            <a:tailEnd/>
          </a:ln>
          <a:effectLst/>
        </p:spPr>
        <p:txBody>
          <a:bodyPr wrap="none">
            <a:spAutoFit/>
          </a:bodyPr>
          <a:lstStyle/>
          <a:p>
            <a:pPr algn="l" eaLnBrk="0" hangingPunct="0"/>
            <a:r>
              <a:rPr lang="en-US">
                <a:solidFill>
                  <a:srgbClr val="990033"/>
                </a:solidFill>
                <a:latin typeface="Symbol" pitchFamily="18" charset="2"/>
              </a:rPr>
              <a:t></a:t>
            </a:r>
            <a:r>
              <a:rPr lang="en-US">
                <a:solidFill>
                  <a:srgbClr val="990033"/>
                </a:solidFill>
              </a:rPr>
              <a:t> = -1</a:t>
            </a:r>
          </a:p>
        </p:txBody>
      </p:sp>
      <p:sp>
        <p:nvSpPr>
          <p:cNvPr id="42008" name="Rectangle 24"/>
          <p:cNvSpPr>
            <a:spLocks noChangeArrowheads="1"/>
          </p:cNvSpPr>
          <p:nvPr/>
        </p:nvSpPr>
        <p:spPr bwMode="auto">
          <a:xfrm>
            <a:off x="1792288" y="4170363"/>
            <a:ext cx="928687" cy="457200"/>
          </a:xfrm>
          <a:prstGeom prst="rect">
            <a:avLst/>
          </a:prstGeom>
          <a:noFill/>
          <a:ln w="9525">
            <a:noFill/>
            <a:miter lim="800000"/>
            <a:headEnd/>
            <a:tailEnd/>
          </a:ln>
          <a:effectLst/>
        </p:spPr>
        <p:txBody>
          <a:bodyPr wrap="none">
            <a:spAutoFit/>
          </a:bodyPr>
          <a:lstStyle/>
          <a:p>
            <a:pPr algn="l" eaLnBrk="0" hangingPunct="0"/>
            <a:r>
              <a:rPr lang="en-US">
                <a:solidFill>
                  <a:srgbClr val="990033"/>
                </a:solidFill>
                <a:latin typeface="Symbol" pitchFamily="18" charset="2"/>
              </a:rPr>
              <a:t></a:t>
            </a:r>
            <a:r>
              <a:rPr lang="en-US">
                <a:solidFill>
                  <a:srgbClr val="990033"/>
                </a:solidFill>
              </a:rPr>
              <a:t> = -1</a:t>
            </a:r>
          </a:p>
        </p:txBody>
      </p:sp>
      <p:sp>
        <p:nvSpPr>
          <p:cNvPr id="42009" name="Line 25"/>
          <p:cNvSpPr>
            <a:spLocks noChangeShapeType="1"/>
          </p:cNvSpPr>
          <p:nvPr/>
        </p:nvSpPr>
        <p:spPr bwMode="auto">
          <a:xfrm flipH="1" flipV="1">
            <a:off x="2224088" y="3995738"/>
            <a:ext cx="0" cy="328612"/>
          </a:xfrm>
          <a:prstGeom prst="line">
            <a:avLst/>
          </a:prstGeom>
          <a:noFill/>
          <a:ln w="38100">
            <a:solidFill>
              <a:srgbClr val="800000"/>
            </a:solidFill>
            <a:round/>
            <a:headEnd/>
            <a:tailEnd type="triangle" w="med" len="med"/>
          </a:ln>
          <a:effectLst/>
        </p:spPr>
        <p:txBody>
          <a:bodyPr wrap="none" anchor="ctr"/>
          <a:lstStyle/>
          <a:p>
            <a:endParaRPr lang="en-US"/>
          </a:p>
        </p:txBody>
      </p:sp>
      <p:sp>
        <p:nvSpPr>
          <p:cNvPr id="42010" name="Line 26"/>
          <p:cNvSpPr>
            <a:spLocks noChangeShapeType="1"/>
          </p:cNvSpPr>
          <p:nvPr/>
        </p:nvSpPr>
        <p:spPr bwMode="auto">
          <a:xfrm>
            <a:off x="2286000" y="3124200"/>
            <a:ext cx="0" cy="327025"/>
          </a:xfrm>
          <a:prstGeom prst="line">
            <a:avLst/>
          </a:prstGeom>
          <a:noFill/>
          <a:ln w="38100">
            <a:solidFill>
              <a:srgbClr val="800000"/>
            </a:solidFill>
            <a:round/>
            <a:headEnd/>
            <a:tailEnd type="triangle" w="med" len="me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noFill/>
          <a:ln/>
        </p:spPr>
        <p:txBody>
          <a:bodyPr lIns="90488" tIns="44450" rIns="90488" bIns="44450"/>
          <a:lstStyle/>
          <a:p>
            <a:r>
              <a:rPr lang="en-US"/>
              <a:t>The relationship depends on correlation coefficient.</a:t>
            </a:r>
          </a:p>
          <a:p>
            <a:r>
              <a:rPr lang="en-US"/>
              <a:t>-1.0 </a:t>
            </a:r>
            <a:r>
              <a:rPr lang="en-US" u="sng"/>
              <a:t>&lt;</a:t>
            </a:r>
            <a:r>
              <a:rPr lang="en-US"/>
              <a:t> </a:t>
            </a:r>
            <a:r>
              <a:rPr lang="en-US">
                <a:latin typeface="Symbol" pitchFamily="18" charset="2"/>
              </a:rPr>
              <a:t></a:t>
            </a:r>
            <a:r>
              <a:rPr lang="en-US"/>
              <a:t> </a:t>
            </a:r>
            <a:r>
              <a:rPr lang="en-US" u="sng"/>
              <a:t>&lt;</a:t>
            </a:r>
            <a:r>
              <a:rPr lang="en-US"/>
              <a:t> +1.0</a:t>
            </a:r>
          </a:p>
          <a:p>
            <a:r>
              <a:rPr lang="en-US"/>
              <a:t>The smaller the correlation, the greater the risk reduction potential.</a:t>
            </a:r>
          </a:p>
          <a:p>
            <a:r>
              <a:rPr lang="en-US"/>
              <a:t>If </a:t>
            </a:r>
            <a:r>
              <a:rPr lang="en-US">
                <a:latin typeface="Symbol" pitchFamily="18" charset="2"/>
              </a:rPr>
              <a:t>r </a:t>
            </a:r>
            <a:r>
              <a:rPr lang="en-US"/>
              <a:t>= +1.0, no risk reduction is possible.</a:t>
            </a:r>
          </a:p>
        </p:txBody>
      </p:sp>
      <p:sp>
        <p:nvSpPr>
          <p:cNvPr id="43011" name="Rectangle 3"/>
          <p:cNvSpPr>
            <a:spLocks noGrp="1" noChangeArrowheads="1"/>
          </p:cNvSpPr>
          <p:nvPr>
            <p:ph type="title"/>
          </p:nvPr>
        </p:nvSpPr>
        <p:spPr/>
        <p:txBody>
          <a:bodyPr/>
          <a:lstStyle/>
          <a:p>
            <a:r>
              <a:rPr lang="en-US"/>
              <a:t>Correlation Effects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noFill/>
          <a:ln/>
        </p:spPr>
        <p:txBody>
          <a:bodyPr lIns="90488" tIns="44450" rIns="90488" bIns="44450"/>
          <a:lstStyle/>
          <a:p>
            <a:r>
              <a:rPr lang="en-US"/>
              <a:t>The optimal combinations result in lowest level of risk for a given return.</a:t>
            </a:r>
          </a:p>
          <a:p>
            <a:r>
              <a:rPr lang="en-US"/>
              <a:t>The optimal trade-off is described as the efficient frontier.</a:t>
            </a:r>
          </a:p>
          <a:p>
            <a:r>
              <a:rPr lang="en-US"/>
              <a:t>These portfolios are dominant.</a:t>
            </a:r>
          </a:p>
        </p:txBody>
      </p:sp>
      <p:sp>
        <p:nvSpPr>
          <p:cNvPr id="49155" name="Rectangle 3"/>
          <p:cNvSpPr>
            <a:spLocks noGrp="1" noChangeArrowheads="1"/>
          </p:cNvSpPr>
          <p:nvPr>
            <p:ph type="title"/>
          </p:nvPr>
        </p:nvSpPr>
        <p:spPr/>
        <p:txBody>
          <a:bodyPr/>
          <a:lstStyle/>
          <a:p>
            <a:r>
              <a:rPr lang="en-US"/>
              <a:t>Extending Concepts to All Securities</a:t>
            </a:r>
            <a:endParaRPr lang="en-US" sz="320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0" y="152400"/>
            <a:ext cx="9144000" cy="533400"/>
          </a:xfrm>
        </p:spPr>
        <p:txBody>
          <a:bodyPr/>
          <a:lstStyle/>
          <a:p>
            <a:r>
              <a:rPr lang="en-US" sz="3200"/>
              <a:t>The Markowitz Model</a:t>
            </a:r>
          </a:p>
        </p:txBody>
      </p:sp>
      <p:sp>
        <p:nvSpPr>
          <p:cNvPr id="59395" name="Rectangle 3"/>
          <p:cNvSpPr>
            <a:spLocks noGrp="1" noChangeArrowheads="1"/>
          </p:cNvSpPr>
          <p:nvPr>
            <p:ph type="body" idx="1"/>
          </p:nvPr>
        </p:nvSpPr>
        <p:spPr>
          <a:xfrm>
            <a:off x="685800" y="1600200"/>
            <a:ext cx="7772400" cy="4495800"/>
          </a:xfrm>
        </p:spPr>
        <p:txBody>
          <a:bodyPr/>
          <a:lstStyle/>
          <a:p>
            <a:pPr>
              <a:buFont typeface="Wingdings" pitchFamily="2" charset="2"/>
              <a:buNone/>
            </a:pPr>
            <a:endParaRPr lang="en-US"/>
          </a:p>
          <a:p>
            <a:pPr>
              <a:buFont typeface="Wingdings" pitchFamily="2" charset="2"/>
              <a:buNone/>
            </a:pPr>
            <a:endParaRPr lang="en-US"/>
          </a:p>
          <a:p>
            <a:pPr>
              <a:buFont typeface="Wingdings" pitchFamily="2" charset="2"/>
              <a:buNone/>
            </a:pPr>
            <a:endParaRPr lang="en-US"/>
          </a:p>
          <a:p>
            <a:pPr>
              <a:buFont typeface="Wingdings" pitchFamily="2" charset="2"/>
              <a:buNone/>
            </a:pPr>
            <a:r>
              <a:rPr lang="en-US"/>
              <a:t>Markowitz model: minimize </a:t>
            </a:r>
            <a:r>
              <a:rPr lang="en-US">
                <a:cs typeface="Times New Roman" pitchFamily="18" charset="0"/>
              </a:rPr>
              <a:t>σ</a:t>
            </a:r>
            <a:r>
              <a:rPr lang="en-US" baseline="-25000">
                <a:cs typeface="Times New Roman" pitchFamily="18" charset="0"/>
              </a:rPr>
              <a:t>p</a:t>
            </a:r>
            <a:r>
              <a:rPr lang="en-US" baseline="30000">
                <a:cs typeface="Times New Roman" pitchFamily="18" charset="0"/>
              </a:rPr>
              <a:t>2</a:t>
            </a:r>
            <a:r>
              <a:rPr lang="en-US">
                <a:cs typeface="Times New Roman" pitchFamily="18" charset="0"/>
              </a:rPr>
              <a:t> given E(r</a:t>
            </a:r>
            <a:r>
              <a:rPr lang="en-US" baseline="-25000">
                <a:cs typeface="Times New Roman" pitchFamily="18" charset="0"/>
              </a:rPr>
              <a:t>p</a:t>
            </a:r>
            <a:r>
              <a:rPr lang="en-US">
                <a:cs typeface="Times New Roman" pitchFamily="18" charset="0"/>
              </a:rPr>
              <a:t>), or equivalently maximize E(r</a:t>
            </a:r>
            <a:r>
              <a:rPr lang="en-US" baseline="-25000">
                <a:cs typeface="Times New Roman" pitchFamily="18" charset="0"/>
              </a:rPr>
              <a:t>p</a:t>
            </a:r>
            <a:r>
              <a:rPr lang="en-US">
                <a:cs typeface="Times New Roman" pitchFamily="18" charset="0"/>
              </a:rPr>
              <a:t>) given σ</a:t>
            </a:r>
            <a:r>
              <a:rPr lang="en-US" baseline="-25000">
                <a:cs typeface="Times New Roman" pitchFamily="18" charset="0"/>
              </a:rPr>
              <a:t>p</a:t>
            </a:r>
            <a:r>
              <a:rPr lang="en-US" baseline="30000">
                <a:cs typeface="Times New Roman" pitchFamily="18" charset="0"/>
              </a:rPr>
              <a:t>2</a:t>
            </a:r>
          </a:p>
          <a:p>
            <a:pPr>
              <a:buFont typeface="Wingdings" pitchFamily="2" charset="2"/>
              <a:buNone/>
            </a:pPr>
            <a:r>
              <a:rPr lang="en-US">
                <a:cs typeface="Times New Roman" pitchFamily="18" charset="0"/>
              </a:rPr>
              <a:t>Problem can be solved using a spreadsheet (for reasonably small n) or software</a:t>
            </a:r>
          </a:p>
          <a:p>
            <a:pPr>
              <a:buFont typeface="Wingdings" pitchFamily="2" charset="2"/>
              <a:buNone/>
            </a:pPr>
            <a:endParaRPr lang="en-US" baseline="30000">
              <a:cs typeface="Times New Roman" pitchFamily="18" charset="0"/>
            </a:endParaRPr>
          </a:p>
        </p:txBody>
      </p:sp>
      <p:graphicFrame>
        <p:nvGraphicFramePr>
          <p:cNvPr id="59396" name="Object 4"/>
          <p:cNvGraphicFramePr>
            <a:graphicFrameLocks noChangeAspect="1"/>
          </p:cNvGraphicFramePr>
          <p:nvPr/>
        </p:nvGraphicFramePr>
        <p:xfrm>
          <a:off x="762000" y="1676400"/>
          <a:ext cx="4017963" cy="1744663"/>
        </p:xfrm>
        <a:graphic>
          <a:graphicData uri="http://schemas.openxmlformats.org/presentationml/2006/ole">
            <p:oleObj spid="_x0000_s67586" name="Equation" r:id="rId3" imgW="1638000" imgH="711000" progId="Equation.3">
              <p:embed/>
            </p:oleObj>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Minimum-Variance Frontier of Risky Assets</a:t>
            </a:r>
          </a:p>
        </p:txBody>
      </p:sp>
      <p:sp>
        <p:nvSpPr>
          <p:cNvPr id="50179" name="Rectangle 3"/>
          <p:cNvSpPr>
            <a:spLocks noChangeArrowheads="1"/>
          </p:cNvSpPr>
          <p:nvPr/>
        </p:nvSpPr>
        <p:spPr bwMode="auto">
          <a:xfrm>
            <a:off x="990600" y="1408113"/>
            <a:ext cx="6715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a:solidFill>
                  <a:srgbClr val="990033"/>
                </a:solidFill>
              </a:rPr>
              <a:t>E(r)</a:t>
            </a:r>
          </a:p>
        </p:txBody>
      </p:sp>
      <p:sp>
        <p:nvSpPr>
          <p:cNvPr id="50180" name="Line 4"/>
          <p:cNvSpPr>
            <a:spLocks noChangeShapeType="1"/>
          </p:cNvSpPr>
          <p:nvPr/>
        </p:nvSpPr>
        <p:spPr bwMode="auto">
          <a:xfrm>
            <a:off x="1516063" y="4392613"/>
            <a:ext cx="4892675" cy="0"/>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0181" name="Arc 5"/>
          <p:cNvSpPr>
            <a:spLocks/>
          </p:cNvSpPr>
          <p:nvPr/>
        </p:nvSpPr>
        <p:spPr bwMode="auto">
          <a:xfrm>
            <a:off x="3190875" y="3076575"/>
            <a:ext cx="2073275" cy="1282700"/>
          </a:xfrm>
          <a:custGeom>
            <a:avLst/>
            <a:gdLst>
              <a:gd name="G0" fmla="+- 21600 0 0"/>
              <a:gd name="G1" fmla="+- 21600 0 0"/>
              <a:gd name="G2" fmla="+- 21600 0 0"/>
              <a:gd name="T0" fmla="*/ 0 w 21600"/>
              <a:gd name="T1" fmla="*/ 21600 h 21600"/>
              <a:gd name="T2" fmla="*/ 21584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76"/>
                  <a:pt x="9660" y="8"/>
                  <a:pt x="21584" y="0"/>
                </a:cubicBezTo>
              </a:path>
              <a:path w="21600" h="21600" stroke="0" extrusionOk="0">
                <a:moveTo>
                  <a:pt x="0" y="21600"/>
                </a:moveTo>
                <a:cubicBezTo>
                  <a:pt x="0" y="9676"/>
                  <a:pt x="9660" y="8"/>
                  <a:pt x="21584" y="0"/>
                </a:cubicBezTo>
                <a:lnTo>
                  <a:pt x="21600" y="21600"/>
                </a:lnTo>
                <a:close/>
              </a:path>
            </a:pathLst>
          </a:custGeom>
          <a:noFill/>
          <a:ln w="7620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0182" name="Arc 6"/>
          <p:cNvSpPr>
            <a:spLocks/>
          </p:cNvSpPr>
          <p:nvPr/>
        </p:nvSpPr>
        <p:spPr bwMode="auto">
          <a:xfrm>
            <a:off x="3200400" y="4267200"/>
            <a:ext cx="2073275" cy="12827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7620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0183" name="Oval 7"/>
          <p:cNvSpPr>
            <a:spLocks noChangeArrowheads="1"/>
          </p:cNvSpPr>
          <p:nvPr/>
        </p:nvSpPr>
        <p:spPr bwMode="auto">
          <a:xfrm>
            <a:off x="3086100" y="4294188"/>
            <a:ext cx="242888" cy="196850"/>
          </a:xfrm>
          <a:prstGeom prst="ellipse">
            <a:avLst/>
          </a:prstGeom>
          <a:solidFill>
            <a:srgbClr val="000080"/>
          </a:solidFill>
          <a:ln w="12700">
            <a:solidFill>
              <a:schemeClr val="accent1"/>
            </a:solidFill>
            <a:round/>
            <a:headEnd/>
            <a:tailEnd/>
          </a:ln>
          <a:effectLst>
            <a:outerShdw dist="17961" dir="2700000" algn="ctr" rotWithShape="0">
              <a:schemeClr val="bg2"/>
            </a:outerShdw>
          </a:effectLst>
        </p:spPr>
        <p:txBody>
          <a:bodyPr wrap="none" anchor="ctr"/>
          <a:lstStyle/>
          <a:p>
            <a:endParaRPr lang="en-US"/>
          </a:p>
        </p:txBody>
      </p:sp>
      <p:sp>
        <p:nvSpPr>
          <p:cNvPr id="50184" name="Rectangle 8"/>
          <p:cNvSpPr>
            <a:spLocks noChangeArrowheads="1"/>
          </p:cNvSpPr>
          <p:nvPr/>
        </p:nvSpPr>
        <p:spPr bwMode="auto">
          <a:xfrm>
            <a:off x="2703513" y="2162175"/>
            <a:ext cx="1244600" cy="819150"/>
          </a:xfrm>
          <a:prstGeom prst="rect">
            <a:avLst/>
          </a:prstGeom>
          <a:noFill/>
          <a:ln w="127000">
            <a:noFill/>
            <a:miter lim="800000"/>
            <a:headEnd/>
            <a:tailEnd/>
          </a:ln>
          <a:effectLst/>
        </p:spPr>
        <p:txBody>
          <a:bodyPr wrap="none" lIns="90488" tIns="44450" rIns="90488" bIns="44450">
            <a:spAutoFit/>
          </a:bodyPr>
          <a:lstStyle/>
          <a:p>
            <a:pPr algn="l" eaLnBrk="0" hangingPunct="0"/>
            <a:r>
              <a:rPr lang="en-US">
                <a:solidFill>
                  <a:srgbClr val="990033"/>
                </a:solidFill>
              </a:rPr>
              <a:t>Efficient</a:t>
            </a:r>
          </a:p>
          <a:p>
            <a:pPr algn="l" eaLnBrk="0" hangingPunct="0"/>
            <a:r>
              <a:rPr lang="en-US">
                <a:solidFill>
                  <a:srgbClr val="990033"/>
                </a:solidFill>
              </a:rPr>
              <a:t>frontier</a:t>
            </a:r>
          </a:p>
        </p:txBody>
      </p:sp>
      <p:sp>
        <p:nvSpPr>
          <p:cNvPr id="50185" name="Rectangle 9"/>
          <p:cNvSpPr>
            <a:spLocks noChangeArrowheads="1"/>
          </p:cNvSpPr>
          <p:nvPr/>
        </p:nvSpPr>
        <p:spPr bwMode="auto">
          <a:xfrm>
            <a:off x="1479550" y="3571875"/>
            <a:ext cx="1363663" cy="1625600"/>
          </a:xfrm>
          <a:prstGeom prst="rect">
            <a:avLst/>
          </a:prstGeom>
          <a:noFill/>
          <a:ln w="127000">
            <a:noFill/>
            <a:miter lim="800000"/>
            <a:headEnd/>
            <a:tailEnd/>
          </a:ln>
          <a:effectLst/>
        </p:spPr>
        <p:txBody>
          <a:bodyPr wrap="none" lIns="90488" tIns="44450" rIns="90488" bIns="44450">
            <a:spAutoFit/>
          </a:bodyPr>
          <a:lstStyle/>
          <a:p>
            <a:pPr algn="l" eaLnBrk="0" hangingPunct="0"/>
            <a:r>
              <a:rPr lang="en-US">
                <a:solidFill>
                  <a:srgbClr val="990033"/>
                </a:solidFill>
              </a:rPr>
              <a:t>Global</a:t>
            </a:r>
          </a:p>
          <a:p>
            <a:pPr algn="l" eaLnBrk="0" hangingPunct="0"/>
            <a:r>
              <a:rPr lang="en-US">
                <a:solidFill>
                  <a:srgbClr val="990033"/>
                </a:solidFill>
              </a:rPr>
              <a:t>minimum</a:t>
            </a:r>
          </a:p>
          <a:p>
            <a:pPr algn="l" eaLnBrk="0" hangingPunct="0"/>
            <a:endParaRPr lang="en-US" sz="500">
              <a:solidFill>
                <a:srgbClr val="990033"/>
              </a:solidFill>
            </a:endParaRPr>
          </a:p>
          <a:p>
            <a:pPr algn="l" eaLnBrk="0" hangingPunct="0"/>
            <a:r>
              <a:rPr lang="en-US">
                <a:solidFill>
                  <a:srgbClr val="990033"/>
                </a:solidFill>
              </a:rPr>
              <a:t>variance</a:t>
            </a:r>
          </a:p>
          <a:p>
            <a:pPr algn="l" eaLnBrk="0" hangingPunct="0"/>
            <a:r>
              <a:rPr lang="en-US">
                <a:solidFill>
                  <a:srgbClr val="990033"/>
                </a:solidFill>
              </a:rPr>
              <a:t>portfolio</a:t>
            </a:r>
          </a:p>
        </p:txBody>
      </p:sp>
      <p:sp>
        <p:nvSpPr>
          <p:cNvPr id="50186" name="Rectangle 10"/>
          <p:cNvSpPr>
            <a:spLocks noChangeArrowheads="1"/>
          </p:cNvSpPr>
          <p:nvPr/>
        </p:nvSpPr>
        <p:spPr bwMode="auto">
          <a:xfrm>
            <a:off x="5957888" y="4795838"/>
            <a:ext cx="1398587" cy="1184275"/>
          </a:xfrm>
          <a:prstGeom prst="rect">
            <a:avLst/>
          </a:prstGeom>
          <a:noFill/>
          <a:ln w="127000">
            <a:noFill/>
            <a:miter lim="800000"/>
            <a:headEnd/>
            <a:tailEnd/>
          </a:ln>
          <a:effectLst/>
        </p:spPr>
        <p:txBody>
          <a:bodyPr wrap="none" lIns="90488" tIns="44450" rIns="90488" bIns="44450">
            <a:spAutoFit/>
          </a:bodyPr>
          <a:lstStyle/>
          <a:p>
            <a:pPr algn="l" eaLnBrk="0" hangingPunct="0"/>
            <a:r>
              <a:rPr lang="en-US">
                <a:solidFill>
                  <a:srgbClr val="990033"/>
                </a:solidFill>
              </a:rPr>
              <a:t>Minimum</a:t>
            </a:r>
          </a:p>
          <a:p>
            <a:pPr algn="l" eaLnBrk="0" hangingPunct="0"/>
            <a:r>
              <a:rPr lang="en-US">
                <a:solidFill>
                  <a:srgbClr val="990033"/>
                </a:solidFill>
              </a:rPr>
              <a:t>variance</a:t>
            </a:r>
          </a:p>
          <a:p>
            <a:pPr algn="l" eaLnBrk="0" hangingPunct="0"/>
            <a:r>
              <a:rPr lang="en-US">
                <a:solidFill>
                  <a:srgbClr val="990033"/>
                </a:solidFill>
              </a:rPr>
              <a:t>frontier</a:t>
            </a:r>
          </a:p>
        </p:txBody>
      </p:sp>
      <p:sp>
        <p:nvSpPr>
          <p:cNvPr id="50187" name="Rectangle 11"/>
          <p:cNvSpPr>
            <a:spLocks noChangeArrowheads="1"/>
          </p:cNvSpPr>
          <p:nvPr/>
        </p:nvSpPr>
        <p:spPr bwMode="auto">
          <a:xfrm>
            <a:off x="6467475" y="3443288"/>
            <a:ext cx="1431925" cy="819150"/>
          </a:xfrm>
          <a:prstGeom prst="rect">
            <a:avLst/>
          </a:prstGeom>
          <a:noFill/>
          <a:ln w="127000">
            <a:noFill/>
            <a:miter lim="800000"/>
            <a:headEnd/>
            <a:tailEnd/>
          </a:ln>
          <a:effectLst/>
        </p:spPr>
        <p:txBody>
          <a:bodyPr wrap="none" lIns="90488" tIns="44450" rIns="90488" bIns="44450">
            <a:spAutoFit/>
          </a:bodyPr>
          <a:lstStyle/>
          <a:p>
            <a:pPr algn="l" eaLnBrk="0" hangingPunct="0"/>
            <a:r>
              <a:rPr lang="en-US">
                <a:solidFill>
                  <a:srgbClr val="990033"/>
                </a:solidFill>
              </a:rPr>
              <a:t>Individual</a:t>
            </a:r>
          </a:p>
          <a:p>
            <a:pPr algn="l" eaLnBrk="0" hangingPunct="0"/>
            <a:r>
              <a:rPr lang="en-US">
                <a:solidFill>
                  <a:srgbClr val="990033"/>
                </a:solidFill>
              </a:rPr>
              <a:t>assets</a:t>
            </a:r>
          </a:p>
        </p:txBody>
      </p:sp>
      <p:sp>
        <p:nvSpPr>
          <p:cNvPr id="50188" name="Oval 12"/>
          <p:cNvSpPr>
            <a:spLocks noChangeArrowheads="1"/>
          </p:cNvSpPr>
          <p:nvPr/>
        </p:nvSpPr>
        <p:spPr bwMode="auto">
          <a:xfrm>
            <a:off x="4813300" y="3635375"/>
            <a:ext cx="242888" cy="19685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89" name="Oval 13"/>
          <p:cNvSpPr>
            <a:spLocks noChangeArrowheads="1"/>
          </p:cNvSpPr>
          <p:nvPr/>
        </p:nvSpPr>
        <p:spPr bwMode="auto">
          <a:xfrm>
            <a:off x="5322888" y="3359150"/>
            <a:ext cx="242887" cy="195263"/>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0" name="Oval 14"/>
          <p:cNvSpPr>
            <a:spLocks noChangeArrowheads="1"/>
          </p:cNvSpPr>
          <p:nvPr/>
        </p:nvSpPr>
        <p:spPr bwMode="auto">
          <a:xfrm>
            <a:off x="4722813" y="4051300"/>
            <a:ext cx="242887" cy="19685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1" name="Oval 15"/>
          <p:cNvSpPr>
            <a:spLocks noChangeArrowheads="1"/>
          </p:cNvSpPr>
          <p:nvPr/>
        </p:nvSpPr>
        <p:spPr bwMode="auto">
          <a:xfrm>
            <a:off x="3668713" y="3775075"/>
            <a:ext cx="157162"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2" name="Oval 16"/>
          <p:cNvSpPr>
            <a:spLocks noChangeArrowheads="1"/>
          </p:cNvSpPr>
          <p:nvPr/>
        </p:nvSpPr>
        <p:spPr bwMode="auto">
          <a:xfrm>
            <a:off x="3813175" y="4554538"/>
            <a:ext cx="158750"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3" name="Oval 17"/>
          <p:cNvSpPr>
            <a:spLocks noChangeArrowheads="1"/>
          </p:cNvSpPr>
          <p:nvPr/>
        </p:nvSpPr>
        <p:spPr bwMode="auto">
          <a:xfrm>
            <a:off x="4232275" y="4572000"/>
            <a:ext cx="157163"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4" name="Oval 18"/>
          <p:cNvSpPr>
            <a:spLocks noChangeArrowheads="1"/>
          </p:cNvSpPr>
          <p:nvPr/>
        </p:nvSpPr>
        <p:spPr bwMode="auto">
          <a:xfrm>
            <a:off x="4044950" y="4011613"/>
            <a:ext cx="157163"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5" name="Oval 19"/>
          <p:cNvSpPr>
            <a:spLocks noChangeArrowheads="1"/>
          </p:cNvSpPr>
          <p:nvPr/>
        </p:nvSpPr>
        <p:spPr bwMode="auto">
          <a:xfrm>
            <a:off x="4159250" y="3687763"/>
            <a:ext cx="157163"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6" name="Oval 20"/>
          <p:cNvSpPr>
            <a:spLocks noChangeArrowheads="1"/>
          </p:cNvSpPr>
          <p:nvPr/>
        </p:nvSpPr>
        <p:spPr bwMode="auto">
          <a:xfrm>
            <a:off x="4449763" y="3497263"/>
            <a:ext cx="158750"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7" name="Oval 21"/>
          <p:cNvSpPr>
            <a:spLocks noChangeArrowheads="1"/>
          </p:cNvSpPr>
          <p:nvPr/>
        </p:nvSpPr>
        <p:spPr bwMode="auto">
          <a:xfrm>
            <a:off x="4378325" y="3913188"/>
            <a:ext cx="157163"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8" name="Oval 22"/>
          <p:cNvSpPr>
            <a:spLocks noChangeArrowheads="1"/>
          </p:cNvSpPr>
          <p:nvPr/>
        </p:nvSpPr>
        <p:spPr bwMode="auto">
          <a:xfrm>
            <a:off x="3578225" y="4016375"/>
            <a:ext cx="157163"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199" name="Oval 23"/>
          <p:cNvSpPr>
            <a:spLocks noChangeArrowheads="1"/>
          </p:cNvSpPr>
          <p:nvPr/>
        </p:nvSpPr>
        <p:spPr bwMode="auto">
          <a:xfrm>
            <a:off x="3722688" y="4156075"/>
            <a:ext cx="157162" cy="127000"/>
          </a:xfrm>
          <a:prstGeom prst="ellipse">
            <a:avLst/>
          </a:prstGeom>
          <a:solidFill>
            <a:srgbClr val="800000"/>
          </a:solidFill>
          <a:ln w="12700">
            <a:solidFill>
              <a:schemeClr val="bg2"/>
            </a:solidFill>
            <a:round/>
            <a:headEnd/>
            <a:tailEnd/>
          </a:ln>
          <a:effectLst>
            <a:outerShdw dist="17961" dir="2700000" algn="ctr" rotWithShape="0">
              <a:schemeClr val="bg2"/>
            </a:outerShdw>
          </a:effectLst>
        </p:spPr>
        <p:txBody>
          <a:bodyPr wrap="none" anchor="ctr"/>
          <a:lstStyle/>
          <a:p>
            <a:endParaRPr lang="en-US"/>
          </a:p>
        </p:txBody>
      </p:sp>
      <p:sp>
        <p:nvSpPr>
          <p:cNvPr id="50200" name="Line 24"/>
          <p:cNvSpPr>
            <a:spLocks noChangeShapeType="1"/>
          </p:cNvSpPr>
          <p:nvPr/>
        </p:nvSpPr>
        <p:spPr bwMode="auto">
          <a:xfrm>
            <a:off x="3395663" y="2925763"/>
            <a:ext cx="296862" cy="473075"/>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0201" name="Line 25"/>
          <p:cNvSpPr>
            <a:spLocks noChangeShapeType="1"/>
          </p:cNvSpPr>
          <p:nvPr/>
        </p:nvSpPr>
        <p:spPr bwMode="auto">
          <a:xfrm flipH="1" flipV="1">
            <a:off x="5619750" y="3519488"/>
            <a:ext cx="795338" cy="323850"/>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0202" name="Line 26"/>
          <p:cNvSpPr>
            <a:spLocks noChangeShapeType="1"/>
          </p:cNvSpPr>
          <p:nvPr/>
        </p:nvSpPr>
        <p:spPr bwMode="auto">
          <a:xfrm flipH="1" flipV="1">
            <a:off x="5111750" y="3779838"/>
            <a:ext cx="1284288" cy="98425"/>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0203" name="Line 27"/>
          <p:cNvSpPr>
            <a:spLocks noChangeShapeType="1"/>
          </p:cNvSpPr>
          <p:nvPr/>
        </p:nvSpPr>
        <p:spPr bwMode="auto">
          <a:xfrm flipH="1">
            <a:off x="5019675" y="3860800"/>
            <a:ext cx="1395413" cy="265113"/>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0204" name="Line 28"/>
          <p:cNvSpPr>
            <a:spLocks noChangeShapeType="1"/>
          </p:cNvSpPr>
          <p:nvPr/>
        </p:nvSpPr>
        <p:spPr bwMode="auto">
          <a:xfrm flipH="1" flipV="1">
            <a:off x="3675063" y="3571875"/>
            <a:ext cx="2187575" cy="1279525"/>
          </a:xfrm>
          <a:prstGeom prst="line">
            <a:avLst/>
          </a:prstGeom>
          <a:noFill/>
          <a:ln w="50800">
            <a:solidFill>
              <a:srgbClr val="800000"/>
            </a:solidFill>
            <a:round/>
            <a:headEnd/>
            <a:tailEnd type="triangle" w="med" len="med"/>
          </a:ln>
          <a:effectLst>
            <a:outerShdw dist="53882" dir="2700000" algn="ctr" rotWithShape="0">
              <a:schemeClr val="bg2"/>
            </a:outerShdw>
          </a:effectLst>
        </p:spPr>
        <p:txBody>
          <a:bodyPr wrap="none" anchor="ctr"/>
          <a:lstStyle/>
          <a:p>
            <a:endParaRPr lang="en-US"/>
          </a:p>
        </p:txBody>
      </p:sp>
      <p:sp>
        <p:nvSpPr>
          <p:cNvPr id="50205" name="Line 29"/>
          <p:cNvSpPr>
            <a:spLocks noChangeShapeType="1"/>
          </p:cNvSpPr>
          <p:nvPr/>
        </p:nvSpPr>
        <p:spPr bwMode="auto">
          <a:xfrm flipH="1">
            <a:off x="3886200" y="5029200"/>
            <a:ext cx="2066925" cy="0"/>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0206" name="Freeform 30"/>
          <p:cNvSpPr>
            <a:spLocks/>
          </p:cNvSpPr>
          <p:nvPr/>
        </p:nvSpPr>
        <p:spPr bwMode="auto">
          <a:xfrm>
            <a:off x="1255713" y="1900238"/>
            <a:ext cx="5922962" cy="4310062"/>
          </a:xfrm>
          <a:custGeom>
            <a:avLst/>
            <a:gdLst/>
            <a:ahLst/>
            <a:cxnLst>
              <a:cxn ang="0">
                <a:pos x="0" y="0"/>
              </a:cxn>
              <a:cxn ang="0">
                <a:pos x="0" y="2984"/>
              </a:cxn>
              <a:cxn ang="0">
                <a:pos x="3907" y="2984"/>
              </a:cxn>
            </a:cxnLst>
            <a:rect l="0" t="0" r="r" b="b"/>
            <a:pathLst>
              <a:path w="3908" h="2985">
                <a:moveTo>
                  <a:pt x="0" y="0"/>
                </a:moveTo>
                <a:lnTo>
                  <a:pt x="0" y="2984"/>
                </a:lnTo>
                <a:lnTo>
                  <a:pt x="3907" y="2984"/>
                </a:lnTo>
              </a:path>
            </a:pathLst>
          </a:custGeom>
          <a:noFill/>
          <a:ln w="762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endParaRPr lang="en-US"/>
          </a:p>
        </p:txBody>
      </p:sp>
      <p:sp>
        <p:nvSpPr>
          <p:cNvPr id="50207" name="Rectangle 31"/>
          <p:cNvSpPr>
            <a:spLocks noChangeArrowheads="1"/>
          </p:cNvSpPr>
          <p:nvPr/>
        </p:nvSpPr>
        <p:spPr bwMode="auto">
          <a:xfrm>
            <a:off x="7227888" y="6022975"/>
            <a:ext cx="1743075" cy="454025"/>
          </a:xfrm>
          <a:prstGeom prst="rect">
            <a:avLst/>
          </a:prstGeom>
          <a:noFill/>
          <a:ln w="12700">
            <a:noFill/>
            <a:miter lim="800000"/>
            <a:headEnd/>
            <a:tailEnd/>
          </a:ln>
          <a:effectLst/>
        </p:spPr>
        <p:txBody>
          <a:bodyPr lIns="90488" tIns="44450" rIns="90488" bIns="44450">
            <a:spAutoFit/>
          </a:bodyPr>
          <a:lstStyle/>
          <a:p>
            <a:pPr algn="l" eaLnBrk="0" hangingPunct="0">
              <a:spcBef>
                <a:spcPct val="50000"/>
              </a:spcBef>
            </a:pPr>
            <a:r>
              <a:rPr lang="en-US">
                <a:solidFill>
                  <a:srgbClr val="990033"/>
                </a:solidFill>
              </a:rPr>
              <a:t>St. Dev.</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noFill/>
          <a:ln/>
        </p:spPr>
        <p:txBody>
          <a:bodyPr lIns="90488" tIns="44450" rIns="90488" bIns="44450"/>
          <a:lstStyle/>
          <a:p>
            <a:r>
              <a:rPr lang="en-US"/>
              <a:t>The optimal combination becomes linear.</a:t>
            </a:r>
          </a:p>
          <a:p>
            <a:r>
              <a:rPr lang="en-US"/>
              <a:t>A single combination of risky and riskless assets will dominate.</a:t>
            </a:r>
          </a:p>
        </p:txBody>
      </p:sp>
      <p:sp>
        <p:nvSpPr>
          <p:cNvPr id="51203" name="Rectangle 3"/>
          <p:cNvSpPr>
            <a:spLocks noGrp="1" noChangeArrowheads="1"/>
          </p:cNvSpPr>
          <p:nvPr>
            <p:ph type="title"/>
          </p:nvPr>
        </p:nvSpPr>
        <p:spPr/>
        <p:txBody>
          <a:bodyPr/>
          <a:lstStyle/>
          <a:p>
            <a:r>
              <a:rPr lang="en-US"/>
              <a:t>Extending to Include Riskless Asset</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62" name="Line 1062"/>
          <p:cNvSpPr>
            <a:spLocks noChangeShapeType="1"/>
          </p:cNvSpPr>
          <p:nvPr/>
        </p:nvSpPr>
        <p:spPr bwMode="auto">
          <a:xfrm flipV="1">
            <a:off x="1447800" y="1905000"/>
            <a:ext cx="3775075" cy="3478213"/>
          </a:xfrm>
          <a:prstGeom prst="line">
            <a:avLst/>
          </a:prstGeom>
          <a:noFill/>
          <a:ln w="5080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2228" name="Line 1028"/>
          <p:cNvSpPr>
            <a:spLocks noChangeShapeType="1"/>
          </p:cNvSpPr>
          <p:nvPr/>
        </p:nvSpPr>
        <p:spPr bwMode="auto">
          <a:xfrm flipV="1">
            <a:off x="3589338" y="3300413"/>
            <a:ext cx="0" cy="2741612"/>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26" name="Rectangle 1026"/>
          <p:cNvSpPr>
            <a:spLocks noGrp="1" noChangeArrowheads="1"/>
          </p:cNvSpPr>
          <p:nvPr>
            <p:ph type="title"/>
          </p:nvPr>
        </p:nvSpPr>
        <p:spPr/>
        <p:txBody>
          <a:bodyPr/>
          <a:lstStyle/>
          <a:p>
            <a:r>
              <a:rPr lang="en-US"/>
              <a:t>Alternative CALs</a:t>
            </a:r>
          </a:p>
        </p:txBody>
      </p:sp>
      <p:sp>
        <p:nvSpPr>
          <p:cNvPr id="52227" name="Rectangle 1027"/>
          <p:cNvSpPr>
            <a:spLocks noChangeArrowheads="1"/>
          </p:cNvSpPr>
          <p:nvPr/>
        </p:nvSpPr>
        <p:spPr bwMode="auto">
          <a:xfrm>
            <a:off x="857250" y="2533650"/>
            <a:ext cx="444500"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M</a:t>
            </a:r>
          </a:p>
        </p:txBody>
      </p:sp>
      <p:sp>
        <p:nvSpPr>
          <p:cNvPr id="52229" name="Line 1029"/>
          <p:cNvSpPr>
            <a:spLocks noChangeShapeType="1"/>
          </p:cNvSpPr>
          <p:nvPr/>
        </p:nvSpPr>
        <p:spPr bwMode="auto">
          <a:xfrm flipV="1">
            <a:off x="4368800" y="2638425"/>
            <a:ext cx="0" cy="3373438"/>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30" name="Line 1030"/>
          <p:cNvSpPr>
            <a:spLocks noChangeShapeType="1"/>
          </p:cNvSpPr>
          <p:nvPr/>
        </p:nvSpPr>
        <p:spPr bwMode="auto">
          <a:xfrm flipV="1">
            <a:off x="4933950" y="2686050"/>
            <a:ext cx="0" cy="3371850"/>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31" name="Line 1031"/>
          <p:cNvSpPr>
            <a:spLocks noChangeShapeType="1"/>
          </p:cNvSpPr>
          <p:nvPr/>
        </p:nvSpPr>
        <p:spPr bwMode="auto">
          <a:xfrm flipV="1">
            <a:off x="5465763" y="2544763"/>
            <a:ext cx="0" cy="3513137"/>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32" name="Line 1032"/>
          <p:cNvSpPr>
            <a:spLocks noChangeShapeType="1"/>
          </p:cNvSpPr>
          <p:nvPr/>
        </p:nvSpPr>
        <p:spPr bwMode="auto">
          <a:xfrm>
            <a:off x="1519238" y="3395663"/>
            <a:ext cx="2035175" cy="0"/>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33" name="Line 1033"/>
          <p:cNvSpPr>
            <a:spLocks noChangeShapeType="1"/>
          </p:cNvSpPr>
          <p:nvPr/>
        </p:nvSpPr>
        <p:spPr bwMode="auto">
          <a:xfrm>
            <a:off x="1501775" y="4198938"/>
            <a:ext cx="1627188" cy="0"/>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34" name="Line 1034"/>
          <p:cNvSpPr>
            <a:spLocks noChangeShapeType="1"/>
          </p:cNvSpPr>
          <p:nvPr/>
        </p:nvSpPr>
        <p:spPr bwMode="auto">
          <a:xfrm>
            <a:off x="1519238" y="2701925"/>
            <a:ext cx="3308350" cy="0"/>
          </a:xfrm>
          <a:prstGeom prst="line">
            <a:avLst/>
          </a:prstGeom>
          <a:noFill/>
          <a:ln w="76200">
            <a:solidFill>
              <a:srgbClr val="800000"/>
            </a:solidFill>
            <a:prstDash val="sysDot"/>
            <a:round/>
            <a:headEnd/>
            <a:tailEnd/>
          </a:ln>
          <a:effectLst>
            <a:outerShdw dist="53882" dir="2700000" algn="ctr" rotWithShape="0">
              <a:schemeClr val="bg2"/>
            </a:outerShdw>
          </a:effectLst>
        </p:spPr>
        <p:txBody>
          <a:bodyPr wrap="none" anchor="ctr"/>
          <a:lstStyle/>
          <a:p>
            <a:endParaRPr lang="en-US"/>
          </a:p>
        </p:txBody>
      </p:sp>
      <p:sp>
        <p:nvSpPr>
          <p:cNvPr id="52235" name="Rectangle 1035"/>
          <p:cNvSpPr>
            <a:spLocks noChangeArrowheads="1"/>
          </p:cNvSpPr>
          <p:nvPr/>
        </p:nvSpPr>
        <p:spPr bwMode="auto">
          <a:xfrm>
            <a:off x="1152525" y="1579563"/>
            <a:ext cx="677863"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E(r)</a:t>
            </a:r>
          </a:p>
        </p:txBody>
      </p:sp>
      <p:sp>
        <p:nvSpPr>
          <p:cNvPr id="52236" name="Rectangle 1036"/>
          <p:cNvSpPr>
            <a:spLocks noChangeArrowheads="1"/>
          </p:cNvSpPr>
          <p:nvPr/>
        </p:nvSpPr>
        <p:spPr bwMode="auto">
          <a:xfrm>
            <a:off x="5715000" y="3276600"/>
            <a:ext cx="2535238" cy="758825"/>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CAL (Global</a:t>
            </a:r>
          </a:p>
          <a:p>
            <a:pPr algn="l" eaLnBrk="0" hangingPunct="0"/>
            <a:r>
              <a:rPr lang="en-US" sz="2200" b="1">
                <a:solidFill>
                  <a:srgbClr val="990033"/>
                </a:solidFill>
              </a:rPr>
              <a:t>minimum variance)</a:t>
            </a:r>
          </a:p>
        </p:txBody>
      </p:sp>
      <p:sp>
        <p:nvSpPr>
          <p:cNvPr id="52237" name="Line 1037"/>
          <p:cNvSpPr>
            <a:spLocks noChangeShapeType="1"/>
          </p:cNvSpPr>
          <p:nvPr/>
        </p:nvSpPr>
        <p:spPr bwMode="auto">
          <a:xfrm flipV="1">
            <a:off x="1436688" y="1811338"/>
            <a:ext cx="4641850" cy="3619500"/>
          </a:xfrm>
          <a:prstGeom prst="line">
            <a:avLst/>
          </a:prstGeom>
          <a:noFill/>
          <a:ln w="5080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2238" name="Line 1038"/>
          <p:cNvSpPr>
            <a:spLocks noChangeShapeType="1"/>
          </p:cNvSpPr>
          <p:nvPr/>
        </p:nvSpPr>
        <p:spPr bwMode="auto">
          <a:xfrm flipV="1">
            <a:off x="1436688" y="1905000"/>
            <a:ext cx="3775075" cy="3478213"/>
          </a:xfrm>
          <a:prstGeom prst="line">
            <a:avLst/>
          </a:prstGeom>
          <a:noFill/>
          <a:ln w="5080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2240" name="Arc 1040"/>
          <p:cNvSpPr>
            <a:spLocks/>
          </p:cNvSpPr>
          <p:nvPr/>
        </p:nvSpPr>
        <p:spPr bwMode="auto">
          <a:xfrm>
            <a:off x="3124200" y="2590800"/>
            <a:ext cx="2901950" cy="1890713"/>
          </a:xfrm>
          <a:custGeom>
            <a:avLst/>
            <a:gdLst>
              <a:gd name="G0" fmla="+- 21600 0 0"/>
              <a:gd name="G1" fmla="+- 21600 0 0"/>
              <a:gd name="G2" fmla="+- 21600 0 0"/>
              <a:gd name="T0" fmla="*/ 0 w 21600"/>
              <a:gd name="T1" fmla="*/ 21600 h 21600"/>
              <a:gd name="T2" fmla="*/ 21589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74"/>
                  <a:pt x="9663" y="6"/>
                  <a:pt x="21589" y="0"/>
                </a:cubicBezTo>
              </a:path>
              <a:path w="21600" h="21600" stroke="0" extrusionOk="0">
                <a:moveTo>
                  <a:pt x="0" y="21600"/>
                </a:moveTo>
                <a:cubicBezTo>
                  <a:pt x="0" y="9674"/>
                  <a:pt x="9663" y="6"/>
                  <a:pt x="21589" y="0"/>
                </a:cubicBezTo>
                <a:lnTo>
                  <a:pt x="21600" y="21600"/>
                </a:lnTo>
                <a:close/>
              </a:path>
            </a:pathLst>
          </a:custGeom>
          <a:noFill/>
          <a:ln w="63500">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2242" name="Rectangle 1042"/>
          <p:cNvSpPr>
            <a:spLocks noChangeArrowheads="1"/>
          </p:cNvSpPr>
          <p:nvPr/>
        </p:nvSpPr>
        <p:spPr bwMode="auto">
          <a:xfrm>
            <a:off x="6018213" y="1524000"/>
            <a:ext cx="122872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CAL (A)</a:t>
            </a:r>
          </a:p>
        </p:txBody>
      </p:sp>
      <p:sp>
        <p:nvSpPr>
          <p:cNvPr id="52243" name="Rectangle 1043"/>
          <p:cNvSpPr>
            <a:spLocks noChangeArrowheads="1"/>
          </p:cNvSpPr>
          <p:nvPr/>
        </p:nvSpPr>
        <p:spPr bwMode="auto">
          <a:xfrm>
            <a:off x="4691063" y="1571625"/>
            <a:ext cx="1198562"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CAL (P)</a:t>
            </a:r>
          </a:p>
        </p:txBody>
      </p:sp>
      <p:sp>
        <p:nvSpPr>
          <p:cNvPr id="52244" name="Rectangle 1044"/>
          <p:cNvSpPr>
            <a:spLocks noChangeArrowheads="1"/>
          </p:cNvSpPr>
          <p:nvPr/>
        </p:nvSpPr>
        <p:spPr bwMode="auto">
          <a:xfrm>
            <a:off x="939800" y="3194050"/>
            <a:ext cx="35242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P</a:t>
            </a:r>
          </a:p>
        </p:txBody>
      </p:sp>
      <p:sp>
        <p:nvSpPr>
          <p:cNvPr id="52245" name="Rectangle 1045"/>
          <p:cNvSpPr>
            <a:spLocks noChangeArrowheads="1"/>
          </p:cNvSpPr>
          <p:nvPr/>
        </p:nvSpPr>
        <p:spPr bwMode="auto">
          <a:xfrm>
            <a:off x="904875" y="4014788"/>
            <a:ext cx="382588"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A</a:t>
            </a:r>
          </a:p>
        </p:txBody>
      </p:sp>
      <p:sp>
        <p:nvSpPr>
          <p:cNvPr id="52246" name="Rectangle 1046"/>
          <p:cNvSpPr>
            <a:spLocks noChangeArrowheads="1"/>
          </p:cNvSpPr>
          <p:nvPr/>
        </p:nvSpPr>
        <p:spPr bwMode="auto">
          <a:xfrm>
            <a:off x="939800" y="5211763"/>
            <a:ext cx="352425"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F</a:t>
            </a:r>
          </a:p>
        </p:txBody>
      </p:sp>
      <p:sp>
        <p:nvSpPr>
          <p:cNvPr id="52247" name="Rectangle 1047"/>
          <p:cNvSpPr>
            <a:spLocks noChangeArrowheads="1"/>
          </p:cNvSpPr>
          <p:nvPr/>
        </p:nvSpPr>
        <p:spPr bwMode="auto">
          <a:xfrm>
            <a:off x="3381375" y="6111875"/>
            <a:ext cx="35242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P</a:t>
            </a:r>
          </a:p>
        </p:txBody>
      </p:sp>
      <p:sp>
        <p:nvSpPr>
          <p:cNvPr id="52248" name="Rectangle 1048"/>
          <p:cNvSpPr>
            <a:spLocks noChangeArrowheads="1"/>
          </p:cNvSpPr>
          <p:nvPr/>
        </p:nvSpPr>
        <p:spPr bwMode="auto">
          <a:xfrm>
            <a:off x="3895725" y="6111875"/>
            <a:ext cx="757238"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P&amp;F</a:t>
            </a:r>
          </a:p>
        </p:txBody>
      </p:sp>
      <p:sp>
        <p:nvSpPr>
          <p:cNvPr id="52249" name="Rectangle 1049"/>
          <p:cNvSpPr>
            <a:spLocks noChangeArrowheads="1"/>
          </p:cNvSpPr>
          <p:nvPr/>
        </p:nvSpPr>
        <p:spPr bwMode="auto">
          <a:xfrm>
            <a:off x="5399088" y="6111875"/>
            <a:ext cx="787400"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A&amp;F</a:t>
            </a:r>
          </a:p>
        </p:txBody>
      </p:sp>
      <p:sp>
        <p:nvSpPr>
          <p:cNvPr id="52250" name="Rectangle 1050"/>
          <p:cNvSpPr>
            <a:spLocks noChangeArrowheads="1"/>
          </p:cNvSpPr>
          <p:nvPr/>
        </p:nvSpPr>
        <p:spPr bwMode="auto">
          <a:xfrm>
            <a:off x="4743450" y="6124575"/>
            <a:ext cx="444500"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M</a:t>
            </a:r>
          </a:p>
        </p:txBody>
      </p:sp>
      <p:sp>
        <p:nvSpPr>
          <p:cNvPr id="52251" name="Rectangle 1051"/>
          <p:cNvSpPr>
            <a:spLocks noChangeArrowheads="1"/>
          </p:cNvSpPr>
          <p:nvPr/>
        </p:nvSpPr>
        <p:spPr bwMode="auto">
          <a:xfrm>
            <a:off x="3124200" y="3962400"/>
            <a:ext cx="382588"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A</a:t>
            </a:r>
          </a:p>
        </p:txBody>
      </p:sp>
      <p:sp>
        <p:nvSpPr>
          <p:cNvPr id="52252" name="Rectangle 1052"/>
          <p:cNvSpPr>
            <a:spLocks noChangeArrowheads="1"/>
          </p:cNvSpPr>
          <p:nvPr/>
        </p:nvSpPr>
        <p:spPr bwMode="auto">
          <a:xfrm>
            <a:off x="3009900" y="4552950"/>
            <a:ext cx="398463"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G</a:t>
            </a:r>
          </a:p>
        </p:txBody>
      </p:sp>
      <p:sp>
        <p:nvSpPr>
          <p:cNvPr id="52253" name="Rectangle 1053"/>
          <p:cNvSpPr>
            <a:spLocks noChangeArrowheads="1"/>
          </p:cNvSpPr>
          <p:nvPr/>
        </p:nvSpPr>
        <p:spPr bwMode="auto">
          <a:xfrm>
            <a:off x="3276600" y="3005138"/>
            <a:ext cx="352425"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P</a:t>
            </a:r>
          </a:p>
        </p:txBody>
      </p:sp>
      <p:sp>
        <p:nvSpPr>
          <p:cNvPr id="52254" name="Rectangle 1054"/>
          <p:cNvSpPr>
            <a:spLocks noChangeArrowheads="1"/>
          </p:cNvSpPr>
          <p:nvPr/>
        </p:nvSpPr>
        <p:spPr bwMode="auto">
          <a:xfrm>
            <a:off x="4724400" y="2281238"/>
            <a:ext cx="444500"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M</a:t>
            </a:r>
          </a:p>
        </p:txBody>
      </p:sp>
      <p:sp>
        <p:nvSpPr>
          <p:cNvPr id="52257" name="Freeform 1057"/>
          <p:cNvSpPr>
            <a:spLocks/>
          </p:cNvSpPr>
          <p:nvPr/>
        </p:nvSpPr>
        <p:spPr bwMode="auto">
          <a:xfrm>
            <a:off x="1371600" y="2057400"/>
            <a:ext cx="5762625" cy="3919538"/>
          </a:xfrm>
          <a:custGeom>
            <a:avLst/>
            <a:gdLst/>
            <a:ahLst/>
            <a:cxnLst>
              <a:cxn ang="0">
                <a:pos x="0" y="0"/>
              </a:cxn>
              <a:cxn ang="0">
                <a:pos x="0" y="2984"/>
              </a:cxn>
              <a:cxn ang="0">
                <a:pos x="3907" y="2984"/>
              </a:cxn>
            </a:cxnLst>
            <a:rect l="0" t="0" r="r" b="b"/>
            <a:pathLst>
              <a:path w="3908" h="2985">
                <a:moveTo>
                  <a:pt x="0" y="0"/>
                </a:moveTo>
                <a:lnTo>
                  <a:pt x="0" y="2984"/>
                </a:lnTo>
                <a:lnTo>
                  <a:pt x="3907" y="2984"/>
                </a:lnTo>
              </a:path>
            </a:pathLst>
          </a:custGeom>
          <a:noFill/>
          <a:ln w="1270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endParaRPr lang="en-US"/>
          </a:p>
        </p:txBody>
      </p:sp>
      <p:sp>
        <p:nvSpPr>
          <p:cNvPr id="52258" name="Rectangle 1058"/>
          <p:cNvSpPr>
            <a:spLocks noChangeArrowheads="1"/>
          </p:cNvSpPr>
          <p:nvPr/>
        </p:nvSpPr>
        <p:spPr bwMode="auto">
          <a:xfrm>
            <a:off x="7235825" y="5980113"/>
            <a:ext cx="987425" cy="423862"/>
          </a:xfrm>
          <a:prstGeom prst="rect">
            <a:avLst/>
          </a:prstGeom>
          <a:noFill/>
          <a:ln w="12700">
            <a:noFill/>
            <a:miter lim="800000"/>
            <a:headEnd/>
            <a:tailEnd/>
          </a:ln>
          <a:effectLst/>
        </p:spPr>
        <p:txBody>
          <a:bodyPr lIns="90488" tIns="44450" rIns="90488" bIns="44450">
            <a:spAutoFit/>
          </a:bodyPr>
          <a:lstStyle/>
          <a:p>
            <a:pPr algn="l" eaLnBrk="0" hangingPunct="0">
              <a:spcBef>
                <a:spcPct val="50000"/>
              </a:spcBef>
            </a:pPr>
            <a:r>
              <a:rPr lang="en-US" sz="2200" b="1">
                <a:solidFill>
                  <a:srgbClr val="990033"/>
                </a:solidFill>
                <a:latin typeface="Symbol" pitchFamily="18" charset="2"/>
              </a:rPr>
              <a:t></a:t>
            </a:r>
          </a:p>
        </p:txBody>
      </p:sp>
      <p:sp>
        <p:nvSpPr>
          <p:cNvPr id="52259" name="Line 1059"/>
          <p:cNvSpPr>
            <a:spLocks noChangeShapeType="1"/>
          </p:cNvSpPr>
          <p:nvPr/>
        </p:nvSpPr>
        <p:spPr bwMode="auto">
          <a:xfrm flipH="1">
            <a:off x="4946650" y="3521075"/>
            <a:ext cx="825500" cy="0"/>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2261" name="Line 1061"/>
          <p:cNvSpPr>
            <a:spLocks noChangeShapeType="1"/>
          </p:cNvSpPr>
          <p:nvPr/>
        </p:nvSpPr>
        <p:spPr bwMode="auto">
          <a:xfrm flipV="1">
            <a:off x="1430338" y="2493963"/>
            <a:ext cx="5456237" cy="2970212"/>
          </a:xfrm>
          <a:prstGeom prst="line">
            <a:avLst/>
          </a:prstGeom>
          <a:noFill/>
          <a:ln w="5080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2256" name="Oval 1056"/>
          <p:cNvSpPr>
            <a:spLocks noChangeArrowheads="1"/>
          </p:cNvSpPr>
          <p:nvPr/>
        </p:nvSpPr>
        <p:spPr bwMode="auto">
          <a:xfrm>
            <a:off x="4191000" y="2667000"/>
            <a:ext cx="195263" cy="168275"/>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2255" name="Oval 1055"/>
          <p:cNvSpPr>
            <a:spLocks noChangeArrowheads="1"/>
          </p:cNvSpPr>
          <p:nvPr/>
        </p:nvSpPr>
        <p:spPr bwMode="auto">
          <a:xfrm>
            <a:off x="4800600" y="2667000"/>
            <a:ext cx="195263" cy="146050"/>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2241" name="Oval 1041"/>
          <p:cNvSpPr>
            <a:spLocks noChangeArrowheads="1"/>
          </p:cNvSpPr>
          <p:nvPr/>
        </p:nvSpPr>
        <p:spPr bwMode="auto">
          <a:xfrm>
            <a:off x="3429000" y="3352800"/>
            <a:ext cx="193675" cy="147638"/>
          </a:xfrm>
          <a:prstGeom prst="ellipse">
            <a:avLst/>
          </a:prstGeom>
          <a:solidFill>
            <a:schemeClr val="tx1"/>
          </a:solidFill>
          <a:ln w="12700">
            <a:solidFill>
              <a:schemeClr val="bg2"/>
            </a:solidFill>
            <a:round/>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6" name="Arc 8"/>
          <p:cNvSpPr>
            <a:spLocks/>
          </p:cNvSpPr>
          <p:nvPr/>
        </p:nvSpPr>
        <p:spPr bwMode="auto">
          <a:xfrm>
            <a:off x="3146425" y="3348038"/>
            <a:ext cx="3133725" cy="2130425"/>
          </a:xfrm>
          <a:custGeom>
            <a:avLst/>
            <a:gdLst>
              <a:gd name="G0" fmla="+- 21600 0 0"/>
              <a:gd name="G1" fmla="+- 21600 0 0"/>
              <a:gd name="G2" fmla="+- 21600 0 0"/>
              <a:gd name="T0" fmla="*/ 0 w 21600"/>
              <a:gd name="T1" fmla="*/ 21600 h 21600"/>
              <a:gd name="T2" fmla="*/ 21589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74"/>
                  <a:pt x="9663" y="6"/>
                  <a:pt x="21589" y="0"/>
                </a:cubicBezTo>
              </a:path>
              <a:path w="21600" h="21600" stroke="0" extrusionOk="0">
                <a:moveTo>
                  <a:pt x="0" y="21600"/>
                </a:moveTo>
                <a:cubicBezTo>
                  <a:pt x="0" y="9674"/>
                  <a:pt x="9663" y="6"/>
                  <a:pt x="21589" y="0"/>
                </a:cubicBezTo>
                <a:lnTo>
                  <a:pt x="21600" y="21600"/>
                </a:lnTo>
                <a:close/>
              </a:path>
            </a:pathLst>
          </a:custGeom>
          <a:noFill/>
          <a:ln w="76200" cap="rnd">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3250" name="Rectangle 2"/>
          <p:cNvSpPr>
            <a:spLocks noGrp="1" noChangeArrowheads="1"/>
          </p:cNvSpPr>
          <p:nvPr>
            <p:ph type="title"/>
          </p:nvPr>
        </p:nvSpPr>
        <p:spPr/>
        <p:txBody>
          <a:bodyPr/>
          <a:lstStyle/>
          <a:p>
            <a:r>
              <a:rPr lang="en-US"/>
              <a:t>Portfolio Selection &amp; Risk Aversion</a:t>
            </a:r>
          </a:p>
        </p:txBody>
      </p:sp>
      <p:sp>
        <p:nvSpPr>
          <p:cNvPr id="53251" name="Rectangle 3"/>
          <p:cNvSpPr>
            <a:spLocks noChangeArrowheads="1"/>
          </p:cNvSpPr>
          <p:nvPr/>
        </p:nvSpPr>
        <p:spPr bwMode="auto">
          <a:xfrm>
            <a:off x="381000" y="1873250"/>
            <a:ext cx="677863"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E(r)</a:t>
            </a:r>
          </a:p>
        </p:txBody>
      </p:sp>
      <p:sp>
        <p:nvSpPr>
          <p:cNvPr id="53252" name="Rectangle 4"/>
          <p:cNvSpPr>
            <a:spLocks noChangeArrowheads="1"/>
          </p:cNvSpPr>
          <p:nvPr/>
        </p:nvSpPr>
        <p:spPr bwMode="auto">
          <a:xfrm>
            <a:off x="6294438" y="2865438"/>
            <a:ext cx="1536700" cy="1093787"/>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Efficient</a:t>
            </a:r>
          </a:p>
          <a:p>
            <a:pPr algn="l" eaLnBrk="0" hangingPunct="0"/>
            <a:r>
              <a:rPr lang="en-US" sz="2200" b="1">
                <a:solidFill>
                  <a:srgbClr val="990033"/>
                </a:solidFill>
              </a:rPr>
              <a:t>frontier of</a:t>
            </a:r>
          </a:p>
          <a:p>
            <a:pPr algn="l" eaLnBrk="0" hangingPunct="0"/>
            <a:r>
              <a:rPr lang="en-US" sz="2200" b="1">
                <a:solidFill>
                  <a:srgbClr val="990033"/>
                </a:solidFill>
              </a:rPr>
              <a:t>risky assets</a:t>
            </a:r>
          </a:p>
        </p:txBody>
      </p:sp>
      <p:sp>
        <p:nvSpPr>
          <p:cNvPr id="53253" name="Arc 5"/>
          <p:cNvSpPr>
            <a:spLocks/>
          </p:cNvSpPr>
          <p:nvPr/>
        </p:nvSpPr>
        <p:spPr bwMode="auto">
          <a:xfrm>
            <a:off x="2254250" y="2246313"/>
            <a:ext cx="2614613" cy="16510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3254" name="Arc 6"/>
          <p:cNvSpPr>
            <a:spLocks/>
          </p:cNvSpPr>
          <p:nvPr/>
        </p:nvSpPr>
        <p:spPr bwMode="auto">
          <a:xfrm>
            <a:off x="2235200" y="2174875"/>
            <a:ext cx="3133725" cy="2130425"/>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3255" name="Arc 7"/>
          <p:cNvSpPr>
            <a:spLocks/>
          </p:cNvSpPr>
          <p:nvPr/>
        </p:nvSpPr>
        <p:spPr bwMode="auto">
          <a:xfrm>
            <a:off x="2160588" y="2174875"/>
            <a:ext cx="3709987" cy="252095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3257" name="Arc 9"/>
          <p:cNvSpPr>
            <a:spLocks/>
          </p:cNvSpPr>
          <p:nvPr/>
        </p:nvSpPr>
        <p:spPr bwMode="auto">
          <a:xfrm>
            <a:off x="2532063" y="3294063"/>
            <a:ext cx="1354137" cy="1633537"/>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pPr eaLnBrk="0" hangingPunct="0">
              <a:spcBef>
                <a:spcPct val="20000"/>
              </a:spcBef>
              <a:buClr>
                <a:srgbClr val="5B0193"/>
              </a:buClr>
              <a:buFontTx/>
              <a:buChar char="»"/>
            </a:pPr>
            <a:endParaRPr lang="en-US" sz="2000">
              <a:solidFill>
                <a:schemeClr val="tx2"/>
              </a:solidFill>
            </a:endParaRPr>
          </a:p>
        </p:txBody>
      </p:sp>
      <p:sp>
        <p:nvSpPr>
          <p:cNvPr id="53258" name="Arc 10"/>
          <p:cNvSpPr>
            <a:spLocks/>
          </p:cNvSpPr>
          <p:nvPr/>
        </p:nvSpPr>
        <p:spPr bwMode="auto">
          <a:xfrm>
            <a:off x="4238625" y="2689225"/>
            <a:ext cx="1371600" cy="923925"/>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3259" name="Rectangle 11"/>
          <p:cNvSpPr>
            <a:spLocks noChangeArrowheads="1"/>
          </p:cNvSpPr>
          <p:nvPr/>
        </p:nvSpPr>
        <p:spPr bwMode="auto">
          <a:xfrm>
            <a:off x="1270000" y="5067300"/>
            <a:ext cx="1498600" cy="1093788"/>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More</a:t>
            </a:r>
          </a:p>
          <a:p>
            <a:pPr algn="l" eaLnBrk="0" hangingPunct="0"/>
            <a:r>
              <a:rPr lang="en-US" sz="2200" b="1">
                <a:solidFill>
                  <a:srgbClr val="990033"/>
                </a:solidFill>
              </a:rPr>
              <a:t>risk-averse</a:t>
            </a:r>
          </a:p>
          <a:p>
            <a:pPr algn="l" eaLnBrk="0" hangingPunct="0"/>
            <a:r>
              <a:rPr lang="en-US" sz="2200" b="1">
                <a:solidFill>
                  <a:srgbClr val="990033"/>
                </a:solidFill>
              </a:rPr>
              <a:t>investor</a:t>
            </a:r>
          </a:p>
        </p:txBody>
      </p:sp>
      <p:sp>
        <p:nvSpPr>
          <p:cNvPr id="53260" name="Line 12"/>
          <p:cNvSpPr>
            <a:spLocks noChangeShapeType="1"/>
          </p:cNvSpPr>
          <p:nvPr/>
        </p:nvSpPr>
        <p:spPr bwMode="auto">
          <a:xfrm flipV="1">
            <a:off x="2222500" y="5027613"/>
            <a:ext cx="322263" cy="473075"/>
          </a:xfrm>
          <a:prstGeom prst="line">
            <a:avLst/>
          </a:prstGeom>
          <a:noFill/>
          <a:ln w="50800">
            <a:solidFill>
              <a:srgbClr val="800000"/>
            </a:solidFill>
            <a:round/>
            <a:headEnd/>
            <a:tailEnd type="triangle" w="med" len="med"/>
          </a:ln>
          <a:effectLst/>
        </p:spPr>
        <p:txBody>
          <a:bodyPr wrap="none" anchor="ctr"/>
          <a:lstStyle/>
          <a:p>
            <a:endParaRPr lang="en-US"/>
          </a:p>
        </p:txBody>
      </p:sp>
      <p:sp>
        <p:nvSpPr>
          <p:cNvPr id="53262" name="Oval 14"/>
          <p:cNvSpPr>
            <a:spLocks noChangeArrowheads="1"/>
          </p:cNvSpPr>
          <p:nvPr/>
        </p:nvSpPr>
        <p:spPr bwMode="auto">
          <a:xfrm>
            <a:off x="4059238" y="3760788"/>
            <a:ext cx="247650" cy="201612"/>
          </a:xfrm>
          <a:prstGeom prst="ellipse">
            <a:avLst/>
          </a:prstGeom>
          <a:solidFill>
            <a:schemeClr val="tx1"/>
          </a:solidFill>
          <a:ln w="12700">
            <a:solidFill>
              <a:schemeClr val="tx2"/>
            </a:solidFill>
            <a:round/>
            <a:headEnd/>
            <a:tailEnd/>
          </a:ln>
          <a:effectLst/>
        </p:spPr>
        <p:txBody>
          <a:bodyPr wrap="none" anchor="ctr"/>
          <a:lstStyle/>
          <a:p>
            <a:endParaRPr lang="en-US"/>
          </a:p>
        </p:txBody>
      </p:sp>
      <p:sp>
        <p:nvSpPr>
          <p:cNvPr id="53261" name="Oval 13"/>
          <p:cNvSpPr>
            <a:spLocks noChangeArrowheads="1"/>
          </p:cNvSpPr>
          <p:nvPr/>
        </p:nvSpPr>
        <p:spPr bwMode="auto">
          <a:xfrm>
            <a:off x="3429000" y="4267200"/>
            <a:ext cx="247650" cy="201613"/>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53263" name="Oval 15"/>
          <p:cNvSpPr>
            <a:spLocks noChangeArrowheads="1"/>
          </p:cNvSpPr>
          <p:nvPr/>
        </p:nvSpPr>
        <p:spPr bwMode="auto">
          <a:xfrm>
            <a:off x="4967288" y="3370263"/>
            <a:ext cx="247650" cy="201612"/>
          </a:xfrm>
          <a:prstGeom prst="ellipse">
            <a:avLst/>
          </a:prstGeom>
          <a:solidFill>
            <a:schemeClr val="tx1"/>
          </a:solidFill>
          <a:ln w="12700">
            <a:solidFill>
              <a:schemeClr val="tx2"/>
            </a:solidFill>
            <a:round/>
            <a:headEnd/>
            <a:tailEnd/>
          </a:ln>
          <a:effectLst/>
        </p:spPr>
        <p:txBody>
          <a:bodyPr wrap="none" anchor="ctr"/>
          <a:lstStyle/>
          <a:p>
            <a:endParaRPr lang="en-US"/>
          </a:p>
        </p:txBody>
      </p:sp>
      <p:sp>
        <p:nvSpPr>
          <p:cNvPr id="53264" name="Rectangle 16"/>
          <p:cNvSpPr>
            <a:spLocks noChangeArrowheads="1"/>
          </p:cNvSpPr>
          <p:nvPr/>
        </p:nvSpPr>
        <p:spPr bwMode="auto">
          <a:xfrm>
            <a:off x="4459288" y="1782763"/>
            <a:ext cx="663575"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U’’’</a:t>
            </a:r>
          </a:p>
        </p:txBody>
      </p:sp>
      <p:sp>
        <p:nvSpPr>
          <p:cNvPr id="53265" name="Rectangle 17"/>
          <p:cNvSpPr>
            <a:spLocks noChangeArrowheads="1"/>
          </p:cNvSpPr>
          <p:nvPr/>
        </p:nvSpPr>
        <p:spPr bwMode="auto">
          <a:xfrm>
            <a:off x="5126038" y="1711325"/>
            <a:ext cx="569912"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U’’</a:t>
            </a:r>
          </a:p>
        </p:txBody>
      </p:sp>
      <p:sp>
        <p:nvSpPr>
          <p:cNvPr id="53266" name="Rectangle 18"/>
          <p:cNvSpPr>
            <a:spLocks noChangeArrowheads="1"/>
          </p:cNvSpPr>
          <p:nvPr/>
        </p:nvSpPr>
        <p:spPr bwMode="auto">
          <a:xfrm>
            <a:off x="5719763" y="1676400"/>
            <a:ext cx="476250"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U’</a:t>
            </a:r>
          </a:p>
        </p:txBody>
      </p:sp>
      <p:sp>
        <p:nvSpPr>
          <p:cNvPr id="53267" name="Rectangle 19"/>
          <p:cNvSpPr>
            <a:spLocks noChangeArrowheads="1"/>
          </p:cNvSpPr>
          <p:nvPr/>
        </p:nvSpPr>
        <p:spPr bwMode="auto">
          <a:xfrm>
            <a:off x="3352800" y="4114800"/>
            <a:ext cx="398463"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Q</a:t>
            </a:r>
          </a:p>
        </p:txBody>
      </p:sp>
      <p:sp>
        <p:nvSpPr>
          <p:cNvPr id="53268" name="Rectangle 20"/>
          <p:cNvSpPr>
            <a:spLocks noChangeArrowheads="1"/>
          </p:cNvSpPr>
          <p:nvPr/>
        </p:nvSpPr>
        <p:spPr bwMode="auto">
          <a:xfrm>
            <a:off x="4038600" y="3657600"/>
            <a:ext cx="35242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P</a:t>
            </a:r>
          </a:p>
        </p:txBody>
      </p:sp>
      <p:sp>
        <p:nvSpPr>
          <p:cNvPr id="53269" name="Rectangle 21"/>
          <p:cNvSpPr>
            <a:spLocks noChangeArrowheads="1"/>
          </p:cNvSpPr>
          <p:nvPr/>
        </p:nvSpPr>
        <p:spPr bwMode="auto">
          <a:xfrm>
            <a:off x="4953000" y="3276600"/>
            <a:ext cx="336550"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S</a:t>
            </a:r>
          </a:p>
        </p:txBody>
      </p:sp>
      <p:sp>
        <p:nvSpPr>
          <p:cNvPr id="53270" name="Freeform 22"/>
          <p:cNvSpPr>
            <a:spLocks/>
          </p:cNvSpPr>
          <p:nvPr/>
        </p:nvSpPr>
        <p:spPr bwMode="auto">
          <a:xfrm>
            <a:off x="1120775" y="1812925"/>
            <a:ext cx="6040438" cy="4416425"/>
          </a:xfrm>
          <a:custGeom>
            <a:avLst/>
            <a:gdLst/>
            <a:ahLst/>
            <a:cxnLst>
              <a:cxn ang="0">
                <a:pos x="0" y="0"/>
              </a:cxn>
              <a:cxn ang="0">
                <a:pos x="0" y="2984"/>
              </a:cxn>
              <a:cxn ang="0">
                <a:pos x="3907" y="2984"/>
              </a:cxn>
            </a:cxnLst>
            <a:rect l="0" t="0" r="r" b="b"/>
            <a:pathLst>
              <a:path w="3908" h="2985">
                <a:moveTo>
                  <a:pt x="0" y="0"/>
                </a:moveTo>
                <a:lnTo>
                  <a:pt x="0" y="2984"/>
                </a:lnTo>
                <a:lnTo>
                  <a:pt x="3907" y="2984"/>
                </a:lnTo>
              </a:path>
            </a:pathLst>
          </a:custGeom>
          <a:noFill/>
          <a:ln w="1270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endParaRPr lang="en-US"/>
          </a:p>
        </p:txBody>
      </p:sp>
      <p:sp>
        <p:nvSpPr>
          <p:cNvPr id="53271" name="Text Box 23"/>
          <p:cNvSpPr txBox="1">
            <a:spLocks noChangeArrowheads="1"/>
          </p:cNvSpPr>
          <p:nvPr/>
        </p:nvSpPr>
        <p:spPr bwMode="auto">
          <a:xfrm>
            <a:off x="7205663" y="5992813"/>
            <a:ext cx="1557337" cy="427037"/>
          </a:xfrm>
          <a:prstGeom prst="rect">
            <a:avLst/>
          </a:prstGeom>
          <a:noFill/>
          <a:ln w="9525">
            <a:noFill/>
            <a:miter lim="800000"/>
            <a:headEnd/>
            <a:tailEnd/>
          </a:ln>
          <a:effectLst/>
        </p:spPr>
        <p:txBody>
          <a:bodyPr>
            <a:spAutoFit/>
          </a:bodyPr>
          <a:lstStyle/>
          <a:p>
            <a:pPr algn="l" eaLnBrk="0" hangingPunct="0">
              <a:spcBef>
                <a:spcPct val="50000"/>
              </a:spcBef>
            </a:pPr>
            <a:r>
              <a:rPr lang="en-US" sz="2200" b="1">
                <a:solidFill>
                  <a:srgbClr val="990033"/>
                </a:solidFill>
              </a:rPr>
              <a:t>St. Dev</a:t>
            </a:r>
            <a:endParaRPr lang="en-US" sz="2200">
              <a:solidFill>
                <a:srgbClr val="990033"/>
              </a:solidFill>
            </a:endParaRPr>
          </a:p>
        </p:txBody>
      </p:sp>
      <p:sp>
        <p:nvSpPr>
          <p:cNvPr id="53272" name="Rectangle 24"/>
          <p:cNvSpPr>
            <a:spLocks noChangeArrowheads="1"/>
          </p:cNvSpPr>
          <p:nvPr/>
        </p:nvSpPr>
        <p:spPr bwMode="auto">
          <a:xfrm>
            <a:off x="5562600" y="4267200"/>
            <a:ext cx="1501775" cy="1096963"/>
          </a:xfrm>
          <a:prstGeom prst="rect">
            <a:avLst/>
          </a:prstGeom>
          <a:noFill/>
          <a:ln w="9525">
            <a:noFill/>
            <a:miter lim="800000"/>
            <a:headEnd/>
            <a:tailEnd/>
          </a:ln>
          <a:effectLst/>
        </p:spPr>
        <p:txBody>
          <a:bodyPr wrap="none">
            <a:spAutoFit/>
          </a:bodyPr>
          <a:lstStyle/>
          <a:p>
            <a:pPr algn="l" eaLnBrk="0" hangingPunct="0"/>
            <a:r>
              <a:rPr lang="en-US" sz="2200" b="1">
                <a:solidFill>
                  <a:srgbClr val="990033"/>
                </a:solidFill>
              </a:rPr>
              <a:t>Less</a:t>
            </a:r>
          </a:p>
          <a:p>
            <a:pPr algn="l" eaLnBrk="0" hangingPunct="0"/>
            <a:r>
              <a:rPr lang="en-US" sz="2200" b="1">
                <a:solidFill>
                  <a:srgbClr val="990033"/>
                </a:solidFill>
              </a:rPr>
              <a:t>risk-averse</a:t>
            </a:r>
          </a:p>
          <a:p>
            <a:pPr algn="l" eaLnBrk="0" hangingPunct="0"/>
            <a:r>
              <a:rPr lang="en-US" sz="2200" b="1">
                <a:solidFill>
                  <a:srgbClr val="990033"/>
                </a:solidFill>
              </a:rPr>
              <a:t>investor</a:t>
            </a:r>
          </a:p>
        </p:txBody>
      </p:sp>
      <p:sp>
        <p:nvSpPr>
          <p:cNvPr id="53273" name="Line 25"/>
          <p:cNvSpPr>
            <a:spLocks noChangeShapeType="1"/>
          </p:cNvSpPr>
          <p:nvPr/>
        </p:nvSpPr>
        <p:spPr bwMode="auto">
          <a:xfrm flipH="1" flipV="1">
            <a:off x="5257800" y="3581400"/>
            <a:ext cx="296863" cy="782638"/>
          </a:xfrm>
          <a:prstGeom prst="line">
            <a:avLst/>
          </a:prstGeom>
          <a:noFill/>
          <a:ln w="38100">
            <a:solidFill>
              <a:srgbClr val="800000"/>
            </a:solidFill>
            <a:round/>
            <a:headEnd/>
            <a:tailEnd type="triangle" w="med" len="me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Dominance Principle</a:t>
            </a:r>
          </a:p>
        </p:txBody>
      </p:sp>
      <p:sp>
        <p:nvSpPr>
          <p:cNvPr id="37891" name="Line 3"/>
          <p:cNvSpPr>
            <a:spLocks noChangeShapeType="1"/>
          </p:cNvSpPr>
          <p:nvPr/>
        </p:nvSpPr>
        <p:spPr bwMode="auto">
          <a:xfrm>
            <a:off x="2374900" y="2119313"/>
            <a:ext cx="0" cy="1989137"/>
          </a:xfrm>
          <a:prstGeom prst="line">
            <a:avLst/>
          </a:prstGeom>
          <a:noFill/>
          <a:ln w="50800">
            <a:solidFill>
              <a:srgbClr val="800000"/>
            </a:solidFill>
            <a:round/>
            <a:headEnd/>
            <a:tailEnd/>
          </a:ln>
          <a:effectLst/>
        </p:spPr>
        <p:txBody>
          <a:bodyPr wrap="none" anchor="ctr"/>
          <a:lstStyle/>
          <a:p>
            <a:endParaRPr lang="en-US"/>
          </a:p>
        </p:txBody>
      </p:sp>
      <p:sp>
        <p:nvSpPr>
          <p:cNvPr id="37892" name="Line 4"/>
          <p:cNvSpPr>
            <a:spLocks noChangeShapeType="1"/>
          </p:cNvSpPr>
          <p:nvPr/>
        </p:nvSpPr>
        <p:spPr bwMode="auto">
          <a:xfrm>
            <a:off x="2398713" y="4129088"/>
            <a:ext cx="2695575" cy="0"/>
          </a:xfrm>
          <a:prstGeom prst="line">
            <a:avLst/>
          </a:prstGeom>
          <a:noFill/>
          <a:ln w="50800">
            <a:solidFill>
              <a:srgbClr val="800000"/>
            </a:solidFill>
            <a:round/>
            <a:headEnd/>
            <a:tailEnd/>
          </a:ln>
          <a:effectLst/>
        </p:spPr>
        <p:txBody>
          <a:bodyPr wrap="none" anchor="ctr"/>
          <a:lstStyle/>
          <a:p>
            <a:endParaRPr lang="en-US"/>
          </a:p>
        </p:txBody>
      </p:sp>
      <p:sp>
        <p:nvSpPr>
          <p:cNvPr id="37893" name="Oval 5"/>
          <p:cNvSpPr>
            <a:spLocks noChangeArrowheads="1"/>
          </p:cNvSpPr>
          <p:nvPr/>
        </p:nvSpPr>
        <p:spPr bwMode="auto">
          <a:xfrm>
            <a:off x="3865563" y="2438400"/>
            <a:ext cx="198437" cy="174625"/>
          </a:xfrm>
          <a:prstGeom prst="ellipse">
            <a:avLst/>
          </a:prstGeom>
          <a:solidFill>
            <a:srgbClr val="990033"/>
          </a:solidFill>
          <a:ln w="12700">
            <a:solidFill>
              <a:schemeClr val="bg2"/>
            </a:solidFill>
            <a:round/>
            <a:headEnd/>
            <a:tailEnd/>
          </a:ln>
          <a:effectLst/>
        </p:spPr>
        <p:txBody>
          <a:bodyPr wrap="none" anchor="ctr"/>
          <a:lstStyle/>
          <a:p>
            <a:endParaRPr lang="en-US"/>
          </a:p>
        </p:txBody>
      </p:sp>
      <p:sp>
        <p:nvSpPr>
          <p:cNvPr id="37894" name="Oval 6"/>
          <p:cNvSpPr>
            <a:spLocks noChangeArrowheads="1"/>
          </p:cNvSpPr>
          <p:nvPr/>
        </p:nvSpPr>
        <p:spPr bwMode="auto">
          <a:xfrm>
            <a:off x="3843338" y="2971800"/>
            <a:ext cx="198437" cy="174625"/>
          </a:xfrm>
          <a:prstGeom prst="ellipse">
            <a:avLst/>
          </a:prstGeom>
          <a:solidFill>
            <a:srgbClr val="990033"/>
          </a:solidFill>
          <a:ln w="12700">
            <a:solidFill>
              <a:schemeClr val="bg2"/>
            </a:solidFill>
            <a:round/>
            <a:headEnd/>
            <a:tailEnd/>
          </a:ln>
          <a:effectLst/>
        </p:spPr>
        <p:txBody>
          <a:bodyPr wrap="none" anchor="ctr"/>
          <a:lstStyle/>
          <a:p>
            <a:endParaRPr lang="en-US"/>
          </a:p>
        </p:txBody>
      </p:sp>
      <p:sp>
        <p:nvSpPr>
          <p:cNvPr id="37895" name="Oval 7"/>
          <p:cNvSpPr>
            <a:spLocks noChangeArrowheads="1"/>
          </p:cNvSpPr>
          <p:nvPr/>
        </p:nvSpPr>
        <p:spPr bwMode="auto">
          <a:xfrm>
            <a:off x="3014663" y="2965450"/>
            <a:ext cx="198437" cy="174625"/>
          </a:xfrm>
          <a:prstGeom prst="ellipse">
            <a:avLst/>
          </a:prstGeom>
          <a:solidFill>
            <a:srgbClr val="990033"/>
          </a:solidFill>
          <a:ln w="12700">
            <a:solidFill>
              <a:srgbClr val="990033"/>
            </a:solidFill>
            <a:round/>
            <a:headEnd/>
            <a:tailEnd/>
          </a:ln>
          <a:effectLst/>
        </p:spPr>
        <p:txBody>
          <a:bodyPr wrap="none" anchor="ctr"/>
          <a:lstStyle/>
          <a:p>
            <a:endParaRPr lang="en-US"/>
          </a:p>
        </p:txBody>
      </p:sp>
      <p:sp>
        <p:nvSpPr>
          <p:cNvPr id="37896" name="Oval 8"/>
          <p:cNvSpPr>
            <a:spLocks noChangeArrowheads="1"/>
          </p:cNvSpPr>
          <p:nvPr/>
        </p:nvSpPr>
        <p:spPr bwMode="auto">
          <a:xfrm>
            <a:off x="3048000" y="3505200"/>
            <a:ext cx="198438" cy="174625"/>
          </a:xfrm>
          <a:prstGeom prst="ellipse">
            <a:avLst/>
          </a:prstGeom>
          <a:solidFill>
            <a:srgbClr val="990033"/>
          </a:solidFill>
          <a:ln w="12700">
            <a:solidFill>
              <a:schemeClr val="bg2"/>
            </a:solidFill>
            <a:round/>
            <a:headEnd/>
            <a:tailEnd/>
          </a:ln>
          <a:effectLst/>
        </p:spPr>
        <p:txBody>
          <a:bodyPr wrap="none" anchor="ctr"/>
          <a:lstStyle/>
          <a:p>
            <a:endParaRPr lang="en-US"/>
          </a:p>
        </p:txBody>
      </p:sp>
      <p:sp>
        <p:nvSpPr>
          <p:cNvPr id="37897" name="Rectangle 9"/>
          <p:cNvSpPr>
            <a:spLocks noChangeArrowheads="1"/>
          </p:cNvSpPr>
          <p:nvPr/>
        </p:nvSpPr>
        <p:spPr bwMode="auto">
          <a:xfrm>
            <a:off x="3276600" y="3440113"/>
            <a:ext cx="3333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1</a:t>
            </a:r>
          </a:p>
        </p:txBody>
      </p:sp>
      <p:sp>
        <p:nvSpPr>
          <p:cNvPr id="37898" name="Rectangle 10"/>
          <p:cNvSpPr>
            <a:spLocks noChangeArrowheads="1"/>
          </p:cNvSpPr>
          <p:nvPr/>
        </p:nvSpPr>
        <p:spPr bwMode="auto">
          <a:xfrm>
            <a:off x="2643188" y="2887663"/>
            <a:ext cx="3333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2</a:t>
            </a:r>
          </a:p>
        </p:txBody>
      </p:sp>
      <p:sp>
        <p:nvSpPr>
          <p:cNvPr id="37899" name="Rectangle 11"/>
          <p:cNvSpPr>
            <a:spLocks noChangeArrowheads="1"/>
          </p:cNvSpPr>
          <p:nvPr/>
        </p:nvSpPr>
        <p:spPr bwMode="auto">
          <a:xfrm>
            <a:off x="4049713" y="2887663"/>
            <a:ext cx="3333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3</a:t>
            </a:r>
          </a:p>
        </p:txBody>
      </p:sp>
      <p:sp>
        <p:nvSpPr>
          <p:cNvPr id="37900" name="Rectangle 12"/>
          <p:cNvSpPr>
            <a:spLocks noChangeArrowheads="1"/>
          </p:cNvSpPr>
          <p:nvPr/>
        </p:nvSpPr>
        <p:spPr bwMode="auto">
          <a:xfrm>
            <a:off x="4049713" y="2395538"/>
            <a:ext cx="3333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4</a:t>
            </a:r>
          </a:p>
        </p:txBody>
      </p:sp>
      <p:sp>
        <p:nvSpPr>
          <p:cNvPr id="37901" name="Rectangle 13"/>
          <p:cNvSpPr>
            <a:spLocks noChangeArrowheads="1"/>
          </p:cNvSpPr>
          <p:nvPr/>
        </p:nvSpPr>
        <p:spPr bwMode="auto">
          <a:xfrm>
            <a:off x="1600200" y="1666875"/>
            <a:ext cx="23907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Expected Return</a:t>
            </a:r>
          </a:p>
        </p:txBody>
      </p:sp>
      <p:sp>
        <p:nvSpPr>
          <p:cNvPr id="37902" name="Rectangle 14"/>
          <p:cNvSpPr>
            <a:spLocks noChangeArrowheads="1"/>
          </p:cNvSpPr>
          <p:nvPr/>
        </p:nvSpPr>
        <p:spPr bwMode="auto">
          <a:xfrm>
            <a:off x="3076575" y="4189413"/>
            <a:ext cx="4354513"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Variance or Standard Deviation</a:t>
            </a:r>
          </a:p>
        </p:txBody>
      </p:sp>
      <p:sp>
        <p:nvSpPr>
          <p:cNvPr id="37903" name="Rectangle 15"/>
          <p:cNvSpPr>
            <a:spLocks noChangeArrowheads="1"/>
          </p:cNvSpPr>
          <p:nvPr/>
        </p:nvSpPr>
        <p:spPr bwMode="auto">
          <a:xfrm>
            <a:off x="1741488" y="4816475"/>
            <a:ext cx="5656262" cy="2041525"/>
          </a:xfrm>
          <a:prstGeom prst="rect">
            <a:avLst/>
          </a:prstGeom>
          <a:noFill/>
          <a:ln w="127000">
            <a:noFill/>
            <a:miter lim="800000"/>
            <a:headEnd/>
            <a:tailEnd/>
          </a:ln>
          <a:effectLst/>
        </p:spPr>
        <p:txBody>
          <a:bodyPr wrap="none" lIns="90488" tIns="44450" rIns="90488" bIns="44450">
            <a:spAutoFit/>
          </a:bodyPr>
          <a:lstStyle/>
          <a:p>
            <a:pPr algn="l" eaLnBrk="0" hangingPunct="0"/>
            <a:r>
              <a:rPr lang="en-US" sz="2800" b="1">
                <a:solidFill>
                  <a:srgbClr val="990033"/>
                </a:solidFill>
              </a:rPr>
              <a:t>•</a:t>
            </a:r>
            <a:r>
              <a:rPr lang="en-US" sz="3600" b="1">
                <a:solidFill>
                  <a:srgbClr val="990033"/>
                </a:solidFill>
              </a:rPr>
              <a:t> </a:t>
            </a:r>
            <a:r>
              <a:rPr lang="en-US" sz="2800" b="1">
                <a:solidFill>
                  <a:srgbClr val="990033"/>
                </a:solidFill>
              </a:rPr>
              <a:t>2 dominates 1; has a higher return</a:t>
            </a:r>
          </a:p>
          <a:p>
            <a:pPr algn="l" eaLnBrk="0" hangingPunct="0"/>
            <a:r>
              <a:rPr lang="en-US" sz="2800" b="1">
                <a:solidFill>
                  <a:srgbClr val="990033"/>
                </a:solidFill>
              </a:rPr>
              <a:t>• 2 dominates 3; has a lower risk</a:t>
            </a:r>
          </a:p>
          <a:p>
            <a:pPr algn="l" eaLnBrk="0" hangingPunct="0"/>
            <a:r>
              <a:rPr lang="en-US" sz="2800" b="1">
                <a:solidFill>
                  <a:srgbClr val="990033"/>
                </a:solidFill>
              </a:rPr>
              <a:t>• 4 dominates 3; has a higher return</a:t>
            </a:r>
            <a:endParaRPr lang="en-US" sz="3600" b="1">
              <a:solidFill>
                <a:srgbClr val="990033"/>
              </a:solidFill>
            </a:endParaRPr>
          </a:p>
          <a:p>
            <a:pPr algn="l" eaLnBrk="0" hangingPunct="0"/>
            <a:endParaRPr lang="en-US" sz="3600" b="1">
              <a:solidFill>
                <a:srgbClr val="990033"/>
              </a:solidFill>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Efficient Frontier with Lending &amp; Borrowing</a:t>
            </a:r>
          </a:p>
        </p:txBody>
      </p:sp>
      <p:sp>
        <p:nvSpPr>
          <p:cNvPr id="54275" name="Rectangle 3"/>
          <p:cNvSpPr>
            <a:spLocks noChangeArrowheads="1"/>
          </p:cNvSpPr>
          <p:nvPr/>
        </p:nvSpPr>
        <p:spPr bwMode="auto">
          <a:xfrm>
            <a:off x="1149350" y="1949450"/>
            <a:ext cx="677863"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E(r)</a:t>
            </a:r>
          </a:p>
        </p:txBody>
      </p:sp>
      <p:grpSp>
        <p:nvGrpSpPr>
          <p:cNvPr id="2" name="Group 4"/>
          <p:cNvGrpSpPr>
            <a:grpSpLocks/>
          </p:cNvGrpSpPr>
          <p:nvPr/>
        </p:nvGrpSpPr>
        <p:grpSpPr bwMode="auto">
          <a:xfrm>
            <a:off x="1447800" y="3581400"/>
            <a:ext cx="2049463" cy="1235075"/>
            <a:chOff x="732" y="1632"/>
            <a:chExt cx="1416" cy="984"/>
          </a:xfrm>
        </p:grpSpPr>
        <p:sp>
          <p:nvSpPr>
            <p:cNvPr id="54277" name="Arc 5"/>
            <p:cNvSpPr>
              <a:spLocks/>
            </p:cNvSpPr>
            <p:nvPr/>
          </p:nvSpPr>
          <p:spPr bwMode="auto">
            <a:xfrm>
              <a:off x="767" y="1660"/>
              <a:ext cx="997" cy="641"/>
            </a:xfrm>
            <a:custGeom>
              <a:avLst/>
              <a:gdLst>
                <a:gd name="G0" fmla="+- 22 0 0"/>
                <a:gd name="G1" fmla="+- 0 0 0"/>
                <a:gd name="G2" fmla="+- 21600 0 0"/>
                <a:gd name="T0" fmla="*/ 21622 w 21622"/>
                <a:gd name="T1" fmla="*/ 0 h 21600"/>
                <a:gd name="T2" fmla="*/ 0 w 21622"/>
                <a:gd name="T3" fmla="*/ 21600 h 21600"/>
                <a:gd name="T4" fmla="*/ 22 w 21622"/>
                <a:gd name="T5" fmla="*/ 0 h 21600"/>
              </a:gdLst>
              <a:ahLst/>
              <a:cxnLst>
                <a:cxn ang="0">
                  <a:pos x="T0" y="T1"/>
                </a:cxn>
                <a:cxn ang="0">
                  <a:pos x="T2" y="T3"/>
                </a:cxn>
                <a:cxn ang="0">
                  <a:pos x="T4" y="T5"/>
                </a:cxn>
              </a:cxnLst>
              <a:rect l="0" t="0" r="r" b="b"/>
              <a:pathLst>
                <a:path w="21622" h="21600" fill="none" extrusionOk="0">
                  <a:moveTo>
                    <a:pt x="21622" y="0"/>
                  </a:moveTo>
                  <a:cubicBezTo>
                    <a:pt x="21622" y="11929"/>
                    <a:pt x="11951" y="21600"/>
                    <a:pt x="22" y="21600"/>
                  </a:cubicBezTo>
                  <a:cubicBezTo>
                    <a:pt x="14" y="21600"/>
                    <a:pt x="7" y="21599"/>
                    <a:pt x="0" y="21599"/>
                  </a:cubicBezTo>
                </a:path>
                <a:path w="21622" h="21600" stroke="0" extrusionOk="0">
                  <a:moveTo>
                    <a:pt x="21622" y="0"/>
                  </a:moveTo>
                  <a:cubicBezTo>
                    <a:pt x="21622" y="11929"/>
                    <a:pt x="11951" y="21600"/>
                    <a:pt x="22" y="21600"/>
                  </a:cubicBezTo>
                  <a:cubicBezTo>
                    <a:pt x="14" y="21600"/>
                    <a:pt x="7" y="21599"/>
                    <a:pt x="0" y="21599"/>
                  </a:cubicBezTo>
                  <a:lnTo>
                    <a:pt x="22"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4278" name="Arc 6"/>
            <p:cNvSpPr>
              <a:spLocks/>
            </p:cNvSpPr>
            <p:nvPr/>
          </p:nvSpPr>
          <p:spPr bwMode="auto">
            <a:xfrm>
              <a:off x="761" y="1632"/>
              <a:ext cx="1195" cy="83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4279" name="Arc 7"/>
            <p:cNvSpPr>
              <a:spLocks/>
            </p:cNvSpPr>
            <p:nvPr/>
          </p:nvSpPr>
          <p:spPr bwMode="auto">
            <a:xfrm>
              <a:off x="732" y="1632"/>
              <a:ext cx="1416" cy="984"/>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grpSp>
      <p:sp>
        <p:nvSpPr>
          <p:cNvPr id="54280" name="Arc 8"/>
          <p:cNvSpPr>
            <a:spLocks/>
          </p:cNvSpPr>
          <p:nvPr/>
        </p:nvSpPr>
        <p:spPr bwMode="auto">
          <a:xfrm>
            <a:off x="3163888" y="2767013"/>
            <a:ext cx="3368675" cy="2228850"/>
          </a:xfrm>
          <a:custGeom>
            <a:avLst/>
            <a:gdLst>
              <a:gd name="G0" fmla="+- 21600 0 0"/>
              <a:gd name="G1" fmla="+- 21600 0 0"/>
              <a:gd name="G2" fmla="+- 21600 0 0"/>
              <a:gd name="T0" fmla="*/ 0 w 21600"/>
              <a:gd name="T1" fmla="*/ 21600 h 21600"/>
              <a:gd name="T2" fmla="*/ 21591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74"/>
                  <a:pt x="9665" y="4"/>
                  <a:pt x="21591" y="0"/>
                </a:cubicBezTo>
              </a:path>
              <a:path w="21600" h="21600" stroke="0" extrusionOk="0">
                <a:moveTo>
                  <a:pt x="0" y="21600"/>
                </a:moveTo>
                <a:cubicBezTo>
                  <a:pt x="0" y="9674"/>
                  <a:pt x="9665" y="4"/>
                  <a:pt x="21591" y="0"/>
                </a:cubicBezTo>
                <a:lnTo>
                  <a:pt x="21600" y="21600"/>
                </a:lnTo>
                <a:close/>
              </a:path>
            </a:pathLst>
          </a:custGeom>
          <a:noFill/>
          <a:ln w="5715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4281" name="Rectangle 9"/>
          <p:cNvSpPr>
            <a:spLocks noChangeArrowheads="1"/>
          </p:cNvSpPr>
          <p:nvPr/>
        </p:nvSpPr>
        <p:spPr bwMode="auto">
          <a:xfrm>
            <a:off x="1562100" y="5114925"/>
            <a:ext cx="35242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F</a:t>
            </a:r>
          </a:p>
        </p:txBody>
      </p:sp>
      <p:grpSp>
        <p:nvGrpSpPr>
          <p:cNvPr id="3" name="Group 10"/>
          <p:cNvGrpSpPr>
            <a:grpSpLocks/>
          </p:cNvGrpSpPr>
          <p:nvPr/>
        </p:nvGrpSpPr>
        <p:grpSpPr bwMode="auto">
          <a:xfrm>
            <a:off x="3943350" y="1906588"/>
            <a:ext cx="2049463" cy="1235075"/>
            <a:chOff x="2460" y="312"/>
            <a:chExt cx="1416" cy="984"/>
          </a:xfrm>
        </p:grpSpPr>
        <p:sp>
          <p:nvSpPr>
            <p:cNvPr id="54283" name="Arc 11"/>
            <p:cNvSpPr>
              <a:spLocks/>
            </p:cNvSpPr>
            <p:nvPr/>
          </p:nvSpPr>
          <p:spPr bwMode="auto">
            <a:xfrm>
              <a:off x="2495" y="340"/>
              <a:ext cx="997" cy="641"/>
            </a:xfrm>
            <a:custGeom>
              <a:avLst/>
              <a:gdLst>
                <a:gd name="G0" fmla="+- 22 0 0"/>
                <a:gd name="G1" fmla="+- 0 0 0"/>
                <a:gd name="G2" fmla="+- 21600 0 0"/>
                <a:gd name="T0" fmla="*/ 21622 w 21622"/>
                <a:gd name="T1" fmla="*/ 0 h 21600"/>
                <a:gd name="T2" fmla="*/ 0 w 21622"/>
                <a:gd name="T3" fmla="*/ 21600 h 21600"/>
                <a:gd name="T4" fmla="*/ 22 w 21622"/>
                <a:gd name="T5" fmla="*/ 0 h 21600"/>
              </a:gdLst>
              <a:ahLst/>
              <a:cxnLst>
                <a:cxn ang="0">
                  <a:pos x="T0" y="T1"/>
                </a:cxn>
                <a:cxn ang="0">
                  <a:pos x="T2" y="T3"/>
                </a:cxn>
                <a:cxn ang="0">
                  <a:pos x="T4" y="T5"/>
                </a:cxn>
              </a:cxnLst>
              <a:rect l="0" t="0" r="r" b="b"/>
              <a:pathLst>
                <a:path w="21622" h="21600" fill="none" extrusionOk="0">
                  <a:moveTo>
                    <a:pt x="21622" y="0"/>
                  </a:moveTo>
                  <a:cubicBezTo>
                    <a:pt x="21622" y="11929"/>
                    <a:pt x="11951" y="21600"/>
                    <a:pt x="22" y="21600"/>
                  </a:cubicBezTo>
                  <a:cubicBezTo>
                    <a:pt x="14" y="21600"/>
                    <a:pt x="7" y="21599"/>
                    <a:pt x="0" y="21599"/>
                  </a:cubicBezTo>
                </a:path>
                <a:path w="21622" h="21600" stroke="0" extrusionOk="0">
                  <a:moveTo>
                    <a:pt x="21622" y="0"/>
                  </a:moveTo>
                  <a:cubicBezTo>
                    <a:pt x="21622" y="11929"/>
                    <a:pt x="11951" y="21600"/>
                    <a:pt x="22" y="21600"/>
                  </a:cubicBezTo>
                  <a:cubicBezTo>
                    <a:pt x="14" y="21600"/>
                    <a:pt x="7" y="21599"/>
                    <a:pt x="0" y="21599"/>
                  </a:cubicBezTo>
                  <a:lnTo>
                    <a:pt x="22"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4284" name="Arc 12"/>
            <p:cNvSpPr>
              <a:spLocks/>
            </p:cNvSpPr>
            <p:nvPr/>
          </p:nvSpPr>
          <p:spPr bwMode="auto">
            <a:xfrm>
              <a:off x="2489" y="312"/>
              <a:ext cx="1195" cy="83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sp>
          <p:nvSpPr>
            <p:cNvPr id="54285" name="Arc 13"/>
            <p:cNvSpPr>
              <a:spLocks/>
            </p:cNvSpPr>
            <p:nvPr/>
          </p:nvSpPr>
          <p:spPr bwMode="auto">
            <a:xfrm>
              <a:off x="2460" y="312"/>
              <a:ext cx="1416" cy="984"/>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7150" cap="rnd">
              <a:solidFill>
                <a:srgbClr val="000080"/>
              </a:solidFill>
              <a:round/>
              <a:headEnd/>
              <a:tailEnd/>
            </a:ln>
            <a:effectLst>
              <a:outerShdw dist="53882" dir="2700000" algn="ctr" rotWithShape="0">
                <a:schemeClr val="bg2"/>
              </a:outerShdw>
            </a:effectLst>
          </p:spPr>
          <p:txBody>
            <a:bodyPr wrap="none" anchor="ctr"/>
            <a:lstStyle/>
            <a:p>
              <a:endParaRPr lang="en-US"/>
            </a:p>
          </p:txBody>
        </p:sp>
      </p:grpSp>
      <p:sp>
        <p:nvSpPr>
          <p:cNvPr id="54286" name="Line 14"/>
          <p:cNvSpPr>
            <a:spLocks noChangeShapeType="1"/>
          </p:cNvSpPr>
          <p:nvPr/>
        </p:nvSpPr>
        <p:spPr bwMode="auto">
          <a:xfrm flipV="1">
            <a:off x="1517650" y="1962150"/>
            <a:ext cx="4660900" cy="3203575"/>
          </a:xfrm>
          <a:prstGeom prst="line">
            <a:avLst/>
          </a:prstGeom>
          <a:noFill/>
          <a:ln w="5715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54287" name="Rectangle 15"/>
          <p:cNvSpPr>
            <a:spLocks noChangeArrowheads="1"/>
          </p:cNvSpPr>
          <p:nvPr/>
        </p:nvSpPr>
        <p:spPr bwMode="auto">
          <a:xfrm>
            <a:off x="914400" y="5010150"/>
            <a:ext cx="368300"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r</a:t>
            </a:r>
            <a:r>
              <a:rPr lang="en-US" sz="2200" b="1" baseline="-25000">
                <a:solidFill>
                  <a:srgbClr val="990033"/>
                </a:solidFill>
              </a:rPr>
              <a:t>f</a:t>
            </a:r>
          </a:p>
        </p:txBody>
      </p:sp>
      <p:sp>
        <p:nvSpPr>
          <p:cNvPr id="54288" name="Oval 16"/>
          <p:cNvSpPr>
            <a:spLocks noChangeArrowheads="1"/>
          </p:cNvSpPr>
          <p:nvPr/>
        </p:nvSpPr>
        <p:spPr bwMode="auto">
          <a:xfrm>
            <a:off x="2667000" y="4267200"/>
            <a:ext cx="196850" cy="144463"/>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4289" name="Oval 17"/>
          <p:cNvSpPr>
            <a:spLocks noChangeArrowheads="1"/>
          </p:cNvSpPr>
          <p:nvPr/>
        </p:nvSpPr>
        <p:spPr bwMode="auto">
          <a:xfrm>
            <a:off x="3962400" y="3429000"/>
            <a:ext cx="196850" cy="144463"/>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4290" name="Oval 18"/>
          <p:cNvSpPr>
            <a:spLocks noChangeArrowheads="1"/>
          </p:cNvSpPr>
          <p:nvPr/>
        </p:nvSpPr>
        <p:spPr bwMode="auto">
          <a:xfrm>
            <a:off x="5130800" y="2876550"/>
            <a:ext cx="196850" cy="144463"/>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4291" name="Oval 19"/>
          <p:cNvSpPr>
            <a:spLocks noChangeArrowheads="1"/>
          </p:cNvSpPr>
          <p:nvPr/>
        </p:nvSpPr>
        <p:spPr bwMode="auto">
          <a:xfrm>
            <a:off x="5165725" y="2544763"/>
            <a:ext cx="196850" cy="146050"/>
          </a:xfrm>
          <a:prstGeom prst="ellipse">
            <a:avLst/>
          </a:prstGeom>
          <a:solidFill>
            <a:schemeClr val="tx1"/>
          </a:solidFill>
          <a:ln w="12700">
            <a:solidFill>
              <a:schemeClr val="bg2"/>
            </a:solidFill>
            <a:round/>
            <a:headEnd/>
            <a:tailEnd/>
          </a:ln>
          <a:effectLst/>
        </p:spPr>
        <p:txBody>
          <a:bodyPr wrap="none" anchor="ctr"/>
          <a:lstStyle/>
          <a:p>
            <a:endParaRPr lang="en-US"/>
          </a:p>
        </p:txBody>
      </p:sp>
      <p:sp>
        <p:nvSpPr>
          <p:cNvPr id="54292" name="Rectangle 20"/>
          <p:cNvSpPr>
            <a:spLocks noChangeArrowheads="1"/>
          </p:cNvSpPr>
          <p:nvPr/>
        </p:nvSpPr>
        <p:spPr bwMode="auto">
          <a:xfrm>
            <a:off x="2590800" y="4495800"/>
            <a:ext cx="382588"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A</a:t>
            </a:r>
          </a:p>
        </p:txBody>
      </p:sp>
      <p:sp>
        <p:nvSpPr>
          <p:cNvPr id="54293" name="Rectangle 21"/>
          <p:cNvSpPr>
            <a:spLocks noChangeArrowheads="1"/>
          </p:cNvSpPr>
          <p:nvPr/>
        </p:nvSpPr>
        <p:spPr bwMode="auto">
          <a:xfrm>
            <a:off x="3994150" y="3471863"/>
            <a:ext cx="501650" cy="423862"/>
          </a:xfrm>
          <a:prstGeom prst="rect">
            <a:avLst/>
          </a:prstGeom>
          <a:noFill/>
          <a:ln w="127000">
            <a:noFill/>
            <a:miter lim="800000"/>
            <a:headEnd/>
            <a:tailEnd/>
          </a:ln>
          <a:effectLst/>
        </p:spPr>
        <p:txBody>
          <a:bodyPr lIns="90488" tIns="44450" rIns="90488" bIns="44450">
            <a:spAutoFit/>
          </a:bodyPr>
          <a:lstStyle/>
          <a:p>
            <a:pPr algn="l" eaLnBrk="0" hangingPunct="0"/>
            <a:r>
              <a:rPr lang="en-US" sz="2200" b="1">
                <a:solidFill>
                  <a:srgbClr val="990033"/>
                </a:solidFill>
              </a:rPr>
              <a:t>P</a:t>
            </a:r>
          </a:p>
        </p:txBody>
      </p:sp>
      <p:sp>
        <p:nvSpPr>
          <p:cNvPr id="54294" name="Rectangle 22"/>
          <p:cNvSpPr>
            <a:spLocks noChangeArrowheads="1"/>
          </p:cNvSpPr>
          <p:nvPr/>
        </p:nvSpPr>
        <p:spPr bwMode="auto">
          <a:xfrm>
            <a:off x="5089525" y="2974975"/>
            <a:ext cx="398463"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Q</a:t>
            </a:r>
          </a:p>
        </p:txBody>
      </p:sp>
      <p:sp>
        <p:nvSpPr>
          <p:cNvPr id="54295" name="Rectangle 23"/>
          <p:cNvSpPr>
            <a:spLocks noChangeArrowheads="1"/>
          </p:cNvSpPr>
          <p:nvPr/>
        </p:nvSpPr>
        <p:spPr bwMode="auto">
          <a:xfrm>
            <a:off x="5715000" y="2438400"/>
            <a:ext cx="366713"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B</a:t>
            </a:r>
          </a:p>
        </p:txBody>
      </p:sp>
      <p:sp>
        <p:nvSpPr>
          <p:cNvPr id="54296" name="Rectangle 24"/>
          <p:cNvSpPr>
            <a:spLocks noChangeArrowheads="1"/>
          </p:cNvSpPr>
          <p:nvPr/>
        </p:nvSpPr>
        <p:spPr bwMode="auto">
          <a:xfrm>
            <a:off x="6200775" y="1770063"/>
            <a:ext cx="769938"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990033"/>
                </a:solidFill>
              </a:rPr>
              <a:t>CAL</a:t>
            </a:r>
          </a:p>
        </p:txBody>
      </p:sp>
      <p:sp>
        <p:nvSpPr>
          <p:cNvPr id="54297" name="Freeform 25"/>
          <p:cNvSpPr>
            <a:spLocks/>
          </p:cNvSpPr>
          <p:nvPr/>
        </p:nvSpPr>
        <p:spPr bwMode="auto">
          <a:xfrm>
            <a:off x="1447800" y="2438400"/>
            <a:ext cx="5656263" cy="3746500"/>
          </a:xfrm>
          <a:custGeom>
            <a:avLst/>
            <a:gdLst/>
            <a:ahLst/>
            <a:cxnLst>
              <a:cxn ang="0">
                <a:pos x="0" y="0"/>
              </a:cxn>
              <a:cxn ang="0">
                <a:pos x="0" y="2984"/>
              </a:cxn>
              <a:cxn ang="0">
                <a:pos x="3907" y="2984"/>
              </a:cxn>
            </a:cxnLst>
            <a:rect l="0" t="0" r="r" b="b"/>
            <a:pathLst>
              <a:path w="3908" h="2985">
                <a:moveTo>
                  <a:pt x="0" y="0"/>
                </a:moveTo>
                <a:lnTo>
                  <a:pt x="0" y="2984"/>
                </a:lnTo>
                <a:lnTo>
                  <a:pt x="3907" y="2984"/>
                </a:lnTo>
              </a:path>
            </a:pathLst>
          </a:custGeom>
          <a:noFill/>
          <a:ln w="1270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endParaRPr lang="en-US"/>
          </a:p>
        </p:txBody>
      </p:sp>
      <p:sp>
        <p:nvSpPr>
          <p:cNvPr id="54298" name="Rectangle 26"/>
          <p:cNvSpPr>
            <a:spLocks noChangeArrowheads="1"/>
          </p:cNvSpPr>
          <p:nvPr/>
        </p:nvSpPr>
        <p:spPr bwMode="auto">
          <a:xfrm rot="10850063" flipV="1">
            <a:off x="7121525" y="5973763"/>
            <a:ext cx="1158875" cy="427037"/>
          </a:xfrm>
          <a:prstGeom prst="rect">
            <a:avLst/>
          </a:prstGeom>
          <a:noFill/>
          <a:ln w="9525">
            <a:noFill/>
            <a:miter lim="800000"/>
            <a:headEnd/>
            <a:tailEnd/>
          </a:ln>
          <a:effectLst/>
        </p:spPr>
        <p:txBody>
          <a:bodyPr>
            <a:spAutoFit/>
          </a:bodyPr>
          <a:lstStyle/>
          <a:p>
            <a:pPr algn="l" eaLnBrk="0" hangingPunct="0"/>
            <a:r>
              <a:rPr lang="en-US" sz="2200" b="1">
                <a:solidFill>
                  <a:srgbClr val="990033"/>
                </a:solidFill>
              </a:rPr>
              <a:t>St. Dev</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0" y="152400"/>
            <a:ext cx="9144000" cy="685800"/>
          </a:xfrm>
        </p:spPr>
        <p:txBody>
          <a:bodyPr/>
          <a:lstStyle/>
          <a:p>
            <a:r>
              <a:rPr lang="en-US"/>
              <a:t>Differential Borrowing/Lending Rates</a:t>
            </a:r>
          </a:p>
        </p:txBody>
      </p:sp>
      <p:sp>
        <p:nvSpPr>
          <p:cNvPr id="58371" name="Rectangle 3"/>
          <p:cNvSpPr>
            <a:spLocks noChangeArrowheads="1"/>
          </p:cNvSpPr>
          <p:nvPr/>
        </p:nvSpPr>
        <p:spPr bwMode="auto">
          <a:xfrm>
            <a:off x="1152525" y="1579563"/>
            <a:ext cx="677863" cy="423862"/>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393E81"/>
                </a:solidFill>
              </a:rPr>
              <a:t>E(r)</a:t>
            </a:r>
          </a:p>
        </p:txBody>
      </p:sp>
      <p:sp>
        <p:nvSpPr>
          <p:cNvPr id="58372" name="Line 4"/>
          <p:cNvSpPr>
            <a:spLocks noChangeShapeType="1"/>
          </p:cNvSpPr>
          <p:nvPr/>
        </p:nvSpPr>
        <p:spPr bwMode="auto">
          <a:xfrm flipV="1">
            <a:off x="1436688" y="3429000"/>
            <a:ext cx="2144712" cy="1954213"/>
          </a:xfrm>
          <a:prstGeom prst="line">
            <a:avLst/>
          </a:prstGeom>
          <a:noFill/>
          <a:ln w="50800">
            <a:solidFill>
              <a:schemeClr val="folHlink"/>
            </a:solidFill>
            <a:round/>
            <a:headEnd/>
            <a:tailEnd/>
          </a:ln>
          <a:effectLst>
            <a:outerShdw dist="53882" dir="2700000" algn="ctr" rotWithShape="0">
              <a:schemeClr val="bg2"/>
            </a:outerShdw>
          </a:effectLst>
        </p:spPr>
        <p:txBody>
          <a:bodyPr wrap="none" anchor="ctr"/>
          <a:lstStyle/>
          <a:p>
            <a:endParaRPr lang="en-US"/>
          </a:p>
        </p:txBody>
      </p:sp>
      <p:sp>
        <p:nvSpPr>
          <p:cNvPr id="58373" name="Arc 5"/>
          <p:cNvSpPr>
            <a:spLocks/>
          </p:cNvSpPr>
          <p:nvPr/>
        </p:nvSpPr>
        <p:spPr bwMode="auto">
          <a:xfrm>
            <a:off x="3128963" y="2576513"/>
            <a:ext cx="2901950" cy="1890712"/>
          </a:xfrm>
          <a:custGeom>
            <a:avLst/>
            <a:gdLst>
              <a:gd name="G0" fmla="+- 21600 0 0"/>
              <a:gd name="G1" fmla="+- 21600 0 0"/>
              <a:gd name="G2" fmla="+- 21600 0 0"/>
              <a:gd name="T0" fmla="*/ 0 w 21600"/>
              <a:gd name="T1" fmla="*/ 21600 h 21600"/>
              <a:gd name="T2" fmla="*/ 21589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600"/>
                </a:moveTo>
                <a:cubicBezTo>
                  <a:pt x="0" y="9674"/>
                  <a:pt x="9663" y="6"/>
                  <a:pt x="21589" y="0"/>
                </a:cubicBezTo>
              </a:path>
              <a:path w="21600" h="21600" stroke="0" extrusionOk="0">
                <a:moveTo>
                  <a:pt x="0" y="21600"/>
                </a:moveTo>
                <a:cubicBezTo>
                  <a:pt x="0" y="9674"/>
                  <a:pt x="9663" y="6"/>
                  <a:pt x="21589" y="0"/>
                </a:cubicBezTo>
                <a:lnTo>
                  <a:pt x="21600" y="21600"/>
                </a:lnTo>
                <a:close/>
              </a:path>
            </a:pathLst>
          </a:custGeom>
          <a:noFill/>
          <a:ln w="76200" cap="rnd">
            <a:solidFill>
              <a:srgbClr val="6600FF"/>
            </a:solidFill>
            <a:round/>
            <a:headEnd/>
            <a:tailEnd/>
          </a:ln>
          <a:effectLst>
            <a:outerShdw dist="53882" dir="2700000" algn="ctr" rotWithShape="0">
              <a:schemeClr val="bg2"/>
            </a:outerShdw>
          </a:effectLst>
        </p:spPr>
        <p:txBody>
          <a:bodyPr wrap="none" anchor="ctr"/>
          <a:lstStyle/>
          <a:p>
            <a:endParaRPr lang="en-US"/>
          </a:p>
        </p:txBody>
      </p:sp>
      <p:sp>
        <p:nvSpPr>
          <p:cNvPr id="58374" name="Oval 6"/>
          <p:cNvSpPr>
            <a:spLocks noChangeArrowheads="1"/>
          </p:cNvSpPr>
          <p:nvPr/>
        </p:nvSpPr>
        <p:spPr bwMode="auto">
          <a:xfrm>
            <a:off x="3505200" y="3352800"/>
            <a:ext cx="193675" cy="147638"/>
          </a:xfrm>
          <a:prstGeom prst="ellipse">
            <a:avLst/>
          </a:prstGeom>
          <a:solidFill>
            <a:schemeClr val="tx2"/>
          </a:solidFill>
          <a:ln w="12700">
            <a:solidFill>
              <a:schemeClr val="bg2"/>
            </a:solidFill>
            <a:round/>
            <a:headEnd/>
            <a:tailEnd/>
          </a:ln>
          <a:effectLst/>
        </p:spPr>
        <p:txBody>
          <a:bodyPr wrap="none" anchor="ctr"/>
          <a:lstStyle/>
          <a:p>
            <a:endParaRPr lang="en-US"/>
          </a:p>
        </p:txBody>
      </p:sp>
      <p:sp>
        <p:nvSpPr>
          <p:cNvPr id="58375" name="Rectangle 7"/>
          <p:cNvSpPr>
            <a:spLocks noChangeArrowheads="1"/>
          </p:cNvSpPr>
          <p:nvPr/>
        </p:nvSpPr>
        <p:spPr bwMode="auto">
          <a:xfrm>
            <a:off x="914400" y="5181600"/>
            <a:ext cx="420688"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393E81"/>
                </a:solidFill>
              </a:rPr>
              <a:t>r</a:t>
            </a:r>
            <a:r>
              <a:rPr lang="en-US" sz="2200" b="1" baseline="-25000">
                <a:solidFill>
                  <a:srgbClr val="393E81"/>
                </a:solidFill>
              </a:rPr>
              <a:t>fl</a:t>
            </a:r>
          </a:p>
        </p:txBody>
      </p:sp>
      <p:sp>
        <p:nvSpPr>
          <p:cNvPr id="58376" name="Rectangle 8"/>
          <p:cNvSpPr>
            <a:spLocks noChangeArrowheads="1"/>
          </p:cNvSpPr>
          <p:nvPr/>
        </p:nvSpPr>
        <p:spPr bwMode="auto">
          <a:xfrm>
            <a:off x="3581400" y="3429000"/>
            <a:ext cx="44767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393E81"/>
                </a:solidFill>
              </a:rPr>
              <a:t>P</a:t>
            </a:r>
            <a:r>
              <a:rPr lang="en-US" sz="2200" b="1" baseline="-25000">
                <a:solidFill>
                  <a:srgbClr val="393E81"/>
                </a:solidFill>
              </a:rPr>
              <a:t>1</a:t>
            </a:r>
          </a:p>
        </p:txBody>
      </p:sp>
      <p:sp>
        <p:nvSpPr>
          <p:cNvPr id="58377" name="Rectangle 9"/>
          <p:cNvSpPr>
            <a:spLocks noChangeArrowheads="1"/>
          </p:cNvSpPr>
          <p:nvPr/>
        </p:nvSpPr>
        <p:spPr bwMode="auto">
          <a:xfrm>
            <a:off x="4876800" y="2667000"/>
            <a:ext cx="447675" cy="423863"/>
          </a:xfrm>
          <a:prstGeom prst="rect">
            <a:avLst/>
          </a:prstGeom>
          <a:noFill/>
          <a:ln w="127000">
            <a:noFill/>
            <a:miter lim="800000"/>
            <a:headEnd/>
            <a:tailEnd/>
          </a:ln>
          <a:effectLst/>
        </p:spPr>
        <p:txBody>
          <a:bodyPr wrap="none" lIns="90488" tIns="44450" rIns="90488" bIns="44450">
            <a:spAutoFit/>
          </a:bodyPr>
          <a:lstStyle/>
          <a:p>
            <a:pPr algn="l" eaLnBrk="0" hangingPunct="0"/>
            <a:r>
              <a:rPr lang="en-US" sz="2200" b="1">
                <a:solidFill>
                  <a:srgbClr val="393E81"/>
                </a:solidFill>
              </a:rPr>
              <a:t>P</a:t>
            </a:r>
            <a:r>
              <a:rPr lang="en-US" sz="2200" b="1" baseline="-25000">
                <a:solidFill>
                  <a:srgbClr val="393E81"/>
                </a:solidFill>
              </a:rPr>
              <a:t>2</a:t>
            </a:r>
          </a:p>
        </p:txBody>
      </p:sp>
      <p:sp>
        <p:nvSpPr>
          <p:cNvPr id="58378" name="Freeform 10"/>
          <p:cNvSpPr>
            <a:spLocks/>
          </p:cNvSpPr>
          <p:nvPr/>
        </p:nvSpPr>
        <p:spPr bwMode="auto">
          <a:xfrm>
            <a:off x="1395413" y="2051050"/>
            <a:ext cx="5762625" cy="3919538"/>
          </a:xfrm>
          <a:custGeom>
            <a:avLst/>
            <a:gdLst/>
            <a:ahLst/>
            <a:cxnLst>
              <a:cxn ang="0">
                <a:pos x="0" y="0"/>
              </a:cxn>
              <a:cxn ang="0">
                <a:pos x="0" y="2984"/>
              </a:cxn>
              <a:cxn ang="0">
                <a:pos x="3907" y="2984"/>
              </a:cxn>
            </a:cxnLst>
            <a:rect l="0" t="0" r="r" b="b"/>
            <a:pathLst>
              <a:path w="3908" h="2985">
                <a:moveTo>
                  <a:pt x="0" y="0"/>
                </a:moveTo>
                <a:lnTo>
                  <a:pt x="0" y="2984"/>
                </a:lnTo>
                <a:lnTo>
                  <a:pt x="3907" y="2984"/>
                </a:lnTo>
              </a:path>
            </a:pathLst>
          </a:custGeom>
          <a:noFill/>
          <a:ln w="127000" cap="rnd" cmpd="sng">
            <a:solidFill>
              <a:srgbClr val="393E81"/>
            </a:solidFill>
            <a:prstDash val="solid"/>
            <a:round/>
            <a:headEnd type="none" w="med" len="med"/>
            <a:tailEnd type="none" w="med" len="med"/>
          </a:ln>
          <a:effectLst>
            <a:outerShdw dist="53882" dir="2700000" algn="ctr" rotWithShape="0">
              <a:schemeClr val="bg2"/>
            </a:outerShdw>
          </a:effectLst>
        </p:spPr>
        <p:txBody>
          <a:bodyPr/>
          <a:lstStyle/>
          <a:p>
            <a:endParaRPr lang="en-US"/>
          </a:p>
        </p:txBody>
      </p:sp>
      <p:sp>
        <p:nvSpPr>
          <p:cNvPr id="58379" name="Rectangle 11"/>
          <p:cNvSpPr>
            <a:spLocks noChangeArrowheads="1"/>
          </p:cNvSpPr>
          <p:nvPr/>
        </p:nvSpPr>
        <p:spPr bwMode="auto">
          <a:xfrm>
            <a:off x="7235825" y="5980113"/>
            <a:ext cx="987425" cy="423862"/>
          </a:xfrm>
          <a:prstGeom prst="rect">
            <a:avLst/>
          </a:prstGeom>
          <a:noFill/>
          <a:ln w="12700">
            <a:noFill/>
            <a:miter lim="800000"/>
            <a:headEnd/>
            <a:tailEnd/>
          </a:ln>
          <a:effectLst/>
        </p:spPr>
        <p:txBody>
          <a:bodyPr lIns="90488" tIns="44450" rIns="90488" bIns="44450">
            <a:spAutoFit/>
          </a:bodyPr>
          <a:lstStyle/>
          <a:p>
            <a:pPr algn="l" eaLnBrk="0" hangingPunct="0">
              <a:spcBef>
                <a:spcPct val="50000"/>
              </a:spcBef>
            </a:pPr>
            <a:r>
              <a:rPr lang="en-US" sz="2200" b="1">
                <a:solidFill>
                  <a:srgbClr val="393E81"/>
                </a:solidFill>
                <a:latin typeface="Symbol" pitchFamily="18" charset="2"/>
              </a:rPr>
              <a:t></a:t>
            </a:r>
          </a:p>
        </p:txBody>
      </p:sp>
      <p:sp>
        <p:nvSpPr>
          <p:cNvPr id="58380" name="Line 12"/>
          <p:cNvSpPr>
            <a:spLocks noChangeShapeType="1"/>
          </p:cNvSpPr>
          <p:nvPr/>
        </p:nvSpPr>
        <p:spPr bwMode="auto">
          <a:xfrm flipV="1">
            <a:off x="4953000" y="1981200"/>
            <a:ext cx="2286000" cy="685800"/>
          </a:xfrm>
          <a:prstGeom prst="line">
            <a:avLst/>
          </a:prstGeom>
          <a:noFill/>
          <a:ln w="50800">
            <a:solidFill>
              <a:schemeClr val="folHlink"/>
            </a:solidFill>
            <a:round/>
            <a:headEnd/>
            <a:tailEnd/>
          </a:ln>
          <a:effectLst>
            <a:outerShdw dist="53882" dir="2700000" algn="ctr" rotWithShape="0">
              <a:schemeClr val="bg2"/>
            </a:outerShdw>
          </a:effectLst>
        </p:spPr>
        <p:txBody>
          <a:bodyPr wrap="none" anchor="ctr"/>
          <a:lstStyle/>
          <a:p>
            <a:endParaRPr lang="en-US"/>
          </a:p>
        </p:txBody>
      </p:sp>
      <p:sp>
        <p:nvSpPr>
          <p:cNvPr id="58381" name="Oval 13"/>
          <p:cNvSpPr>
            <a:spLocks noChangeArrowheads="1"/>
          </p:cNvSpPr>
          <p:nvPr/>
        </p:nvSpPr>
        <p:spPr bwMode="auto">
          <a:xfrm>
            <a:off x="4876800" y="2590800"/>
            <a:ext cx="195263" cy="146050"/>
          </a:xfrm>
          <a:prstGeom prst="ellipse">
            <a:avLst/>
          </a:prstGeom>
          <a:solidFill>
            <a:schemeClr val="tx2"/>
          </a:solidFill>
          <a:ln w="12700">
            <a:solidFill>
              <a:schemeClr val="bg2"/>
            </a:solidFill>
            <a:round/>
            <a:headEnd/>
            <a:tailEnd/>
          </a:ln>
          <a:effectLst/>
        </p:spPr>
        <p:txBody>
          <a:bodyPr wrap="none" anchor="ctr"/>
          <a:lstStyle/>
          <a:p>
            <a:endParaRPr lang="en-US"/>
          </a:p>
        </p:txBody>
      </p:sp>
      <p:sp>
        <p:nvSpPr>
          <p:cNvPr id="58382" name="Line 14"/>
          <p:cNvSpPr>
            <a:spLocks noChangeShapeType="1"/>
          </p:cNvSpPr>
          <p:nvPr/>
        </p:nvSpPr>
        <p:spPr bwMode="auto">
          <a:xfrm flipV="1">
            <a:off x="1447800" y="2667000"/>
            <a:ext cx="3429000" cy="1143000"/>
          </a:xfrm>
          <a:prstGeom prst="line">
            <a:avLst/>
          </a:prstGeom>
          <a:noFill/>
          <a:ln w="50800" cap="rnd">
            <a:solidFill>
              <a:schemeClr val="folHlink"/>
            </a:solidFill>
            <a:prstDash val="sysDot"/>
            <a:round/>
            <a:headEnd/>
            <a:tailEnd/>
          </a:ln>
          <a:effectLst>
            <a:outerShdw dist="53882" dir="2700000" algn="ctr" rotWithShape="0">
              <a:schemeClr val="bg2"/>
            </a:outerShdw>
          </a:effectLst>
        </p:spPr>
        <p:txBody>
          <a:bodyPr wrap="none" anchor="ctr"/>
          <a:lstStyle/>
          <a:p>
            <a:endParaRPr lang="en-US"/>
          </a:p>
        </p:txBody>
      </p:sp>
      <p:sp>
        <p:nvSpPr>
          <p:cNvPr id="58383" name="Rectangle 15"/>
          <p:cNvSpPr>
            <a:spLocks noChangeArrowheads="1"/>
          </p:cNvSpPr>
          <p:nvPr/>
        </p:nvSpPr>
        <p:spPr bwMode="auto">
          <a:xfrm>
            <a:off x="838200" y="3657600"/>
            <a:ext cx="598488" cy="423863"/>
          </a:xfrm>
          <a:prstGeom prst="rect">
            <a:avLst/>
          </a:prstGeom>
          <a:noFill/>
          <a:ln w="127000">
            <a:noFill/>
            <a:miter lim="800000"/>
            <a:headEnd/>
            <a:tailEnd/>
          </a:ln>
          <a:effectLst/>
        </p:spPr>
        <p:txBody>
          <a:bodyPr lIns="90488" tIns="44450" rIns="90488" bIns="44450">
            <a:spAutoFit/>
          </a:bodyPr>
          <a:lstStyle/>
          <a:p>
            <a:pPr algn="l" eaLnBrk="0" hangingPunct="0"/>
            <a:r>
              <a:rPr lang="en-US" sz="2200" b="1">
                <a:solidFill>
                  <a:srgbClr val="393E81"/>
                </a:solidFill>
              </a:rPr>
              <a:t>r</a:t>
            </a:r>
            <a:r>
              <a:rPr lang="en-US" sz="2200" b="1" baseline="-25000">
                <a:solidFill>
                  <a:srgbClr val="393E81"/>
                </a:solidFill>
              </a:rPr>
              <a:t>fb</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subTitle" idx="1"/>
          </p:nvPr>
        </p:nvSpPr>
        <p:spPr>
          <a:xfrm>
            <a:off x="228600" y="2971800"/>
            <a:ext cx="8915400" cy="3143250"/>
          </a:xfrm>
        </p:spPr>
        <p:txBody>
          <a:bodyPr/>
          <a:lstStyle/>
          <a:p>
            <a:r>
              <a:rPr lang="en-US">
                <a:solidFill>
                  <a:srgbClr val="FFFFE1"/>
                </a:solidFill>
              </a:rPr>
              <a:t>Multi-Asset Portfolio Optimizations Using Excel</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t>Finding the best portfolios</a:t>
            </a:r>
          </a:p>
        </p:txBody>
      </p:sp>
      <p:sp>
        <p:nvSpPr>
          <p:cNvPr id="61443" name="Rectangle 3"/>
          <p:cNvSpPr>
            <a:spLocks noGrp="1" noChangeArrowheads="1"/>
          </p:cNvSpPr>
          <p:nvPr>
            <p:ph type="body" idx="1"/>
          </p:nvPr>
        </p:nvSpPr>
        <p:spPr>
          <a:xfrm>
            <a:off x="609600" y="1371600"/>
            <a:ext cx="7848600" cy="4953000"/>
          </a:xfrm>
        </p:spPr>
        <p:txBody>
          <a:bodyPr/>
          <a:lstStyle/>
          <a:p>
            <a:r>
              <a:rPr lang="en-US" sz="2800"/>
              <a:t>Optimal Portfolios</a:t>
            </a:r>
          </a:p>
          <a:p>
            <a:pPr lvl="1"/>
            <a:r>
              <a:rPr lang="en-US" sz="2400"/>
              <a:t>Optimizing an unconstrained portfolio</a:t>
            </a:r>
          </a:p>
          <a:p>
            <a:pPr lvl="1"/>
            <a:r>
              <a:rPr lang="en-US" sz="2400"/>
              <a:t>Optimizing a constrained portfolio</a:t>
            </a:r>
          </a:p>
          <a:p>
            <a:r>
              <a:rPr lang="en-US" sz="2800"/>
              <a:t>Investors’ criteria</a:t>
            </a:r>
          </a:p>
          <a:p>
            <a:pPr lvl="1"/>
            <a:r>
              <a:rPr lang="en-US" sz="2400"/>
              <a:t>It seems obvious that investors want to maximize return</a:t>
            </a:r>
          </a:p>
          <a:p>
            <a:pPr lvl="2"/>
            <a:r>
              <a:rPr lang="en-US" sz="2000"/>
              <a:t>At the end of the day, we invest to have as much wealth to spend as possible</a:t>
            </a:r>
          </a:p>
          <a:p>
            <a:pPr lvl="2"/>
            <a:r>
              <a:rPr lang="en-US" sz="2000"/>
              <a:t>But we don’t know what the outcome will be</a:t>
            </a:r>
          </a:p>
          <a:p>
            <a:pPr lvl="2"/>
            <a:r>
              <a:rPr lang="en-US" sz="2000"/>
              <a:t>So we maximize what we </a:t>
            </a:r>
            <a:r>
              <a:rPr lang="en-US" sz="2000" i="1"/>
              <a:t>expect</a:t>
            </a:r>
            <a:r>
              <a:rPr lang="en-US" sz="2000"/>
              <a:t> to get</a:t>
            </a:r>
          </a:p>
          <a:p>
            <a:pPr lvl="2"/>
            <a:r>
              <a:rPr lang="en-US" sz="2000"/>
              <a:t>What is expected return? – conceptually and empirically</a:t>
            </a:r>
          </a:p>
          <a:p>
            <a:pPr lvl="2"/>
            <a:endParaRPr lang="en-US" sz="2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Optimal Portfolios</a:t>
            </a:r>
          </a:p>
        </p:txBody>
      </p:sp>
      <p:sp>
        <p:nvSpPr>
          <p:cNvPr id="63491" name="Rectangle 3"/>
          <p:cNvSpPr>
            <a:spLocks noGrp="1" noChangeArrowheads="1"/>
          </p:cNvSpPr>
          <p:nvPr>
            <p:ph type="body" idx="1"/>
          </p:nvPr>
        </p:nvSpPr>
        <p:spPr/>
        <p:txBody>
          <a:bodyPr/>
          <a:lstStyle/>
          <a:p>
            <a:pPr>
              <a:lnSpc>
                <a:spcPct val="90000"/>
              </a:lnSpc>
            </a:pPr>
            <a:r>
              <a:rPr lang="en-US" sz="2800"/>
              <a:t>Concept #1:  </a:t>
            </a:r>
            <a:r>
              <a:rPr lang="en-US" sz="2800" i="1"/>
              <a:t>Investors maximize the </a:t>
            </a:r>
            <a:r>
              <a:rPr lang="en-US" sz="2800"/>
              <a:t>expected return</a:t>
            </a:r>
            <a:r>
              <a:rPr lang="en-US" sz="2800" i="1"/>
              <a:t> on their portfolios</a:t>
            </a:r>
            <a:endParaRPr lang="en-US" sz="2800"/>
          </a:p>
          <a:p>
            <a:pPr lvl="1">
              <a:lnSpc>
                <a:spcPct val="90000"/>
              </a:lnSpc>
            </a:pPr>
            <a:r>
              <a:rPr lang="en-US" sz="2400"/>
              <a:t>Operationally, they choose portfolio weights to maximize this expected return</a:t>
            </a:r>
          </a:p>
          <a:p>
            <a:pPr lvl="1">
              <a:lnSpc>
                <a:spcPct val="90000"/>
              </a:lnSpc>
            </a:pPr>
            <a:r>
              <a:rPr lang="en-US" sz="2400"/>
              <a:t>Allocate their funds among assets to ensure the highest return possible</a:t>
            </a:r>
          </a:p>
          <a:p>
            <a:pPr>
              <a:lnSpc>
                <a:spcPct val="90000"/>
              </a:lnSpc>
            </a:pPr>
            <a:r>
              <a:rPr lang="en-US" sz="2800"/>
              <a:t>Concept #2:  </a:t>
            </a:r>
            <a:r>
              <a:rPr lang="en-US" sz="2800" i="1"/>
              <a:t>Investors minimize the </a:t>
            </a:r>
            <a:r>
              <a:rPr lang="en-US" sz="2800"/>
              <a:t>volatility</a:t>
            </a:r>
            <a:r>
              <a:rPr lang="en-US" sz="2800" i="1"/>
              <a:t> in their portfolios.</a:t>
            </a:r>
            <a:endParaRPr lang="en-US" sz="2800"/>
          </a:p>
          <a:p>
            <a:pPr lvl="1">
              <a:lnSpc>
                <a:spcPct val="90000"/>
              </a:lnSpc>
            </a:pPr>
            <a:r>
              <a:rPr lang="en-US" sz="2400"/>
              <a:t>Choose portfolio weights to minimize volatility</a:t>
            </a:r>
          </a:p>
          <a:p>
            <a:pPr lvl="1">
              <a:lnSpc>
                <a:spcPct val="90000"/>
              </a:lnSpc>
            </a:pPr>
            <a:r>
              <a:rPr lang="en-US" sz="2400"/>
              <a:t>Allocate funds to achieve the lowest volatility possible</a:t>
            </a:r>
          </a:p>
          <a:p>
            <a:pPr lvl="1">
              <a:lnSpc>
                <a:spcPct val="90000"/>
              </a:lnSpc>
            </a:pPr>
            <a:endParaRPr lang="en-US"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t>Optimal Portfolios</a:t>
            </a:r>
          </a:p>
        </p:txBody>
      </p:sp>
      <p:sp>
        <p:nvSpPr>
          <p:cNvPr id="68611" name="Rectangle 3"/>
          <p:cNvSpPr>
            <a:spLocks noGrp="1" noChangeArrowheads="1"/>
          </p:cNvSpPr>
          <p:nvPr>
            <p:ph type="body" idx="1"/>
          </p:nvPr>
        </p:nvSpPr>
        <p:spPr/>
        <p:txBody>
          <a:bodyPr/>
          <a:lstStyle/>
          <a:p>
            <a:pPr>
              <a:lnSpc>
                <a:spcPct val="90000"/>
              </a:lnSpc>
            </a:pPr>
            <a:r>
              <a:rPr lang="en-US"/>
              <a:t>Investors’ criteria</a:t>
            </a:r>
          </a:p>
          <a:p>
            <a:pPr lvl="1">
              <a:lnSpc>
                <a:spcPct val="90000"/>
              </a:lnSpc>
            </a:pPr>
            <a:r>
              <a:rPr lang="en-US"/>
              <a:t>Minimizing volatility is a well-defined problem</a:t>
            </a:r>
          </a:p>
          <a:p>
            <a:pPr lvl="1">
              <a:lnSpc>
                <a:spcPct val="90000"/>
              </a:lnSpc>
            </a:pPr>
            <a:r>
              <a:rPr lang="en-US"/>
              <a:t>Investors attempt to </a:t>
            </a:r>
            <a:r>
              <a:rPr lang="en-US" i="1"/>
              <a:t>minimize</a:t>
            </a:r>
            <a:r>
              <a:rPr lang="en-US"/>
              <a:t> volatility for a given level of expected return</a:t>
            </a:r>
          </a:p>
          <a:p>
            <a:pPr lvl="1">
              <a:lnSpc>
                <a:spcPct val="90000"/>
              </a:lnSpc>
            </a:pPr>
            <a:r>
              <a:rPr lang="en-US"/>
              <a:t>The problem then is to find portfolio weights, </a:t>
            </a:r>
            <a:r>
              <a:rPr lang="en-US" i="1"/>
              <a:t>w</a:t>
            </a:r>
            <a:r>
              <a:rPr lang="en-US"/>
              <a:t>, that will minimize portfolio volatility, while maintaining a desired level of expected return (and making sure that portfolio weights add to 1).</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Optimal Portfolios</a:t>
            </a:r>
          </a:p>
        </p:txBody>
      </p:sp>
      <p:sp>
        <p:nvSpPr>
          <p:cNvPr id="69635" name="Rectangle 3"/>
          <p:cNvSpPr>
            <a:spLocks noGrp="1" noChangeArrowheads="1"/>
          </p:cNvSpPr>
          <p:nvPr>
            <p:ph type="body" sz="half" idx="1"/>
          </p:nvPr>
        </p:nvSpPr>
        <p:spPr>
          <a:xfrm>
            <a:off x="685800" y="1371600"/>
            <a:ext cx="3808413" cy="4114800"/>
          </a:xfrm>
        </p:spPr>
        <p:txBody>
          <a:bodyPr/>
          <a:lstStyle/>
          <a:p>
            <a:r>
              <a:rPr lang="en-US" sz="2800"/>
              <a:t>Mathematically:</a:t>
            </a:r>
          </a:p>
        </p:txBody>
      </p:sp>
      <p:graphicFrame>
        <p:nvGraphicFramePr>
          <p:cNvPr id="69636" name="Object 4"/>
          <p:cNvGraphicFramePr>
            <a:graphicFrameLocks noChangeAspect="1"/>
          </p:cNvGraphicFramePr>
          <p:nvPr>
            <p:ph sz="half" idx="2"/>
          </p:nvPr>
        </p:nvGraphicFramePr>
        <p:xfrm>
          <a:off x="2057400" y="2133600"/>
          <a:ext cx="5791200" cy="4176713"/>
        </p:xfrm>
        <a:graphic>
          <a:graphicData uri="http://schemas.openxmlformats.org/presentationml/2006/ole">
            <p:oleObj spid="_x0000_s68610" name="Equation" r:id="rId3" imgW="2641320" imgH="1904760" progId="Equation.3">
              <p:embed/>
            </p:oleObj>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t>Optimizing Portfolios</a:t>
            </a:r>
          </a:p>
        </p:txBody>
      </p:sp>
      <p:sp>
        <p:nvSpPr>
          <p:cNvPr id="70659" name="Rectangle 3"/>
          <p:cNvSpPr>
            <a:spLocks noGrp="1" noChangeArrowheads="1"/>
          </p:cNvSpPr>
          <p:nvPr>
            <p:ph type="body" idx="1"/>
          </p:nvPr>
        </p:nvSpPr>
        <p:spPr/>
        <p:txBody>
          <a:bodyPr/>
          <a:lstStyle/>
          <a:p>
            <a:pPr>
              <a:lnSpc>
                <a:spcPct val="90000"/>
              </a:lnSpc>
            </a:pPr>
            <a:r>
              <a:rPr lang="en-US"/>
              <a:t>So how do we do this?  We need</a:t>
            </a:r>
          </a:p>
          <a:p>
            <a:pPr lvl="1">
              <a:lnSpc>
                <a:spcPct val="90000"/>
              </a:lnSpc>
            </a:pPr>
            <a:r>
              <a:rPr lang="en-US"/>
              <a:t>Excel, with Solver</a:t>
            </a:r>
          </a:p>
          <a:p>
            <a:pPr lvl="1">
              <a:lnSpc>
                <a:spcPct val="90000"/>
              </a:lnSpc>
            </a:pPr>
            <a:r>
              <a:rPr lang="en-US"/>
              <a:t>An array for weights</a:t>
            </a:r>
          </a:p>
          <a:p>
            <a:pPr lvl="1">
              <a:lnSpc>
                <a:spcPct val="90000"/>
              </a:lnSpc>
            </a:pPr>
            <a:r>
              <a:rPr lang="en-US"/>
              <a:t>An array for mean returns</a:t>
            </a:r>
          </a:p>
          <a:p>
            <a:pPr lvl="1">
              <a:lnSpc>
                <a:spcPct val="90000"/>
              </a:lnSpc>
            </a:pPr>
            <a:r>
              <a:rPr lang="en-US"/>
              <a:t>A covariance matrix</a:t>
            </a:r>
          </a:p>
          <a:p>
            <a:pPr lvl="1">
              <a:lnSpc>
                <a:spcPct val="90000"/>
              </a:lnSpc>
            </a:pPr>
            <a:r>
              <a:rPr lang="en-US"/>
              <a:t>A cell that is the sum of the weights</a:t>
            </a:r>
          </a:p>
          <a:p>
            <a:pPr lvl="1">
              <a:lnSpc>
                <a:spcPct val="90000"/>
              </a:lnSpc>
            </a:pPr>
            <a:r>
              <a:rPr lang="en-US"/>
              <a:t>A cell that is the mean return</a:t>
            </a:r>
          </a:p>
          <a:p>
            <a:pPr lvl="1">
              <a:lnSpc>
                <a:spcPct val="90000"/>
              </a:lnSpc>
            </a:pPr>
            <a:r>
              <a:rPr lang="en-US"/>
              <a:t>A cell that is the volatility of return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t>Our recipe</a:t>
            </a:r>
          </a:p>
        </p:txBody>
      </p:sp>
      <p:sp>
        <p:nvSpPr>
          <p:cNvPr id="71683" name="Rectangle 3"/>
          <p:cNvSpPr>
            <a:spLocks noGrp="1" noChangeArrowheads="1"/>
          </p:cNvSpPr>
          <p:nvPr>
            <p:ph type="body" sz="half" idx="1"/>
          </p:nvPr>
        </p:nvSpPr>
        <p:spPr>
          <a:xfrm>
            <a:off x="685800" y="1371600"/>
            <a:ext cx="3808413" cy="4114800"/>
          </a:xfrm>
        </p:spPr>
        <p:txBody>
          <a:bodyPr/>
          <a:lstStyle/>
          <a:p>
            <a:pPr marL="609600" indent="-609600">
              <a:lnSpc>
                <a:spcPct val="80000"/>
              </a:lnSpc>
              <a:buFont typeface="Wingdings" pitchFamily="2" charset="2"/>
              <a:buChar char="n"/>
            </a:pPr>
            <a:r>
              <a:rPr lang="en-US" sz="2800"/>
              <a:t>Start out with equal weights for the assets</a:t>
            </a:r>
          </a:p>
          <a:p>
            <a:pPr marL="990600" lvl="1" indent="-533400">
              <a:lnSpc>
                <a:spcPct val="80000"/>
              </a:lnSpc>
              <a:buFont typeface="Wingdings" pitchFamily="2" charset="2"/>
              <a:buChar char="n"/>
            </a:pPr>
            <a:r>
              <a:rPr lang="en-US" sz="1800"/>
              <a:t>E.g. – put 0.2 in cells G8:G12</a:t>
            </a:r>
          </a:p>
          <a:p>
            <a:pPr marL="990600" lvl="1" indent="-533400">
              <a:lnSpc>
                <a:spcPct val="80000"/>
              </a:lnSpc>
              <a:buFont typeface="Wingdings" pitchFamily="2" charset="2"/>
              <a:buChar char="n"/>
            </a:pPr>
            <a:r>
              <a:rPr lang="en-US" sz="1800"/>
              <a:t>In G13, enter =SUM(G8:G12) to get the summing up constraint</a:t>
            </a:r>
          </a:p>
        </p:txBody>
      </p:sp>
      <p:pic>
        <p:nvPicPr>
          <p:cNvPr id="71684" name="Picture 4" descr="captureclip4"/>
          <p:cNvPicPr>
            <a:picLocks noChangeAspect="1" noChangeArrowheads="1"/>
          </p:cNvPicPr>
          <p:nvPr>
            <p:ph sz="half" idx="2"/>
          </p:nvPr>
        </p:nvPicPr>
        <p:blipFill>
          <a:blip r:embed="rId2" cstate="print"/>
          <a:srcRect/>
          <a:stretch>
            <a:fillRect/>
          </a:stretch>
        </p:blipFill>
        <p:spPr>
          <a:xfrm>
            <a:off x="4343400" y="1447800"/>
            <a:ext cx="4267200" cy="3354388"/>
          </a:xfrm>
          <a:noFill/>
          <a:ln/>
        </p:spPr>
      </p:pic>
      <p:sp>
        <p:nvSpPr>
          <p:cNvPr id="71685" name="Text Box 5"/>
          <p:cNvSpPr txBox="1">
            <a:spLocks noChangeArrowheads="1"/>
          </p:cNvSpPr>
          <p:nvPr/>
        </p:nvSpPr>
        <p:spPr bwMode="auto">
          <a:xfrm>
            <a:off x="1295400" y="5791200"/>
            <a:ext cx="37338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‘Opt Portfolios’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a:t>Our recipe</a:t>
            </a:r>
          </a:p>
        </p:txBody>
      </p:sp>
      <p:sp>
        <p:nvSpPr>
          <p:cNvPr id="72707" name="Rectangle 3"/>
          <p:cNvSpPr>
            <a:spLocks noGrp="1" noChangeArrowheads="1"/>
          </p:cNvSpPr>
          <p:nvPr>
            <p:ph type="body" sz="half" idx="1"/>
          </p:nvPr>
        </p:nvSpPr>
        <p:spPr>
          <a:xfrm>
            <a:off x="685800" y="1371600"/>
            <a:ext cx="3808413" cy="4114800"/>
          </a:xfrm>
        </p:spPr>
        <p:txBody>
          <a:bodyPr/>
          <a:lstStyle/>
          <a:p>
            <a:pPr marL="609600" indent="-609600">
              <a:lnSpc>
                <a:spcPct val="90000"/>
              </a:lnSpc>
              <a:buFont typeface="Wingdings" pitchFamily="2" charset="2"/>
              <a:buChar char="n"/>
            </a:pPr>
            <a:r>
              <a:rPr lang="en-US" sz="2800"/>
              <a:t>Enter a formula for the portfolio mean</a:t>
            </a:r>
          </a:p>
          <a:p>
            <a:pPr marL="990600" lvl="1" indent="-533400">
              <a:lnSpc>
                <a:spcPct val="90000"/>
              </a:lnSpc>
              <a:buFont typeface="Wingdings" pitchFamily="2" charset="2"/>
              <a:buChar char="n"/>
            </a:pPr>
            <a:r>
              <a:rPr lang="en-US" sz="1800"/>
              <a:t>E.g. – in cell C1 enter =MMULT(TRANSPOSE</a:t>
            </a:r>
          </a:p>
          <a:p>
            <a:pPr marL="990600" lvl="1" indent="-533400">
              <a:lnSpc>
                <a:spcPct val="90000"/>
              </a:lnSpc>
              <a:buFont typeface="Wingdings" pitchFamily="2" charset="2"/>
              <a:buChar char="n"/>
            </a:pPr>
            <a:r>
              <a:rPr lang="en-US" sz="1800"/>
              <a:t>	(G8:G12),C8:C12)</a:t>
            </a:r>
          </a:p>
          <a:p>
            <a:pPr marL="990600" lvl="1" indent="-533400">
              <a:lnSpc>
                <a:spcPct val="90000"/>
              </a:lnSpc>
              <a:buFont typeface="Wingdings" pitchFamily="2" charset="2"/>
              <a:buChar char="n"/>
            </a:pPr>
            <a:r>
              <a:rPr lang="en-US" sz="1800"/>
              <a:t>C8:C12 is where the mean returns are</a:t>
            </a:r>
          </a:p>
          <a:p>
            <a:pPr marL="990600" lvl="1" indent="-533400">
              <a:lnSpc>
                <a:spcPct val="90000"/>
              </a:lnSpc>
              <a:buFont typeface="Wingdings" pitchFamily="2" charset="2"/>
              <a:buChar char="n"/>
            </a:pPr>
            <a:r>
              <a:rPr lang="en-US" sz="1800"/>
              <a:t>Note:  You’ll get “VALUE!”  Just go back to the cell, hit &lt;F2&gt;, then CTRL+SHIFT+ENTER (or CTRL+SHIFT+ENTER instead of ENTER)</a:t>
            </a:r>
          </a:p>
        </p:txBody>
      </p:sp>
      <p:pic>
        <p:nvPicPr>
          <p:cNvPr id="72708" name="Picture 4" descr="captureclip5"/>
          <p:cNvPicPr>
            <a:picLocks noChangeAspect="1" noChangeArrowheads="1"/>
          </p:cNvPicPr>
          <p:nvPr>
            <p:ph sz="half" idx="2"/>
          </p:nvPr>
        </p:nvPicPr>
        <p:blipFill>
          <a:blip r:embed="rId2" cstate="print"/>
          <a:srcRect/>
          <a:stretch>
            <a:fillRect/>
          </a:stretch>
        </p:blipFill>
        <p:spPr>
          <a:xfrm>
            <a:off x="4343400" y="1600200"/>
            <a:ext cx="4343400" cy="3502025"/>
          </a:xfrm>
          <a:noFill/>
          <a:ln/>
        </p:spPr>
      </p:pic>
      <p:sp>
        <p:nvSpPr>
          <p:cNvPr id="72709" name="Text Box 5"/>
          <p:cNvSpPr txBox="1">
            <a:spLocks noChangeArrowheads="1"/>
          </p:cNvSpPr>
          <p:nvPr/>
        </p:nvSpPr>
        <p:spPr bwMode="auto">
          <a:xfrm>
            <a:off x="4876800" y="5867400"/>
            <a:ext cx="37338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‘Opt Portfolios’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Utility and Indifference Curves</a:t>
            </a:r>
          </a:p>
        </p:txBody>
      </p:sp>
      <p:sp>
        <p:nvSpPr>
          <p:cNvPr id="38915" name="Rectangle 3"/>
          <p:cNvSpPr>
            <a:spLocks noGrp="1" noChangeArrowheads="1"/>
          </p:cNvSpPr>
          <p:nvPr>
            <p:ph type="body" idx="1"/>
          </p:nvPr>
        </p:nvSpPr>
        <p:spPr/>
        <p:txBody>
          <a:bodyPr/>
          <a:lstStyle/>
          <a:p>
            <a:pPr>
              <a:lnSpc>
                <a:spcPct val="90000"/>
              </a:lnSpc>
            </a:pPr>
            <a:r>
              <a:rPr lang="en-US"/>
              <a:t>Represent an investor’s willingness to trade-off return and risk.</a:t>
            </a:r>
          </a:p>
          <a:p>
            <a:pPr>
              <a:lnSpc>
                <a:spcPct val="90000"/>
              </a:lnSpc>
            </a:pPr>
            <a:r>
              <a:rPr lang="en-US"/>
              <a:t>Example (A=4)</a:t>
            </a:r>
          </a:p>
          <a:p>
            <a:pPr>
              <a:lnSpc>
                <a:spcPct val="90000"/>
              </a:lnSpc>
              <a:buFont typeface="Wingdings" pitchFamily="2" charset="2"/>
              <a:buNone/>
            </a:pPr>
            <a:r>
              <a:rPr lang="en-US" sz="2800" u="sng"/>
              <a:t>Exp Ret</a:t>
            </a:r>
            <a:r>
              <a:rPr lang="en-US" sz="2800"/>
              <a:t>	</a:t>
            </a:r>
            <a:r>
              <a:rPr lang="en-US" sz="2800" u="sng"/>
              <a:t>St Deviation</a:t>
            </a:r>
            <a:r>
              <a:rPr lang="en-US" sz="2800"/>
              <a:t>  </a:t>
            </a:r>
            <a:r>
              <a:rPr lang="en-US" sz="2800" u="sng"/>
              <a:t>U=E ( r ) - .005A</a:t>
            </a:r>
            <a:r>
              <a:rPr lang="en-US" sz="2800">
                <a:latin typeface="Symbol" pitchFamily="18" charset="2"/>
              </a:rPr>
              <a:t>s</a:t>
            </a:r>
            <a:r>
              <a:rPr lang="en-US" sz="2800" baseline="30000"/>
              <a:t>2</a:t>
            </a:r>
          </a:p>
          <a:p>
            <a:pPr>
              <a:lnSpc>
                <a:spcPct val="90000"/>
              </a:lnSpc>
              <a:buFont typeface="Wingdings" pitchFamily="2" charset="2"/>
              <a:buNone/>
            </a:pPr>
            <a:r>
              <a:rPr lang="en-US" sz="2800" baseline="30000"/>
              <a:t>	</a:t>
            </a:r>
            <a:r>
              <a:rPr lang="en-US" sz="2800"/>
              <a:t>10			20.0			2</a:t>
            </a:r>
          </a:p>
          <a:p>
            <a:pPr>
              <a:lnSpc>
                <a:spcPct val="90000"/>
              </a:lnSpc>
              <a:buFont typeface="Wingdings" pitchFamily="2" charset="2"/>
              <a:buNone/>
            </a:pPr>
            <a:r>
              <a:rPr lang="en-US" sz="2800"/>
              <a:t>	15			25.5			2</a:t>
            </a:r>
          </a:p>
          <a:p>
            <a:pPr>
              <a:lnSpc>
                <a:spcPct val="90000"/>
              </a:lnSpc>
              <a:buFont typeface="Wingdings" pitchFamily="2" charset="2"/>
              <a:buNone/>
            </a:pPr>
            <a:r>
              <a:rPr lang="en-US" sz="2800"/>
              <a:t>	20			30.0			2</a:t>
            </a:r>
          </a:p>
          <a:p>
            <a:pPr>
              <a:lnSpc>
                <a:spcPct val="90000"/>
              </a:lnSpc>
              <a:buFont typeface="Wingdings" pitchFamily="2" charset="2"/>
              <a:buNone/>
            </a:pPr>
            <a:r>
              <a:rPr lang="en-US" sz="2800"/>
              <a:t>	25			33.9			2</a:t>
            </a:r>
            <a:endParaRPr lang="en-US" sz="2800" baseline="30000"/>
          </a:p>
          <a:p>
            <a:pPr>
              <a:lnSpc>
                <a:spcPct val="90000"/>
              </a:lnSpc>
              <a:buFont typeface="Wingdings" pitchFamily="2" charset="2"/>
              <a:buNone/>
            </a:pPr>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t>Our recipe</a:t>
            </a:r>
          </a:p>
        </p:txBody>
      </p:sp>
      <p:sp>
        <p:nvSpPr>
          <p:cNvPr id="73731" name="Rectangle 3"/>
          <p:cNvSpPr>
            <a:spLocks noGrp="1" noChangeArrowheads="1"/>
          </p:cNvSpPr>
          <p:nvPr>
            <p:ph type="body" sz="half" idx="1"/>
          </p:nvPr>
        </p:nvSpPr>
        <p:spPr>
          <a:xfrm>
            <a:off x="685800" y="1371600"/>
            <a:ext cx="3808413" cy="4114800"/>
          </a:xfrm>
        </p:spPr>
        <p:txBody>
          <a:bodyPr/>
          <a:lstStyle/>
          <a:p>
            <a:pPr marL="609600" indent="-609600">
              <a:lnSpc>
                <a:spcPct val="90000"/>
              </a:lnSpc>
              <a:buFont typeface="Wingdings" pitchFamily="2" charset="2"/>
              <a:buChar char="n"/>
            </a:pPr>
            <a:r>
              <a:rPr lang="en-US" sz="2800"/>
              <a:t>Enter a formula for the portfolio volatility</a:t>
            </a:r>
          </a:p>
          <a:p>
            <a:pPr marL="990600" lvl="1" indent="-533400">
              <a:lnSpc>
                <a:spcPct val="90000"/>
              </a:lnSpc>
              <a:buFont typeface="Wingdings" pitchFamily="2" charset="2"/>
              <a:buChar char="n"/>
            </a:pPr>
            <a:r>
              <a:rPr lang="en-US" sz="2400"/>
              <a:t>In cell C2, enter =SQRT(MMULT(</a:t>
            </a:r>
          </a:p>
          <a:p>
            <a:pPr marL="1371600" lvl="2" indent="-457200">
              <a:lnSpc>
                <a:spcPct val="90000"/>
              </a:lnSpc>
            </a:pPr>
            <a:r>
              <a:rPr lang="en-US" sz="2000"/>
              <a:t>MMULT(TRANSPOSE(G8:G12),C17:G21),G8:G12))</a:t>
            </a:r>
          </a:p>
          <a:p>
            <a:pPr marL="990600" lvl="1" indent="-533400">
              <a:lnSpc>
                <a:spcPct val="90000"/>
              </a:lnSpc>
              <a:buFont typeface="Wingdings" pitchFamily="2" charset="2"/>
              <a:buChar char="n"/>
            </a:pPr>
            <a:r>
              <a:rPr lang="en-US" sz="2400"/>
              <a:t>C17:G21 is the location of the covariance matrix</a:t>
            </a:r>
          </a:p>
          <a:p>
            <a:pPr marL="609600" indent="-609600">
              <a:lnSpc>
                <a:spcPct val="90000"/>
              </a:lnSpc>
            </a:pPr>
            <a:endParaRPr lang="en-US" sz="2800"/>
          </a:p>
        </p:txBody>
      </p:sp>
      <p:pic>
        <p:nvPicPr>
          <p:cNvPr id="73732" name="Picture 4" descr="captureclip6"/>
          <p:cNvPicPr>
            <a:picLocks noChangeAspect="1" noChangeArrowheads="1"/>
          </p:cNvPicPr>
          <p:nvPr/>
        </p:nvPicPr>
        <p:blipFill>
          <a:blip r:embed="rId2" cstate="print"/>
          <a:srcRect/>
          <a:stretch>
            <a:fillRect/>
          </a:stretch>
        </p:blipFill>
        <p:spPr bwMode="auto">
          <a:xfrm>
            <a:off x="4419600" y="1752600"/>
            <a:ext cx="4267200" cy="3571875"/>
          </a:xfrm>
          <a:prstGeom prst="rect">
            <a:avLst/>
          </a:prstGeom>
          <a:noFill/>
        </p:spPr>
      </p:pic>
      <p:sp>
        <p:nvSpPr>
          <p:cNvPr id="73733" name="Text Box 5"/>
          <p:cNvSpPr txBox="1">
            <a:spLocks noChangeArrowheads="1"/>
          </p:cNvSpPr>
          <p:nvPr/>
        </p:nvSpPr>
        <p:spPr bwMode="auto">
          <a:xfrm>
            <a:off x="4800600" y="5791200"/>
            <a:ext cx="37338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‘Opt Portfolios’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a:t>Our recipe</a:t>
            </a:r>
          </a:p>
        </p:txBody>
      </p:sp>
      <p:sp>
        <p:nvSpPr>
          <p:cNvPr id="74755" name="Rectangle 3"/>
          <p:cNvSpPr>
            <a:spLocks noGrp="1" noChangeArrowheads="1"/>
          </p:cNvSpPr>
          <p:nvPr>
            <p:ph type="body" sz="half" idx="1"/>
          </p:nvPr>
        </p:nvSpPr>
        <p:spPr>
          <a:xfrm>
            <a:off x="685800" y="1371600"/>
            <a:ext cx="3808413" cy="4114800"/>
          </a:xfrm>
        </p:spPr>
        <p:txBody>
          <a:bodyPr/>
          <a:lstStyle/>
          <a:p>
            <a:r>
              <a:rPr lang="en-US" sz="2400"/>
              <a:t> Go to “Tools:Solver”</a:t>
            </a:r>
          </a:p>
          <a:p>
            <a:pPr lvl="1"/>
            <a:r>
              <a:rPr lang="en-US" sz="2000"/>
              <a:t>Set Target Cell: C2 (the volatility)</a:t>
            </a:r>
          </a:p>
          <a:p>
            <a:pPr lvl="1"/>
            <a:r>
              <a:rPr lang="en-US" sz="2000"/>
              <a:t>Equal to:  Min</a:t>
            </a:r>
          </a:p>
          <a:p>
            <a:pPr lvl="1"/>
            <a:r>
              <a:rPr lang="en-US" sz="2000"/>
              <a:t>By Changing Cells:  G8:G12 (the weights)</a:t>
            </a:r>
          </a:p>
          <a:p>
            <a:pPr lvl="1"/>
            <a:r>
              <a:rPr lang="en-US" sz="2000"/>
              <a:t>Subject to the constraints</a:t>
            </a:r>
          </a:p>
          <a:p>
            <a:pPr lvl="2"/>
            <a:r>
              <a:rPr lang="en-US" sz="1800"/>
              <a:t>C1=C3 (Mean=Target)</a:t>
            </a:r>
          </a:p>
          <a:p>
            <a:pPr lvl="2"/>
            <a:r>
              <a:rPr lang="en-US" sz="1800"/>
              <a:t>C13=1 (Weights sum to 1)</a:t>
            </a:r>
          </a:p>
        </p:txBody>
      </p:sp>
      <p:pic>
        <p:nvPicPr>
          <p:cNvPr id="74756" name="Picture 4" descr="captureclip7"/>
          <p:cNvPicPr>
            <a:picLocks noChangeAspect="1" noChangeArrowheads="1"/>
          </p:cNvPicPr>
          <p:nvPr/>
        </p:nvPicPr>
        <p:blipFill>
          <a:blip r:embed="rId2" cstate="print"/>
          <a:srcRect/>
          <a:stretch>
            <a:fillRect/>
          </a:stretch>
        </p:blipFill>
        <p:spPr bwMode="auto">
          <a:xfrm>
            <a:off x="4419600" y="1447800"/>
            <a:ext cx="4343400" cy="3594100"/>
          </a:xfrm>
          <a:prstGeom prst="rect">
            <a:avLst/>
          </a:prstGeom>
          <a:noFill/>
        </p:spPr>
      </p:pic>
      <p:sp>
        <p:nvSpPr>
          <p:cNvPr id="74757" name="Text Box 5"/>
          <p:cNvSpPr txBox="1">
            <a:spLocks noChangeArrowheads="1"/>
          </p:cNvSpPr>
          <p:nvPr/>
        </p:nvSpPr>
        <p:spPr bwMode="auto">
          <a:xfrm>
            <a:off x="4800600" y="5791200"/>
            <a:ext cx="37338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‘Opt Portfolios’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t>Our recipe</a:t>
            </a:r>
          </a:p>
        </p:txBody>
      </p:sp>
      <p:sp>
        <p:nvSpPr>
          <p:cNvPr id="75779" name="Rectangle 3"/>
          <p:cNvSpPr>
            <a:spLocks noGrp="1" noChangeArrowheads="1"/>
          </p:cNvSpPr>
          <p:nvPr>
            <p:ph type="body" sz="half" idx="1"/>
          </p:nvPr>
        </p:nvSpPr>
        <p:spPr>
          <a:xfrm>
            <a:off x="685800" y="1371600"/>
            <a:ext cx="3808413" cy="4114800"/>
          </a:xfrm>
        </p:spPr>
        <p:txBody>
          <a:bodyPr/>
          <a:lstStyle/>
          <a:p>
            <a:pPr marL="609600" indent="-609600">
              <a:buFont typeface="Wingdings" pitchFamily="2" charset="2"/>
              <a:buChar char="n"/>
            </a:pPr>
            <a:r>
              <a:rPr lang="en-US" sz="2800"/>
              <a:t>Solver will now search for weights to satisfy these conditions</a:t>
            </a:r>
          </a:p>
          <a:p>
            <a:pPr marL="609600" indent="-609600">
              <a:buFont typeface="Wingdings" pitchFamily="2" charset="2"/>
              <a:buChar char="n"/>
            </a:pPr>
            <a:r>
              <a:rPr lang="en-US" sz="2800"/>
              <a:t>Do this multiple times for many expected return values</a:t>
            </a:r>
          </a:p>
        </p:txBody>
      </p:sp>
      <p:pic>
        <p:nvPicPr>
          <p:cNvPr id="75780" name="Picture 4" descr="captureclip8"/>
          <p:cNvPicPr>
            <a:picLocks noChangeAspect="1" noChangeArrowheads="1"/>
          </p:cNvPicPr>
          <p:nvPr>
            <p:ph sz="half" idx="2"/>
          </p:nvPr>
        </p:nvPicPr>
        <p:blipFill>
          <a:blip r:embed="rId2" cstate="print"/>
          <a:srcRect/>
          <a:stretch>
            <a:fillRect/>
          </a:stretch>
        </p:blipFill>
        <p:spPr>
          <a:xfrm>
            <a:off x="4343400" y="1524000"/>
            <a:ext cx="4419600" cy="3546475"/>
          </a:xfrm>
          <a:noFill/>
          <a:ln/>
        </p:spPr>
      </p:pic>
      <p:sp>
        <p:nvSpPr>
          <p:cNvPr id="75781" name="Text Box 5"/>
          <p:cNvSpPr txBox="1">
            <a:spLocks noChangeArrowheads="1"/>
          </p:cNvSpPr>
          <p:nvPr/>
        </p:nvSpPr>
        <p:spPr bwMode="auto">
          <a:xfrm>
            <a:off x="4800600" y="5791200"/>
            <a:ext cx="37338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‘Opt Portfolios’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t>The minimum volatility frontier</a:t>
            </a:r>
          </a:p>
        </p:txBody>
      </p:sp>
      <p:sp>
        <p:nvSpPr>
          <p:cNvPr id="76803" name="Rectangle 3"/>
          <p:cNvSpPr>
            <a:spLocks noGrp="1" noChangeArrowheads="1"/>
          </p:cNvSpPr>
          <p:nvPr>
            <p:ph type="body" sz="half" idx="1"/>
          </p:nvPr>
        </p:nvSpPr>
        <p:spPr>
          <a:xfrm>
            <a:off x="685800" y="1371600"/>
            <a:ext cx="7615238" cy="4114800"/>
          </a:xfrm>
        </p:spPr>
        <p:txBody>
          <a:bodyPr/>
          <a:lstStyle/>
          <a:p>
            <a:r>
              <a:rPr lang="en-US" sz="2800"/>
              <a:t>We can make a nice plot with these</a:t>
            </a:r>
          </a:p>
        </p:txBody>
      </p:sp>
      <p:graphicFrame>
        <p:nvGraphicFramePr>
          <p:cNvPr id="76804" name="Object 4"/>
          <p:cNvGraphicFramePr>
            <a:graphicFrameLocks noChangeAspect="1"/>
          </p:cNvGraphicFramePr>
          <p:nvPr>
            <p:ph sz="half" idx="2"/>
          </p:nvPr>
        </p:nvGraphicFramePr>
        <p:xfrm>
          <a:off x="1447800" y="2209800"/>
          <a:ext cx="6324600" cy="4214813"/>
        </p:xfrm>
        <a:graphic>
          <a:graphicData uri="http://schemas.openxmlformats.org/presentationml/2006/ole">
            <p:oleObj spid="_x0000_s69634" name="Chart" r:id="rId3" imgW="6095905" imgH="4057650" progId="MSGraph.Chart.8">
              <p:embed followColorScheme="full"/>
            </p:oleObj>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t>The minimum volatility frontier</a:t>
            </a:r>
          </a:p>
        </p:txBody>
      </p:sp>
      <p:sp>
        <p:nvSpPr>
          <p:cNvPr id="77827" name="Rectangle 3"/>
          <p:cNvSpPr>
            <a:spLocks noGrp="1" noChangeArrowheads="1"/>
          </p:cNvSpPr>
          <p:nvPr>
            <p:ph type="body" idx="1"/>
          </p:nvPr>
        </p:nvSpPr>
        <p:spPr/>
        <p:txBody>
          <a:bodyPr/>
          <a:lstStyle/>
          <a:p>
            <a:r>
              <a:rPr lang="en-US"/>
              <a:t>Set of all points minimum volatility for a given expected return</a:t>
            </a:r>
          </a:p>
          <a:p>
            <a:pPr lvl="1"/>
            <a:r>
              <a:rPr lang="en-US"/>
              <a:t>Interested in points on the upper half of the frontier</a:t>
            </a:r>
          </a:p>
          <a:p>
            <a:pPr lvl="1"/>
            <a:r>
              <a:rPr lang="en-US"/>
              <a:t>These points have maximum expected return/risk ratio</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t>The minimum volatility frontier</a:t>
            </a:r>
          </a:p>
        </p:txBody>
      </p:sp>
      <p:sp>
        <p:nvSpPr>
          <p:cNvPr id="78851" name="Rectangle 3"/>
          <p:cNvSpPr>
            <a:spLocks noGrp="1" noChangeArrowheads="1"/>
          </p:cNvSpPr>
          <p:nvPr>
            <p:ph type="body" sz="half" idx="1"/>
          </p:nvPr>
        </p:nvSpPr>
        <p:spPr>
          <a:xfrm>
            <a:off x="685800" y="1371600"/>
            <a:ext cx="3808413" cy="4114800"/>
          </a:xfrm>
        </p:spPr>
        <p:txBody>
          <a:bodyPr/>
          <a:lstStyle/>
          <a:p>
            <a:r>
              <a:rPr lang="en-US" sz="2800"/>
              <a:t>Now let’s add a Eurodollar rate</a:t>
            </a:r>
          </a:p>
          <a:p>
            <a:pPr lvl="1"/>
            <a:r>
              <a:rPr lang="en-US" sz="2400"/>
              <a:t>Eurodollars are dollar deposits in offshore banks</a:t>
            </a:r>
          </a:p>
          <a:p>
            <a:pPr lvl="1"/>
            <a:r>
              <a:rPr lang="en-US" sz="2400"/>
              <a:t>They are pretty close to risk free</a:t>
            </a:r>
          </a:p>
        </p:txBody>
      </p:sp>
      <p:pic>
        <p:nvPicPr>
          <p:cNvPr id="78852" name="Picture 4" descr="captureclip16"/>
          <p:cNvPicPr>
            <a:picLocks noChangeAspect="1" noChangeArrowheads="1"/>
          </p:cNvPicPr>
          <p:nvPr>
            <p:ph sz="half" idx="2"/>
          </p:nvPr>
        </p:nvPicPr>
        <p:blipFill>
          <a:blip r:embed="rId2" cstate="print"/>
          <a:srcRect/>
          <a:stretch>
            <a:fillRect/>
          </a:stretch>
        </p:blipFill>
        <p:spPr>
          <a:xfrm>
            <a:off x="4532313" y="1828800"/>
            <a:ext cx="3808412" cy="1830388"/>
          </a:xfrm>
          <a:noFill/>
          <a:ln/>
        </p:spPr>
      </p:pic>
      <p:sp>
        <p:nvSpPr>
          <p:cNvPr id="78853" name="Text Box 5"/>
          <p:cNvSpPr txBox="1">
            <a:spLocks noChangeArrowheads="1"/>
          </p:cNvSpPr>
          <p:nvPr/>
        </p:nvSpPr>
        <p:spPr bwMode="auto">
          <a:xfrm>
            <a:off x="1371600" y="5867400"/>
            <a:ext cx="40386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‘Eurodollar Statistics’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The minimum volatility frontier</a:t>
            </a:r>
          </a:p>
        </p:txBody>
      </p:sp>
      <p:sp>
        <p:nvSpPr>
          <p:cNvPr id="79875" name="Rectangle 3"/>
          <p:cNvSpPr>
            <a:spLocks noGrp="1" noChangeArrowheads="1"/>
          </p:cNvSpPr>
          <p:nvPr>
            <p:ph type="body" sz="half" idx="1"/>
          </p:nvPr>
        </p:nvSpPr>
        <p:spPr>
          <a:xfrm>
            <a:off x="685800" y="1371600"/>
            <a:ext cx="7694613" cy="4114800"/>
          </a:xfrm>
        </p:spPr>
        <p:txBody>
          <a:bodyPr/>
          <a:lstStyle/>
          <a:p>
            <a:r>
              <a:rPr lang="en-US" sz="2800"/>
              <a:t>The correlation of Eurodollars with equities is virtually zero</a:t>
            </a:r>
          </a:p>
          <a:p>
            <a:pPr lvl="1"/>
            <a:r>
              <a:rPr lang="en-US" sz="2400"/>
              <a:t>Volatility of equity+Eurodollar portfolio:</a:t>
            </a:r>
          </a:p>
        </p:txBody>
      </p:sp>
      <p:graphicFrame>
        <p:nvGraphicFramePr>
          <p:cNvPr id="79876" name="Rectangle 4"/>
          <p:cNvGraphicFramePr>
            <a:graphicFrameLocks/>
          </p:cNvGraphicFramePr>
          <p:nvPr>
            <p:ph sz="half" idx="2"/>
          </p:nvPr>
        </p:nvGraphicFramePr>
        <p:xfrm>
          <a:off x="4649788" y="2197100"/>
          <a:ext cx="3808412" cy="2463800"/>
        </p:xfrm>
        <a:graphic>
          <a:graphicData uri="http://schemas.openxmlformats.org/presentationml/2006/ole">
            <p:oleObj spid="_x0000_s70658" name="Equation" r:id="rId3" imgW="0" imgH="0" progId="Equation.3">
              <p:embed/>
            </p:oleObj>
          </a:graphicData>
        </a:graphic>
      </p:graphicFrame>
      <p:graphicFrame>
        <p:nvGraphicFramePr>
          <p:cNvPr id="79877" name="Object 5"/>
          <p:cNvGraphicFramePr>
            <a:graphicFrameLocks noChangeAspect="1"/>
          </p:cNvGraphicFramePr>
          <p:nvPr/>
        </p:nvGraphicFramePr>
        <p:xfrm>
          <a:off x="1143000" y="3505200"/>
          <a:ext cx="7010400" cy="2151063"/>
        </p:xfrm>
        <a:graphic>
          <a:graphicData uri="http://schemas.openxmlformats.org/presentationml/2006/ole">
            <p:oleObj spid="_x0000_s70659" name="Equation" r:id="rId4" imgW="2400120" imgH="799920" progId="Equation.3">
              <p:embed/>
            </p:oleObj>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t>The minimum volatility frontier</a:t>
            </a:r>
          </a:p>
        </p:txBody>
      </p:sp>
      <p:pic>
        <p:nvPicPr>
          <p:cNvPr id="80899" name="Picture 3" descr="Frontier5"/>
          <p:cNvPicPr>
            <a:picLocks noChangeAspect="1" noChangeArrowheads="1"/>
          </p:cNvPicPr>
          <p:nvPr>
            <p:ph idx="1"/>
          </p:nvPr>
        </p:nvPicPr>
        <p:blipFill>
          <a:blip r:embed="rId2" cstate="print"/>
          <a:srcRect/>
          <a:stretch>
            <a:fillRect/>
          </a:stretch>
        </p:blipFill>
        <p:spPr>
          <a:xfrm>
            <a:off x="228600" y="646113"/>
            <a:ext cx="8534400" cy="6211887"/>
          </a:xfrm>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t>The minimum volatility frontier</a:t>
            </a:r>
          </a:p>
        </p:txBody>
      </p:sp>
      <p:sp>
        <p:nvSpPr>
          <p:cNvPr id="81923" name="Rectangle 3"/>
          <p:cNvSpPr>
            <a:spLocks noGrp="1" noChangeArrowheads="1"/>
          </p:cNvSpPr>
          <p:nvPr>
            <p:ph type="body" sz="half" idx="1"/>
          </p:nvPr>
        </p:nvSpPr>
        <p:spPr>
          <a:xfrm>
            <a:off x="1066800" y="1981200"/>
            <a:ext cx="7620000" cy="4114800"/>
          </a:xfrm>
        </p:spPr>
        <p:txBody>
          <a:bodyPr/>
          <a:lstStyle/>
          <a:p>
            <a:r>
              <a:rPr lang="en-US" sz="2800"/>
              <a:t>These lines have slope</a:t>
            </a:r>
          </a:p>
          <a:p>
            <a:endParaRPr lang="en-US" sz="2800"/>
          </a:p>
          <a:p>
            <a:endParaRPr lang="en-US" sz="2800"/>
          </a:p>
          <a:p>
            <a:endParaRPr lang="en-US" sz="2800"/>
          </a:p>
          <a:p>
            <a:r>
              <a:rPr lang="en-US" sz="2800"/>
              <a:t>Notice that this slope, the </a:t>
            </a:r>
            <a:r>
              <a:rPr lang="en-US" sz="2800" i="1"/>
              <a:t>Sharpe ratio </a:t>
            </a:r>
            <a:r>
              <a:rPr lang="en-US" sz="2800"/>
              <a:t>(</a:t>
            </a:r>
            <a:r>
              <a:rPr lang="el-GR" sz="2800"/>
              <a:t>λ</a:t>
            </a:r>
            <a:r>
              <a:rPr lang="en-US" sz="2800"/>
              <a:t>), can be maximized</a:t>
            </a:r>
          </a:p>
        </p:txBody>
      </p:sp>
      <p:graphicFrame>
        <p:nvGraphicFramePr>
          <p:cNvPr id="81924" name="Object 4"/>
          <p:cNvGraphicFramePr>
            <a:graphicFrameLocks noChangeAspect="1"/>
          </p:cNvGraphicFramePr>
          <p:nvPr>
            <p:ph sz="half" idx="2"/>
          </p:nvPr>
        </p:nvGraphicFramePr>
        <p:xfrm>
          <a:off x="3200400" y="2667000"/>
          <a:ext cx="1978025" cy="985838"/>
        </p:xfrm>
        <a:graphic>
          <a:graphicData uri="http://schemas.openxmlformats.org/presentationml/2006/ole">
            <p:oleObj spid="_x0000_s71682" name="Equation" r:id="rId3" imgW="888840" imgH="457200" progId="Equation.3">
              <p:embed/>
            </p:oleObj>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Maximum slope</a:t>
            </a:r>
          </a:p>
        </p:txBody>
      </p:sp>
      <p:pic>
        <p:nvPicPr>
          <p:cNvPr id="82947" name="Picture 3" descr="maxsharpe"/>
          <p:cNvPicPr>
            <a:picLocks noChangeAspect="1" noChangeArrowheads="1"/>
          </p:cNvPicPr>
          <p:nvPr>
            <p:ph idx="1"/>
          </p:nvPr>
        </p:nvPicPr>
        <p:blipFill>
          <a:blip r:embed="rId2" cstate="print"/>
          <a:srcRect/>
          <a:stretch>
            <a:fillRect/>
          </a:stretch>
        </p:blipFill>
        <p:spPr>
          <a:xfrm>
            <a:off x="381000" y="811213"/>
            <a:ext cx="8305800" cy="6046787"/>
          </a:xfrm>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Indifference Curves</a:t>
            </a:r>
          </a:p>
        </p:txBody>
      </p:sp>
      <p:sp>
        <p:nvSpPr>
          <p:cNvPr id="39939" name="Line 3"/>
          <p:cNvSpPr>
            <a:spLocks noChangeShapeType="1"/>
          </p:cNvSpPr>
          <p:nvPr/>
        </p:nvSpPr>
        <p:spPr bwMode="auto">
          <a:xfrm>
            <a:off x="1844675" y="2133600"/>
            <a:ext cx="0" cy="3856038"/>
          </a:xfrm>
          <a:prstGeom prst="line">
            <a:avLst/>
          </a:prstGeom>
          <a:noFill/>
          <a:ln w="5715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39940" name="Line 4"/>
          <p:cNvSpPr>
            <a:spLocks noChangeShapeType="1"/>
          </p:cNvSpPr>
          <p:nvPr/>
        </p:nvSpPr>
        <p:spPr bwMode="auto">
          <a:xfrm>
            <a:off x="1828800" y="6019800"/>
            <a:ext cx="5405438" cy="0"/>
          </a:xfrm>
          <a:prstGeom prst="line">
            <a:avLst/>
          </a:prstGeom>
          <a:noFill/>
          <a:ln w="57150">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39941" name="Rectangle 5"/>
          <p:cNvSpPr>
            <a:spLocks noChangeArrowheads="1"/>
          </p:cNvSpPr>
          <p:nvPr/>
        </p:nvSpPr>
        <p:spPr bwMode="auto">
          <a:xfrm>
            <a:off x="914400" y="1600200"/>
            <a:ext cx="2390775"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Expected Return</a:t>
            </a:r>
          </a:p>
        </p:txBody>
      </p:sp>
      <p:sp>
        <p:nvSpPr>
          <p:cNvPr id="39942" name="Rectangle 6"/>
          <p:cNvSpPr>
            <a:spLocks noChangeArrowheads="1"/>
          </p:cNvSpPr>
          <p:nvPr/>
        </p:nvSpPr>
        <p:spPr bwMode="auto">
          <a:xfrm>
            <a:off x="5422900" y="6084888"/>
            <a:ext cx="2730500"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Standard Deviation</a:t>
            </a:r>
          </a:p>
        </p:txBody>
      </p:sp>
      <p:sp>
        <p:nvSpPr>
          <p:cNvPr id="39943" name="Arc 7"/>
          <p:cNvSpPr>
            <a:spLocks/>
          </p:cNvSpPr>
          <p:nvPr/>
        </p:nvSpPr>
        <p:spPr bwMode="auto">
          <a:xfrm>
            <a:off x="2193925" y="3162300"/>
            <a:ext cx="1514475" cy="1201738"/>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7620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39944" name="Arc 8"/>
          <p:cNvSpPr>
            <a:spLocks/>
          </p:cNvSpPr>
          <p:nvPr/>
        </p:nvSpPr>
        <p:spPr bwMode="auto">
          <a:xfrm>
            <a:off x="2127250" y="3143250"/>
            <a:ext cx="2052638" cy="1630363"/>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7620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39945" name="Arc 9"/>
          <p:cNvSpPr>
            <a:spLocks/>
          </p:cNvSpPr>
          <p:nvPr/>
        </p:nvSpPr>
        <p:spPr bwMode="auto">
          <a:xfrm>
            <a:off x="2058988" y="3187700"/>
            <a:ext cx="2590800" cy="2060575"/>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76200" cap="rnd">
            <a:solidFill>
              <a:srgbClr val="800000"/>
            </a:solidFill>
            <a:round/>
            <a:headEnd/>
            <a:tailEnd/>
          </a:ln>
          <a:effectLst>
            <a:outerShdw dist="53882" dir="2700000" algn="ctr" rotWithShape="0">
              <a:schemeClr val="bg2"/>
            </a:outerShdw>
          </a:effectLst>
        </p:spPr>
        <p:txBody>
          <a:bodyPr wrap="none" anchor="ctr"/>
          <a:lstStyle/>
          <a:p>
            <a:endParaRPr lang="en-US"/>
          </a:p>
        </p:txBody>
      </p:sp>
      <p:sp>
        <p:nvSpPr>
          <p:cNvPr id="39946" name="Line 10"/>
          <p:cNvSpPr>
            <a:spLocks noChangeShapeType="1"/>
          </p:cNvSpPr>
          <p:nvPr/>
        </p:nvSpPr>
        <p:spPr bwMode="auto">
          <a:xfrm flipH="1" flipV="1">
            <a:off x="2497138" y="3063875"/>
            <a:ext cx="1884362" cy="2274888"/>
          </a:xfrm>
          <a:prstGeom prst="line">
            <a:avLst/>
          </a:prstGeom>
          <a:noFill/>
          <a:ln w="76200">
            <a:solidFill>
              <a:srgbClr val="990033"/>
            </a:solidFill>
            <a:round/>
            <a:headEnd/>
            <a:tailEnd type="triangle" w="med" len="med"/>
          </a:ln>
          <a:effectLst>
            <a:outerShdw dist="53882" dir="2700000" algn="ctr" rotWithShape="0">
              <a:schemeClr val="bg2"/>
            </a:outerShdw>
          </a:effectLst>
        </p:spPr>
        <p:txBody>
          <a:bodyPr wrap="none" anchor="ctr"/>
          <a:lstStyle/>
          <a:p>
            <a:endParaRPr lang="en-US"/>
          </a:p>
        </p:txBody>
      </p:sp>
      <p:sp>
        <p:nvSpPr>
          <p:cNvPr id="39947" name="Text Box 11"/>
          <p:cNvSpPr txBox="1">
            <a:spLocks noChangeArrowheads="1"/>
          </p:cNvSpPr>
          <p:nvPr/>
        </p:nvSpPr>
        <p:spPr bwMode="auto">
          <a:xfrm>
            <a:off x="4414838" y="5184775"/>
            <a:ext cx="3557587" cy="473075"/>
          </a:xfrm>
          <a:prstGeom prst="rect">
            <a:avLst/>
          </a:prstGeom>
          <a:noFill/>
          <a:ln w="9525">
            <a:noFill/>
            <a:miter lim="800000"/>
            <a:headEnd/>
            <a:tailEnd/>
          </a:ln>
          <a:effectLst/>
        </p:spPr>
        <p:txBody>
          <a:bodyPr>
            <a:spAutoFit/>
          </a:bodyPr>
          <a:lstStyle/>
          <a:p>
            <a:pPr algn="l" eaLnBrk="0" hangingPunct="0">
              <a:spcBef>
                <a:spcPct val="50000"/>
              </a:spcBef>
            </a:pPr>
            <a:r>
              <a:rPr lang="en-US" sz="2500" b="1">
                <a:solidFill>
                  <a:srgbClr val="990033"/>
                </a:solidFill>
              </a:rPr>
              <a:t>Increasing Utility</a:t>
            </a:r>
            <a:endParaRPr lang="en-US" sz="2500">
              <a:solidFill>
                <a:srgbClr val="990033"/>
              </a:solidFill>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t>Maximum Sharpe ratio</a:t>
            </a:r>
          </a:p>
        </p:txBody>
      </p:sp>
      <p:sp>
        <p:nvSpPr>
          <p:cNvPr id="83971" name="Rectangle 3"/>
          <p:cNvSpPr>
            <a:spLocks noGrp="1" noChangeArrowheads="1"/>
          </p:cNvSpPr>
          <p:nvPr>
            <p:ph type="body" sz="half" idx="1"/>
          </p:nvPr>
        </p:nvSpPr>
        <p:spPr/>
        <p:txBody>
          <a:bodyPr/>
          <a:lstStyle/>
          <a:p>
            <a:r>
              <a:rPr lang="en-US" sz="2800"/>
              <a:t>Find the weights on the maximum sharpe ratio portfolio</a:t>
            </a:r>
          </a:p>
        </p:txBody>
      </p:sp>
      <p:pic>
        <p:nvPicPr>
          <p:cNvPr id="83972" name="Picture 4" descr="captureclip115"/>
          <p:cNvPicPr>
            <a:picLocks noChangeAspect="1" noChangeArrowheads="1"/>
          </p:cNvPicPr>
          <p:nvPr>
            <p:ph sz="half" idx="2"/>
          </p:nvPr>
        </p:nvPicPr>
        <p:blipFill>
          <a:blip r:embed="rId2" cstate="print"/>
          <a:srcRect/>
          <a:stretch>
            <a:fillRect/>
          </a:stretch>
        </p:blipFill>
        <p:spPr>
          <a:xfrm>
            <a:off x="1219200" y="2362200"/>
            <a:ext cx="6858000" cy="3316288"/>
          </a:xfrm>
          <a:noFill/>
          <a:ln/>
        </p:spPr>
      </p:pic>
      <p:sp>
        <p:nvSpPr>
          <p:cNvPr id="83973" name="Text Box 5"/>
          <p:cNvSpPr txBox="1">
            <a:spLocks noChangeArrowheads="1"/>
          </p:cNvSpPr>
          <p:nvPr/>
        </p:nvSpPr>
        <p:spPr bwMode="auto">
          <a:xfrm>
            <a:off x="1295400" y="5638800"/>
            <a:ext cx="3733800" cy="641350"/>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‘Sharpe Ratio’</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t>Constraining Optimization</a:t>
            </a:r>
          </a:p>
        </p:txBody>
      </p:sp>
      <p:sp>
        <p:nvSpPr>
          <p:cNvPr id="84995" name="Rectangle 3"/>
          <p:cNvSpPr>
            <a:spLocks noGrp="1" noChangeArrowheads="1"/>
          </p:cNvSpPr>
          <p:nvPr>
            <p:ph type="body" idx="1"/>
          </p:nvPr>
        </p:nvSpPr>
        <p:spPr/>
        <p:txBody>
          <a:bodyPr/>
          <a:lstStyle/>
          <a:p>
            <a:r>
              <a:rPr lang="en-US"/>
              <a:t>Negative weights are a little troubling</a:t>
            </a:r>
          </a:p>
          <a:p>
            <a:pPr lvl="1"/>
            <a:r>
              <a:rPr lang="en-US"/>
              <a:t>Mutual funds can’t take short positions</a:t>
            </a:r>
          </a:p>
          <a:p>
            <a:pPr lvl="1"/>
            <a:r>
              <a:rPr lang="en-US"/>
              <a:t>It would be kind of weird to take such a drastic short or long position anyway</a:t>
            </a:r>
          </a:p>
          <a:p>
            <a:pPr lvl="1"/>
            <a:r>
              <a:rPr lang="en-US"/>
              <a:t>Why not restrict the weights to be positive?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a:t>Constraining optimization</a:t>
            </a:r>
          </a:p>
        </p:txBody>
      </p:sp>
      <p:sp>
        <p:nvSpPr>
          <p:cNvPr id="86019" name="Rectangle 3"/>
          <p:cNvSpPr>
            <a:spLocks noGrp="1" noChangeArrowheads="1"/>
          </p:cNvSpPr>
          <p:nvPr>
            <p:ph type="body" sz="half" idx="1"/>
          </p:nvPr>
        </p:nvSpPr>
        <p:spPr>
          <a:xfrm>
            <a:off x="685800" y="1371600"/>
            <a:ext cx="3276600" cy="4114800"/>
          </a:xfrm>
        </p:spPr>
        <p:txBody>
          <a:bodyPr/>
          <a:lstStyle/>
          <a:p>
            <a:r>
              <a:rPr lang="en-US" sz="2800"/>
              <a:t>Add another constraint that the weights must be positive (&gt;=0)</a:t>
            </a:r>
          </a:p>
        </p:txBody>
      </p:sp>
      <p:pic>
        <p:nvPicPr>
          <p:cNvPr id="86020" name="Picture 4" descr="captureclip116"/>
          <p:cNvPicPr>
            <a:picLocks noChangeAspect="1" noChangeArrowheads="1"/>
          </p:cNvPicPr>
          <p:nvPr>
            <p:ph sz="half" idx="2"/>
          </p:nvPr>
        </p:nvPicPr>
        <p:blipFill>
          <a:blip r:embed="rId2" cstate="print"/>
          <a:srcRect/>
          <a:stretch>
            <a:fillRect/>
          </a:stretch>
        </p:blipFill>
        <p:spPr>
          <a:xfrm>
            <a:off x="4038600" y="914400"/>
            <a:ext cx="4678363" cy="5181600"/>
          </a:xfrm>
          <a:noFill/>
          <a:ln/>
        </p:spPr>
      </p:pic>
      <p:sp>
        <p:nvSpPr>
          <p:cNvPr id="86021" name="Text Box 5"/>
          <p:cNvSpPr txBox="1">
            <a:spLocks noChangeArrowheads="1"/>
          </p:cNvSpPr>
          <p:nvPr/>
        </p:nvSpPr>
        <p:spPr bwMode="auto">
          <a:xfrm>
            <a:off x="1143000" y="4953000"/>
            <a:ext cx="3733800" cy="915988"/>
          </a:xfrm>
          <a:prstGeom prst="rect">
            <a:avLst/>
          </a:prstGeom>
          <a:noFill/>
          <a:ln w="9525">
            <a:noFill/>
            <a:miter lim="800000"/>
            <a:headEnd/>
            <a:tailEnd/>
          </a:ln>
          <a:effectLst/>
        </p:spPr>
        <p:txBody>
          <a:bodyPr>
            <a:spAutoFit/>
          </a:bodyPr>
          <a:lstStyle/>
          <a:p>
            <a:pPr algn="l" eaLnBrk="0" hangingPunct="0">
              <a:spcBef>
                <a:spcPct val="50000"/>
              </a:spcBef>
            </a:pPr>
            <a:r>
              <a:rPr lang="en-US" sz="1800">
                <a:solidFill>
                  <a:schemeClr val="bg1"/>
                </a:solidFill>
                <a:latin typeface="Tahoma" pitchFamily="34" charset="0"/>
              </a:rPr>
              <a:t>Excel Worksheet:  Oppenheimer.xls, ‘Positivity Constraint’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228600" y="2971800"/>
            <a:ext cx="8915400" cy="3143250"/>
          </a:xfrm>
        </p:spPr>
        <p:txBody>
          <a:bodyPr/>
          <a:lstStyle/>
          <a:p>
            <a:pPr eaLnBrk="1" hangingPunct="1">
              <a:defRPr/>
            </a:pPr>
            <a:r>
              <a:rPr lang="en-US" smtClean="0">
                <a:solidFill>
                  <a:srgbClr val="FFFFE1"/>
                </a:solidFill>
              </a:rPr>
              <a:t>The Capital Asset Pricing Model</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304800" y="1447800"/>
            <a:ext cx="8534400" cy="4953000"/>
          </a:xfrm>
          <a:noFill/>
        </p:spPr>
        <p:txBody>
          <a:bodyPr lIns="90488" tIns="44450" rIns="90488" bIns="44450"/>
          <a:lstStyle/>
          <a:p>
            <a:pPr eaLnBrk="1" hangingPunct="1"/>
            <a:r>
              <a:rPr lang="en-US" smtClean="0"/>
              <a:t>It is the equilibrium model that underlies </a:t>
            </a:r>
            <a:r>
              <a:rPr lang="en-US" b="1" u="sng" smtClean="0"/>
              <a:t>all</a:t>
            </a:r>
            <a:r>
              <a:rPr lang="en-US" smtClean="0"/>
              <a:t> modern financial theory.</a:t>
            </a:r>
          </a:p>
          <a:p>
            <a:pPr lvl="1" eaLnBrk="1" hangingPunct="1"/>
            <a:r>
              <a:rPr lang="en-US" smtClean="0"/>
              <a:t>Cost of capital/capital budgeting</a:t>
            </a:r>
          </a:p>
          <a:p>
            <a:pPr lvl="1" eaLnBrk="1" hangingPunct="1"/>
            <a:r>
              <a:rPr lang="en-US" smtClean="0"/>
              <a:t>Risk adjusted return/performance evaluation</a:t>
            </a:r>
          </a:p>
          <a:p>
            <a:pPr lvl="1" eaLnBrk="1" hangingPunct="1"/>
            <a:r>
              <a:rPr lang="en-US" smtClean="0"/>
              <a:t>Portfolio theory/asset allocation</a:t>
            </a:r>
          </a:p>
          <a:p>
            <a:pPr eaLnBrk="1" hangingPunct="1"/>
            <a:r>
              <a:rPr lang="en-US" smtClean="0"/>
              <a:t>Derived using principles of diversification with simplified assumptions.</a:t>
            </a:r>
          </a:p>
          <a:p>
            <a:pPr eaLnBrk="1" hangingPunct="1"/>
            <a:r>
              <a:rPr lang="en-US" smtClean="0"/>
              <a:t>Markowitz, Sharpe, Lintner and Mossin are researchers credited with its development.</a:t>
            </a:r>
          </a:p>
        </p:txBody>
      </p:sp>
      <p:sp>
        <p:nvSpPr>
          <p:cNvPr id="5123" name="Rectangle 3"/>
          <p:cNvSpPr>
            <a:spLocks noGrp="1" noChangeArrowheads="1"/>
          </p:cNvSpPr>
          <p:nvPr>
            <p:ph type="title"/>
          </p:nvPr>
        </p:nvSpPr>
        <p:spPr/>
        <p:txBody>
          <a:bodyPr/>
          <a:lstStyle/>
          <a:p>
            <a:pPr eaLnBrk="1" hangingPunct="1"/>
            <a:r>
              <a:rPr lang="en-US" smtClean="0"/>
              <a:t>Capital Asset Pricing Model (CAPM)</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ph type="title"/>
          </p:nvPr>
        </p:nvPicPr>
        <p:blipFill>
          <a:blip r:embed="rId2" cstate="print"/>
          <a:srcRect/>
          <a:stretch>
            <a:fillRect/>
          </a:stretch>
        </p:blipFill>
        <p:spPr/>
      </p:pic>
      <p:sp>
        <p:nvSpPr>
          <p:cNvPr id="6147" name="Rectangle 3"/>
          <p:cNvSpPr>
            <a:spLocks noGrp="1" noChangeArrowheads="1"/>
          </p:cNvSpPr>
          <p:nvPr>
            <p:ph type="body" idx="1"/>
          </p:nvPr>
        </p:nvSpPr>
        <p:spPr/>
        <p:txBody>
          <a:bodyPr/>
          <a:lstStyle/>
          <a:p>
            <a:pPr eaLnBrk="1" hangingPunct="1"/>
            <a:endParaRPr lang="en-US" smtClean="0"/>
          </a:p>
        </p:txBody>
      </p:sp>
      <p:pic>
        <p:nvPicPr>
          <p:cNvPr id="6148" name="Picture 4"/>
          <p:cNvPicPr>
            <a:picLocks noChangeAspect="1" noChangeArrowheads="1"/>
          </p:cNvPicPr>
          <p:nvPr/>
        </p:nvPicPr>
        <p:blipFill>
          <a:blip r:embed="rId3" cstate="print"/>
          <a:srcRect/>
          <a:stretch>
            <a:fillRect/>
          </a:stretch>
        </p:blipFill>
        <p:spPr bwMode="auto">
          <a:xfrm>
            <a:off x="0" y="838200"/>
            <a:ext cx="9096375" cy="5638800"/>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685800" y="1371600"/>
            <a:ext cx="7772400" cy="5105400"/>
          </a:xfrm>
          <a:noFill/>
        </p:spPr>
        <p:txBody>
          <a:bodyPr lIns="90488" tIns="44450" rIns="90488" bIns="44450"/>
          <a:lstStyle/>
          <a:p>
            <a:pPr eaLnBrk="1" hangingPunct="1">
              <a:lnSpc>
                <a:spcPct val="90000"/>
              </a:lnSpc>
            </a:pPr>
            <a:r>
              <a:rPr lang="en-US" smtClean="0"/>
              <a:t>Individual investors are price takers.</a:t>
            </a:r>
          </a:p>
          <a:p>
            <a:pPr eaLnBrk="1" hangingPunct="1">
              <a:lnSpc>
                <a:spcPct val="90000"/>
              </a:lnSpc>
            </a:pPr>
            <a:r>
              <a:rPr lang="en-US" smtClean="0"/>
              <a:t>Single-period investment horizon.</a:t>
            </a:r>
          </a:p>
          <a:p>
            <a:pPr eaLnBrk="1" hangingPunct="1">
              <a:lnSpc>
                <a:spcPct val="90000"/>
              </a:lnSpc>
            </a:pPr>
            <a:r>
              <a:rPr lang="en-US" smtClean="0"/>
              <a:t>Investments are limited to traded financial assets.</a:t>
            </a:r>
          </a:p>
          <a:p>
            <a:pPr eaLnBrk="1" hangingPunct="1">
              <a:lnSpc>
                <a:spcPct val="90000"/>
              </a:lnSpc>
            </a:pPr>
            <a:r>
              <a:rPr lang="en-US" smtClean="0"/>
              <a:t>No taxes and transaction costs.</a:t>
            </a:r>
          </a:p>
          <a:p>
            <a:pPr eaLnBrk="1" hangingPunct="1">
              <a:lnSpc>
                <a:spcPct val="90000"/>
              </a:lnSpc>
            </a:pPr>
            <a:r>
              <a:rPr lang="en-US" smtClean="0"/>
              <a:t>Information is costless and available to all investors.</a:t>
            </a:r>
          </a:p>
          <a:p>
            <a:pPr eaLnBrk="1" hangingPunct="1">
              <a:lnSpc>
                <a:spcPct val="90000"/>
              </a:lnSpc>
            </a:pPr>
            <a:r>
              <a:rPr lang="en-US" smtClean="0"/>
              <a:t>Investors are rational mean-variance optimizers.</a:t>
            </a:r>
          </a:p>
          <a:p>
            <a:pPr eaLnBrk="1" hangingPunct="1">
              <a:lnSpc>
                <a:spcPct val="90000"/>
              </a:lnSpc>
            </a:pPr>
            <a:r>
              <a:rPr lang="en-US" smtClean="0"/>
              <a:t>There are homogeneous expectations.</a:t>
            </a:r>
          </a:p>
        </p:txBody>
      </p:sp>
      <p:sp>
        <p:nvSpPr>
          <p:cNvPr id="7171" name="Rectangle 3"/>
          <p:cNvSpPr>
            <a:spLocks noGrp="1" noChangeArrowheads="1"/>
          </p:cNvSpPr>
          <p:nvPr>
            <p:ph type="title"/>
          </p:nvPr>
        </p:nvSpPr>
        <p:spPr/>
        <p:txBody>
          <a:bodyPr/>
          <a:lstStyle/>
          <a:p>
            <a:pPr eaLnBrk="1" hangingPunct="1"/>
            <a:r>
              <a:rPr lang="en-US" smtClean="0"/>
              <a:t>Assumptions</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xfrm>
            <a:off x="685800" y="1371600"/>
            <a:ext cx="7772400" cy="5105400"/>
          </a:xfrm>
          <a:noFill/>
        </p:spPr>
        <p:txBody>
          <a:bodyPr lIns="90488" tIns="44450" rIns="90488" bIns="44450"/>
          <a:lstStyle/>
          <a:p>
            <a:pPr eaLnBrk="1" hangingPunct="1">
              <a:lnSpc>
                <a:spcPct val="90000"/>
              </a:lnSpc>
            </a:pPr>
            <a:r>
              <a:rPr lang="en-US" smtClean="0"/>
              <a:t>All investors will hold the same portfolio for risky assets – market portfolio.</a:t>
            </a:r>
          </a:p>
          <a:p>
            <a:pPr eaLnBrk="1" hangingPunct="1">
              <a:lnSpc>
                <a:spcPct val="90000"/>
              </a:lnSpc>
            </a:pPr>
            <a:r>
              <a:rPr lang="en-US" smtClean="0"/>
              <a:t>Market portfolio contains all securities and the proportion of each security is its market value as a percentage of total market value.</a:t>
            </a:r>
          </a:p>
          <a:p>
            <a:pPr eaLnBrk="1" hangingPunct="1">
              <a:lnSpc>
                <a:spcPct val="90000"/>
              </a:lnSpc>
            </a:pPr>
            <a:r>
              <a:rPr lang="en-US" smtClean="0"/>
              <a:t>Risk premium on the market depends on the average risk aversion of all market participants.</a:t>
            </a:r>
          </a:p>
          <a:p>
            <a:pPr eaLnBrk="1" hangingPunct="1">
              <a:lnSpc>
                <a:spcPct val="90000"/>
              </a:lnSpc>
            </a:pPr>
            <a:r>
              <a:rPr lang="en-US" smtClean="0"/>
              <a:t>Risk premium on an individual security is a function of its covariance with the market.</a:t>
            </a:r>
          </a:p>
        </p:txBody>
      </p:sp>
      <p:sp>
        <p:nvSpPr>
          <p:cNvPr id="8195" name="Rectangle 3"/>
          <p:cNvSpPr>
            <a:spLocks noGrp="1" noChangeArrowheads="1"/>
          </p:cNvSpPr>
          <p:nvPr>
            <p:ph type="title"/>
          </p:nvPr>
        </p:nvSpPr>
        <p:spPr/>
        <p:txBody>
          <a:bodyPr/>
          <a:lstStyle/>
          <a:p>
            <a:pPr eaLnBrk="1" hangingPunct="1"/>
            <a:r>
              <a:rPr lang="en-US" smtClean="0"/>
              <a:t>Resulting Equilibrium Conditions</a:t>
            </a:r>
            <a:endParaRPr lang="en-US" sz="3200" smtClean="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Capital Market Line</a:t>
            </a:r>
          </a:p>
        </p:txBody>
      </p:sp>
      <p:sp>
        <p:nvSpPr>
          <p:cNvPr id="39939" name="Freeform 3"/>
          <p:cNvSpPr>
            <a:spLocks/>
          </p:cNvSpPr>
          <p:nvPr/>
        </p:nvSpPr>
        <p:spPr bwMode="auto">
          <a:xfrm>
            <a:off x="2019300" y="2200275"/>
            <a:ext cx="5183188" cy="3430588"/>
          </a:xfrm>
          <a:custGeom>
            <a:avLst/>
            <a:gdLst/>
            <a:ahLst/>
            <a:cxnLst>
              <a:cxn ang="0">
                <a:pos x="0" y="0"/>
              </a:cxn>
              <a:cxn ang="0">
                <a:pos x="0" y="2160"/>
              </a:cxn>
              <a:cxn ang="0">
                <a:pos x="3264" y="2160"/>
              </a:cxn>
            </a:cxnLst>
            <a:rect l="0" t="0" r="r" b="b"/>
            <a:pathLst>
              <a:path w="3265" h="2161">
                <a:moveTo>
                  <a:pt x="0" y="0"/>
                </a:moveTo>
                <a:lnTo>
                  <a:pt x="0" y="2160"/>
                </a:lnTo>
                <a:lnTo>
                  <a:pt x="3264" y="2160"/>
                </a:lnTo>
              </a:path>
            </a:pathLst>
          </a:custGeom>
          <a:noFill/>
          <a:ln w="762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pPr>
              <a:defRPr/>
            </a:pPr>
            <a:endParaRPr lang="en-US"/>
          </a:p>
        </p:txBody>
      </p:sp>
      <p:sp>
        <p:nvSpPr>
          <p:cNvPr id="39940" name="Line 4"/>
          <p:cNvSpPr>
            <a:spLocks noChangeShapeType="1"/>
          </p:cNvSpPr>
          <p:nvPr/>
        </p:nvSpPr>
        <p:spPr bwMode="auto">
          <a:xfrm>
            <a:off x="4400550" y="3883025"/>
            <a:ext cx="0" cy="1720850"/>
          </a:xfrm>
          <a:prstGeom prst="line">
            <a:avLst/>
          </a:prstGeom>
          <a:noFill/>
          <a:ln w="50800">
            <a:solidFill>
              <a:srgbClr val="800000"/>
            </a:solidFill>
            <a:prstDash val="sysDot"/>
            <a:round/>
            <a:headEnd/>
            <a:tailEnd/>
          </a:ln>
          <a:effectLst>
            <a:outerShdw dist="53882" dir="2700000" algn="ctr" rotWithShape="0">
              <a:schemeClr val="bg2"/>
            </a:outerShdw>
          </a:effectLst>
        </p:spPr>
        <p:txBody>
          <a:bodyPr wrap="none" anchor="ctr"/>
          <a:lstStyle/>
          <a:p>
            <a:pPr>
              <a:defRPr/>
            </a:pPr>
            <a:endParaRPr lang="en-US"/>
          </a:p>
        </p:txBody>
      </p:sp>
      <p:sp>
        <p:nvSpPr>
          <p:cNvPr id="39941" name="Line 5"/>
          <p:cNvSpPr>
            <a:spLocks noChangeShapeType="1"/>
          </p:cNvSpPr>
          <p:nvPr/>
        </p:nvSpPr>
        <p:spPr bwMode="auto">
          <a:xfrm flipV="1">
            <a:off x="2057400" y="3228975"/>
            <a:ext cx="4419600" cy="1333500"/>
          </a:xfrm>
          <a:prstGeom prst="line">
            <a:avLst/>
          </a:prstGeom>
          <a:noFill/>
          <a:ln w="76200">
            <a:solidFill>
              <a:srgbClr val="800000"/>
            </a:solidFill>
            <a:round/>
            <a:headEnd/>
            <a:tailEnd/>
          </a:ln>
          <a:effectLst>
            <a:outerShdw dist="53882" dir="2700000" algn="ctr" rotWithShape="0">
              <a:schemeClr val="bg2"/>
            </a:outerShdw>
          </a:effectLst>
        </p:spPr>
        <p:txBody>
          <a:bodyPr wrap="none" anchor="ctr"/>
          <a:lstStyle/>
          <a:p>
            <a:pPr>
              <a:defRPr/>
            </a:pPr>
            <a:endParaRPr lang="en-US"/>
          </a:p>
        </p:txBody>
      </p:sp>
      <p:sp>
        <p:nvSpPr>
          <p:cNvPr id="39942" name="Arc 6"/>
          <p:cNvSpPr>
            <a:spLocks/>
          </p:cNvSpPr>
          <p:nvPr/>
        </p:nvSpPr>
        <p:spPr bwMode="auto">
          <a:xfrm>
            <a:off x="3352800" y="3725863"/>
            <a:ext cx="2892425" cy="1084262"/>
          </a:xfrm>
          <a:custGeom>
            <a:avLst/>
            <a:gdLst>
              <a:gd name="G0" fmla="+- 21600 0 0"/>
              <a:gd name="G1" fmla="+- 21600 0 0"/>
              <a:gd name="G2" fmla="+- 21600 0 0"/>
              <a:gd name="T0" fmla="*/ 3 w 23094"/>
              <a:gd name="T1" fmla="*/ 21954 h 21954"/>
              <a:gd name="T2" fmla="*/ 23094 w 23094"/>
              <a:gd name="T3" fmla="*/ 52 h 21954"/>
              <a:gd name="T4" fmla="*/ 21600 w 23094"/>
              <a:gd name="T5" fmla="*/ 21600 h 21954"/>
            </a:gdLst>
            <a:ahLst/>
            <a:cxnLst>
              <a:cxn ang="0">
                <a:pos x="T0" y="T1"/>
              </a:cxn>
              <a:cxn ang="0">
                <a:pos x="T2" y="T3"/>
              </a:cxn>
              <a:cxn ang="0">
                <a:pos x="T4" y="T5"/>
              </a:cxn>
            </a:cxnLst>
            <a:rect l="0" t="0" r="r" b="b"/>
            <a:pathLst>
              <a:path w="23094" h="21954" fill="none" extrusionOk="0">
                <a:moveTo>
                  <a:pt x="2" y="21954"/>
                </a:moveTo>
                <a:cubicBezTo>
                  <a:pt x="0" y="21836"/>
                  <a:pt x="0" y="21718"/>
                  <a:pt x="0" y="21600"/>
                </a:cubicBezTo>
                <a:cubicBezTo>
                  <a:pt x="0" y="9670"/>
                  <a:pt x="9670" y="0"/>
                  <a:pt x="21600" y="0"/>
                </a:cubicBezTo>
                <a:cubicBezTo>
                  <a:pt x="22098" y="-1"/>
                  <a:pt x="22596" y="17"/>
                  <a:pt x="23094" y="51"/>
                </a:cubicBezTo>
              </a:path>
              <a:path w="23094" h="21954" stroke="0" extrusionOk="0">
                <a:moveTo>
                  <a:pt x="2" y="21954"/>
                </a:moveTo>
                <a:cubicBezTo>
                  <a:pt x="0" y="21836"/>
                  <a:pt x="0" y="21718"/>
                  <a:pt x="0" y="21600"/>
                </a:cubicBezTo>
                <a:cubicBezTo>
                  <a:pt x="0" y="9670"/>
                  <a:pt x="9670" y="0"/>
                  <a:pt x="21600" y="0"/>
                </a:cubicBezTo>
                <a:cubicBezTo>
                  <a:pt x="22098" y="-1"/>
                  <a:pt x="22596" y="17"/>
                  <a:pt x="23094" y="51"/>
                </a:cubicBezTo>
                <a:lnTo>
                  <a:pt x="21600" y="21600"/>
                </a:lnTo>
                <a:close/>
              </a:path>
            </a:pathLst>
          </a:custGeom>
          <a:noFill/>
          <a:ln w="76200" cap="rnd">
            <a:solidFill>
              <a:srgbClr val="000080"/>
            </a:solidFill>
            <a:round/>
            <a:headEnd/>
            <a:tailEnd/>
          </a:ln>
          <a:effectLst>
            <a:outerShdw dist="53882" dir="2700000" algn="ctr" rotWithShape="0">
              <a:schemeClr val="bg2"/>
            </a:outerShdw>
          </a:effectLst>
        </p:spPr>
        <p:txBody>
          <a:bodyPr wrap="none" anchor="ctr"/>
          <a:lstStyle/>
          <a:p>
            <a:pPr>
              <a:defRPr/>
            </a:pPr>
            <a:endParaRPr lang="en-US"/>
          </a:p>
        </p:txBody>
      </p:sp>
      <p:sp>
        <p:nvSpPr>
          <p:cNvPr id="9223" name="Rectangle 7"/>
          <p:cNvSpPr>
            <a:spLocks noChangeArrowheads="1"/>
          </p:cNvSpPr>
          <p:nvPr/>
        </p:nvSpPr>
        <p:spPr bwMode="auto">
          <a:xfrm>
            <a:off x="1604963" y="1590675"/>
            <a:ext cx="917575" cy="638175"/>
          </a:xfrm>
          <a:prstGeom prst="rect">
            <a:avLst/>
          </a:prstGeom>
          <a:noFill/>
          <a:ln w="127000">
            <a:noFill/>
            <a:miter lim="800000"/>
            <a:headEnd/>
            <a:tailEnd/>
          </a:ln>
        </p:spPr>
        <p:txBody>
          <a:bodyPr wrap="none" lIns="90488" tIns="44450" rIns="90488" bIns="44450">
            <a:spAutoFit/>
          </a:bodyPr>
          <a:lstStyle/>
          <a:p>
            <a:pPr algn="l" eaLnBrk="0" hangingPunct="0"/>
            <a:r>
              <a:rPr lang="en-US" sz="3600">
                <a:solidFill>
                  <a:srgbClr val="990033"/>
                </a:solidFill>
              </a:rPr>
              <a:t>E(r)</a:t>
            </a:r>
          </a:p>
        </p:txBody>
      </p:sp>
      <p:sp>
        <p:nvSpPr>
          <p:cNvPr id="9224" name="Rectangle 8"/>
          <p:cNvSpPr>
            <a:spLocks noChangeArrowheads="1"/>
          </p:cNvSpPr>
          <p:nvPr/>
        </p:nvSpPr>
        <p:spPr bwMode="auto">
          <a:xfrm>
            <a:off x="823913" y="3514725"/>
            <a:ext cx="1189037" cy="638175"/>
          </a:xfrm>
          <a:prstGeom prst="rect">
            <a:avLst/>
          </a:prstGeom>
          <a:noFill/>
          <a:ln w="127000">
            <a:noFill/>
            <a:miter lim="800000"/>
            <a:headEnd/>
            <a:tailEnd/>
          </a:ln>
        </p:spPr>
        <p:txBody>
          <a:bodyPr wrap="none" lIns="90488" tIns="44450" rIns="90488" bIns="44450">
            <a:spAutoFit/>
          </a:bodyPr>
          <a:lstStyle/>
          <a:p>
            <a:pPr algn="l" eaLnBrk="0" hangingPunct="0"/>
            <a:r>
              <a:rPr lang="en-US" sz="3600">
                <a:solidFill>
                  <a:srgbClr val="990033"/>
                </a:solidFill>
              </a:rPr>
              <a:t>E(r</a:t>
            </a:r>
            <a:r>
              <a:rPr lang="en-US" sz="3600" baseline="-25000">
                <a:solidFill>
                  <a:srgbClr val="990033"/>
                </a:solidFill>
              </a:rPr>
              <a:t>M</a:t>
            </a:r>
            <a:r>
              <a:rPr lang="en-US" sz="3600">
                <a:solidFill>
                  <a:srgbClr val="990033"/>
                </a:solidFill>
              </a:rPr>
              <a:t>)</a:t>
            </a:r>
          </a:p>
        </p:txBody>
      </p:sp>
      <p:sp>
        <p:nvSpPr>
          <p:cNvPr id="9225" name="Rectangle 9"/>
          <p:cNvSpPr>
            <a:spLocks noChangeArrowheads="1"/>
          </p:cNvSpPr>
          <p:nvPr/>
        </p:nvSpPr>
        <p:spPr bwMode="auto">
          <a:xfrm>
            <a:off x="1433513" y="4257675"/>
            <a:ext cx="434975" cy="638175"/>
          </a:xfrm>
          <a:prstGeom prst="rect">
            <a:avLst/>
          </a:prstGeom>
          <a:noFill/>
          <a:ln w="127000">
            <a:noFill/>
            <a:miter lim="800000"/>
            <a:headEnd/>
            <a:tailEnd/>
          </a:ln>
        </p:spPr>
        <p:txBody>
          <a:bodyPr wrap="none" lIns="90488" tIns="44450" rIns="90488" bIns="44450">
            <a:spAutoFit/>
          </a:bodyPr>
          <a:lstStyle/>
          <a:p>
            <a:pPr algn="l" eaLnBrk="0" hangingPunct="0"/>
            <a:r>
              <a:rPr lang="en-US" sz="3600">
                <a:solidFill>
                  <a:srgbClr val="990033"/>
                </a:solidFill>
              </a:rPr>
              <a:t>r</a:t>
            </a:r>
            <a:r>
              <a:rPr lang="en-US" sz="3600" baseline="-25000">
                <a:solidFill>
                  <a:srgbClr val="990033"/>
                </a:solidFill>
              </a:rPr>
              <a:t>f</a:t>
            </a:r>
          </a:p>
        </p:txBody>
      </p:sp>
      <p:sp>
        <p:nvSpPr>
          <p:cNvPr id="9226" name="Rectangle 10"/>
          <p:cNvSpPr>
            <a:spLocks noChangeArrowheads="1"/>
          </p:cNvSpPr>
          <p:nvPr/>
        </p:nvSpPr>
        <p:spPr bwMode="auto">
          <a:xfrm>
            <a:off x="4119563" y="3228975"/>
            <a:ext cx="587375" cy="638175"/>
          </a:xfrm>
          <a:prstGeom prst="rect">
            <a:avLst/>
          </a:prstGeom>
          <a:noFill/>
          <a:ln w="127000">
            <a:noFill/>
            <a:miter lim="800000"/>
            <a:headEnd/>
            <a:tailEnd/>
          </a:ln>
        </p:spPr>
        <p:txBody>
          <a:bodyPr wrap="none" lIns="90488" tIns="44450" rIns="90488" bIns="44450">
            <a:spAutoFit/>
          </a:bodyPr>
          <a:lstStyle/>
          <a:p>
            <a:pPr algn="l" eaLnBrk="0" hangingPunct="0"/>
            <a:r>
              <a:rPr lang="en-US" sz="3600">
                <a:solidFill>
                  <a:srgbClr val="990033"/>
                </a:solidFill>
              </a:rPr>
              <a:t>M</a:t>
            </a:r>
          </a:p>
        </p:txBody>
      </p:sp>
      <p:sp>
        <p:nvSpPr>
          <p:cNvPr id="9227" name="Rectangle 11"/>
          <p:cNvSpPr>
            <a:spLocks noChangeArrowheads="1"/>
          </p:cNvSpPr>
          <p:nvPr/>
        </p:nvSpPr>
        <p:spPr bwMode="auto">
          <a:xfrm>
            <a:off x="6538913" y="2828925"/>
            <a:ext cx="1171575" cy="638175"/>
          </a:xfrm>
          <a:prstGeom prst="rect">
            <a:avLst/>
          </a:prstGeom>
          <a:noFill/>
          <a:ln w="127000">
            <a:noFill/>
            <a:miter lim="800000"/>
            <a:headEnd/>
            <a:tailEnd/>
          </a:ln>
        </p:spPr>
        <p:txBody>
          <a:bodyPr wrap="none" lIns="90488" tIns="44450" rIns="90488" bIns="44450">
            <a:spAutoFit/>
          </a:bodyPr>
          <a:lstStyle/>
          <a:p>
            <a:pPr algn="l" eaLnBrk="0" hangingPunct="0"/>
            <a:r>
              <a:rPr lang="en-US" sz="3600">
                <a:solidFill>
                  <a:srgbClr val="990033"/>
                </a:solidFill>
              </a:rPr>
              <a:t>CML</a:t>
            </a:r>
          </a:p>
        </p:txBody>
      </p:sp>
      <p:sp>
        <p:nvSpPr>
          <p:cNvPr id="9228" name="Rectangle 12"/>
          <p:cNvSpPr>
            <a:spLocks noChangeArrowheads="1"/>
          </p:cNvSpPr>
          <p:nvPr/>
        </p:nvSpPr>
        <p:spPr bwMode="auto">
          <a:xfrm>
            <a:off x="4500563" y="5743575"/>
            <a:ext cx="693737" cy="638175"/>
          </a:xfrm>
          <a:prstGeom prst="rect">
            <a:avLst/>
          </a:prstGeom>
          <a:noFill/>
          <a:ln w="127000">
            <a:noFill/>
            <a:miter lim="800000"/>
            <a:headEnd/>
            <a:tailEnd/>
          </a:ln>
        </p:spPr>
        <p:txBody>
          <a:bodyPr wrap="none" lIns="90488" tIns="44450" rIns="90488" bIns="44450">
            <a:spAutoFit/>
          </a:bodyPr>
          <a:lstStyle/>
          <a:p>
            <a:pPr algn="l" eaLnBrk="0" hangingPunct="0"/>
            <a:r>
              <a:rPr lang="en-US" sz="3600">
                <a:solidFill>
                  <a:srgbClr val="990033"/>
                </a:solidFill>
                <a:latin typeface="Symbol" pitchFamily="18" charset="2"/>
              </a:rPr>
              <a:t></a:t>
            </a:r>
            <a:r>
              <a:rPr lang="en-US" sz="3600" baseline="-25000">
                <a:solidFill>
                  <a:srgbClr val="990033"/>
                </a:solidFill>
              </a:rPr>
              <a:t>m</a:t>
            </a:r>
          </a:p>
        </p:txBody>
      </p:sp>
      <p:sp>
        <p:nvSpPr>
          <p:cNvPr id="9229" name="Rectangle 13"/>
          <p:cNvSpPr>
            <a:spLocks noChangeArrowheads="1"/>
          </p:cNvSpPr>
          <p:nvPr/>
        </p:nvSpPr>
        <p:spPr bwMode="auto">
          <a:xfrm>
            <a:off x="7412038" y="5345113"/>
            <a:ext cx="911225" cy="638175"/>
          </a:xfrm>
          <a:prstGeom prst="rect">
            <a:avLst/>
          </a:prstGeom>
          <a:noFill/>
          <a:ln w="12700">
            <a:noFill/>
            <a:miter lim="800000"/>
            <a:headEnd/>
            <a:tailEnd/>
          </a:ln>
        </p:spPr>
        <p:txBody>
          <a:bodyPr lIns="90488" tIns="44450" rIns="90488" bIns="44450">
            <a:spAutoFit/>
          </a:bodyPr>
          <a:lstStyle/>
          <a:p>
            <a:pPr algn="l" eaLnBrk="0" hangingPunct="0">
              <a:spcBef>
                <a:spcPct val="50000"/>
              </a:spcBef>
            </a:pPr>
            <a:r>
              <a:rPr lang="en-US" sz="3600">
                <a:solidFill>
                  <a:srgbClr val="990033"/>
                </a:solidFill>
                <a:latin typeface="Symbol" pitchFamily="18" charset="2"/>
              </a:rPr>
              <a:t></a:t>
            </a:r>
          </a:p>
        </p:txBody>
      </p:sp>
      <p:sp>
        <p:nvSpPr>
          <p:cNvPr id="39950" name="Line 14"/>
          <p:cNvSpPr>
            <a:spLocks noChangeShapeType="1"/>
          </p:cNvSpPr>
          <p:nvPr/>
        </p:nvSpPr>
        <p:spPr bwMode="auto">
          <a:xfrm>
            <a:off x="2057400" y="3810000"/>
            <a:ext cx="2311400" cy="0"/>
          </a:xfrm>
          <a:prstGeom prst="line">
            <a:avLst/>
          </a:prstGeom>
          <a:noFill/>
          <a:ln w="50800">
            <a:solidFill>
              <a:srgbClr val="800000"/>
            </a:solidFill>
            <a:prstDash val="sysDot"/>
            <a:round/>
            <a:headEnd/>
            <a:tailEnd/>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228600" y="1219200"/>
            <a:ext cx="7848600" cy="4191000"/>
          </a:xfrm>
          <a:noFill/>
        </p:spPr>
        <p:txBody>
          <a:bodyPr lIns="90488" tIns="44450" rIns="90488" bIns="44450"/>
          <a:lstStyle/>
          <a:p>
            <a:pPr marL="0" indent="0" eaLnBrk="1" hangingPunct="1">
              <a:buFont typeface="Wingdings" pitchFamily="2" charset="2"/>
              <a:buNone/>
              <a:tabLst>
                <a:tab pos="2514600" algn="r"/>
                <a:tab pos="3086100" algn="ctr"/>
                <a:tab pos="3657600" algn="l"/>
              </a:tabLst>
            </a:pPr>
            <a:r>
              <a:rPr lang="en-US" smtClean="0"/>
              <a:t/>
            </a:r>
            <a:br>
              <a:rPr lang="en-US" smtClean="0"/>
            </a:br>
            <a:r>
              <a:rPr lang="en-US" smtClean="0"/>
              <a:t>	M	=	Market portfolio</a:t>
            </a:r>
            <a:br>
              <a:rPr lang="en-US" smtClean="0"/>
            </a:br>
            <a:r>
              <a:rPr lang="en-US" smtClean="0"/>
              <a:t>	r</a:t>
            </a:r>
            <a:r>
              <a:rPr lang="en-US" baseline="-25000" smtClean="0"/>
              <a:t>f</a:t>
            </a:r>
            <a:r>
              <a:rPr lang="en-US" smtClean="0"/>
              <a:t>	=	Risk free rate</a:t>
            </a:r>
            <a:br>
              <a:rPr lang="en-US" smtClean="0"/>
            </a:br>
            <a:r>
              <a:rPr lang="en-US" smtClean="0"/>
              <a:t>	E(r</a:t>
            </a:r>
            <a:r>
              <a:rPr lang="en-US" baseline="-25000" smtClean="0"/>
              <a:t>M</a:t>
            </a:r>
            <a:r>
              <a:rPr lang="en-US" smtClean="0"/>
              <a:t>) - r</a:t>
            </a:r>
            <a:r>
              <a:rPr lang="en-US" baseline="-25000" smtClean="0"/>
              <a:t>f</a:t>
            </a:r>
            <a:r>
              <a:rPr lang="en-US" smtClean="0"/>
              <a:t>	=	Market risk premium</a:t>
            </a:r>
            <a:br>
              <a:rPr lang="en-US" smtClean="0"/>
            </a:br>
            <a:r>
              <a:rPr lang="en-US" smtClean="0"/>
              <a:t/>
            </a:r>
            <a:br>
              <a:rPr lang="en-US" smtClean="0"/>
            </a:br>
            <a:r>
              <a:rPr lang="en-US" smtClean="0"/>
              <a:t>	E(r</a:t>
            </a:r>
            <a:r>
              <a:rPr lang="en-US" baseline="-25000" smtClean="0"/>
              <a:t>M</a:t>
            </a:r>
            <a:r>
              <a:rPr lang="en-US" smtClean="0"/>
              <a:t>) - r</a:t>
            </a:r>
            <a:r>
              <a:rPr lang="en-US" baseline="-25000" smtClean="0"/>
              <a:t>f</a:t>
            </a:r>
            <a:r>
              <a:rPr lang="en-US" smtClean="0"/>
              <a:t>		Market price of risk</a:t>
            </a:r>
          </a:p>
          <a:p>
            <a:pPr marL="0" indent="0" eaLnBrk="1" hangingPunct="1">
              <a:buFont typeface="Wingdings" pitchFamily="2" charset="2"/>
              <a:buNone/>
              <a:tabLst>
                <a:tab pos="2514600" algn="r"/>
                <a:tab pos="3086100" algn="ctr"/>
                <a:tab pos="3657600" algn="l"/>
              </a:tabLst>
            </a:pPr>
            <a:r>
              <a:rPr lang="en-US" smtClean="0"/>
              <a:t/>
            </a:r>
            <a:br>
              <a:rPr lang="en-US" smtClean="0"/>
            </a:br>
            <a:r>
              <a:rPr lang="en-US" smtClean="0"/>
              <a:t>			Slope of the CAPM</a:t>
            </a:r>
          </a:p>
        </p:txBody>
      </p:sp>
      <p:sp>
        <p:nvSpPr>
          <p:cNvPr id="10243" name="Rectangle 3"/>
          <p:cNvSpPr>
            <a:spLocks noChangeArrowheads="1"/>
          </p:cNvSpPr>
          <p:nvPr/>
        </p:nvSpPr>
        <p:spPr bwMode="auto">
          <a:xfrm>
            <a:off x="1489075" y="4044950"/>
            <a:ext cx="463550" cy="600075"/>
          </a:xfrm>
          <a:prstGeom prst="rect">
            <a:avLst/>
          </a:prstGeom>
          <a:noFill/>
          <a:ln w="127000">
            <a:noFill/>
            <a:miter lim="800000"/>
            <a:headEnd/>
            <a:tailEnd/>
          </a:ln>
        </p:spPr>
        <p:txBody>
          <a:bodyPr wrap="none" anchor="ctr"/>
          <a:lstStyle/>
          <a:p>
            <a:endParaRPr lang="en-US"/>
          </a:p>
        </p:txBody>
      </p:sp>
      <p:sp>
        <p:nvSpPr>
          <p:cNvPr id="10244" name="Rectangle 4"/>
          <p:cNvSpPr>
            <a:spLocks noChangeArrowheads="1"/>
          </p:cNvSpPr>
          <p:nvPr/>
        </p:nvSpPr>
        <p:spPr bwMode="auto">
          <a:xfrm>
            <a:off x="1795463" y="4614863"/>
            <a:ext cx="468312"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M</a:t>
            </a:r>
          </a:p>
        </p:txBody>
      </p:sp>
      <p:sp>
        <p:nvSpPr>
          <p:cNvPr id="10245" name="Line 5"/>
          <p:cNvSpPr>
            <a:spLocks noChangeShapeType="1"/>
          </p:cNvSpPr>
          <p:nvPr/>
        </p:nvSpPr>
        <p:spPr bwMode="auto">
          <a:xfrm>
            <a:off x="1016000" y="4411663"/>
            <a:ext cx="1701800" cy="0"/>
          </a:xfrm>
          <a:prstGeom prst="line">
            <a:avLst/>
          </a:prstGeom>
          <a:noFill/>
          <a:ln w="50800">
            <a:solidFill>
              <a:srgbClr val="800000"/>
            </a:solidFill>
            <a:round/>
            <a:headEnd/>
            <a:tailEnd/>
          </a:ln>
        </p:spPr>
        <p:txBody>
          <a:bodyPr wrap="none" anchor="ctr"/>
          <a:lstStyle/>
          <a:p>
            <a:endParaRPr lang="en-US"/>
          </a:p>
        </p:txBody>
      </p:sp>
      <p:sp>
        <p:nvSpPr>
          <p:cNvPr id="10246" name="Rectangle 6"/>
          <p:cNvSpPr>
            <a:spLocks noChangeArrowheads="1"/>
          </p:cNvSpPr>
          <p:nvPr/>
        </p:nvSpPr>
        <p:spPr bwMode="auto">
          <a:xfrm>
            <a:off x="1281113" y="4283075"/>
            <a:ext cx="549275" cy="820738"/>
          </a:xfrm>
          <a:prstGeom prst="rect">
            <a:avLst/>
          </a:prstGeom>
          <a:noFill/>
          <a:ln w="127000">
            <a:noFill/>
            <a:miter lim="800000"/>
            <a:headEnd/>
            <a:tailEnd/>
          </a:ln>
        </p:spPr>
        <p:txBody>
          <a:bodyPr wrap="none" lIns="90488" tIns="44450" rIns="90488" bIns="44450">
            <a:spAutoFit/>
          </a:bodyPr>
          <a:lstStyle/>
          <a:p>
            <a:pPr algn="l" eaLnBrk="0" hangingPunct="0"/>
            <a:r>
              <a:rPr lang="en-US" sz="4800" b="1">
                <a:solidFill>
                  <a:srgbClr val="990033"/>
                </a:solidFill>
                <a:latin typeface="Symbol" pitchFamily="18" charset="2"/>
              </a:rPr>
              <a:t></a:t>
            </a:r>
          </a:p>
        </p:txBody>
      </p:sp>
      <p:sp>
        <p:nvSpPr>
          <p:cNvPr id="10247" name="Rectangle 7"/>
          <p:cNvSpPr>
            <a:spLocks noGrp="1" noChangeArrowheads="1"/>
          </p:cNvSpPr>
          <p:nvPr>
            <p:ph type="title"/>
          </p:nvPr>
        </p:nvSpPr>
        <p:spPr/>
        <p:txBody>
          <a:bodyPr/>
          <a:lstStyle/>
          <a:p>
            <a:pPr eaLnBrk="1" hangingPunct="1"/>
            <a:r>
              <a:rPr lang="en-US" smtClean="0"/>
              <a:t>Slope and Market Risk Premium</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t>Different Levels of Risk Aversion</a:t>
            </a:r>
          </a:p>
        </p:txBody>
      </p:sp>
      <p:pic>
        <p:nvPicPr>
          <p:cNvPr id="64516" name="Picture 4"/>
          <p:cNvPicPr>
            <a:picLocks noChangeAspect="1" noChangeArrowheads="1"/>
          </p:cNvPicPr>
          <p:nvPr/>
        </p:nvPicPr>
        <p:blipFill>
          <a:blip r:embed="rId2" cstate="print"/>
          <a:srcRect/>
          <a:stretch>
            <a:fillRect/>
          </a:stretch>
        </p:blipFill>
        <p:spPr bwMode="auto">
          <a:xfrm>
            <a:off x="381000" y="838200"/>
            <a:ext cx="8382000" cy="5632450"/>
          </a:xfrm>
          <a:prstGeom prst="rect">
            <a:avLst/>
          </a:prstGeom>
          <a:noFill/>
          <a:ln w="12700">
            <a:noFill/>
            <a:miter lim="800000"/>
            <a:headEnd type="none" w="sm" len="sm"/>
            <a:tailEnd type="none" w="sm" len="sm"/>
          </a:ln>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685800" y="1600200"/>
            <a:ext cx="7772400" cy="4114800"/>
          </a:xfrm>
          <a:noFill/>
        </p:spPr>
        <p:txBody>
          <a:bodyPr lIns="90488" tIns="44450" rIns="90488" bIns="44450"/>
          <a:lstStyle/>
          <a:p>
            <a:pPr eaLnBrk="1" hangingPunct="1"/>
            <a:r>
              <a:rPr lang="en-US" smtClean="0"/>
              <a:t>The risk premium on individual securities is a function of the individual security’s contribution to the risk of the market portfolio.</a:t>
            </a:r>
          </a:p>
          <a:p>
            <a:pPr eaLnBrk="1" hangingPunct="1"/>
            <a:r>
              <a:rPr lang="en-US" smtClean="0"/>
              <a:t>An individual security’s risk premium is a function of the covariance of returns with the assets that make up the market portfolio.</a:t>
            </a:r>
          </a:p>
        </p:txBody>
      </p:sp>
      <p:sp>
        <p:nvSpPr>
          <p:cNvPr id="11267" name="Rectangle 3"/>
          <p:cNvSpPr>
            <a:spLocks noGrp="1" noChangeArrowheads="1"/>
          </p:cNvSpPr>
          <p:nvPr>
            <p:ph type="title"/>
          </p:nvPr>
        </p:nvSpPr>
        <p:spPr/>
        <p:txBody>
          <a:bodyPr/>
          <a:lstStyle/>
          <a:p>
            <a:pPr eaLnBrk="1" hangingPunct="1"/>
            <a:r>
              <a:rPr lang="en-US" smtClean="0"/>
              <a:t>Return and Risk For Individual Securities</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2"/>
          <p:cNvSpPr>
            <a:spLocks noChangeShapeType="1"/>
          </p:cNvSpPr>
          <p:nvPr/>
        </p:nvSpPr>
        <p:spPr bwMode="auto">
          <a:xfrm flipV="1">
            <a:off x="2362200" y="3200400"/>
            <a:ext cx="4800600" cy="1524000"/>
          </a:xfrm>
          <a:prstGeom prst="line">
            <a:avLst/>
          </a:prstGeom>
          <a:noFill/>
          <a:ln w="76200">
            <a:solidFill>
              <a:srgbClr val="800000"/>
            </a:solidFill>
            <a:round/>
            <a:headEnd/>
            <a:tailEnd/>
          </a:ln>
        </p:spPr>
        <p:txBody>
          <a:bodyPr wrap="none" anchor="ctr"/>
          <a:lstStyle/>
          <a:p>
            <a:endParaRPr lang="en-US"/>
          </a:p>
        </p:txBody>
      </p:sp>
      <p:sp>
        <p:nvSpPr>
          <p:cNvPr id="12291" name="Line 3"/>
          <p:cNvSpPr>
            <a:spLocks noChangeShapeType="1"/>
          </p:cNvSpPr>
          <p:nvPr/>
        </p:nvSpPr>
        <p:spPr bwMode="auto">
          <a:xfrm>
            <a:off x="2316163" y="4000500"/>
            <a:ext cx="2311400" cy="0"/>
          </a:xfrm>
          <a:prstGeom prst="line">
            <a:avLst/>
          </a:prstGeom>
          <a:noFill/>
          <a:ln w="50800">
            <a:solidFill>
              <a:srgbClr val="800000"/>
            </a:solidFill>
            <a:prstDash val="sysDot"/>
            <a:round/>
            <a:headEnd/>
            <a:tailEnd/>
          </a:ln>
        </p:spPr>
        <p:txBody>
          <a:bodyPr wrap="none" anchor="ctr"/>
          <a:lstStyle/>
          <a:p>
            <a:endParaRPr lang="en-US"/>
          </a:p>
        </p:txBody>
      </p:sp>
      <p:sp>
        <p:nvSpPr>
          <p:cNvPr id="12292" name="Rectangle 4"/>
          <p:cNvSpPr>
            <a:spLocks noGrp="1" noChangeArrowheads="1"/>
          </p:cNvSpPr>
          <p:nvPr>
            <p:ph type="title"/>
          </p:nvPr>
        </p:nvSpPr>
        <p:spPr/>
        <p:txBody>
          <a:bodyPr/>
          <a:lstStyle/>
          <a:p>
            <a:pPr eaLnBrk="1" hangingPunct="1"/>
            <a:r>
              <a:rPr lang="en-US" smtClean="0"/>
              <a:t>Security Market Line</a:t>
            </a:r>
          </a:p>
        </p:txBody>
      </p:sp>
      <p:sp>
        <p:nvSpPr>
          <p:cNvPr id="43013" name="Freeform 5"/>
          <p:cNvSpPr>
            <a:spLocks/>
          </p:cNvSpPr>
          <p:nvPr/>
        </p:nvSpPr>
        <p:spPr bwMode="auto">
          <a:xfrm>
            <a:off x="2290763" y="2343150"/>
            <a:ext cx="5183187" cy="3430588"/>
          </a:xfrm>
          <a:custGeom>
            <a:avLst/>
            <a:gdLst/>
            <a:ahLst/>
            <a:cxnLst>
              <a:cxn ang="0">
                <a:pos x="0" y="0"/>
              </a:cxn>
              <a:cxn ang="0">
                <a:pos x="0" y="2160"/>
              </a:cxn>
              <a:cxn ang="0">
                <a:pos x="3264" y="2160"/>
              </a:cxn>
            </a:cxnLst>
            <a:rect l="0" t="0" r="r" b="b"/>
            <a:pathLst>
              <a:path w="3265" h="2161">
                <a:moveTo>
                  <a:pt x="0" y="0"/>
                </a:moveTo>
                <a:lnTo>
                  <a:pt x="0" y="2160"/>
                </a:lnTo>
                <a:lnTo>
                  <a:pt x="3264" y="2160"/>
                </a:lnTo>
              </a:path>
            </a:pathLst>
          </a:custGeom>
          <a:noFill/>
          <a:ln w="76200" cap="rnd" cmpd="sng">
            <a:solidFill>
              <a:srgbClr val="800000"/>
            </a:solidFill>
            <a:prstDash val="solid"/>
            <a:round/>
            <a:headEnd type="none" w="med" len="med"/>
            <a:tailEnd type="none" w="med" len="med"/>
          </a:ln>
          <a:effectLst>
            <a:outerShdw dist="71842" dir="2700000" algn="ctr" rotWithShape="0">
              <a:schemeClr val="bg2"/>
            </a:outerShdw>
          </a:effectLst>
        </p:spPr>
        <p:txBody>
          <a:bodyPr/>
          <a:lstStyle/>
          <a:p>
            <a:pPr>
              <a:defRPr/>
            </a:pPr>
            <a:endParaRPr lang="en-US"/>
          </a:p>
        </p:txBody>
      </p:sp>
      <p:sp>
        <p:nvSpPr>
          <p:cNvPr id="12294" name="Line 6"/>
          <p:cNvSpPr>
            <a:spLocks noChangeShapeType="1"/>
          </p:cNvSpPr>
          <p:nvPr/>
        </p:nvSpPr>
        <p:spPr bwMode="auto">
          <a:xfrm>
            <a:off x="4648200" y="4038600"/>
            <a:ext cx="0" cy="1720850"/>
          </a:xfrm>
          <a:prstGeom prst="line">
            <a:avLst/>
          </a:prstGeom>
          <a:noFill/>
          <a:ln w="50800">
            <a:solidFill>
              <a:srgbClr val="800000"/>
            </a:solidFill>
            <a:prstDash val="sysDot"/>
            <a:round/>
            <a:headEnd/>
            <a:tailEnd/>
          </a:ln>
        </p:spPr>
        <p:txBody>
          <a:bodyPr wrap="none" anchor="ctr"/>
          <a:lstStyle/>
          <a:p>
            <a:endParaRPr lang="en-US"/>
          </a:p>
        </p:txBody>
      </p:sp>
      <p:sp>
        <p:nvSpPr>
          <p:cNvPr id="12295" name="Rectangle 7"/>
          <p:cNvSpPr>
            <a:spLocks noChangeArrowheads="1"/>
          </p:cNvSpPr>
          <p:nvPr/>
        </p:nvSpPr>
        <p:spPr bwMode="auto">
          <a:xfrm>
            <a:off x="1876425" y="1733550"/>
            <a:ext cx="671513"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E(r)</a:t>
            </a:r>
          </a:p>
        </p:txBody>
      </p:sp>
      <p:sp>
        <p:nvSpPr>
          <p:cNvPr id="12296" name="Rectangle 8"/>
          <p:cNvSpPr>
            <a:spLocks noChangeArrowheads="1"/>
          </p:cNvSpPr>
          <p:nvPr/>
        </p:nvSpPr>
        <p:spPr bwMode="auto">
          <a:xfrm>
            <a:off x="1266825" y="3736975"/>
            <a:ext cx="852488"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E(r</a:t>
            </a:r>
            <a:r>
              <a:rPr lang="en-US" baseline="-25000">
                <a:solidFill>
                  <a:srgbClr val="990033"/>
                </a:solidFill>
              </a:rPr>
              <a:t>M</a:t>
            </a:r>
            <a:r>
              <a:rPr lang="en-US">
                <a:solidFill>
                  <a:srgbClr val="990033"/>
                </a:solidFill>
              </a:rPr>
              <a:t>)</a:t>
            </a:r>
          </a:p>
        </p:txBody>
      </p:sp>
      <p:sp>
        <p:nvSpPr>
          <p:cNvPr id="12297" name="Rectangle 9"/>
          <p:cNvSpPr>
            <a:spLocks noChangeArrowheads="1"/>
          </p:cNvSpPr>
          <p:nvPr/>
        </p:nvSpPr>
        <p:spPr bwMode="auto">
          <a:xfrm>
            <a:off x="1704975" y="4400550"/>
            <a:ext cx="350838"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r</a:t>
            </a:r>
            <a:r>
              <a:rPr lang="en-US" baseline="-25000">
                <a:solidFill>
                  <a:srgbClr val="990033"/>
                </a:solidFill>
              </a:rPr>
              <a:t>f</a:t>
            </a:r>
          </a:p>
        </p:txBody>
      </p:sp>
      <p:sp>
        <p:nvSpPr>
          <p:cNvPr id="12298" name="Rectangle 10"/>
          <p:cNvSpPr>
            <a:spLocks noChangeArrowheads="1"/>
          </p:cNvSpPr>
          <p:nvPr/>
        </p:nvSpPr>
        <p:spPr bwMode="auto">
          <a:xfrm>
            <a:off x="7102475" y="2895600"/>
            <a:ext cx="8413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SML</a:t>
            </a:r>
          </a:p>
        </p:txBody>
      </p:sp>
      <p:sp>
        <p:nvSpPr>
          <p:cNvPr id="12299" name="Rectangle 11"/>
          <p:cNvSpPr>
            <a:spLocks noChangeArrowheads="1"/>
          </p:cNvSpPr>
          <p:nvPr/>
        </p:nvSpPr>
        <p:spPr bwMode="auto">
          <a:xfrm>
            <a:off x="7591425" y="5486400"/>
            <a:ext cx="347663"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latin typeface="Symbol" pitchFamily="18" charset="2"/>
              </a:rPr>
              <a:t>b</a:t>
            </a:r>
          </a:p>
        </p:txBody>
      </p:sp>
      <p:sp>
        <p:nvSpPr>
          <p:cNvPr id="12300" name="Rectangle 12"/>
          <p:cNvSpPr>
            <a:spLocks noChangeArrowheads="1"/>
          </p:cNvSpPr>
          <p:nvPr/>
        </p:nvSpPr>
        <p:spPr bwMode="auto">
          <a:xfrm>
            <a:off x="4505325" y="5772150"/>
            <a:ext cx="1208088"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latin typeface="Symbol" pitchFamily="18" charset="2"/>
              </a:rPr>
              <a:t>b</a:t>
            </a:r>
            <a:r>
              <a:rPr lang="en-US" baseline="-25000">
                <a:solidFill>
                  <a:srgbClr val="990033"/>
                </a:solidFill>
                <a:latin typeface="Symbol" pitchFamily="18" charset="2"/>
              </a:rPr>
              <a:t>M </a:t>
            </a:r>
            <a:r>
              <a:rPr lang="en-US">
                <a:solidFill>
                  <a:srgbClr val="990033"/>
                </a:solidFill>
              </a:rPr>
              <a:t>= 1.0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noFill/>
        </p:spPr>
        <p:txBody>
          <a:bodyPr lIns="90488" tIns="44450" rIns="90488" bIns="44450"/>
          <a:lstStyle/>
          <a:p>
            <a:pPr eaLnBrk="1" hangingPunct="1">
              <a:buFont typeface="Wingdings" pitchFamily="2" charset="2"/>
              <a:buNone/>
            </a:pPr>
            <a:r>
              <a:rPr lang="en-US" smtClean="0">
                <a:latin typeface="Symbol" pitchFamily="18" charset="2"/>
              </a:rPr>
              <a:t></a:t>
            </a:r>
            <a:r>
              <a:rPr lang="en-US" smtClean="0"/>
              <a:t>= 	[COV(r</a:t>
            </a:r>
            <a:r>
              <a:rPr lang="en-US" baseline="-25000" smtClean="0"/>
              <a:t>i</a:t>
            </a:r>
            <a:r>
              <a:rPr lang="en-US" smtClean="0"/>
              <a:t>,r</a:t>
            </a:r>
            <a:r>
              <a:rPr lang="en-US" baseline="-25000" smtClean="0"/>
              <a:t>m</a:t>
            </a:r>
            <a:r>
              <a:rPr lang="en-US" smtClean="0"/>
              <a:t>)] / </a:t>
            </a:r>
            <a:r>
              <a:rPr lang="en-US" smtClean="0">
                <a:latin typeface="Symbol" pitchFamily="18" charset="2"/>
              </a:rPr>
              <a:t></a:t>
            </a:r>
            <a:r>
              <a:rPr lang="en-US" baseline="-25000" smtClean="0"/>
              <a:t>m</a:t>
            </a:r>
            <a:r>
              <a:rPr lang="en-US" baseline="30000" smtClean="0"/>
              <a:t>2</a:t>
            </a:r>
          </a:p>
          <a:p>
            <a:pPr eaLnBrk="1" hangingPunct="1">
              <a:buFont typeface="Wingdings" pitchFamily="2" charset="2"/>
              <a:buNone/>
            </a:pPr>
            <a:r>
              <a:rPr lang="en-US" smtClean="0"/>
              <a:t>Slope SML  =	E(r</a:t>
            </a:r>
            <a:r>
              <a:rPr lang="en-US" baseline="-25000" smtClean="0"/>
              <a:t>m</a:t>
            </a:r>
            <a:r>
              <a:rPr lang="en-US" smtClean="0"/>
              <a:t>) - r</a:t>
            </a:r>
            <a:r>
              <a:rPr lang="en-US" baseline="-25000" smtClean="0"/>
              <a:t>f</a:t>
            </a:r>
          </a:p>
          <a:p>
            <a:pPr eaLnBrk="1" hangingPunct="1">
              <a:buFont typeface="Wingdings" pitchFamily="2" charset="2"/>
              <a:buNone/>
            </a:pPr>
            <a:r>
              <a:rPr lang="en-US" smtClean="0"/>
              <a:t>			   =	market risk premium</a:t>
            </a:r>
          </a:p>
          <a:p>
            <a:pPr eaLnBrk="1" hangingPunct="1">
              <a:buFont typeface="Wingdings" pitchFamily="2" charset="2"/>
              <a:buNone/>
            </a:pPr>
            <a:r>
              <a:rPr lang="en-US" smtClean="0"/>
              <a:t>           SML = r</a:t>
            </a:r>
            <a:r>
              <a:rPr lang="en-US" baseline="-25000" smtClean="0"/>
              <a:t>f </a:t>
            </a:r>
            <a:r>
              <a:rPr lang="en-US" smtClean="0"/>
              <a:t>+ </a:t>
            </a:r>
            <a:r>
              <a:rPr lang="en-US" smtClean="0">
                <a:latin typeface="Symbol" pitchFamily="18" charset="2"/>
              </a:rPr>
              <a:t></a:t>
            </a:r>
            <a:r>
              <a:rPr lang="en-US" smtClean="0"/>
              <a:t>[E(r</a:t>
            </a:r>
            <a:r>
              <a:rPr lang="en-US" baseline="-25000" smtClean="0"/>
              <a:t>m</a:t>
            </a:r>
            <a:r>
              <a:rPr lang="en-US" smtClean="0"/>
              <a:t>) - r</a:t>
            </a:r>
            <a:r>
              <a:rPr lang="en-US" baseline="-25000" smtClean="0"/>
              <a:t>f</a:t>
            </a:r>
            <a:r>
              <a:rPr lang="en-US" smtClean="0"/>
              <a:t>]</a:t>
            </a:r>
          </a:p>
          <a:p>
            <a:pPr eaLnBrk="1" hangingPunct="1">
              <a:buFont typeface="Wingdings" pitchFamily="2" charset="2"/>
              <a:buNone/>
            </a:pPr>
            <a:r>
              <a:rPr lang="en-US" smtClean="0"/>
              <a:t>		 Beta</a:t>
            </a:r>
            <a:r>
              <a:rPr lang="en-US" baseline="-25000" smtClean="0"/>
              <a:t>m</a:t>
            </a:r>
            <a:r>
              <a:rPr lang="en-US" smtClean="0"/>
              <a:t>  = [Cov (r</a:t>
            </a:r>
            <a:r>
              <a:rPr lang="en-US" baseline="-25000" smtClean="0"/>
              <a:t>m</a:t>
            </a:r>
            <a:r>
              <a:rPr lang="en-US" smtClean="0"/>
              <a:t>,r</a:t>
            </a:r>
            <a:r>
              <a:rPr lang="en-US" baseline="-25000" smtClean="0"/>
              <a:t>m</a:t>
            </a:r>
            <a:r>
              <a:rPr lang="en-US" smtClean="0"/>
              <a:t>)] / </a:t>
            </a:r>
            <a:r>
              <a:rPr lang="en-US" smtClean="0">
                <a:latin typeface="Symbol" pitchFamily="18" charset="2"/>
              </a:rPr>
              <a:t>s</a:t>
            </a:r>
            <a:r>
              <a:rPr lang="en-US" baseline="-25000" smtClean="0"/>
              <a:t>m</a:t>
            </a:r>
            <a:r>
              <a:rPr lang="en-US" baseline="30000" smtClean="0"/>
              <a:t>2</a:t>
            </a:r>
          </a:p>
          <a:p>
            <a:pPr eaLnBrk="1" hangingPunct="1">
              <a:buFont typeface="Wingdings" pitchFamily="2" charset="2"/>
              <a:buNone/>
            </a:pPr>
            <a:r>
              <a:rPr lang="en-US" baseline="30000" smtClean="0"/>
              <a:t>			     </a:t>
            </a:r>
            <a:r>
              <a:rPr lang="en-US" smtClean="0"/>
              <a:t>= </a:t>
            </a:r>
            <a:r>
              <a:rPr lang="en-US" smtClean="0">
                <a:latin typeface="Symbol" pitchFamily="18" charset="2"/>
              </a:rPr>
              <a:t>s</a:t>
            </a:r>
            <a:r>
              <a:rPr lang="en-US" baseline="-25000" smtClean="0"/>
              <a:t>m</a:t>
            </a:r>
            <a:r>
              <a:rPr lang="en-US" baseline="30000" smtClean="0"/>
              <a:t>2 </a:t>
            </a:r>
            <a:r>
              <a:rPr lang="en-US" smtClean="0"/>
              <a:t>/ </a:t>
            </a:r>
            <a:r>
              <a:rPr lang="en-US" smtClean="0">
                <a:latin typeface="Symbol" pitchFamily="18" charset="2"/>
              </a:rPr>
              <a:t>s</a:t>
            </a:r>
            <a:r>
              <a:rPr lang="en-US" baseline="-25000" smtClean="0"/>
              <a:t>m</a:t>
            </a:r>
            <a:r>
              <a:rPr lang="en-US" baseline="30000" smtClean="0"/>
              <a:t>2 </a:t>
            </a:r>
            <a:r>
              <a:rPr lang="en-US" smtClean="0"/>
              <a:t> = 1</a:t>
            </a:r>
            <a:endParaRPr lang="en-US" baseline="30000" smtClean="0"/>
          </a:p>
        </p:txBody>
      </p:sp>
      <p:sp>
        <p:nvSpPr>
          <p:cNvPr id="13315" name="Rectangle 3"/>
          <p:cNvSpPr>
            <a:spLocks noGrp="1" noChangeArrowheads="1"/>
          </p:cNvSpPr>
          <p:nvPr>
            <p:ph type="title"/>
          </p:nvPr>
        </p:nvSpPr>
        <p:spPr/>
        <p:txBody>
          <a:bodyPr/>
          <a:lstStyle/>
          <a:p>
            <a:pPr eaLnBrk="1" hangingPunct="1"/>
            <a:r>
              <a:rPr lang="en-US" smtClean="0"/>
              <a:t>SML Relationships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noFill/>
        </p:spPr>
        <p:txBody>
          <a:bodyPr lIns="90488" tIns="44450" rIns="90488" bIns="44450"/>
          <a:lstStyle/>
          <a:p>
            <a:pPr eaLnBrk="1" hangingPunct="1">
              <a:lnSpc>
                <a:spcPct val="90000"/>
              </a:lnSpc>
              <a:buFont typeface="Wingdings" pitchFamily="2" charset="2"/>
              <a:buNone/>
            </a:pPr>
            <a:r>
              <a:rPr lang="en-US" smtClean="0"/>
              <a:t>E(r</a:t>
            </a:r>
            <a:r>
              <a:rPr lang="en-US" baseline="-25000" smtClean="0"/>
              <a:t>m</a:t>
            </a:r>
            <a:r>
              <a:rPr lang="en-US" smtClean="0"/>
              <a:t>) - r</a:t>
            </a:r>
            <a:r>
              <a:rPr lang="en-US" baseline="-25000" smtClean="0"/>
              <a:t>f</a:t>
            </a:r>
            <a:r>
              <a:rPr lang="en-US" smtClean="0"/>
              <a:t> = .08	r</a:t>
            </a:r>
            <a:r>
              <a:rPr lang="en-US" baseline="-25000" smtClean="0"/>
              <a:t>f </a:t>
            </a:r>
            <a:r>
              <a:rPr lang="en-US" smtClean="0"/>
              <a:t>= .03</a:t>
            </a:r>
          </a:p>
          <a:p>
            <a:pPr eaLnBrk="1" hangingPunct="1">
              <a:lnSpc>
                <a:spcPct val="90000"/>
              </a:lnSpc>
              <a:buFont typeface="Wingdings" pitchFamily="2" charset="2"/>
              <a:buNone/>
            </a:pPr>
            <a:endParaRPr lang="en-US" smtClean="0"/>
          </a:p>
          <a:p>
            <a:pPr eaLnBrk="1" hangingPunct="1">
              <a:lnSpc>
                <a:spcPct val="90000"/>
              </a:lnSpc>
              <a:buFont typeface="Wingdings" pitchFamily="2" charset="2"/>
              <a:buNone/>
            </a:pPr>
            <a:r>
              <a:rPr lang="en-US" smtClean="0">
                <a:latin typeface="Symbol" pitchFamily="18" charset="2"/>
              </a:rPr>
              <a:t></a:t>
            </a:r>
            <a:r>
              <a:rPr lang="en-US" baseline="-25000" smtClean="0"/>
              <a:t>x </a:t>
            </a:r>
            <a:r>
              <a:rPr lang="en-US" smtClean="0"/>
              <a:t>= 1.25</a:t>
            </a:r>
          </a:p>
          <a:p>
            <a:pPr eaLnBrk="1" hangingPunct="1">
              <a:lnSpc>
                <a:spcPct val="90000"/>
              </a:lnSpc>
              <a:buFont typeface="Wingdings" pitchFamily="2" charset="2"/>
              <a:buNone/>
            </a:pPr>
            <a:r>
              <a:rPr lang="en-US" smtClean="0"/>
              <a:t>	E(r</a:t>
            </a:r>
            <a:r>
              <a:rPr lang="en-US" baseline="-25000" smtClean="0"/>
              <a:t>x</a:t>
            </a:r>
            <a:r>
              <a:rPr lang="en-US" smtClean="0"/>
              <a:t>) = .03 + 1.25(.08) = .13 or 13%</a:t>
            </a:r>
          </a:p>
          <a:p>
            <a:pPr eaLnBrk="1" hangingPunct="1">
              <a:lnSpc>
                <a:spcPct val="90000"/>
              </a:lnSpc>
              <a:buFont typeface="Wingdings" pitchFamily="2" charset="2"/>
              <a:buNone/>
            </a:pPr>
            <a:endParaRPr lang="en-US" smtClean="0"/>
          </a:p>
          <a:p>
            <a:pPr eaLnBrk="1" hangingPunct="1">
              <a:lnSpc>
                <a:spcPct val="90000"/>
              </a:lnSpc>
              <a:buFont typeface="Wingdings" pitchFamily="2" charset="2"/>
              <a:buNone/>
            </a:pPr>
            <a:r>
              <a:rPr lang="en-US" smtClean="0">
                <a:latin typeface="Symbol" pitchFamily="18" charset="2"/>
              </a:rPr>
              <a:t></a:t>
            </a:r>
            <a:r>
              <a:rPr lang="en-US" baseline="-25000" smtClean="0"/>
              <a:t>y</a:t>
            </a:r>
            <a:r>
              <a:rPr lang="en-US" smtClean="0"/>
              <a:t> = .6</a:t>
            </a:r>
          </a:p>
          <a:p>
            <a:pPr eaLnBrk="1" hangingPunct="1">
              <a:lnSpc>
                <a:spcPct val="90000"/>
              </a:lnSpc>
              <a:buFont typeface="Wingdings" pitchFamily="2" charset="2"/>
              <a:buNone/>
            </a:pPr>
            <a:r>
              <a:rPr lang="en-US" smtClean="0"/>
              <a:t>	e(r</a:t>
            </a:r>
            <a:r>
              <a:rPr lang="en-US" baseline="-25000" smtClean="0"/>
              <a:t>y</a:t>
            </a:r>
            <a:r>
              <a:rPr lang="en-US" smtClean="0"/>
              <a:t>) = .03 + .6(.08) = .078 or 7.8%</a:t>
            </a:r>
          </a:p>
        </p:txBody>
      </p:sp>
      <p:sp>
        <p:nvSpPr>
          <p:cNvPr id="14339" name="Rectangle 3"/>
          <p:cNvSpPr>
            <a:spLocks noGrp="1" noChangeArrowheads="1"/>
          </p:cNvSpPr>
          <p:nvPr>
            <p:ph type="title"/>
          </p:nvPr>
        </p:nvSpPr>
        <p:spPr/>
        <p:txBody>
          <a:bodyPr/>
          <a:lstStyle/>
          <a:p>
            <a:pPr eaLnBrk="1" hangingPunct="1"/>
            <a:r>
              <a:rPr lang="en-US" smtClean="0"/>
              <a:t>Sample Calculations for SML</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Line 2"/>
          <p:cNvSpPr>
            <a:spLocks noChangeShapeType="1"/>
          </p:cNvSpPr>
          <p:nvPr/>
        </p:nvSpPr>
        <p:spPr bwMode="auto">
          <a:xfrm flipV="1">
            <a:off x="2590800" y="2667000"/>
            <a:ext cx="4192588" cy="2070100"/>
          </a:xfrm>
          <a:prstGeom prst="line">
            <a:avLst/>
          </a:prstGeom>
          <a:noFill/>
          <a:ln w="76200">
            <a:solidFill>
              <a:srgbClr val="800000"/>
            </a:solidFill>
            <a:round/>
            <a:headEnd/>
            <a:tailEnd/>
          </a:ln>
          <a:effectLst>
            <a:outerShdw dist="53882" dir="2700000" algn="ctr" rotWithShape="0">
              <a:schemeClr val="bg2"/>
            </a:outerShdw>
          </a:effectLst>
        </p:spPr>
        <p:txBody>
          <a:bodyPr wrap="none" anchor="ctr"/>
          <a:lstStyle/>
          <a:p>
            <a:pPr>
              <a:defRPr/>
            </a:pPr>
            <a:endParaRPr lang="en-US"/>
          </a:p>
        </p:txBody>
      </p:sp>
      <p:sp>
        <p:nvSpPr>
          <p:cNvPr id="15363" name="Line 3"/>
          <p:cNvSpPr>
            <a:spLocks noChangeShapeType="1"/>
          </p:cNvSpPr>
          <p:nvPr/>
        </p:nvSpPr>
        <p:spPr bwMode="auto">
          <a:xfrm>
            <a:off x="2592388" y="4051300"/>
            <a:ext cx="1262062" cy="0"/>
          </a:xfrm>
          <a:prstGeom prst="line">
            <a:avLst/>
          </a:prstGeom>
          <a:noFill/>
          <a:ln w="50800">
            <a:solidFill>
              <a:srgbClr val="800000"/>
            </a:solidFill>
            <a:prstDash val="sysDot"/>
            <a:round/>
            <a:headEnd/>
            <a:tailEnd/>
          </a:ln>
        </p:spPr>
        <p:txBody>
          <a:bodyPr wrap="none" anchor="ctr"/>
          <a:lstStyle/>
          <a:p>
            <a:endParaRPr lang="en-US"/>
          </a:p>
        </p:txBody>
      </p:sp>
      <p:sp>
        <p:nvSpPr>
          <p:cNvPr id="15364" name="Line 4"/>
          <p:cNvSpPr>
            <a:spLocks noChangeShapeType="1"/>
          </p:cNvSpPr>
          <p:nvPr/>
        </p:nvSpPr>
        <p:spPr bwMode="auto">
          <a:xfrm>
            <a:off x="3768725" y="4111625"/>
            <a:ext cx="0" cy="1312863"/>
          </a:xfrm>
          <a:prstGeom prst="line">
            <a:avLst/>
          </a:prstGeom>
          <a:noFill/>
          <a:ln w="50800">
            <a:solidFill>
              <a:schemeClr val="folHlink"/>
            </a:solidFill>
            <a:prstDash val="sysDot"/>
            <a:round/>
            <a:headEnd/>
            <a:tailEnd/>
          </a:ln>
        </p:spPr>
        <p:txBody>
          <a:bodyPr wrap="none" anchor="ctr"/>
          <a:lstStyle/>
          <a:p>
            <a:endParaRPr lang="en-US"/>
          </a:p>
        </p:txBody>
      </p:sp>
      <p:sp>
        <p:nvSpPr>
          <p:cNvPr id="15365" name="Line 5"/>
          <p:cNvSpPr>
            <a:spLocks noChangeShapeType="1"/>
          </p:cNvSpPr>
          <p:nvPr/>
        </p:nvSpPr>
        <p:spPr bwMode="auto">
          <a:xfrm>
            <a:off x="2592388" y="3760788"/>
            <a:ext cx="1779587" cy="0"/>
          </a:xfrm>
          <a:prstGeom prst="line">
            <a:avLst/>
          </a:prstGeom>
          <a:noFill/>
          <a:ln w="50800">
            <a:solidFill>
              <a:schemeClr val="folHlink"/>
            </a:solidFill>
            <a:prstDash val="sysDot"/>
            <a:round/>
            <a:headEnd/>
            <a:tailEnd/>
          </a:ln>
        </p:spPr>
        <p:txBody>
          <a:bodyPr wrap="none" anchor="ctr"/>
          <a:lstStyle/>
          <a:p>
            <a:endParaRPr lang="en-US"/>
          </a:p>
        </p:txBody>
      </p:sp>
      <p:sp>
        <p:nvSpPr>
          <p:cNvPr id="15366" name="Line 6"/>
          <p:cNvSpPr>
            <a:spLocks noChangeShapeType="1"/>
          </p:cNvSpPr>
          <p:nvPr/>
        </p:nvSpPr>
        <p:spPr bwMode="auto">
          <a:xfrm>
            <a:off x="4433888" y="3821113"/>
            <a:ext cx="0" cy="1622425"/>
          </a:xfrm>
          <a:prstGeom prst="line">
            <a:avLst/>
          </a:prstGeom>
          <a:noFill/>
          <a:ln w="50800">
            <a:solidFill>
              <a:schemeClr val="folHlink"/>
            </a:solidFill>
            <a:prstDash val="sysDot"/>
            <a:round/>
            <a:headEnd/>
            <a:tailEnd/>
          </a:ln>
        </p:spPr>
        <p:txBody>
          <a:bodyPr wrap="none" anchor="ctr"/>
          <a:lstStyle/>
          <a:p>
            <a:endParaRPr lang="en-US"/>
          </a:p>
        </p:txBody>
      </p:sp>
      <p:sp>
        <p:nvSpPr>
          <p:cNvPr id="15367" name="Line 7"/>
          <p:cNvSpPr>
            <a:spLocks noChangeShapeType="1"/>
          </p:cNvSpPr>
          <p:nvPr/>
        </p:nvSpPr>
        <p:spPr bwMode="auto">
          <a:xfrm>
            <a:off x="2590800" y="3429000"/>
            <a:ext cx="2592388" cy="0"/>
          </a:xfrm>
          <a:prstGeom prst="line">
            <a:avLst/>
          </a:prstGeom>
          <a:noFill/>
          <a:ln w="50800">
            <a:solidFill>
              <a:schemeClr val="folHlink"/>
            </a:solidFill>
            <a:prstDash val="sysDot"/>
            <a:round/>
            <a:headEnd/>
            <a:tailEnd/>
          </a:ln>
        </p:spPr>
        <p:txBody>
          <a:bodyPr wrap="none" anchor="ctr"/>
          <a:lstStyle/>
          <a:p>
            <a:endParaRPr lang="en-US"/>
          </a:p>
        </p:txBody>
      </p:sp>
      <p:sp>
        <p:nvSpPr>
          <p:cNvPr id="15368" name="Line 8"/>
          <p:cNvSpPr>
            <a:spLocks noChangeShapeType="1"/>
          </p:cNvSpPr>
          <p:nvPr/>
        </p:nvSpPr>
        <p:spPr bwMode="auto">
          <a:xfrm>
            <a:off x="5172075" y="3457575"/>
            <a:ext cx="0" cy="1985963"/>
          </a:xfrm>
          <a:prstGeom prst="line">
            <a:avLst/>
          </a:prstGeom>
          <a:noFill/>
          <a:ln w="50800">
            <a:solidFill>
              <a:schemeClr val="folHlink"/>
            </a:solidFill>
            <a:prstDash val="sysDot"/>
            <a:round/>
            <a:headEnd/>
            <a:tailEnd/>
          </a:ln>
        </p:spPr>
        <p:txBody>
          <a:bodyPr wrap="none" anchor="ctr"/>
          <a:lstStyle/>
          <a:p>
            <a:endParaRPr lang="en-US"/>
          </a:p>
        </p:txBody>
      </p:sp>
      <p:sp>
        <p:nvSpPr>
          <p:cNvPr id="15369" name="Rectangle 9"/>
          <p:cNvSpPr>
            <a:spLocks noGrp="1" noChangeArrowheads="1"/>
          </p:cNvSpPr>
          <p:nvPr>
            <p:ph type="title"/>
          </p:nvPr>
        </p:nvSpPr>
        <p:spPr/>
        <p:txBody>
          <a:bodyPr/>
          <a:lstStyle/>
          <a:p>
            <a:pPr eaLnBrk="1" hangingPunct="1"/>
            <a:r>
              <a:rPr lang="en-US" smtClean="0"/>
              <a:t>Graph of Sample Calculations</a:t>
            </a:r>
          </a:p>
        </p:txBody>
      </p:sp>
      <p:sp>
        <p:nvSpPr>
          <p:cNvPr id="46090" name="Freeform 10"/>
          <p:cNvSpPr>
            <a:spLocks/>
          </p:cNvSpPr>
          <p:nvPr/>
        </p:nvSpPr>
        <p:spPr bwMode="auto">
          <a:xfrm>
            <a:off x="2568575" y="2181225"/>
            <a:ext cx="5024438" cy="3268663"/>
          </a:xfrm>
          <a:custGeom>
            <a:avLst/>
            <a:gdLst/>
            <a:ahLst/>
            <a:cxnLst>
              <a:cxn ang="0">
                <a:pos x="0" y="0"/>
              </a:cxn>
              <a:cxn ang="0">
                <a:pos x="0" y="2160"/>
              </a:cxn>
              <a:cxn ang="0">
                <a:pos x="3264" y="2160"/>
              </a:cxn>
            </a:cxnLst>
            <a:rect l="0" t="0" r="r" b="b"/>
            <a:pathLst>
              <a:path w="3265" h="2161">
                <a:moveTo>
                  <a:pt x="0" y="0"/>
                </a:moveTo>
                <a:lnTo>
                  <a:pt x="0" y="2160"/>
                </a:lnTo>
                <a:lnTo>
                  <a:pt x="3264" y="2160"/>
                </a:lnTo>
              </a:path>
            </a:pathLst>
          </a:custGeom>
          <a:noFill/>
          <a:ln w="762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pPr>
              <a:defRPr/>
            </a:pPr>
            <a:endParaRPr lang="en-US"/>
          </a:p>
        </p:txBody>
      </p:sp>
      <p:sp>
        <p:nvSpPr>
          <p:cNvPr id="15371" name="Rectangle 11"/>
          <p:cNvSpPr>
            <a:spLocks noChangeArrowheads="1"/>
          </p:cNvSpPr>
          <p:nvPr/>
        </p:nvSpPr>
        <p:spPr bwMode="auto">
          <a:xfrm>
            <a:off x="2166938" y="1600200"/>
            <a:ext cx="722312"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E(r)</a:t>
            </a:r>
          </a:p>
        </p:txBody>
      </p:sp>
      <p:sp>
        <p:nvSpPr>
          <p:cNvPr id="15372" name="Rectangle 12"/>
          <p:cNvSpPr>
            <a:spLocks noChangeArrowheads="1"/>
          </p:cNvSpPr>
          <p:nvPr/>
        </p:nvSpPr>
        <p:spPr bwMode="auto">
          <a:xfrm>
            <a:off x="1143000" y="3048000"/>
            <a:ext cx="12858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R</a:t>
            </a:r>
            <a:r>
              <a:rPr lang="en-US" b="1" baseline="-25000">
                <a:solidFill>
                  <a:srgbClr val="990033"/>
                </a:solidFill>
              </a:rPr>
              <a:t>x</a:t>
            </a:r>
            <a:r>
              <a:rPr lang="en-US" b="1">
                <a:solidFill>
                  <a:srgbClr val="990033"/>
                </a:solidFill>
              </a:rPr>
              <a:t>=13%</a:t>
            </a:r>
          </a:p>
        </p:txBody>
      </p:sp>
      <p:sp>
        <p:nvSpPr>
          <p:cNvPr id="15373" name="Rectangle 13"/>
          <p:cNvSpPr>
            <a:spLocks noChangeArrowheads="1"/>
          </p:cNvSpPr>
          <p:nvPr/>
        </p:nvSpPr>
        <p:spPr bwMode="auto">
          <a:xfrm>
            <a:off x="6931025" y="2127250"/>
            <a:ext cx="8413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SML</a:t>
            </a:r>
          </a:p>
        </p:txBody>
      </p:sp>
      <p:sp>
        <p:nvSpPr>
          <p:cNvPr id="15374" name="Rectangle 14"/>
          <p:cNvSpPr>
            <a:spLocks noChangeArrowheads="1"/>
          </p:cNvSpPr>
          <p:nvPr/>
        </p:nvSpPr>
        <p:spPr bwMode="auto">
          <a:xfrm>
            <a:off x="7707313" y="5176838"/>
            <a:ext cx="347662"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latin typeface="Symbol" pitchFamily="18" charset="2"/>
              </a:rPr>
              <a:t>b</a:t>
            </a:r>
          </a:p>
        </p:txBody>
      </p:sp>
      <p:sp>
        <p:nvSpPr>
          <p:cNvPr id="15375" name="Rectangle 15"/>
          <p:cNvSpPr>
            <a:spLocks noChangeArrowheads="1"/>
          </p:cNvSpPr>
          <p:nvPr/>
        </p:nvSpPr>
        <p:spPr bwMode="auto">
          <a:xfrm>
            <a:off x="4049713" y="5521325"/>
            <a:ext cx="5619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1.0</a:t>
            </a:r>
          </a:p>
        </p:txBody>
      </p:sp>
      <p:sp>
        <p:nvSpPr>
          <p:cNvPr id="15376" name="Rectangle 16"/>
          <p:cNvSpPr>
            <a:spLocks noChangeArrowheads="1"/>
          </p:cNvSpPr>
          <p:nvPr/>
        </p:nvSpPr>
        <p:spPr bwMode="auto">
          <a:xfrm>
            <a:off x="1081088" y="3416300"/>
            <a:ext cx="1354137"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R</a:t>
            </a:r>
            <a:r>
              <a:rPr lang="en-US" b="1" baseline="-25000">
                <a:solidFill>
                  <a:srgbClr val="990033"/>
                </a:solidFill>
              </a:rPr>
              <a:t>m</a:t>
            </a:r>
            <a:r>
              <a:rPr lang="en-US" b="1">
                <a:solidFill>
                  <a:srgbClr val="990033"/>
                </a:solidFill>
              </a:rPr>
              <a:t>=11%</a:t>
            </a:r>
          </a:p>
        </p:txBody>
      </p:sp>
      <p:sp>
        <p:nvSpPr>
          <p:cNvPr id="15377" name="Rectangle 17"/>
          <p:cNvSpPr>
            <a:spLocks noChangeArrowheads="1"/>
          </p:cNvSpPr>
          <p:nvPr/>
        </p:nvSpPr>
        <p:spPr bwMode="auto">
          <a:xfrm>
            <a:off x="1155700" y="3997325"/>
            <a:ext cx="13620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R</a:t>
            </a:r>
            <a:r>
              <a:rPr lang="en-US" b="1" baseline="-25000">
                <a:solidFill>
                  <a:srgbClr val="990033"/>
                </a:solidFill>
              </a:rPr>
              <a:t>y</a:t>
            </a:r>
            <a:r>
              <a:rPr lang="en-US" b="1">
                <a:solidFill>
                  <a:srgbClr val="990033"/>
                </a:solidFill>
              </a:rPr>
              <a:t>=7.8%</a:t>
            </a:r>
          </a:p>
        </p:txBody>
      </p:sp>
      <p:sp>
        <p:nvSpPr>
          <p:cNvPr id="15378" name="Rectangle 18"/>
          <p:cNvSpPr>
            <a:spLocks noChangeArrowheads="1"/>
          </p:cNvSpPr>
          <p:nvPr/>
        </p:nvSpPr>
        <p:spPr bwMode="auto">
          <a:xfrm>
            <a:off x="1760538" y="4649788"/>
            <a:ext cx="6381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3%</a:t>
            </a:r>
          </a:p>
        </p:txBody>
      </p:sp>
      <p:sp>
        <p:nvSpPr>
          <p:cNvPr id="15379" name="Rectangle 19"/>
          <p:cNvSpPr>
            <a:spLocks noChangeArrowheads="1"/>
          </p:cNvSpPr>
          <p:nvPr/>
        </p:nvSpPr>
        <p:spPr bwMode="auto">
          <a:xfrm>
            <a:off x="5010150" y="5521325"/>
            <a:ext cx="714375" cy="819150"/>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1.25</a:t>
            </a:r>
          </a:p>
          <a:p>
            <a:pPr algn="l" eaLnBrk="0" hangingPunct="0"/>
            <a:r>
              <a:rPr lang="en-US" b="1">
                <a:solidFill>
                  <a:srgbClr val="990033"/>
                </a:solidFill>
                <a:latin typeface="Symbol" pitchFamily="18" charset="2"/>
              </a:rPr>
              <a:t>b</a:t>
            </a:r>
            <a:r>
              <a:rPr lang="en-US" b="1">
                <a:solidFill>
                  <a:srgbClr val="990033"/>
                </a:solidFill>
              </a:rPr>
              <a:t>x</a:t>
            </a:r>
          </a:p>
        </p:txBody>
      </p:sp>
      <p:sp>
        <p:nvSpPr>
          <p:cNvPr id="15380" name="Rectangle 20"/>
          <p:cNvSpPr>
            <a:spLocks noChangeArrowheads="1"/>
          </p:cNvSpPr>
          <p:nvPr/>
        </p:nvSpPr>
        <p:spPr bwMode="auto">
          <a:xfrm>
            <a:off x="3311525" y="5521325"/>
            <a:ext cx="500063" cy="819150"/>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990033"/>
                </a:solidFill>
              </a:rPr>
              <a:t>.6</a:t>
            </a:r>
          </a:p>
          <a:p>
            <a:pPr algn="l" eaLnBrk="0" hangingPunct="0"/>
            <a:r>
              <a:rPr lang="en-US" b="1">
                <a:solidFill>
                  <a:srgbClr val="990033"/>
                </a:solidFill>
                <a:latin typeface="Symbol" pitchFamily="18" charset="2"/>
              </a:rPr>
              <a:t>b</a:t>
            </a:r>
            <a:r>
              <a:rPr lang="en-US" b="1">
                <a:solidFill>
                  <a:srgbClr val="990033"/>
                </a:solidFill>
              </a:rPr>
              <a:t>y</a:t>
            </a:r>
          </a:p>
        </p:txBody>
      </p:sp>
      <p:sp>
        <p:nvSpPr>
          <p:cNvPr id="46101" name="Line 21"/>
          <p:cNvSpPr>
            <a:spLocks noChangeShapeType="1"/>
          </p:cNvSpPr>
          <p:nvPr/>
        </p:nvSpPr>
        <p:spPr bwMode="auto">
          <a:xfrm>
            <a:off x="5257800" y="3505200"/>
            <a:ext cx="984250" cy="0"/>
          </a:xfrm>
          <a:prstGeom prst="line">
            <a:avLst/>
          </a:prstGeom>
          <a:noFill/>
          <a:ln w="50800">
            <a:solidFill>
              <a:schemeClr val="tx2"/>
            </a:solidFill>
            <a:round/>
            <a:headEnd/>
            <a:tailEnd/>
          </a:ln>
          <a:effectLst>
            <a:outerShdw dist="53882" dir="2700000" algn="ctr" rotWithShape="0">
              <a:schemeClr val="bg2"/>
            </a:outerShdw>
          </a:effectLst>
        </p:spPr>
        <p:txBody>
          <a:bodyPr wrap="none" anchor="ctr"/>
          <a:lstStyle/>
          <a:p>
            <a:pPr>
              <a:defRPr/>
            </a:pPr>
            <a:endParaRPr lang="en-US"/>
          </a:p>
        </p:txBody>
      </p:sp>
      <p:sp>
        <p:nvSpPr>
          <p:cNvPr id="46102" name="Line 22"/>
          <p:cNvSpPr>
            <a:spLocks noChangeShapeType="1"/>
          </p:cNvSpPr>
          <p:nvPr/>
        </p:nvSpPr>
        <p:spPr bwMode="auto">
          <a:xfrm flipV="1">
            <a:off x="6243638" y="2973388"/>
            <a:ext cx="0" cy="557212"/>
          </a:xfrm>
          <a:prstGeom prst="line">
            <a:avLst/>
          </a:prstGeom>
          <a:noFill/>
          <a:ln w="50800">
            <a:solidFill>
              <a:schemeClr val="tx2"/>
            </a:solidFill>
            <a:round/>
            <a:headEnd/>
            <a:tailEnd/>
          </a:ln>
          <a:effectLst>
            <a:outerShdw dist="53882" dir="2700000" algn="ctr" rotWithShape="0">
              <a:schemeClr val="bg2"/>
            </a:outerShdw>
          </a:effectLst>
        </p:spPr>
        <p:txBody>
          <a:bodyPr wrap="none" anchor="ctr"/>
          <a:lstStyle/>
          <a:p>
            <a:pPr>
              <a:defRPr/>
            </a:pPr>
            <a:endParaRPr lang="en-US"/>
          </a:p>
        </p:txBody>
      </p:sp>
      <p:sp>
        <p:nvSpPr>
          <p:cNvPr id="46103" name="Line 23"/>
          <p:cNvSpPr>
            <a:spLocks noChangeShapeType="1"/>
          </p:cNvSpPr>
          <p:nvPr/>
        </p:nvSpPr>
        <p:spPr bwMode="auto">
          <a:xfrm>
            <a:off x="6267450" y="3289300"/>
            <a:ext cx="1058863" cy="0"/>
          </a:xfrm>
          <a:prstGeom prst="line">
            <a:avLst/>
          </a:prstGeom>
          <a:noFill/>
          <a:ln w="50800">
            <a:solidFill>
              <a:schemeClr val="tx2"/>
            </a:solidFill>
            <a:round/>
            <a:headEnd/>
            <a:tailEnd type="triangle" w="med" len="med"/>
          </a:ln>
          <a:effectLst>
            <a:outerShdw dist="53882" dir="2700000" algn="ctr" rotWithShape="0">
              <a:schemeClr val="bg2"/>
            </a:outerShdw>
          </a:effectLst>
        </p:spPr>
        <p:txBody>
          <a:bodyPr wrap="none" anchor="ctr"/>
          <a:lstStyle/>
          <a:p>
            <a:pPr>
              <a:defRPr/>
            </a:pPr>
            <a:endParaRPr lang="en-US"/>
          </a:p>
        </p:txBody>
      </p:sp>
      <p:sp>
        <p:nvSpPr>
          <p:cNvPr id="15384" name="Rectangle 24"/>
          <p:cNvSpPr>
            <a:spLocks noChangeArrowheads="1"/>
          </p:cNvSpPr>
          <p:nvPr/>
        </p:nvSpPr>
        <p:spPr bwMode="auto">
          <a:xfrm>
            <a:off x="7375525" y="2979738"/>
            <a:ext cx="561975" cy="454025"/>
          </a:xfrm>
          <a:prstGeom prst="rect">
            <a:avLst/>
          </a:prstGeom>
          <a:noFill/>
          <a:ln w="127000">
            <a:noFill/>
            <a:miter lim="800000"/>
            <a:headEnd/>
            <a:tailEnd/>
          </a:ln>
        </p:spPr>
        <p:txBody>
          <a:bodyPr wrap="none" lIns="90488" tIns="44450" rIns="90488" bIns="44450">
            <a:spAutoFit/>
          </a:bodyPr>
          <a:lstStyle/>
          <a:p>
            <a:pPr algn="l" eaLnBrk="0" hangingPunct="0"/>
            <a:r>
              <a:rPr lang="en-US" b="1">
                <a:solidFill>
                  <a:srgbClr val="393E81"/>
                </a:solidFill>
              </a:rPr>
              <a:t>.</a:t>
            </a:r>
            <a:r>
              <a:rPr lang="en-US" b="1">
                <a:solidFill>
                  <a:srgbClr val="990033"/>
                </a:solidFill>
              </a:rPr>
              <a:t>08</a:t>
            </a:r>
          </a:p>
        </p:txBody>
      </p:sp>
      <p:sp>
        <p:nvSpPr>
          <p:cNvPr id="15385" name="Line 26"/>
          <p:cNvSpPr>
            <a:spLocks noChangeShapeType="1"/>
          </p:cNvSpPr>
          <p:nvPr/>
        </p:nvSpPr>
        <p:spPr bwMode="auto">
          <a:xfrm>
            <a:off x="3754438" y="4100513"/>
            <a:ext cx="0" cy="1312862"/>
          </a:xfrm>
          <a:prstGeom prst="line">
            <a:avLst/>
          </a:prstGeom>
          <a:noFill/>
          <a:ln w="50800">
            <a:solidFill>
              <a:schemeClr val="folHlink"/>
            </a:solidFill>
            <a:prstDash val="sysDot"/>
            <a:round/>
            <a:headEnd/>
            <a:tailEnd/>
          </a:ln>
        </p:spPr>
        <p:txBody>
          <a:bodyPr wrap="none" anchor="ctr"/>
          <a:lstStyle/>
          <a:p>
            <a:endParaRPr lang="en-US"/>
          </a:p>
        </p:txBody>
      </p:sp>
      <p:sp>
        <p:nvSpPr>
          <p:cNvPr id="15386" name="Line 27"/>
          <p:cNvSpPr>
            <a:spLocks noChangeShapeType="1"/>
          </p:cNvSpPr>
          <p:nvPr/>
        </p:nvSpPr>
        <p:spPr bwMode="auto">
          <a:xfrm>
            <a:off x="4419600" y="3810000"/>
            <a:ext cx="0" cy="1622425"/>
          </a:xfrm>
          <a:prstGeom prst="line">
            <a:avLst/>
          </a:prstGeom>
          <a:noFill/>
          <a:ln w="50800">
            <a:solidFill>
              <a:schemeClr val="folHlink"/>
            </a:solidFill>
            <a:prstDash val="sysDot"/>
            <a:round/>
            <a:headEnd/>
            <a:tailEnd/>
          </a:ln>
        </p:spPr>
        <p:txBody>
          <a:bodyPr wrap="none" anchor="ctr"/>
          <a:lstStyle/>
          <a:p>
            <a:endParaRPr lang="en-US"/>
          </a:p>
        </p:txBody>
      </p:sp>
      <p:sp>
        <p:nvSpPr>
          <p:cNvPr id="15387" name="Line 28"/>
          <p:cNvSpPr>
            <a:spLocks noChangeShapeType="1"/>
          </p:cNvSpPr>
          <p:nvPr/>
        </p:nvSpPr>
        <p:spPr bwMode="auto">
          <a:xfrm>
            <a:off x="5181600" y="3429000"/>
            <a:ext cx="0" cy="1985963"/>
          </a:xfrm>
          <a:prstGeom prst="line">
            <a:avLst/>
          </a:prstGeom>
          <a:noFill/>
          <a:ln w="50800">
            <a:solidFill>
              <a:srgbClr val="800000"/>
            </a:solidFill>
            <a:prstDash val="sysDot"/>
            <a:round/>
            <a:headEnd/>
            <a:tailEnd/>
          </a:ln>
        </p:spPr>
        <p:txBody>
          <a:bodyPr wrap="none" anchor="ctr"/>
          <a:lstStyle/>
          <a:p>
            <a:endParaRPr lang="en-US"/>
          </a:p>
        </p:txBody>
      </p:sp>
      <p:sp>
        <p:nvSpPr>
          <p:cNvPr id="15388" name="Line 29"/>
          <p:cNvSpPr>
            <a:spLocks noChangeShapeType="1"/>
          </p:cNvSpPr>
          <p:nvPr/>
        </p:nvSpPr>
        <p:spPr bwMode="auto">
          <a:xfrm>
            <a:off x="3763963" y="4071938"/>
            <a:ext cx="0" cy="1312862"/>
          </a:xfrm>
          <a:prstGeom prst="line">
            <a:avLst/>
          </a:prstGeom>
          <a:noFill/>
          <a:ln w="50800">
            <a:solidFill>
              <a:srgbClr val="800000"/>
            </a:solidFill>
            <a:prstDash val="sysDot"/>
            <a:round/>
            <a:headEnd/>
            <a:tailEnd/>
          </a:ln>
        </p:spPr>
        <p:txBody>
          <a:bodyPr wrap="none" anchor="ctr"/>
          <a:lstStyle/>
          <a:p>
            <a:endParaRPr lang="en-US"/>
          </a:p>
        </p:txBody>
      </p:sp>
      <p:sp>
        <p:nvSpPr>
          <p:cNvPr id="15389" name="Line 30"/>
          <p:cNvSpPr>
            <a:spLocks noChangeShapeType="1"/>
          </p:cNvSpPr>
          <p:nvPr/>
        </p:nvSpPr>
        <p:spPr bwMode="auto">
          <a:xfrm>
            <a:off x="4419600" y="3810000"/>
            <a:ext cx="0" cy="1622425"/>
          </a:xfrm>
          <a:prstGeom prst="line">
            <a:avLst/>
          </a:prstGeom>
          <a:noFill/>
          <a:ln w="50800">
            <a:solidFill>
              <a:srgbClr val="800000"/>
            </a:solidFill>
            <a:prstDash val="sysDot"/>
            <a:round/>
            <a:headEnd/>
            <a:tailEnd/>
          </a:ln>
        </p:spPr>
        <p:txBody>
          <a:bodyPr wrap="none" anchor="ctr"/>
          <a:lstStyle/>
          <a:p>
            <a:endParaRPr lang="en-US"/>
          </a:p>
        </p:txBody>
      </p:sp>
      <p:sp>
        <p:nvSpPr>
          <p:cNvPr id="15390" name="Line 31"/>
          <p:cNvSpPr>
            <a:spLocks noChangeShapeType="1"/>
          </p:cNvSpPr>
          <p:nvPr/>
        </p:nvSpPr>
        <p:spPr bwMode="auto">
          <a:xfrm>
            <a:off x="2590800" y="3733800"/>
            <a:ext cx="1779588" cy="0"/>
          </a:xfrm>
          <a:prstGeom prst="line">
            <a:avLst/>
          </a:prstGeom>
          <a:noFill/>
          <a:ln w="50800">
            <a:solidFill>
              <a:srgbClr val="800000"/>
            </a:solidFill>
            <a:prstDash val="sysDot"/>
            <a:round/>
            <a:headEnd/>
            <a:tailEnd/>
          </a:ln>
        </p:spPr>
        <p:txBody>
          <a:bodyPr wrap="none" anchor="ctr"/>
          <a:lstStyle/>
          <a:p>
            <a:endParaRPr lang="en-US"/>
          </a:p>
        </p:txBody>
      </p:sp>
      <p:sp>
        <p:nvSpPr>
          <p:cNvPr id="15391" name="Line 32"/>
          <p:cNvSpPr>
            <a:spLocks noChangeShapeType="1"/>
          </p:cNvSpPr>
          <p:nvPr/>
        </p:nvSpPr>
        <p:spPr bwMode="auto">
          <a:xfrm>
            <a:off x="2589213" y="3402013"/>
            <a:ext cx="2592387" cy="0"/>
          </a:xfrm>
          <a:prstGeom prst="line">
            <a:avLst/>
          </a:prstGeom>
          <a:noFill/>
          <a:ln w="50800">
            <a:solidFill>
              <a:srgbClr val="800000"/>
            </a:solidFill>
            <a:prstDash val="sysDot"/>
            <a:round/>
            <a:headEnd/>
            <a:tailEnd/>
          </a:ln>
        </p:spPr>
        <p:txBody>
          <a:bodyPr wrap="none" anchor="ctr"/>
          <a:lstStyle/>
          <a:p>
            <a:endParaRPr lang="en-US"/>
          </a:p>
        </p:txBody>
      </p:sp>
      <p:sp>
        <p:nvSpPr>
          <p:cNvPr id="46113" name="Line 33"/>
          <p:cNvSpPr>
            <a:spLocks noChangeShapeType="1"/>
          </p:cNvSpPr>
          <p:nvPr/>
        </p:nvSpPr>
        <p:spPr bwMode="auto">
          <a:xfrm>
            <a:off x="5238750" y="3492500"/>
            <a:ext cx="984250" cy="0"/>
          </a:xfrm>
          <a:prstGeom prst="line">
            <a:avLst/>
          </a:prstGeom>
          <a:noFill/>
          <a:ln w="50800">
            <a:solidFill>
              <a:srgbClr val="800000"/>
            </a:solidFill>
            <a:round/>
            <a:headEnd/>
            <a:tailEnd/>
          </a:ln>
          <a:effectLst>
            <a:outerShdw dist="53882" dir="2700000" algn="ctr" rotWithShape="0">
              <a:schemeClr val="bg2"/>
            </a:outerShdw>
          </a:effectLst>
        </p:spPr>
        <p:txBody>
          <a:bodyPr wrap="none" anchor="ctr"/>
          <a:lstStyle/>
          <a:p>
            <a:pPr>
              <a:defRPr/>
            </a:pPr>
            <a:endParaRPr lang="en-US"/>
          </a:p>
        </p:txBody>
      </p:sp>
      <p:sp>
        <p:nvSpPr>
          <p:cNvPr id="46114" name="Line 34"/>
          <p:cNvSpPr>
            <a:spLocks noChangeShapeType="1"/>
          </p:cNvSpPr>
          <p:nvPr/>
        </p:nvSpPr>
        <p:spPr bwMode="auto">
          <a:xfrm flipV="1">
            <a:off x="6224588" y="2960688"/>
            <a:ext cx="0" cy="557212"/>
          </a:xfrm>
          <a:prstGeom prst="line">
            <a:avLst/>
          </a:prstGeom>
          <a:noFill/>
          <a:ln w="50800">
            <a:solidFill>
              <a:srgbClr val="800000"/>
            </a:solidFill>
            <a:round/>
            <a:headEnd/>
            <a:tailEnd/>
          </a:ln>
          <a:effectLst>
            <a:outerShdw dist="53882" dir="2700000" algn="ctr" rotWithShape="0">
              <a:schemeClr val="bg2"/>
            </a:outerShdw>
          </a:effectLst>
        </p:spPr>
        <p:txBody>
          <a:bodyPr wrap="none" anchor="ctr"/>
          <a:lstStyle/>
          <a:p>
            <a:pPr>
              <a:defRPr/>
            </a:pPr>
            <a:endParaRPr lang="en-US"/>
          </a:p>
        </p:txBody>
      </p:sp>
      <p:sp>
        <p:nvSpPr>
          <p:cNvPr id="46115" name="Line 35"/>
          <p:cNvSpPr>
            <a:spLocks noChangeShapeType="1"/>
          </p:cNvSpPr>
          <p:nvPr/>
        </p:nvSpPr>
        <p:spPr bwMode="auto">
          <a:xfrm>
            <a:off x="6248400" y="3276600"/>
            <a:ext cx="1058863" cy="0"/>
          </a:xfrm>
          <a:prstGeom prst="line">
            <a:avLst/>
          </a:prstGeom>
          <a:noFill/>
          <a:ln w="50800">
            <a:solidFill>
              <a:srgbClr val="800000"/>
            </a:solidFill>
            <a:round/>
            <a:headEnd/>
            <a:tailEnd type="triangle" w="med" len="med"/>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Disequilibrium Example</a:t>
            </a:r>
          </a:p>
        </p:txBody>
      </p:sp>
      <p:sp>
        <p:nvSpPr>
          <p:cNvPr id="47107" name="Freeform 3"/>
          <p:cNvSpPr>
            <a:spLocks/>
          </p:cNvSpPr>
          <p:nvPr/>
        </p:nvSpPr>
        <p:spPr bwMode="auto">
          <a:xfrm>
            <a:off x="2305050" y="2190750"/>
            <a:ext cx="5183188" cy="3430588"/>
          </a:xfrm>
          <a:custGeom>
            <a:avLst/>
            <a:gdLst/>
            <a:ahLst/>
            <a:cxnLst>
              <a:cxn ang="0">
                <a:pos x="0" y="0"/>
              </a:cxn>
              <a:cxn ang="0">
                <a:pos x="0" y="2160"/>
              </a:cxn>
              <a:cxn ang="0">
                <a:pos x="3264" y="2160"/>
              </a:cxn>
            </a:cxnLst>
            <a:rect l="0" t="0" r="r" b="b"/>
            <a:pathLst>
              <a:path w="3265" h="2161">
                <a:moveTo>
                  <a:pt x="0" y="0"/>
                </a:moveTo>
                <a:lnTo>
                  <a:pt x="0" y="2160"/>
                </a:lnTo>
                <a:lnTo>
                  <a:pt x="3264" y="2160"/>
                </a:lnTo>
              </a:path>
            </a:pathLst>
          </a:custGeom>
          <a:noFill/>
          <a:ln w="76200" cap="rnd" cmpd="sng">
            <a:solidFill>
              <a:srgbClr val="800000"/>
            </a:solidFill>
            <a:prstDash val="solid"/>
            <a:round/>
            <a:headEnd type="none" w="med" len="med"/>
            <a:tailEnd type="none" w="med" len="med"/>
          </a:ln>
          <a:effectLst>
            <a:outerShdw dist="53882" dir="2700000" algn="ctr" rotWithShape="0">
              <a:schemeClr val="bg2"/>
            </a:outerShdw>
          </a:effectLst>
        </p:spPr>
        <p:txBody>
          <a:bodyPr/>
          <a:lstStyle/>
          <a:p>
            <a:pPr>
              <a:defRPr/>
            </a:pPr>
            <a:endParaRPr lang="en-US"/>
          </a:p>
        </p:txBody>
      </p:sp>
      <p:sp>
        <p:nvSpPr>
          <p:cNvPr id="16388" name="Rectangle 4"/>
          <p:cNvSpPr>
            <a:spLocks noChangeArrowheads="1"/>
          </p:cNvSpPr>
          <p:nvPr/>
        </p:nvSpPr>
        <p:spPr bwMode="auto">
          <a:xfrm>
            <a:off x="1985963" y="1657350"/>
            <a:ext cx="671512"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E(r)</a:t>
            </a:r>
          </a:p>
        </p:txBody>
      </p:sp>
      <p:sp>
        <p:nvSpPr>
          <p:cNvPr id="16389" name="Rectangle 5"/>
          <p:cNvSpPr>
            <a:spLocks noChangeArrowheads="1"/>
          </p:cNvSpPr>
          <p:nvPr/>
        </p:nvSpPr>
        <p:spPr bwMode="auto">
          <a:xfrm>
            <a:off x="1470025" y="2800350"/>
            <a:ext cx="739775"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15%</a:t>
            </a:r>
          </a:p>
        </p:txBody>
      </p:sp>
      <p:sp>
        <p:nvSpPr>
          <p:cNvPr id="16390" name="Rectangle 6"/>
          <p:cNvSpPr>
            <a:spLocks noChangeArrowheads="1"/>
          </p:cNvSpPr>
          <p:nvPr/>
        </p:nvSpPr>
        <p:spPr bwMode="auto">
          <a:xfrm>
            <a:off x="6553200" y="2286000"/>
            <a:ext cx="808038"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SML</a:t>
            </a:r>
          </a:p>
        </p:txBody>
      </p:sp>
      <p:sp>
        <p:nvSpPr>
          <p:cNvPr id="16391" name="Rectangle 7"/>
          <p:cNvSpPr>
            <a:spLocks noChangeArrowheads="1"/>
          </p:cNvSpPr>
          <p:nvPr/>
        </p:nvSpPr>
        <p:spPr bwMode="auto">
          <a:xfrm>
            <a:off x="7605713" y="5334000"/>
            <a:ext cx="347662"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latin typeface="Symbol" pitchFamily="18" charset="2"/>
              </a:rPr>
              <a:t>b</a:t>
            </a:r>
          </a:p>
        </p:txBody>
      </p:sp>
      <p:sp>
        <p:nvSpPr>
          <p:cNvPr id="16392" name="Rectangle 8"/>
          <p:cNvSpPr>
            <a:spLocks noChangeArrowheads="1"/>
          </p:cNvSpPr>
          <p:nvPr/>
        </p:nvSpPr>
        <p:spPr bwMode="auto">
          <a:xfrm>
            <a:off x="3962400" y="5657850"/>
            <a:ext cx="561975"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1.0</a:t>
            </a:r>
          </a:p>
        </p:txBody>
      </p:sp>
      <p:sp>
        <p:nvSpPr>
          <p:cNvPr id="47113" name="Line 9"/>
          <p:cNvSpPr>
            <a:spLocks noChangeShapeType="1"/>
          </p:cNvSpPr>
          <p:nvPr/>
        </p:nvSpPr>
        <p:spPr bwMode="auto">
          <a:xfrm>
            <a:off x="2330450" y="3848100"/>
            <a:ext cx="1835150" cy="0"/>
          </a:xfrm>
          <a:prstGeom prst="line">
            <a:avLst/>
          </a:prstGeom>
          <a:noFill/>
          <a:ln w="50800">
            <a:solidFill>
              <a:srgbClr val="800000"/>
            </a:solidFill>
            <a:prstDash val="sysDot"/>
            <a:round/>
            <a:headEnd/>
            <a:tailEnd/>
          </a:ln>
          <a:effectLst>
            <a:outerShdw dist="53882" dir="2700000" algn="ctr" rotWithShape="0">
              <a:schemeClr val="bg2"/>
            </a:outerShdw>
          </a:effectLst>
        </p:spPr>
        <p:txBody>
          <a:bodyPr wrap="none" anchor="ctr"/>
          <a:lstStyle/>
          <a:p>
            <a:pPr>
              <a:defRPr/>
            </a:pPr>
            <a:endParaRPr lang="en-US"/>
          </a:p>
        </p:txBody>
      </p:sp>
      <p:sp>
        <p:nvSpPr>
          <p:cNvPr id="47114" name="Line 10"/>
          <p:cNvSpPr>
            <a:spLocks noChangeShapeType="1"/>
          </p:cNvSpPr>
          <p:nvPr/>
        </p:nvSpPr>
        <p:spPr bwMode="auto">
          <a:xfrm>
            <a:off x="4229100" y="3911600"/>
            <a:ext cx="0" cy="1701800"/>
          </a:xfrm>
          <a:prstGeom prst="line">
            <a:avLst/>
          </a:prstGeom>
          <a:noFill/>
          <a:ln w="50800">
            <a:solidFill>
              <a:srgbClr val="800000"/>
            </a:solidFill>
            <a:prstDash val="sysDot"/>
            <a:round/>
            <a:headEnd/>
            <a:tailEnd/>
          </a:ln>
          <a:effectLst>
            <a:outerShdw dist="53882" dir="2700000" algn="ctr" rotWithShape="0">
              <a:schemeClr val="bg2"/>
            </a:outerShdw>
          </a:effectLst>
        </p:spPr>
        <p:txBody>
          <a:bodyPr wrap="none" anchor="ctr"/>
          <a:lstStyle/>
          <a:p>
            <a:pPr>
              <a:defRPr/>
            </a:pPr>
            <a:endParaRPr lang="en-US"/>
          </a:p>
        </p:txBody>
      </p:sp>
      <p:sp>
        <p:nvSpPr>
          <p:cNvPr id="47115" name="Line 11"/>
          <p:cNvSpPr>
            <a:spLocks noChangeShapeType="1"/>
          </p:cNvSpPr>
          <p:nvPr/>
        </p:nvSpPr>
        <p:spPr bwMode="auto">
          <a:xfrm>
            <a:off x="2330450" y="3086100"/>
            <a:ext cx="2673350" cy="0"/>
          </a:xfrm>
          <a:prstGeom prst="line">
            <a:avLst/>
          </a:prstGeom>
          <a:noFill/>
          <a:ln w="50800">
            <a:solidFill>
              <a:srgbClr val="800000"/>
            </a:solidFill>
            <a:prstDash val="sysDot"/>
            <a:round/>
            <a:headEnd/>
            <a:tailEnd/>
          </a:ln>
          <a:effectLst>
            <a:outerShdw dist="53882" dir="2700000" algn="ctr" rotWithShape="0">
              <a:schemeClr val="bg2"/>
            </a:outerShdw>
          </a:effectLst>
        </p:spPr>
        <p:txBody>
          <a:bodyPr wrap="none" anchor="ctr"/>
          <a:lstStyle/>
          <a:p>
            <a:pPr>
              <a:defRPr/>
            </a:pPr>
            <a:endParaRPr lang="en-US"/>
          </a:p>
        </p:txBody>
      </p:sp>
      <p:sp>
        <p:nvSpPr>
          <p:cNvPr id="47116" name="Line 12"/>
          <p:cNvSpPr>
            <a:spLocks noChangeShapeType="1"/>
          </p:cNvSpPr>
          <p:nvPr/>
        </p:nvSpPr>
        <p:spPr bwMode="auto">
          <a:xfrm>
            <a:off x="4991100" y="3149600"/>
            <a:ext cx="0" cy="2463800"/>
          </a:xfrm>
          <a:prstGeom prst="line">
            <a:avLst/>
          </a:prstGeom>
          <a:noFill/>
          <a:ln w="50800">
            <a:solidFill>
              <a:srgbClr val="800000"/>
            </a:solidFill>
            <a:prstDash val="sysDot"/>
            <a:round/>
            <a:headEnd/>
            <a:tailEnd/>
          </a:ln>
          <a:effectLst>
            <a:outerShdw dist="53882" dir="2700000" algn="ctr" rotWithShape="0">
              <a:schemeClr val="bg2"/>
            </a:outerShdw>
          </a:effectLst>
        </p:spPr>
        <p:txBody>
          <a:bodyPr wrap="none" anchor="ctr"/>
          <a:lstStyle/>
          <a:p>
            <a:pPr>
              <a:defRPr/>
            </a:pPr>
            <a:endParaRPr lang="en-US"/>
          </a:p>
        </p:txBody>
      </p:sp>
      <p:sp>
        <p:nvSpPr>
          <p:cNvPr id="47117" name="Line 13"/>
          <p:cNvSpPr>
            <a:spLocks noChangeShapeType="1"/>
          </p:cNvSpPr>
          <p:nvPr/>
        </p:nvSpPr>
        <p:spPr bwMode="auto">
          <a:xfrm flipV="1">
            <a:off x="2324100" y="2667000"/>
            <a:ext cx="4324350" cy="2171700"/>
          </a:xfrm>
          <a:prstGeom prst="line">
            <a:avLst/>
          </a:prstGeom>
          <a:noFill/>
          <a:ln w="76200">
            <a:solidFill>
              <a:srgbClr val="800000"/>
            </a:solidFill>
            <a:round/>
            <a:headEnd/>
            <a:tailEnd/>
          </a:ln>
          <a:effectLst>
            <a:outerShdw dist="53882" dir="2700000" algn="ctr" rotWithShape="0">
              <a:schemeClr val="bg2"/>
            </a:outerShdw>
          </a:effectLst>
        </p:spPr>
        <p:txBody>
          <a:bodyPr wrap="none" anchor="ctr"/>
          <a:lstStyle/>
          <a:p>
            <a:pPr>
              <a:defRPr/>
            </a:pPr>
            <a:endParaRPr lang="en-US"/>
          </a:p>
        </p:txBody>
      </p:sp>
      <p:sp>
        <p:nvSpPr>
          <p:cNvPr id="16398" name="Rectangle 14"/>
          <p:cNvSpPr>
            <a:spLocks noChangeArrowheads="1"/>
          </p:cNvSpPr>
          <p:nvPr/>
        </p:nvSpPr>
        <p:spPr bwMode="auto">
          <a:xfrm>
            <a:off x="936625" y="3486150"/>
            <a:ext cx="1273175"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R</a:t>
            </a:r>
            <a:r>
              <a:rPr lang="en-US" baseline="-25000">
                <a:solidFill>
                  <a:srgbClr val="990033"/>
                </a:solidFill>
              </a:rPr>
              <a:t>m</a:t>
            </a:r>
            <a:r>
              <a:rPr lang="en-US">
                <a:solidFill>
                  <a:srgbClr val="990033"/>
                </a:solidFill>
              </a:rPr>
              <a:t>=11%</a:t>
            </a:r>
          </a:p>
        </p:txBody>
      </p:sp>
      <p:sp>
        <p:nvSpPr>
          <p:cNvPr id="16399" name="Rectangle 15"/>
          <p:cNvSpPr>
            <a:spLocks noChangeArrowheads="1"/>
          </p:cNvSpPr>
          <p:nvPr/>
        </p:nvSpPr>
        <p:spPr bwMode="auto">
          <a:xfrm>
            <a:off x="1281113" y="4651375"/>
            <a:ext cx="928687"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r</a:t>
            </a:r>
            <a:r>
              <a:rPr lang="en-US" baseline="-25000">
                <a:solidFill>
                  <a:srgbClr val="990033"/>
                </a:solidFill>
              </a:rPr>
              <a:t>f</a:t>
            </a:r>
            <a:r>
              <a:rPr lang="en-US">
                <a:solidFill>
                  <a:srgbClr val="990033"/>
                </a:solidFill>
              </a:rPr>
              <a:t>=3%</a:t>
            </a:r>
          </a:p>
        </p:txBody>
      </p:sp>
      <p:sp>
        <p:nvSpPr>
          <p:cNvPr id="16400" name="Rectangle 16"/>
          <p:cNvSpPr>
            <a:spLocks noChangeArrowheads="1"/>
          </p:cNvSpPr>
          <p:nvPr/>
        </p:nvSpPr>
        <p:spPr bwMode="auto">
          <a:xfrm>
            <a:off x="4652963" y="5638800"/>
            <a:ext cx="714375" cy="454025"/>
          </a:xfrm>
          <a:prstGeom prst="rect">
            <a:avLst/>
          </a:prstGeom>
          <a:noFill/>
          <a:ln w="127000">
            <a:noFill/>
            <a:miter lim="800000"/>
            <a:headEnd/>
            <a:tailEnd/>
          </a:ln>
        </p:spPr>
        <p:txBody>
          <a:bodyPr wrap="none" lIns="90488" tIns="44450" rIns="90488" bIns="44450">
            <a:spAutoFit/>
          </a:bodyPr>
          <a:lstStyle/>
          <a:p>
            <a:pPr algn="l" eaLnBrk="0" hangingPunct="0"/>
            <a:r>
              <a:rPr lang="en-US">
                <a:solidFill>
                  <a:srgbClr val="990033"/>
                </a:solidFill>
              </a:rPr>
              <a:t>1.25</a:t>
            </a:r>
          </a:p>
        </p:txBody>
      </p:sp>
      <p:sp>
        <p:nvSpPr>
          <p:cNvPr id="47121" name="Oval 17"/>
          <p:cNvSpPr>
            <a:spLocks noChangeArrowheads="1"/>
          </p:cNvSpPr>
          <p:nvPr/>
        </p:nvSpPr>
        <p:spPr bwMode="auto">
          <a:xfrm>
            <a:off x="4883150" y="2978150"/>
            <a:ext cx="215900" cy="215900"/>
          </a:xfrm>
          <a:prstGeom prst="ellipse">
            <a:avLst/>
          </a:prstGeom>
          <a:solidFill>
            <a:srgbClr val="000080"/>
          </a:solidFill>
          <a:ln w="12700">
            <a:solidFill>
              <a:schemeClr val="bg2"/>
            </a:solidFill>
            <a:round/>
            <a:headEnd/>
            <a:tailEnd/>
          </a:ln>
          <a:effectLst>
            <a:outerShdw dist="35921" dir="2700000" algn="ctr" rotWithShape="0">
              <a:schemeClr val="bg2"/>
            </a:outerShdw>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noFill/>
        </p:spPr>
        <p:txBody>
          <a:bodyPr lIns="90488" tIns="44450" rIns="90488" bIns="44450"/>
          <a:lstStyle/>
          <a:p>
            <a:pPr eaLnBrk="1" hangingPunct="1"/>
            <a:r>
              <a:rPr lang="en-US" smtClean="0"/>
              <a:t>Suppose a security with a </a:t>
            </a:r>
            <a:r>
              <a:rPr lang="en-US" smtClean="0">
                <a:latin typeface="Symbol" pitchFamily="18" charset="2"/>
              </a:rPr>
              <a:t></a:t>
            </a:r>
            <a:r>
              <a:rPr lang="en-US" smtClean="0"/>
              <a:t> of 1.25 is offering expected return of 15%.</a:t>
            </a:r>
          </a:p>
          <a:p>
            <a:pPr eaLnBrk="1" hangingPunct="1"/>
            <a:r>
              <a:rPr lang="en-US" smtClean="0"/>
              <a:t>According to SML, it should be 13%.</a:t>
            </a:r>
          </a:p>
          <a:p>
            <a:pPr eaLnBrk="1" hangingPunct="1"/>
            <a:r>
              <a:rPr lang="en-US" smtClean="0"/>
              <a:t>Under-priced:  offering too high of a rate of return for its level of risk.</a:t>
            </a:r>
          </a:p>
        </p:txBody>
      </p:sp>
      <p:sp>
        <p:nvSpPr>
          <p:cNvPr id="17411" name="Rectangle 3"/>
          <p:cNvSpPr>
            <a:spLocks noGrp="1" noChangeArrowheads="1"/>
          </p:cNvSpPr>
          <p:nvPr>
            <p:ph type="title"/>
          </p:nvPr>
        </p:nvSpPr>
        <p:spPr/>
        <p:txBody>
          <a:bodyPr/>
          <a:lstStyle/>
          <a:p>
            <a:pPr eaLnBrk="1" hangingPunct="1"/>
            <a:r>
              <a:rPr lang="en-US" smtClean="0"/>
              <a:t>Disequilibrium Example (cont.)</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CAPM &amp; Liquidity</a:t>
            </a:r>
          </a:p>
        </p:txBody>
      </p:sp>
      <p:sp>
        <p:nvSpPr>
          <p:cNvPr id="1028" name="Rectangle 3"/>
          <p:cNvSpPr>
            <a:spLocks noGrp="1" noChangeArrowheads="1"/>
          </p:cNvSpPr>
          <p:nvPr>
            <p:ph type="body" sz="half" idx="1"/>
          </p:nvPr>
        </p:nvSpPr>
        <p:spPr>
          <a:xfrm>
            <a:off x="685800" y="1371600"/>
            <a:ext cx="7696200" cy="4114800"/>
          </a:xfrm>
        </p:spPr>
        <p:txBody>
          <a:bodyPr/>
          <a:lstStyle/>
          <a:p>
            <a:pPr eaLnBrk="1" hangingPunct="1"/>
            <a:r>
              <a:rPr lang="en-US" sz="2800" smtClean="0"/>
              <a:t>Liquidity</a:t>
            </a:r>
          </a:p>
          <a:p>
            <a:pPr eaLnBrk="1" hangingPunct="1"/>
            <a:r>
              <a:rPr lang="en-US" sz="2800" smtClean="0"/>
              <a:t>Illiquidity Premium</a:t>
            </a:r>
          </a:p>
          <a:p>
            <a:pPr eaLnBrk="1" hangingPunct="1"/>
            <a:r>
              <a:rPr lang="en-US" sz="2800" smtClean="0"/>
              <a:t>Research supports a premium for illiquidity.</a:t>
            </a:r>
          </a:p>
          <a:p>
            <a:pPr lvl="1" eaLnBrk="1" hangingPunct="1"/>
            <a:r>
              <a:rPr lang="en-US" sz="2400" smtClean="0"/>
              <a:t>Amihud and Mendelson</a:t>
            </a:r>
          </a:p>
        </p:txBody>
      </p:sp>
      <p:graphicFrame>
        <p:nvGraphicFramePr>
          <p:cNvPr id="1026" name="Object 4"/>
          <p:cNvGraphicFramePr>
            <a:graphicFrameLocks noChangeAspect="1"/>
          </p:cNvGraphicFramePr>
          <p:nvPr>
            <p:ph sz="half" idx="2"/>
          </p:nvPr>
        </p:nvGraphicFramePr>
        <p:xfrm>
          <a:off x="914400" y="3516313"/>
          <a:ext cx="6330950" cy="742950"/>
        </p:xfrm>
        <a:graphic>
          <a:graphicData uri="http://schemas.openxmlformats.org/presentationml/2006/ole">
            <p:oleObj spid="_x0000_s72706" name="Equation" r:id="rId3" imgW="2057400" imgH="241200" progId="Equation.3">
              <p:embed/>
            </p:oleObj>
          </a:graphicData>
        </a:graphic>
      </p:graphicFrame>
      <p:sp>
        <p:nvSpPr>
          <p:cNvPr id="1029" name="Text Box 6"/>
          <p:cNvSpPr txBox="1">
            <a:spLocks noChangeArrowheads="1"/>
          </p:cNvSpPr>
          <p:nvPr/>
        </p:nvSpPr>
        <p:spPr bwMode="auto">
          <a:xfrm>
            <a:off x="990600" y="4572000"/>
            <a:ext cx="6096000" cy="1160463"/>
          </a:xfrm>
          <a:prstGeom prst="rect">
            <a:avLst/>
          </a:prstGeom>
          <a:noFill/>
          <a:ln w="9525">
            <a:noFill/>
            <a:miter lim="800000"/>
            <a:headEnd/>
            <a:tailEnd/>
          </a:ln>
        </p:spPr>
        <p:txBody>
          <a:bodyPr>
            <a:spAutoFit/>
          </a:bodyPr>
          <a:lstStyle/>
          <a:p>
            <a:pPr algn="l" eaLnBrk="0" hangingPunct="0">
              <a:spcBef>
                <a:spcPct val="50000"/>
              </a:spcBef>
            </a:pPr>
            <a:r>
              <a:rPr lang="en-US" sz="2800">
                <a:solidFill>
                  <a:srgbClr val="990033"/>
                </a:solidFill>
              </a:rPr>
              <a:t>f (c</a:t>
            </a:r>
            <a:r>
              <a:rPr lang="en-US" sz="2800" baseline="-25000">
                <a:solidFill>
                  <a:srgbClr val="990033"/>
                </a:solidFill>
              </a:rPr>
              <a:t>i</a:t>
            </a:r>
            <a:r>
              <a:rPr lang="en-US" sz="2800">
                <a:solidFill>
                  <a:srgbClr val="990033"/>
                </a:solidFill>
              </a:rPr>
              <a:t>) = liquidity premium for security i</a:t>
            </a:r>
          </a:p>
          <a:p>
            <a:pPr algn="l" eaLnBrk="0" hangingPunct="0">
              <a:spcBef>
                <a:spcPct val="50000"/>
              </a:spcBef>
            </a:pPr>
            <a:r>
              <a:rPr lang="en-US" sz="2800">
                <a:solidFill>
                  <a:srgbClr val="990033"/>
                </a:solidFill>
              </a:rPr>
              <a:t>f (c</a:t>
            </a:r>
            <a:r>
              <a:rPr lang="en-US" sz="2800" baseline="-25000">
                <a:solidFill>
                  <a:srgbClr val="990033"/>
                </a:solidFill>
              </a:rPr>
              <a:t>i</a:t>
            </a:r>
            <a:r>
              <a:rPr lang="en-US" sz="2800">
                <a:solidFill>
                  <a:srgbClr val="990033"/>
                </a:solidFill>
              </a:rPr>
              <a:t>) increases at a decreasing rate</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title"/>
          </p:nvPr>
        </p:nvSpPr>
        <p:spPr/>
        <p:txBody>
          <a:bodyPr/>
          <a:lstStyle/>
          <a:p>
            <a:pPr eaLnBrk="1" hangingPunct="1"/>
            <a:r>
              <a:rPr lang="en-US" smtClean="0"/>
              <a:t>Liquidity and Average Returns</a:t>
            </a:r>
          </a:p>
        </p:txBody>
      </p:sp>
      <p:sp>
        <p:nvSpPr>
          <p:cNvPr id="18435" name="Line 1027"/>
          <p:cNvSpPr>
            <a:spLocks noChangeShapeType="1"/>
          </p:cNvSpPr>
          <p:nvPr/>
        </p:nvSpPr>
        <p:spPr bwMode="auto">
          <a:xfrm>
            <a:off x="1447800" y="2590800"/>
            <a:ext cx="0" cy="3048000"/>
          </a:xfrm>
          <a:prstGeom prst="line">
            <a:avLst/>
          </a:prstGeom>
          <a:noFill/>
          <a:ln w="57150">
            <a:solidFill>
              <a:srgbClr val="393E81"/>
            </a:solidFill>
            <a:round/>
            <a:headEnd/>
            <a:tailEnd/>
          </a:ln>
        </p:spPr>
        <p:txBody>
          <a:bodyPr wrap="none" anchor="ctr"/>
          <a:lstStyle/>
          <a:p>
            <a:endParaRPr lang="en-US"/>
          </a:p>
        </p:txBody>
      </p:sp>
      <p:sp>
        <p:nvSpPr>
          <p:cNvPr id="18436" name="Line 1028"/>
          <p:cNvSpPr>
            <a:spLocks noChangeShapeType="1"/>
          </p:cNvSpPr>
          <p:nvPr/>
        </p:nvSpPr>
        <p:spPr bwMode="auto">
          <a:xfrm>
            <a:off x="1447800" y="5638800"/>
            <a:ext cx="4800600" cy="0"/>
          </a:xfrm>
          <a:prstGeom prst="line">
            <a:avLst/>
          </a:prstGeom>
          <a:noFill/>
          <a:ln w="57150">
            <a:solidFill>
              <a:srgbClr val="393E81"/>
            </a:solidFill>
            <a:round/>
            <a:headEnd/>
            <a:tailEnd/>
          </a:ln>
        </p:spPr>
        <p:txBody>
          <a:bodyPr wrap="none" anchor="ctr"/>
          <a:lstStyle/>
          <a:p>
            <a:endParaRPr lang="en-US"/>
          </a:p>
        </p:txBody>
      </p:sp>
      <p:sp>
        <p:nvSpPr>
          <p:cNvPr id="18437" name="Arc 1029"/>
          <p:cNvSpPr>
            <a:spLocks/>
          </p:cNvSpPr>
          <p:nvPr/>
        </p:nvSpPr>
        <p:spPr bwMode="auto">
          <a:xfrm rot="10597676" flipV="1">
            <a:off x="1981200" y="3505200"/>
            <a:ext cx="3614738" cy="1295400"/>
          </a:xfrm>
          <a:custGeom>
            <a:avLst/>
            <a:gdLst>
              <a:gd name="T0" fmla="*/ 0 w 20912"/>
              <a:gd name="T1" fmla="*/ 0 h 21600"/>
              <a:gd name="T2" fmla="*/ 3614738 w 20912"/>
              <a:gd name="T3" fmla="*/ 971010 h 21600"/>
              <a:gd name="T4" fmla="*/ 0 w 20912"/>
              <a:gd name="T5" fmla="*/ 1295400 h 21600"/>
              <a:gd name="T6" fmla="*/ 0 60000 65536"/>
              <a:gd name="T7" fmla="*/ 0 60000 65536"/>
              <a:gd name="T8" fmla="*/ 0 60000 65536"/>
              <a:gd name="T9" fmla="*/ 0 w 20912"/>
              <a:gd name="T10" fmla="*/ 0 h 21600"/>
              <a:gd name="T11" fmla="*/ 20912 w 20912"/>
              <a:gd name="T12" fmla="*/ 21600 h 21600"/>
            </a:gdLst>
            <a:ahLst/>
            <a:cxnLst>
              <a:cxn ang="T6">
                <a:pos x="T0" y="T1"/>
              </a:cxn>
              <a:cxn ang="T7">
                <a:pos x="T2" y="T3"/>
              </a:cxn>
              <a:cxn ang="T8">
                <a:pos x="T4" y="T5"/>
              </a:cxn>
            </a:cxnLst>
            <a:rect l="T9" t="T10" r="T11" b="T12"/>
            <a:pathLst>
              <a:path w="20912" h="21600" fill="none" extrusionOk="0">
                <a:moveTo>
                  <a:pt x="-1" y="0"/>
                </a:moveTo>
                <a:cubicBezTo>
                  <a:pt x="9846" y="0"/>
                  <a:pt x="18446" y="6658"/>
                  <a:pt x="20911" y="16191"/>
                </a:cubicBezTo>
              </a:path>
              <a:path w="20912" h="21600" stroke="0" extrusionOk="0">
                <a:moveTo>
                  <a:pt x="-1" y="0"/>
                </a:moveTo>
                <a:cubicBezTo>
                  <a:pt x="9846" y="0"/>
                  <a:pt x="18446" y="6658"/>
                  <a:pt x="20911" y="16191"/>
                </a:cubicBezTo>
                <a:lnTo>
                  <a:pt x="0" y="21600"/>
                </a:lnTo>
                <a:close/>
              </a:path>
            </a:pathLst>
          </a:custGeom>
          <a:noFill/>
          <a:ln w="57150">
            <a:solidFill>
              <a:srgbClr val="800000"/>
            </a:solidFill>
            <a:round/>
            <a:headEnd/>
            <a:tailEnd/>
          </a:ln>
        </p:spPr>
        <p:txBody>
          <a:bodyPr wrap="none" anchor="ctr"/>
          <a:lstStyle/>
          <a:p>
            <a:endParaRPr lang="en-US"/>
          </a:p>
        </p:txBody>
      </p:sp>
      <p:sp>
        <p:nvSpPr>
          <p:cNvPr id="18438" name="Oval 1030"/>
          <p:cNvSpPr>
            <a:spLocks noChangeArrowheads="1"/>
          </p:cNvSpPr>
          <p:nvPr/>
        </p:nvSpPr>
        <p:spPr bwMode="auto">
          <a:xfrm>
            <a:off x="2514600" y="43434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39" name="Oval 1031"/>
          <p:cNvSpPr>
            <a:spLocks noChangeArrowheads="1"/>
          </p:cNvSpPr>
          <p:nvPr/>
        </p:nvSpPr>
        <p:spPr bwMode="auto">
          <a:xfrm>
            <a:off x="5410200" y="3581400"/>
            <a:ext cx="152400" cy="152400"/>
          </a:xfrm>
          <a:prstGeom prst="ellipse">
            <a:avLst/>
          </a:prstGeom>
          <a:solidFill>
            <a:schemeClr val="folHlink"/>
          </a:solidFill>
          <a:ln w="9525">
            <a:solidFill>
              <a:schemeClr val="tx1"/>
            </a:solidFill>
            <a:round/>
            <a:headEnd/>
            <a:tailEnd/>
          </a:ln>
        </p:spPr>
        <p:txBody>
          <a:bodyPr wrap="none" anchor="ctr"/>
          <a:lstStyle/>
          <a:p>
            <a:pPr eaLnBrk="0" hangingPunct="0"/>
            <a:endParaRPr lang="en-US" sz="2800"/>
          </a:p>
        </p:txBody>
      </p:sp>
      <p:sp>
        <p:nvSpPr>
          <p:cNvPr id="18440" name="Oval 1032"/>
          <p:cNvSpPr>
            <a:spLocks noChangeArrowheads="1"/>
          </p:cNvSpPr>
          <p:nvPr/>
        </p:nvSpPr>
        <p:spPr bwMode="auto">
          <a:xfrm>
            <a:off x="2743200" y="37338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41" name="Oval 1033"/>
          <p:cNvSpPr>
            <a:spLocks noChangeArrowheads="1"/>
          </p:cNvSpPr>
          <p:nvPr/>
        </p:nvSpPr>
        <p:spPr bwMode="auto">
          <a:xfrm>
            <a:off x="3352800" y="3962400"/>
            <a:ext cx="152400" cy="152400"/>
          </a:xfrm>
          <a:prstGeom prst="ellipse">
            <a:avLst/>
          </a:prstGeom>
          <a:solidFill>
            <a:schemeClr val="folHlink"/>
          </a:solidFill>
          <a:ln w="9525">
            <a:solidFill>
              <a:schemeClr val="tx1"/>
            </a:solidFill>
            <a:round/>
            <a:headEnd/>
            <a:tailEnd/>
          </a:ln>
        </p:spPr>
        <p:txBody>
          <a:bodyPr wrap="none" anchor="ctr"/>
          <a:lstStyle/>
          <a:p>
            <a:pPr eaLnBrk="0" hangingPunct="0"/>
            <a:endParaRPr lang="en-US" sz="2800"/>
          </a:p>
        </p:txBody>
      </p:sp>
      <p:sp>
        <p:nvSpPr>
          <p:cNvPr id="18442" name="Oval 1034"/>
          <p:cNvSpPr>
            <a:spLocks noChangeArrowheads="1"/>
          </p:cNvSpPr>
          <p:nvPr/>
        </p:nvSpPr>
        <p:spPr bwMode="auto">
          <a:xfrm>
            <a:off x="3886200" y="3733800"/>
            <a:ext cx="152400" cy="152400"/>
          </a:xfrm>
          <a:prstGeom prst="ellipse">
            <a:avLst/>
          </a:prstGeom>
          <a:solidFill>
            <a:schemeClr val="folHlink"/>
          </a:solidFill>
          <a:ln w="9525">
            <a:solidFill>
              <a:schemeClr val="tx1"/>
            </a:solidFill>
            <a:round/>
            <a:headEnd/>
            <a:tailEnd/>
          </a:ln>
        </p:spPr>
        <p:txBody>
          <a:bodyPr wrap="none" anchor="ctr"/>
          <a:lstStyle/>
          <a:p>
            <a:pPr eaLnBrk="0" hangingPunct="0"/>
            <a:endParaRPr lang="en-US" sz="2800"/>
          </a:p>
        </p:txBody>
      </p:sp>
      <p:sp>
        <p:nvSpPr>
          <p:cNvPr id="18443" name="Oval 1035"/>
          <p:cNvSpPr>
            <a:spLocks noChangeArrowheads="1"/>
          </p:cNvSpPr>
          <p:nvPr/>
        </p:nvSpPr>
        <p:spPr bwMode="auto">
          <a:xfrm>
            <a:off x="4953000" y="3733800"/>
            <a:ext cx="152400" cy="152400"/>
          </a:xfrm>
          <a:prstGeom prst="ellipse">
            <a:avLst/>
          </a:prstGeom>
          <a:solidFill>
            <a:schemeClr val="folHlink"/>
          </a:solidFill>
          <a:ln w="9525">
            <a:solidFill>
              <a:schemeClr val="tx1"/>
            </a:solidFill>
            <a:round/>
            <a:headEnd/>
            <a:tailEnd/>
          </a:ln>
        </p:spPr>
        <p:txBody>
          <a:bodyPr wrap="none" anchor="ctr"/>
          <a:lstStyle/>
          <a:p>
            <a:pPr eaLnBrk="0" hangingPunct="0"/>
            <a:endParaRPr lang="en-US" sz="2800"/>
          </a:p>
        </p:txBody>
      </p:sp>
      <p:sp>
        <p:nvSpPr>
          <p:cNvPr id="18444" name="Oval 1036"/>
          <p:cNvSpPr>
            <a:spLocks noChangeArrowheads="1"/>
          </p:cNvSpPr>
          <p:nvPr/>
        </p:nvSpPr>
        <p:spPr bwMode="auto">
          <a:xfrm>
            <a:off x="4191000" y="32004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45" name="Oval 1037"/>
          <p:cNvSpPr>
            <a:spLocks noChangeArrowheads="1"/>
          </p:cNvSpPr>
          <p:nvPr/>
        </p:nvSpPr>
        <p:spPr bwMode="auto">
          <a:xfrm>
            <a:off x="4953000" y="32766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46" name="Rectangle 1038"/>
          <p:cNvSpPr>
            <a:spLocks noChangeArrowheads="1"/>
          </p:cNvSpPr>
          <p:nvPr/>
        </p:nvSpPr>
        <p:spPr bwMode="auto">
          <a:xfrm>
            <a:off x="457200" y="2133600"/>
            <a:ext cx="3243263" cy="396875"/>
          </a:xfrm>
          <a:prstGeom prst="rect">
            <a:avLst/>
          </a:prstGeom>
          <a:noFill/>
          <a:ln w="9525">
            <a:noFill/>
            <a:miter lim="800000"/>
            <a:headEnd/>
            <a:tailEnd/>
          </a:ln>
        </p:spPr>
        <p:txBody>
          <a:bodyPr wrap="none">
            <a:spAutoFit/>
          </a:bodyPr>
          <a:lstStyle/>
          <a:p>
            <a:pPr algn="l" eaLnBrk="0" hangingPunct="0"/>
            <a:r>
              <a:rPr lang="en-US" sz="2000" b="1">
                <a:solidFill>
                  <a:srgbClr val="990033"/>
                </a:solidFill>
              </a:rPr>
              <a:t>Average monthly return(%)</a:t>
            </a:r>
          </a:p>
        </p:txBody>
      </p:sp>
      <p:sp>
        <p:nvSpPr>
          <p:cNvPr id="18447" name="Text Box 1039"/>
          <p:cNvSpPr txBox="1">
            <a:spLocks noChangeArrowheads="1"/>
          </p:cNvSpPr>
          <p:nvPr/>
        </p:nvSpPr>
        <p:spPr bwMode="auto">
          <a:xfrm>
            <a:off x="6324600" y="5562600"/>
            <a:ext cx="2819400" cy="396875"/>
          </a:xfrm>
          <a:prstGeom prst="rect">
            <a:avLst/>
          </a:prstGeom>
          <a:noFill/>
          <a:ln w="9525">
            <a:noFill/>
            <a:miter lim="800000"/>
            <a:headEnd/>
            <a:tailEnd/>
          </a:ln>
        </p:spPr>
        <p:txBody>
          <a:bodyPr>
            <a:spAutoFit/>
          </a:bodyPr>
          <a:lstStyle/>
          <a:p>
            <a:pPr algn="l" eaLnBrk="0" hangingPunct="0">
              <a:spcBef>
                <a:spcPct val="50000"/>
              </a:spcBef>
            </a:pPr>
            <a:r>
              <a:rPr lang="en-US" sz="2000" b="1">
                <a:solidFill>
                  <a:srgbClr val="990033"/>
                </a:solidFill>
              </a:rPr>
              <a:t>Bid-ask spread (%)</a:t>
            </a:r>
          </a:p>
        </p:txBody>
      </p:sp>
      <p:sp>
        <p:nvSpPr>
          <p:cNvPr id="18448" name="Oval 1040"/>
          <p:cNvSpPr>
            <a:spLocks noChangeArrowheads="1"/>
          </p:cNvSpPr>
          <p:nvPr/>
        </p:nvSpPr>
        <p:spPr bwMode="auto">
          <a:xfrm>
            <a:off x="3352800" y="3962400"/>
            <a:ext cx="152400" cy="152400"/>
          </a:xfrm>
          <a:prstGeom prst="ellipse">
            <a:avLst/>
          </a:prstGeom>
          <a:solidFill>
            <a:schemeClr val="folHlink"/>
          </a:solidFill>
          <a:ln w="9525">
            <a:solidFill>
              <a:schemeClr val="tx1"/>
            </a:solidFill>
            <a:round/>
            <a:headEnd/>
            <a:tailEnd/>
          </a:ln>
        </p:spPr>
        <p:txBody>
          <a:bodyPr wrap="none" anchor="ctr"/>
          <a:lstStyle/>
          <a:p>
            <a:pPr eaLnBrk="0" hangingPunct="0"/>
            <a:endParaRPr lang="en-US" sz="2800"/>
          </a:p>
        </p:txBody>
      </p:sp>
      <p:sp>
        <p:nvSpPr>
          <p:cNvPr id="18449" name="Oval 1041"/>
          <p:cNvSpPr>
            <a:spLocks noChangeArrowheads="1"/>
          </p:cNvSpPr>
          <p:nvPr/>
        </p:nvSpPr>
        <p:spPr bwMode="auto">
          <a:xfrm>
            <a:off x="3886200" y="3733800"/>
            <a:ext cx="152400" cy="152400"/>
          </a:xfrm>
          <a:prstGeom prst="ellipse">
            <a:avLst/>
          </a:prstGeom>
          <a:solidFill>
            <a:schemeClr val="folHlink"/>
          </a:solidFill>
          <a:ln w="9525">
            <a:solidFill>
              <a:schemeClr val="tx1"/>
            </a:solidFill>
            <a:round/>
            <a:headEnd/>
            <a:tailEnd/>
          </a:ln>
        </p:spPr>
        <p:txBody>
          <a:bodyPr wrap="none" anchor="ctr"/>
          <a:lstStyle/>
          <a:p>
            <a:pPr eaLnBrk="0" hangingPunct="0"/>
            <a:endParaRPr lang="en-US" sz="2800"/>
          </a:p>
        </p:txBody>
      </p:sp>
      <p:sp>
        <p:nvSpPr>
          <p:cNvPr id="18450" name="Oval 1042"/>
          <p:cNvSpPr>
            <a:spLocks noChangeArrowheads="1"/>
          </p:cNvSpPr>
          <p:nvPr/>
        </p:nvSpPr>
        <p:spPr bwMode="auto">
          <a:xfrm>
            <a:off x="5410200" y="35814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51" name="Oval 1043"/>
          <p:cNvSpPr>
            <a:spLocks noChangeArrowheads="1"/>
          </p:cNvSpPr>
          <p:nvPr/>
        </p:nvSpPr>
        <p:spPr bwMode="auto">
          <a:xfrm>
            <a:off x="4953000" y="37338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52" name="Oval 1044"/>
          <p:cNvSpPr>
            <a:spLocks noChangeArrowheads="1"/>
          </p:cNvSpPr>
          <p:nvPr/>
        </p:nvSpPr>
        <p:spPr bwMode="auto">
          <a:xfrm>
            <a:off x="3352800" y="39624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53" name="Oval 1045"/>
          <p:cNvSpPr>
            <a:spLocks noChangeArrowheads="1"/>
          </p:cNvSpPr>
          <p:nvPr/>
        </p:nvSpPr>
        <p:spPr bwMode="auto">
          <a:xfrm>
            <a:off x="3886200" y="3733800"/>
            <a:ext cx="152400" cy="152400"/>
          </a:xfrm>
          <a:prstGeom prst="ellipse">
            <a:avLst/>
          </a:prstGeom>
          <a:solidFill>
            <a:srgbClr val="800000"/>
          </a:solidFill>
          <a:ln w="9525">
            <a:solidFill>
              <a:schemeClr val="tx1"/>
            </a:solidFill>
            <a:round/>
            <a:headEnd/>
            <a:tailEnd/>
          </a:ln>
        </p:spPr>
        <p:txBody>
          <a:bodyPr wrap="none" anchor="ctr"/>
          <a:lstStyle/>
          <a:p>
            <a:pPr eaLnBrk="0" hangingPunct="0"/>
            <a:endParaRPr lang="en-US" sz="2800"/>
          </a:p>
        </p:txBody>
      </p:sp>
      <p:sp>
        <p:nvSpPr>
          <p:cNvPr id="18454" name="Line 1046"/>
          <p:cNvSpPr>
            <a:spLocks noChangeShapeType="1"/>
          </p:cNvSpPr>
          <p:nvPr/>
        </p:nvSpPr>
        <p:spPr bwMode="auto">
          <a:xfrm>
            <a:off x="1447800" y="2590800"/>
            <a:ext cx="0" cy="3048000"/>
          </a:xfrm>
          <a:prstGeom prst="line">
            <a:avLst/>
          </a:prstGeom>
          <a:noFill/>
          <a:ln w="57150">
            <a:solidFill>
              <a:srgbClr val="800000"/>
            </a:solidFill>
            <a:round/>
            <a:headEnd/>
            <a:tailEnd/>
          </a:ln>
        </p:spPr>
        <p:txBody>
          <a:bodyPr wrap="none" anchor="ctr"/>
          <a:lstStyle/>
          <a:p>
            <a:endParaRPr lang="en-US"/>
          </a:p>
        </p:txBody>
      </p:sp>
      <p:sp>
        <p:nvSpPr>
          <p:cNvPr id="18455" name="Line 1047"/>
          <p:cNvSpPr>
            <a:spLocks noChangeShapeType="1"/>
          </p:cNvSpPr>
          <p:nvPr/>
        </p:nvSpPr>
        <p:spPr bwMode="auto">
          <a:xfrm>
            <a:off x="1447800" y="5638800"/>
            <a:ext cx="4800600" cy="0"/>
          </a:xfrm>
          <a:prstGeom prst="line">
            <a:avLst/>
          </a:prstGeom>
          <a:noFill/>
          <a:ln w="57150">
            <a:solidFill>
              <a:srgbClr val="8000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How Does the CAPM Perform Empirically</a:t>
            </a:r>
          </a:p>
        </p:txBody>
      </p:sp>
      <p:sp>
        <p:nvSpPr>
          <p:cNvPr id="19459" name="Rectangle 3"/>
          <p:cNvSpPr>
            <a:spLocks noGrp="1" noChangeArrowheads="1"/>
          </p:cNvSpPr>
          <p:nvPr>
            <p:ph type="body" idx="1"/>
          </p:nvPr>
        </p:nvSpPr>
        <p:spPr>
          <a:xfrm>
            <a:off x="609600" y="1219200"/>
            <a:ext cx="8077200" cy="5029200"/>
          </a:xfrm>
        </p:spPr>
        <p:txBody>
          <a:bodyPr/>
          <a:lstStyle/>
          <a:p>
            <a:pPr eaLnBrk="1" hangingPunct="1"/>
            <a:r>
              <a:rPr lang="en-US" sz="2800" smtClean="0"/>
              <a:t>Most researchers find a positive relationship between returns and betas, but the relationship is not as strong as the theory suggests. </a:t>
            </a:r>
          </a:p>
          <a:p>
            <a:pPr eaLnBrk="1" hangingPunct="1"/>
            <a:r>
              <a:rPr lang="en-US" sz="2800" smtClean="0"/>
              <a:t>Also, a great deal of </a:t>
            </a:r>
            <a:r>
              <a:rPr lang="en-US" sz="2800" b="1" i="1" smtClean="0"/>
              <a:t>anomalous</a:t>
            </a:r>
            <a:r>
              <a:rPr lang="en-US" sz="2800" smtClean="0"/>
              <a:t> evidence has come out suggesting that things other than beta are important in determining expected returns:</a:t>
            </a:r>
          </a:p>
          <a:p>
            <a:pPr eaLnBrk="1" hangingPunct="1"/>
            <a:r>
              <a:rPr lang="en-US" sz="2400" smtClean="0"/>
              <a:t>The Small Firm Effect (Keim, 1981); The Book-to-Market Effect (Stattman, 1980; Rosenberg,  </a:t>
            </a:r>
            <a:r>
              <a:rPr lang="en-US" sz="2400" i="1" smtClean="0"/>
              <a:t>et al</a:t>
            </a:r>
            <a:r>
              <a:rPr lang="en-US" sz="2400" smtClean="0"/>
              <a:t>., 1985); The Momentum Effect (Jegadeesh and Titman, 1993).</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Return on a Portfolio</a:t>
            </a:r>
          </a:p>
        </p:txBody>
      </p:sp>
      <p:sp>
        <p:nvSpPr>
          <p:cNvPr id="43011" name="Rectangle 3"/>
          <p:cNvSpPr>
            <a:spLocks noGrp="1" noChangeArrowheads="1"/>
          </p:cNvSpPr>
          <p:nvPr>
            <p:ph type="body" idx="1"/>
          </p:nvPr>
        </p:nvSpPr>
        <p:spPr/>
        <p:txBody>
          <a:bodyPr/>
          <a:lstStyle/>
          <a:p>
            <a:pPr>
              <a:buFont typeface="Wingdings" pitchFamily="2" charset="2"/>
              <a:buNone/>
            </a:pPr>
            <a:r>
              <a:rPr lang="en-US" sz="2400"/>
              <a:t>	The rate of return on a portfolio is a weighted average of the rates of return of each asset comprising the portfolio, with the portfolio proportions as weights.</a:t>
            </a:r>
          </a:p>
          <a:p>
            <a:pPr>
              <a:buFont typeface="Wingdings" pitchFamily="2" charset="2"/>
              <a:buNone/>
            </a:pPr>
            <a:endParaRPr lang="en-US" sz="2400"/>
          </a:p>
          <a:p>
            <a:pPr>
              <a:buFont typeface="Wingdings" pitchFamily="2" charset="2"/>
              <a:buNone/>
            </a:pPr>
            <a:r>
              <a:rPr lang="en-US" sz="2400"/>
              <a:t>r</a:t>
            </a:r>
            <a:r>
              <a:rPr lang="en-US" sz="2400" baseline="-25000"/>
              <a:t>p</a:t>
            </a:r>
            <a:r>
              <a:rPr lang="en-US" sz="2400"/>
              <a:t>   = W</a:t>
            </a:r>
            <a:r>
              <a:rPr lang="en-US" sz="2400" baseline="-25000"/>
              <a:t>1</a:t>
            </a:r>
            <a:r>
              <a:rPr lang="en-US" sz="2400"/>
              <a:t>r</a:t>
            </a:r>
            <a:r>
              <a:rPr lang="en-US" sz="2400" baseline="-25000"/>
              <a:t>1 </a:t>
            </a:r>
            <a:r>
              <a:rPr lang="en-US" sz="2400"/>
              <a:t>+</a:t>
            </a:r>
            <a:r>
              <a:rPr lang="en-US" sz="2400" baseline="-25000"/>
              <a:t> </a:t>
            </a:r>
            <a:r>
              <a:rPr lang="en-US" sz="2400"/>
              <a:t>W</a:t>
            </a:r>
            <a:r>
              <a:rPr lang="en-US" sz="2400" baseline="-25000"/>
              <a:t>2</a:t>
            </a:r>
            <a:r>
              <a:rPr lang="en-US" sz="2400"/>
              <a:t>r</a:t>
            </a:r>
            <a:r>
              <a:rPr lang="en-US" sz="2400" baseline="-25000"/>
              <a:t>2</a:t>
            </a:r>
          </a:p>
          <a:p>
            <a:pPr>
              <a:buFont typeface="Wingdings" pitchFamily="2" charset="2"/>
              <a:buNone/>
            </a:pPr>
            <a:r>
              <a:rPr lang="en-US" sz="2400"/>
              <a:t>	W</a:t>
            </a:r>
            <a:r>
              <a:rPr lang="en-US" sz="2400" baseline="-25000"/>
              <a:t>1</a:t>
            </a:r>
            <a:r>
              <a:rPr lang="en-US" sz="2400"/>
              <a:t> = Proportion of funds in Security 1</a:t>
            </a:r>
          </a:p>
          <a:p>
            <a:pPr>
              <a:buFont typeface="Wingdings" pitchFamily="2" charset="2"/>
              <a:buNone/>
            </a:pPr>
            <a:r>
              <a:rPr lang="en-US" sz="2400"/>
              <a:t>	W</a:t>
            </a:r>
            <a:r>
              <a:rPr lang="en-US" sz="2400" baseline="-25000"/>
              <a:t>2</a:t>
            </a:r>
            <a:r>
              <a:rPr lang="en-US" sz="2400"/>
              <a:t> = Proportion of funds in Security 2</a:t>
            </a:r>
          </a:p>
          <a:p>
            <a:pPr>
              <a:buFont typeface="Wingdings" pitchFamily="2" charset="2"/>
              <a:buNone/>
            </a:pPr>
            <a:r>
              <a:rPr lang="en-US" sz="2400"/>
              <a:t>	r</a:t>
            </a:r>
            <a:r>
              <a:rPr lang="en-US" sz="2400" baseline="-25000"/>
              <a:t>1</a:t>
            </a:r>
            <a:r>
              <a:rPr lang="en-US" sz="2400"/>
              <a:t>   = Expected return on Security 1</a:t>
            </a:r>
          </a:p>
          <a:p>
            <a:pPr>
              <a:buFont typeface="Wingdings" pitchFamily="2" charset="2"/>
              <a:buNone/>
            </a:pPr>
            <a:r>
              <a:rPr lang="en-US" sz="2400"/>
              <a:t>	r</a:t>
            </a:r>
            <a:r>
              <a:rPr lang="en-US" sz="2400" baseline="-25000"/>
              <a:t>2</a:t>
            </a:r>
            <a:r>
              <a:rPr lang="en-US" sz="2400"/>
              <a:t>   = Expected return on Security</a:t>
            </a:r>
            <a:r>
              <a:rPr lang="en-US" sz="2400" b="1"/>
              <a:t> </a:t>
            </a:r>
            <a:r>
              <a:rPr lang="en-US" sz="2400"/>
              <a:t>2</a:t>
            </a:r>
          </a:p>
          <a:p>
            <a:pPr>
              <a:buFont typeface="Wingdings" pitchFamily="2" charset="2"/>
              <a:buNone/>
            </a:pPr>
            <a:endParaRPr lang="en-US" sz="2400" b="1"/>
          </a:p>
          <a:p>
            <a:pPr>
              <a:buFont typeface="Wingdings" pitchFamily="2" charset="2"/>
              <a:buNone/>
            </a:pPr>
            <a:endParaRPr lang="en-US" sz="240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Fama and French (1992) (CAPM is Dead!)</a:t>
            </a:r>
          </a:p>
        </p:txBody>
      </p:sp>
      <p:sp>
        <p:nvSpPr>
          <p:cNvPr id="20483" name="Rectangle 3"/>
          <p:cNvSpPr>
            <a:spLocks noGrp="1" noChangeArrowheads="1"/>
          </p:cNvSpPr>
          <p:nvPr>
            <p:ph type="body" idx="1"/>
          </p:nvPr>
        </p:nvSpPr>
        <p:spPr>
          <a:xfrm>
            <a:off x="457200" y="1066800"/>
            <a:ext cx="8077200" cy="4724400"/>
          </a:xfrm>
        </p:spPr>
        <p:txBody>
          <a:bodyPr/>
          <a:lstStyle/>
          <a:p>
            <a:pPr eaLnBrk="1" hangingPunct="1">
              <a:lnSpc>
                <a:spcPct val="80000"/>
              </a:lnSpc>
            </a:pPr>
            <a:r>
              <a:rPr lang="en-US" sz="2800" smtClean="0"/>
              <a:t>However, it could be that these variables are just proxying for beta, and that they are less noisy measures than estimates of beta.</a:t>
            </a:r>
          </a:p>
          <a:p>
            <a:pPr eaLnBrk="1" hangingPunct="1">
              <a:lnSpc>
                <a:spcPct val="80000"/>
              </a:lnSpc>
            </a:pPr>
            <a:r>
              <a:rPr lang="en-US" sz="2800" smtClean="0"/>
              <a:t>To resolve this issue, FF do a double sort: first on firm size and then on beta. </a:t>
            </a:r>
          </a:p>
          <a:p>
            <a:pPr lvl="1" eaLnBrk="1" hangingPunct="1">
              <a:lnSpc>
                <a:spcPct val="80000"/>
              </a:lnSpc>
            </a:pPr>
            <a:r>
              <a:rPr lang="en-US" sz="2400" smtClean="0"/>
              <a:t>Within size deciles, there is no relationship between beta and return.</a:t>
            </a:r>
          </a:p>
          <a:p>
            <a:pPr lvl="1" eaLnBrk="1" hangingPunct="1">
              <a:lnSpc>
                <a:spcPct val="80000"/>
              </a:lnSpc>
            </a:pPr>
            <a:r>
              <a:rPr lang="en-US" sz="2400" smtClean="0"/>
              <a:t>Across size deciles, there is a strong negative relationship between size and return.</a:t>
            </a:r>
          </a:p>
          <a:p>
            <a:pPr eaLnBrk="1" hangingPunct="1">
              <a:lnSpc>
                <a:spcPct val="80000"/>
              </a:lnSpc>
            </a:pPr>
            <a:r>
              <a:rPr lang="en-US" sz="2800" smtClean="0"/>
              <a:t>Why size? What is it about size? </a:t>
            </a:r>
          </a:p>
          <a:p>
            <a:pPr lvl="1" eaLnBrk="1" hangingPunct="1">
              <a:lnSpc>
                <a:spcPct val="80000"/>
              </a:lnSpc>
            </a:pPr>
            <a:r>
              <a:rPr lang="en-US" sz="2400" smtClean="0"/>
              <a:t>Illiquidity perhaps? Is risk misestimated due to infrequent trading? Bid-ask bounce?</a:t>
            </a:r>
          </a:p>
          <a:p>
            <a:pPr eaLnBrk="1" hangingPunct="1">
              <a:lnSpc>
                <a:spcPct val="80000"/>
              </a:lnSpc>
            </a:pPr>
            <a:endParaRPr lang="en-US" sz="2800" smtClean="0"/>
          </a:p>
          <a:p>
            <a:pPr eaLnBrk="1" hangingPunct="1">
              <a:lnSpc>
                <a:spcPct val="80000"/>
              </a:lnSpc>
            </a:pPr>
            <a:endParaRPr lang="en-US" sz="2800" smtClean="0"/>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Fama and French’s results</a:t>
            </a:r>
          </a:p>
        </p:txBody>
      </p:sp>
      <p:sp>
        <p:nvSpPr>
          <p:cNvPr id="21507" name="Rectangle 3"/>
          <p:cNvSpPr>
            <a:spLocks noGrp="1" noChangeArrowheads="1"/>
          </p:cNvSpPr>
          <p:nvPr>
            <p:ph type="body" idx="1"/>
          </p:nvPr>
        </p:nvSpPr>
        <p:spPr>
          <a:xfrm>
            <a:off x="304800" y="838200"/>
            <a:ext cx="8458200" cy="5638800"/>
          </a:xfrm>
        </p:spPr>
        <p:txBody>
          <a:bodyPr/>
          <a:lstStyle/>
          <a:p>
            <a:pPr eaLnBrk="1" hangingPunct="1">
              <a:lnSpc>
                <a:spcPct val="90000"/>
              </a:lnSpc>
            </a:pPr>
            <a:r>
              <a:rPr lang="en-US" sz="2800" smtClean="0"/>
              <a:t>They also run regressions.</a:t>
            </a:r>
          </a:p>
          <a:p>
            <a:pPr lvl="1" eaLnBrk="1" hangingPunct="1">
              <a:lnSpc>
                <a:spcPct val="90000"/>
              </a:lnSpc>
            </a:pPr>
            <a:r>
              <a:rPr lang="en-US" sz="2400" smtClean="0"/>
              <a:t>Size and book-to-market ratios explain returns on securities.</a:t>
            </a:r>
          </a:p>
          <a:p>
            <a:pPr lvl="1" eaLnBrk="1" hangingPunct="1">
              <a:lnSpc>
                <a:spcPct val="90000"/>
              </a:lnSpc>
            </a:pPr>
            <a:r>
              <a:rPr lang="en-US" sz="2400" smtClean="0"/>
              <a:t>Beta is not a significant variable when other variables are included.</a:t>
            </a:r>
          </a:p>
          <a:p>
            <a:pPr eaLnBrk="1" hangingPunct="1">
              <a:lnSpc>
                <a:spcPct val="90000"/>
              </a:lnSpc>
            </a:pPr>
            <a:endParaRPr lang="en-US" sz="2800" smtClean="0"/>
          </a:p>
          <a:p>
            <a:pPr eaLnBrk="1" hangingPunct="1">
              <a:lnSpc>
                <a:spcPct val="90000"/>
              </a:lnSpc>
            </a:pPr>
            <a:r>
              <a:rPr lang="en-US" sz="2800" smtClean="0"/>
              <a:t>Group stocks into portfolios. Evidence indicates value stocks outperform growth stocks</a:t>
            </a:r>
          </a:p>
          <a:p>
            <a:pPr lvl="1" eaLnBrk="1" hangingPunct="1">
              <a:lnSpc>
                <a:spcPct val="90000"/>
              </a:lnSpc>
            </a:pPr>
            <a:r>
              <a:rPr lang="en-US" sz="2400" smtClean="0"/>
              <a:t>Growth stocks: Low BV/MV and  Low E/P</a:t>
            </a:r>
          </a:p>
          <a:p>
            <a:pPr lvl="1" eaLnBrk="1" hangingPunct="1">
              <a:lnSpc>
                <a:spcPct val="90000"/>
              </a:lnSpc>
            </a:pPr>
            <a:r>
              <a:rPr lang="en-US" sz="2400" smtClean="0"/>
              <a:t>Value stocks: High BV/MV and High E/P</a:t>
            </a:r>
            <a:br>
              <a:rPr lang="en-US" sz="2400" smtClean="0"/>
            </a:br>
            <a:endParaRPr lang="en-US" sz="2400" smtClean="0"/>
          </a:p>
          <a:p>
            <a:pPr eaLnBrk="1" hangingPunct="1">
              <a:lnSpc>
                <a:spcPct val="90000"/>
              </a:lnSpc>
            </a:pPr>
            <a:r>
              <a:rPr lang="en-US" sz="2800" smtClean="0"/>
              <a:t>Furthermore, value stocks don’t appear to be riskier!</a:t>
            </a:r>
            <a:br>
              <a:rPr lang="en-US" sz="2800" smtClean="0"/>
            </a:br>
            <a:endParaRPr lang="en-US" sz="2800" smtClean="0"/>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So, the CAPM fails!  What good is it? </a:t>
            </a:r>
          </a:p>
        </p:txBody>
      </p:sp>
      <p:sp>
        <p:nvSpPr>
          <p:cNvPr id="22531" name="Rectangle 3"/>
          <p:cNvSpPr>
            <a:spLocks noGrp="1" noChangeArrowheads="1"/>
          </p:cNvSpPr>
          <p:nvPr>
            <p:ph type="body" idx="1"/>
          </p:nvPr>
        </p:nvSpPr>
        <p:spPr>
          <a:xfrm>
            <a:off x="381000" y="838200"/>
            <a:ext cx="8382000" cy="5638800"/>
          </a:xfrm>
        </p:spPr>
        <p:txBody>
          <a:bodyPr/>
          <a:lstStyle/>
          <a:p>
            <a:pPr eaLnBrk="1" hangingPunct="1"/>
            <a:r>
              <a:rPr lang="en-US" smtClean="0"/>
              <a:t>Useful benchmark</a:t>
            </a:r>
          </a:p>
          <a:p>
            <a:pPr lvl="1" eaLnBrk="1" hangingPunct="1"/>
            <a:r>
              <a:rPr lang="en-US" smtClean="0"/>
              <a:t>Many alternative asset pricing models have a CAPM like representation.  Therefore, understanding the intuition behind the CAPM is very useful.</a:t>
            </a:r>
          </a:p>
          <a:p>
            <a:pPr eaLnBrk="1" hangingPunct="1"/>
            <a:r>
              <a:rPr lang="en-US" sz="3000" smtClean="0"/>
              <a:t>The CAPM is widely used in practice. The reason for this is that it is an intuitive and easy-to-use theory</a:t>
            </a:r>
          </a:p>
          <a:p>
            <a:pPr eaLnBrk="1" hangingPunct="1"/>
            <a:r>
              <a:rPr lang="en-US" smtClean="0"/>
              <a:t>Beginning point to understanding</a:t>
            </a:r>
          </a:p>
          <a:p>
            <a:pPr lvl="1" eaLnBrk="1" hangingPunct="1"/>
            <a:r>
              <a:rPr lang="en-US" smtClean="0"/>
              <a:t>Active Portfolio Management</a:t>
            </a:r>
          </a:p>
          <a:p>
            <a:pPr lvl="1" eaLnBrk="1" hangingPunct="1"/>
            <a:r>
              <a:rPr lang="en-US" smtClean="0"/>
              <a:t>Performance Evaluation </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type="subTitle" idx="1"/>
          </p:nvPr>
        </p:nvSpPr>
        <p:spPr>
          <a:xfrm>
            <a:off x="228600" y="2971800"/>
            <a:ext cx="8915400" cy="3143250"/>
          </a:xfrm>
        </p:spPr>
        <p:txBody>
          <a:bodyPr/>
          <a:lstStyle/>
          <a:p>
            <a:r>
              <a:rPr lang="en-US">
                <a:solidFill>
                  <a:srgbClr val="FFFFE1"/>
                </a:solidFill>
              </a:rPr>
              <a:t>Arbitrage Pricing Theory and Multifactor Models</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Single Factor Model</a:t>
            </a:r>
          </a:p>
        </p:txBody>
      </p:sp>
      <p:sp>
        <p:nvSpPr>
          <p:cNvPr id="51203" name="Rectangle 3"/>
          <p:cNvSpPr>
            <a:spLocks noGrp="1" noChangeArrowheads="1"/>
          </p:cNvSpPr>
          <p:nvPr>
            <p:ph type="body" idx="1"/>
          </p:nvPr>
        </p:nvSpPr>
        <p:spPr/>
        <p:txBody>
          <a:bodyPr/>
          <a:lstStyle/>
          <a:p>
            <a:r>
              <a:rPr lang="en-US" sz="2800"/>
              <a:t>Returns on a security come from two sources</a:t>
            </a:r>
          </a:p>
          <a:p>
            <a:pPr lvl="1"/>
            <a:r>
              <a:rPr lang="en-US" sz="2400"/>
              <a:t>Common macro-economic factor</a:t>
            </a:r>
          </a:p>
          <a:p>
            <a:pPr lvl="1"/>
            <a:r>
              <a:rPr lang="en-US" sz="2400"/>
              <a:t>Firm specific events</a:t>
            </a:r>
          </a:p>
          <a:p>
            <a:r>
              <a:rPr lang="en-US" sz="2800"/>
              <a:t>Possible common macro-economic factors</a:t>
            </a:r>
          </a:p>
          <a:p>
            <a:pPr lvl="1"/>
            <a:r>
              <a:rPr lang="en-US" sz="2400"/>
              <a:t>Gross domestic product growth</a:t>
            </a:r>
          </a:p>
          <a:p>
            <a:pPr lvl="1"/>
            <a:r>
              <a:rPr lang="en-US" sz="2400"/>
              <a:t>Interest rates </a:t>
            </a:r>
          </a:p>
          <a:p>
            <a:pPr lvl="1"/>
            <a:r>
              <a:rPr lang="en-US" sz="2400"/>
              <a:t>The market portfolio</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Security Characteristic Line</a:t>
            </a:r>
          </a:p>
        </p:txBody>
      </p:sp>
      <p:sp>
        <p:nvSpPr>
          <p:cNvPr id="37891" name="Line 3"/>
          <p:cNvSpPr>
            <a:spLocks noChangeShapeType="1"/>
          </p:cNvSpPr>
          <p:nvPr/>
        </p:nvSpPr>
        <p:spPr bwMode="auto">
          <a:xfrm>
            <a:off x="3179763" y="2036763"/>
            <a:ext cx="0" cy="4249737"/>
          </a:xfrm>
          <a:prstGeom prst="line">
            <a:avLst/>
          </a:prstGeom>
          <a:noFill/>
          <a:ln w="76200">
            <a:solidFill>
              <a:srgbClr val="800000"/>
            </a:solidFill>
            <a:round/>
            <a:headEnd/>
            <a:tailEnd/>
          </a:ln>
          <a:effectLst>
            <a:outerShdw dist="35921" dir="2700000" algn="ctr" rotWithShape="0">
              <a:schemeClr val="bg2"/>
            </a:outerShdw>
          </a:effectLst>
        </p:spPr>
        <p:txBody>
          <a:bodyPr wrap="none" anchor="ctr"/>
          <a:lstStyle/>
          <a:p>
            <a:endParaRPr lang="en-US"/>
          </a:p>
        </p:txBody>
      </p:sp>
      <p:sp>
        <p:nvSpPr>
          <p:cNvPr id="37892" name="Line 4"/>
          <p:cNvSpPr>
            <a:spLocks noChangeShapeType="1"/>
          </p:cNvSpPr>
          <p:nvPr/>
        </p:nvSpPr>
        <p:spPr bwMode="auto">
          <a:xfrm>
            <a:off x="838200" y="4097338"/>
            <a:ext cx="6630988" cy="0"/>
          </a:xfrm>
          <a:prstGeom prst="line">
            <a:avLst/>
          </a:prstGeom>
          <a:noFill/>
          <a:ln w="76200">
            <a:solidFill>
              <a:srgbClr val="800000"/>
            </a:solidFill>
            <a:round/>
            <a:headEnd/>
            <a:tailEnd/>
          </a:ln>
          <a:effectLst>
            <a:outerShdw dist="35921" dir="2700000" algn="ctr" rotWithShape="0">
              <a:schemeClr val="bg2"/>
            </a:outerShdw>
          </a:effectLst>
        </p:spPr>
        <p:txBody>
          <a:bodyPr wrap="none" anchor="ctr"/>
          <a:lstStyle/>
          <a:p>
            <a:endParaRPr lang="en-US"/>
          </a:p>
        </p:txBody>
      </p:sp>
      <p:sp>
        <p:nvSpPr>
          <p:cNvPr id="37893" name="Rectangle 5"/>
          <p:cNvSpPr>
            <a:spLocks noChangeArrowheads="1"/>
          </p:cNvSpPr>
          <p:nvPr/>
        </p:nvSpPr>
        <p:spPr bwMode="auto">
          <a:xfrm>
            <a:off x="2014538" y="1600200"/>
            <a:ext cx="2535237"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u="sng">
                <a:solidFill>
                  <a:srgbClr val="990033"/>
                </a:solidFill>
              </a:rPr>
              <a:t>Excess</a:t>
            </a:r>
            <a:r>
              <a:rPr lang="en-US" b="1">
                <a:solidFill>
                  <a:srgbClr val="990033"/>
                </a:solidFill>
              </a:rPr>
              <a:t> Returns (i)</a:t>
            </a:r>
          </a:p>
        </p:txBody>
      </p:sp>
      <p:sp>
        <p:nvSpPr>
          <p:cNvPr id="37894" name="Line 6"/>
          <p:cNvSpPr>
            <a:spLocks noChangeShapeType="1"/>
          </p:cNvSpPr>
          <p:nvPr/>
        </p:nvSpPr>
        <p:spPr bwMode="auto">
          <a:xfrm flipV="1">
            <a:off x="1371600" y="1905000"/>
            <a:ext cx="5886450" cy="4140200"/>
          </a:xfrm>
          <a:prstGeom prst="line">
            <a:avLst/>
          </a:prstGeom>
          <a:noFill/>
          <a:ln w="101600">
            <a:solidFill>
              <a:srgbClr val="800000"/>
            </a:solidFill>
            <a:round/>
            <a:headEnd/>
            <a:tailEnd/>
          </a:ln>
          <a:effectLst>
            <a:outerShdw dist="35921" dir="2700000" algn="ctr" rotWithShape="0">
              <a:schemeClr val="bg2"/>
            </a:outerShdw>
          </a:effectLst>
        </p:spPr>
        <p:txBody>
          <a:bodyPr wrap="none" anchor="ctr"/>
          <a:lstStyle/>
          <a:p>
            <a:endParaRPr lang="en-US"/>
          </a:p>
        </p:txBody>
      </p:sp>
      <p:sp>
        <p:nvSpPr>
          <p:cNvPr id="37895" name="Rectangle 7"/>
          <p:cNvSpPr>
            <a:spLocks noChangeArrowheads="1"/>
          </p:cNvSpPr>
          <p:nvPr/>
        </p:nvSpPr>
        <p:spPr bwMode="auto">
          <a:xfrm>
            <a:off x="7348538" y="1992313"/>
            <a:ext cx="774700" cy="454025"/>
          </a:xfrm>
          <a:prstGeom prst="rect">
            <a:avLst/>
          </a:prstGeom>
          <a:noFill/>
          <a:ln w="127000">
            <a:noFill/>
            <a:miter lim="800000"/>
            <a:headEnd/>
            <a:tailEnd/>
          </a:ln>
          <a:effectLst/>
        </p:spPr>
        <p:txBody>
          <a:bodyPr wrap="none" lIns="90488" tIns="44450" rIns="90488" bIns="44450">
            <a:spAutoFit/>
          </a:bodyPr>
          <a:lstStyle/>
          <a:p>
            <a:pPr algn="l" eaLnBrk="0" hangingPunct="0"/>
            <a:r>
              <a:rPr lang="en-US" b="1">
                <a:solidFill>
                  <a:srgbClr val="990033"/>
                </a:solidFill>
              </a:rPr>
              <a:t>SCL</a:t>
            </a:r>
          </a:p>
        </p:txBody>
      </p:sp>
      <p:sp>
        <p:nvSpPr>
          <p:cNvPr id="37896" name="Rectangle 8"/>
          <p:cNvSpPr>
            <a:spLocks noChangeArrowheads="1"/>
          </p:cNvSpPr>
          <p:nvPr/>
        </p:nvSpPr>
        <p:spPr bwMode="auto">
          <a:xfrm>
            <a:off x="1870075" y="33909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897" name="Rectangle 9"/>
          <p:cNvSpPr>
            <a:spLocks noChangeArrowheads="1"/>
          </p:cNvSpPr>
          <p:nvPr/>
        </p:nvSpPr>
        <p:spPr bwMode="auto">
          <a:xfrm>
            <a:off x="2301875" y="411003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898" name="Rectangle 10"/>
          <p:cNvSpPr>
            <a:spLocks noChangeArrowheads="1"/>
          </p:cNvSpPr>
          <p:nvPr/>
        </p:nvSpPr>
        <p:spPr bwMode="auto">
          <a:xfrm>
            <a:off x="2662238" y="3128963"/>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899" name="Rectangle 11"/>
          <p:cNvSpPr>
            <a:spLocks noChangeArrowheads="1"/>
          </p:cNvSpPr>
          <p:nvPr/>
        </p:nvSpPr>
        <p:spPr bwMode="auto">
          <a:xfrm>
            <a:off x="2301875" y="33909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0" name="Rectangle 12"/>
          <p:cNvSpPr>
            <a:spLocks noChangeArrowheads="1"/>
          </p:cNvSpPr>
          <p:nvPr/>
        </p:nvSpPr>
        <p:spPr bwMode="auto">
          <a:xfrm>
            <a:off x="2462213" y="3325813"/>
            <a:ext cx="315912" cy="820737"/>
          </a:xfrm>
          <a:prstGeom prst="rect">
            <a:avLst/>
          </a:prstGeom>
          <a:noFill/>
          <a:ln w="127000">
            <a:noFill/>
            <a:miter lim="800000"/>
            <a:headEnd/>
            <a:tailEnd/>
          </a:ln>
          <a:effectLst>
            <a:outerShdw dist="35921" dir="2700000" algn="ctr" rotWithShape="0">
              <a:schemeClr val="bg2"/>
            </a:outerShdw>
          </a:effectLst>
        </p:spPr>
        <p:txBody>
          <a:bodyPr lIns="90488" tIns="44450" rIns="90488" bIns="44450">
            <a:spAutoFit/>
          </a:bodyPr>
          <a:lstStyle/>
          <a:p>
            <a:pPr algn="l" eaLnBrk="0" hangingPunct="0"/>
            <a:r>
              <a:rPr lang="en-US" sz="4800" b="1">
                <a:solidFill>
                  <a:srgbClr val="6600FF"/>
                </a:solidFill>
              </a:rPr>
              <a:t>.</a:t>
            </a:r>
          </a:p>
        </p:txBody>
      </p:sp>
      <p:sp>
        <p:nvSpPr>
          <p:cNvPr id="37901" name="Rectangle 13"/>
          <p:cNvSpPr>
            <a:spLocks noChangeArrowheads="1"/>
          </p:cNvSpPr>
          <p:nvPr/>
        </p:nvSpPr>
        <p:spPr bwMode="auto">
          <a:xfrm>
            <a:off x="3095625" y="273685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2" name="Rectangle 14"/>
          <p:cNvSpPr>
            <a:spLocks noChangeArrowheads="1"/>
          </p:cNvSpPr>
          <p:nvPr/>
        </p:nvSpPr>
        <p:spPr bwMode="auto">
          <a:xfrm>
            <a:off x="1654175" y="3455988"/>
            <a:ext cx="333375" cy="820737"/>
          </a:xfrm>
          <a:prstGeom prst="rect">
            <a:avLst/>
          </a:prstGeom>
          <a:noFill/>
          <a:ln w="127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3" name="Rectangle 15"/>
          <p:cNvSpPr>
            <a:spLocks noChangeArrowheads="1"/>
          </p:cNvSpPr>
          <p:nvPr/>
        </p:nvSpPr>
        <p:spPr bwMode="auto">
          <a:xfrm>
            <a:off x="2806700" y="352107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4" name="Rectangle 16"/>
          <p:cNvSpPr>
            <a:spLocks noChangeArrowheads="1"/>
          </p:cNvSpPr>
          <p:nvPr/>
        </p:nvSpPr>
        <p:spPr bwMode="auto">
          <a:xfrm>
            <a:off x="1509713" y="437197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5" name="Rectangle 17"/>
          <p:cNvSpPr>
            <a:spLocks noChangeArrowheads="1"/>
          </p:cNvSpPr>
          <p:nvPr/>
        </p:nvSpPr>
        <p:spPr bwMode="auto">
          <a:xfrm>
            <a:off x="1941513" y="437197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6" name="Rectangle 18"/>
          <p:cNvSpPr>
            <a:spLocks noChangeArrowheads="1"/>
          </p:cNvSpPr>
          <p:nvPr/>
        </p:nvSpPr>
        <p:spPr bwMode="auto">
          <a:xfrm>
            <a:off x="2085975" y="430688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7" name="Rectangle 19"/>
          <p:cNvSpPr>
            <a:spLocks noChangeArrowheads="1"/>
          </p:cNvSpPr>
          <p:nvPr/>
        </p:nvSpPr>
        <p:spPr bwMode="auto">
          <a:xfrm>
            <a:off x="1725613" y="5091113"/>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8" name="Rectangle 20"/>
          <p:cNvSpPr>
            <a:spLocks noChangeArrowheads="1"/>
          </p:cNvSpPr>
          <p:nvPr/>
        </p:nvSpPr>
        <p:spPr bwMode="auto">
          <a:xfrm>
            <a:off x="2157413" y="5091113"/>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09" name="Rectangle 21"/>
          <p:cNvSpPr>
            <a:spLocks noChangeArrowheads="1"/>
          </p:cNvSpPr>
          <p:nvPr/>
        </p:nvSpPr>
        <p:spPr bwMode="auto">
          <a:xfrm>
            <a:off x="2517775" y="4437063"/>
            <a:ext cx="333375" cy="820737"/>
          </a:xfrm>
          <a:prstGeom prst="rect">
            <a:avLst/>
          </a:prstGeom>
          <a:noFill/>
          <a:ln w="127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0" name="Rectangle 22"/>
          <p:cNvSpPr>
            <a:spLocks noChangeArrowheads="1"/>
          </p:cNvSpPr>
          <p:nvPr/>
        </p:nvSpPr>
        <p:spPr bwMode="auto">
          <a:xfrm>
            <a:off x="1365250" y="522128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1" name="Rectangle 23"/>
          <p:cNvSpPr>
            <a:spLocks noChangeArrowheads="1"/>
          </p:cNvSpPr>
          <p:nvPr/>
        </p:nvSpPr>
        <p:spPr bwMode="auto">
          <a:xfrm>
            <a:off x="2590800" y="522128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2" name="Rectangle 24"/>
          <p:cNvSpPr>
            <a:spLocks noChangeArrowheads="1"/>
          </p:cNvSpPr>
          <p:nvPr/>
        </p:nvSpPr>
        <p:spPr bwMode="auto">
          <a:xfrm>
            <a:off x="3455988" y="254158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3" name="Rectangle 25"/>
          <p:cNvSpPr>
            <a:spLocks noChangeArrowheads="1"/>
          </p:cNvSpPr>
          <p:nvPr/>
        </p:nvSpPr>
        <p:spPr bwMode="auto">
          <a:xfrm>
            <a:off x="3887788" y="273685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4" name="Rectangle 26"/>
          <p:cNvSpPr>
            <a:spLocks noChangeArrowheads="1"/>
          </p:cNvSpPr>
          <p:nvPr/>
        </p:nvSpPr>
        <p:spPr bwMode="auto">
          <a:xfrm>
            <a:off x="4038600" y="24384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5" name="Rectangle 27"/>
          <p:cNvSpPr>
            <a:spLocks noChangeArrowheads="1"/>
          </p:cNvSpPr>
          <p:nvPr/>
        </p:nvSpPr>
        <p:spPr bwMode="auto">
          <a:xfrm>
            <a:off x="3743325" y="38481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6" name="Rectangle 28"/>
          <p:cNvSpPr>
            <a:spLocks noChangeArrowheads="1"/>
          </p:cNvSpPr>
          <p:nvPr/>
        </p:nvSpPr>
        <p:spPr bwMode="auto">
          <a:xfrm>
            <a:off x="4176713" y="3128963"/>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7" name="Rectangle 29"/>
          <p:cNvSpPr>
            <a:spLocks noChangeArrowheads="1"/>
          </p:cNvSpPr>
          <p:nvPr/>
        </p:nvSpPr>
        <p:spPr bwMode="auto">
          <a:xfrm>
            <a:off x="4464050" y="260667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8" name="Rectangle 30"/>
          <p:cNvSpPr>
            <a:spLocks noChangeArrowheads="1"/>
          </p:cNvSpPr>
          <p:nvPr/>
        </p:nvSpPr>
        <p:spPr bwMode="auto">
          <a:xfrm>
            <a:off x="3311525" y="345598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19" name="Rectangle 31"/>
          <p:cNvSpPr>
            <a:spLocks noChangeArrowheads="1"/>
          </p:cNvSpPr>
          <p:nvPr/>
        </p:nvSpPr>
        <p:spPr bwMode="auto">
          <a:xfrm>
            <a:off x="4608513" y="326072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0" name="Rectangle 32"/>
          <p:cNvSpPr>
            <a:spLocks noChangeArrowheads="1"/>
          </p:cNvSpPr>
          <p:nvPr/>
        </p:nvSpPr>
        <p:spPr bwMode="auto">
          <a:xfrm>
            <a:off x="5041900" y="234473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1" name="Rectangle 33"/>
          <p:cNvSpPr>
            <a:spLocks noChangeArrowheads="1"/>
          </p:cNvSpPr>
          <p:nvPr/>
        </p:nvSpPr>
        <p:spPr bwMode="auto">
          <a:xfrm>
            <a:off x="5473700" y="254158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2" name="Rectangle 34"/>
          <p:cNvSpPr>
            <a:spLocks noChangeArrowheads="1"/>
          </p:cNvSpPr>
          <p:nvPr/>
        </p:nvSpPr>
        <p:spPr bwMode="auto">
          <a:xfrm>
            <a:off x="5618163" y="227965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3" name="Rectangle 35"/>
          <p:cNvSpPr>
            <a:spLocks noChangeArrowheads="1"/>
          </p:cNvSpPr>
          <p:nvPr/>
        </p:nvSpPr>
        <p:spPr bwMode="auto">
          <a:xfrm>
            <a:off x="5562600" y="32766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4" name="Rectangle 36"/>
          <p:cNvSpPr>
            <a:spLocks noChangeArrowheads="1"/>
          </p:cNvSpPr>
          <p:nvPr/>
        </p:nvSpPr>
        <p:spPr bwMode="auto">
          <a:xfrm>
            <a:off x="6324600" y="2895600"/>
            <a:ext cx="1809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endParaRPr lang="en-US" sz="4800" b="1"/>
          </a:p>
        </p:txBody>
      </p:sp>
      <p:sp>
        <p:nvSpPr>
          <p:cNvPr id="37925" name="Rectangle 37"/>
          <p:cNvSpPr>
            <a:spLocks noChangeArrowheads="1"/>
          </p:cNvSpPr>
          <p:nvPr/>
        </p:nvSpPr>
        <p:spPr bwMode="auto">
          <a:xfrm>
            <a:off x="6049963" y="240982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6" name="Rectangle 38"/>
          <p:cNvSpPr>
            <a:spLocks noChangeArrowheads="1"/>
          </p:cNvSpPr>
          <p:nvPr/>
        </p:nvSpPr>
        <p:spPr bwMode="auto">
          <a:xfrm>
            <a:off x="4897438" y="326072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7" name="Rectangle 39"/>
          <p:cNvSpPr>
            <a:spLocks noChangeArrowheads="1"/>
          </p:cNvSpPr>
          <p:nvPr/>
        </p:nvSpPr>
        <p:spPr bwMode="auto">
          <a:xfrm>
            <a:off x="6194425" y="306387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8" name="Rectangle 40"/>
          <p:cNvSpPr>
            <a:spLocks noChangeArrowheads="1"/>
          </p:cNvSpPr>
          <p:nvPr/>
        </p:nvSpPr>
        <p:spPr bwMode="auto">
          <a:xfrm>
            <a:off x="3600450" y="4371975"/>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29" name="Rectangle 41"/>
          <p:cNvSpPr>
            <a:spLocks noChangeArrowheads="1"/>
          </p:cNvSpPr>
          <p:nvPr/>
        </p:nvSpPr>
        <p:spPr bwMode="auto">
          <a:xfrm>
            <a:off x="4032250" y="456723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0" name="Rectangle 42"/>
          <p:cNvSpPr>
            <a:spLocks noChangeArrowheads="1"/>
          </p:cNvSpPr>
          <p:nvPr/>
        </p:nvSpPr>
        <p:spPr bwMode="auto">
          <a:xfrm>
            <a:off x="4681538" y="38481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1" name="Rectangle 43"/>
          <p:cNvSpPr>
            <a:spLocks noChangeArrowheads="1"/>
          </p:cNvSpPr>
          <p:nvPr/>
        </p:nvSpPr>
        <p:spPr bwMode="auto">
          <a:xfrm>
            <a:off x="3887788" y="495935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2" name="Rectangle 44"/>
          <p:cNvSpPr>
            <a:spLocks noChangeArrowheads="1"/>
          </p:cNvSpPr>
          <p:nvPr/>
        </p:nvSpPr>
        <p:spPr bwMode="auto">
          <a:xfrm>
            <a:off x="4321175" y="495935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3" name="Rectangle 45"/>
          <p:cNvSpPr>
            <a:spLocks noChangeArrowheads="1"/>
          </p:cNvSpPr>
          <p:nvPr/>
        </p:nvSpPr>
        <p:spPr bwMode="auto">
          <a:xfrm>
            <a:off x="4572000" y="4648200"/>
            <a:ext cx="333375" cy="820738"/>
          </a:xfrm>
          <a:prstGeom prst="rect">
            <a:avLst/>
          </a:prstGeom>
          <a:noFill/>
          <a:ln w="127000">
            <a:noFill/>
            <a:miter lim="800000"/>
            <a:headEnd/>
            <a:tailEnd/>
          </a:ln>
          <a:effectLst>
            <a:outerShdw dist="35921" dir="2700000" algn="ctr" rotWithShape="0">
              <a:schemeClr val="bg2"/>
            </a:outerShdw>
          </a:effectLst>
        </p:spPr>
        <p:txBody>
          <a:bodyPr lIns="90488" tIns="44450" rIns="90488" bIns="44450">
            <a:spAutoFit/>
          </a:bodyPr>
          <a:lstStyle/>
          <a:p>
            <a:pPr algn="l" eaLnBrk="0" hangingPunct="0"/>
            <a:r>
              <a:rPr lang="en-US" sz="4800" b="1">
                <a:solidFill>
                  <a:srgbClr val="6600FF"/>
                </a:solidFill>
              </a:rPr>
              <a:t>.</a:t>
            </a:r>
          </a:p>
        </p:txBody>
      </p:sp>
      <p:sp>
        <p:nvSpPr>
          <p:cNvPr id="37934" name="Rectangle 46"/>
          <p:cNvSpPr>
            <a:spLocks noChangeArrowheads="1"/>
          </p:cNvSpPr>
          <p:nvPr/>
        </p:nvSpPr>
        <p:spPr bwMode="auto">
          <a:xfrm>
            <a:off x="3527425" y="5091113"/>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5" name="Rectangle 47"/>
          <p:cNvSpPr>
            <a:spLocks noChangeArrowheads="1"/>
          </p:cNvSpPr>
          <p:nvPr/>
        </p:nvSpPr>
        <p:spPr bwMode="auto">
          <a:xfrm>
            <a:off x="4419600" y="4038600"/>
            <a:ext cx="304800" cy="820738"/>
          </a:xfrm>
          <a:prstGeom prst="rect">
            <a:avLst/>
          </a:prstGeom>
          <a:noFill/>
          <a:ln w="127000">
            <a:noFill/>
            <a:miter lim="800000"/>
            <a:headEnd/>
            <a:tailEnd/>
          </a:ln>
          <a:effectLst>
            <a:outerShdw dist="35921" dir="2700000" algn="ctr" rotWithShape="0">
              <a:schemeClr val="bg2"/>
            </a:outerShdw>
          </a:effectLst>
        </p:spPr>
        <p:txBody>
          <a:bodyPr lIns="90488" tIns="44450" rIns="90488" bIns="44450">
            <a:spAutoFit/>
          </a:bodyPr>
          <a:lstStyle/>
          <a:p>
            <a:pPr algn="l" eaLnBrk="0" hangingPunct="0"/>
            <a:r>
              <a:rPr lang="en-US" sz="4800" b="1">
                <a:solidFill>
                  <a:srgbClr val="6600FF"/>
                </a:solidFill>
              </a:rPr>
              <a:t>.</a:t>
            </a:r>
          </a:p>
        </p:txBody>
      </p:sp>
      <p:sp>
        <p:nvSpPr>
          <p:cNvPr id="37936" name="Rectangle 48"/>
          <p:cNvSpPr>
            <a:spLocks noChangeArrowheads="1"/>
          </p:cNvSpPr>
          <p:nvPr/>
        </p:nvSpPr>
        <p:spPr bwMode="auto">
          <a:xfrm>
            <a:off x="5181600" y="38862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7" name="Rectangle 49"/>
          <p:cNvSpPr>
            <a:spLocks noChangeArrowheads="1"/>
          </p:cNvSpPr>
          <p:nvPr/>
        </p:nvSpPr>
        <p:spPr bwMode="auto">
          <a:xfrm>
            <a:off x="4343400" y="44196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8" name="Rectangle 50"/>
          <p:cNvSpPr>
            <a:spLocks noChangeArrowheads="1"/>
          </p:cNvSpPr>
          <p:nvPr/>
        </p:nvSpPr>
        <p:spPr bwMode="auto">
          <a:xfrm>
            <a:off x="5486400" y="41148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39" name="Rectangle 51"/>
          <p:cNvSpPr>
            <a:spLocks noChangeArrowheads="1"/>
          </p:cNvSpPr>
          <p:nvPr/>
        </p:nvSpPr>
        <p:spPr bwMode="auto">
          <a:xfrm>
            <a:off x="4495800" y="41910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0" name="Rectangle 52"/>
          <p:cNvSpPr>
            <a:spLocks noChangeArrowheads="1"/>
          </p:cNvSpPr>
          <p:nvPr/>
        </p:nvSpPr>
        <p:spPr bwMode="auto">
          <a:xfrm>
            <a:off x="4114800" y="42672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1" name="Rectangle 53"/>
          <p:cNvSpPr>
            <a:spLocks noChangeArrowheads="1"/>
          </p:cNvSpPr>
          <p:nvPr/>
        </p:nvSpPr>
        <p:spPr bwMode="auto">
          <a:xfrm>
            <a:off x="5791200" y="34290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2" name="Rectangle 54"/>
          <p:cNvSpPr>
            <a:spLocks noChangeArrowheads="1"/>
          </p:cNvSpPr>
          <p:nvPr/>
        </p:nvSpPr>
        <p:spPr bwMode="auto">
          <a:xfrm>
            <a:off x="1654175" y="4437063"/>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3" name="Rectangle 55"/>
          <p:cNvSpPr>
            <a:spLocks noChangeArrowheads="1"/>
          </p:cNvSpPr>
          <p:nvPr/>
        </p:nvSpPr>
        <p:spPr bwMode="auto">
          <a:xfrm>
            <a:off x="2590800" y="41910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4" name="Rectangle 56"/>
          <p:cNvSpPr>
            <a:spLocks noChangeArrowheads="1"/>
          </p:cNvSpPr>
          <p:nvPr/>
        </p:nvSpPr>
        <p:spPr bwMode="auto">
          <a:xfrm>
            <a:off x="1293813" y="4567238"/>
            <a:ext cx="333375" cy="820737"/>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5" name="Rectangle 57"/>
          <p:cNvSpPr>
            <a:spLocks noChangeArrowheads="1"/>
          </p:cNvSpPr>
          <p:nvPr/>
        </p:nvSpPr>
        <p:spPr bwMode="auto">
          <a:xfrm>
            <a:off x="2819400" y="53340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46" name="Rectangle 58"/>
          <p:cNvSpPr>
            <a:spLocks noChangeArrowheads="1"/>
          </p:cNvSpPr>
          <p:nvPr/>
        </p:nvSpPr>
        <p:spPr bwMode="auto">
          <a:xfrm>
            <a:off x="4822825" y="2644775"/>
            <a:ext cx="366713" cy="392113"/>
          </a:xfrm>
          <a:prstGeom prst="rect">
            <a:avLst/>
          </a:prstGeom>
          <a:noFill/>
          <a:ln w="127000">
            <a:noFill/>
            <a:miter lim="800000"/>
            <a:headEnd/>
            <a:tailEnd/>
          </a:ln>
          <a:effectLst>
            <a:outerShdw dist="35921" dir="2700000" algn="ctr" rotWithShape="0">
              <a:schemeClr val="bg2"/>
            </a:outerShdw>
          </a:effectLst>
        </p:spPr>
        <p:txBody>
          <a:bodyPr wrap="none" anchor="ctr"/>
          <a:lstStyle/>
          <a:p>
            <a:endParaRPr lang="en-US"/>
          </a:p>
        </p:txBody>
      </p:sp>
      <p:sp>
        <p:nvSpPr>
          <p:cNvPr id="37947" name="Rectangle 59"/>
          <p:cNvSpPr>
            <a:spLocks noChangeArrowheads="1"/>
          </p:cNvSpPr>
          <p:nvPr/>
        </p:nvSpPr>
        <p:spPr bwMode="auto">
          <a:xfrm>
            <a:off x="5256213" y="4475163"/>
            <a:ext cx="365125" cy="392112"/>
          </a:xfrm>
          <a:prstGeom prst="rect">
            <a:avLst/>
          </a:prstGeom>
          <a:noFill/>
          <a:ln w="127000">
            <a:noFill/>
            <a:miter lim="800000"/>
            <a:headEnd/>
            <a:tailEnd/>
          </a:ln>
          <a:effectLst>
            <a:outerShdw dist="35921" dir="2700000" algn="ctr" rotWithShape="0">
              <a:schemeClr val="bg2"/>
            </a:outerShdw>
          </a:effectLst>
        </p:spPr>
        <p:txBody>
          <a:bodyPr wrap="none" anchor="ctr"/>
          <a:lstStyle/>
          <a:p>
            <a:endParaRPr lang="en-US"/>
          </a:p>
        </p:txBody>
      </p:sp>
      <p:sp>
        <p:nvSpPr>
          <p:cNvPr id="37948" name="Rectangle 60"/>
          <p:cNvSpPr>
            <a:spLocks noChangeArrowheads="1"/>
          </p:cNvSpPr>
          <p:nvPr/>
        </p:nvSpPr>
        <p:spPr bwMode="auto">
          <a:xfrm>
            <a:off x="5978525" y="4279900"/>
            <a:ext cx="2314575" cy="819150"/>
          </a:xfrm>
          <a:prstGeom prst="rect">
            <a:avLst/>
          </a:prstGeom>
          <a:noFill/>
          <a:ln w="127000">
            <a:noFill/>
            <a:miter lim="800000"/>
            <a:headEnd/>
            <a:tailEnd/>
          </a:ln>
          <a:effectLst/>
        </p:spPr>
        <p:txBody>
          <a:bodyPr wrap="none" lIns="90488" tIns="44450" rIns="90488" bIns="44450">
            <a:spAutoFit/>
          </a:bodyPr>
          <a:lstStyle/>
          <a:p>
            <a:pPr algn="l" eaLnBrk="0" hangingPunct="0"/>
            <a:r>
              <a:rPr lang="en-US" b="1" u="sng">
                <a:solidFill>
                  <a:srgbClr val="990033"/>
                </a:solidFill>
              </a:rPr>
              <a:t>Excess</a:t>
            </a:r>
            <a:r>
              <a:rPr lang="en-US" b="1">
                <a:solidFill>
                  <a:srgbClr val="990033"/>
                </a:solidFill>
              </a:rPr>
              <a:t> returns</a:t>
            </a:r>
          </a:p>
          <a:p>
            <a:pPr algn="l" eaLnBrk="0" hangingPunct="0"/>
            <a:r>
              <a:rPr lang="en-US" b="1">
                <a:solidFill>
                  <a:srgbClr val="990033"/>
                </a:solidFill>
              </a:rPr>
              <a:t>on market index</a:t>
            </a:r>
          </a:p>
        </p:txBody>
      </p:sp>
      <p:sp>
        <p:nvSpPr>
          <p:cNvPr id="37949" name="Rectangle 61"/>
          <p:cNvSpPr>
            <a:spLocks noChangeArrowheads="1"/>
          </p:cNvSpPr>
          <p:nvPr/>
        </p:nvSpPr>
        <p:spPr bwMode="auto">
          <a:xfrm>
            <a:off x="4103688" y="5637213"/>
            <a:ext cx="3976687" cy="582612"/>
          </a:xfrm>
          <a:prstGeom prst="rect">
            <a:avLst/>
          </a:prstGeom>
          <a:noFill/>
          <a:ln w="127000">
            <a:noFill/>
            <a:miter lim="800000"/>
            <a:headEnd/>
            <a:tailEnd/>
          </a:ln>
          <a:effectLst/>
        </p:spPr>
        <p:txBody>
          <a:bodyPr lIns="90488" tIns="44450" rIns="90488" bIns="44450">
            <a:spAutoFit/>
          </a:bodyPr>
          <a:lstStyle/>
          <a:p>
            <a:pPr algn="l" eaLnBrk="0" hangingPunct="0">
              <a:lnSpc>
                <a:spcPct val="90000"/>
              </a:lnSpc>
              <a:spcBef>
                <a:spcPct val="30000"/>
              </a:spcBef>
            </a:pPr>
            <a:r>
              <a:rPr lang="en-US" sz="3600" b="1">
                <a:solidFill>
                  <a:srgbClr val="990033"/>
                </a:solidFill>
              </a:rPr>
              <a:t>R</a:t>
            </a:r>
            <a:r>
              <a:rPr lang="en-US" sz="3600" b="1" baseline="-25000">
                <a:solidFill>
                  <a:srgbClr val="990033"/>
                </a:solidFill>
              </a:rPr>
              <a:t>i</a:t>
            </a:r>
            <a:r>
              <a:rPr lang="en-US" sz="3600" b="1">
                <a:solidFill>
                  <a:srgbClr val="990033"/>
                </a:solidFill>
              </a:rPr>
              <a:t> = </a:t>
            </a:r>
            <a:r>
              <a:rPr lang="en-US" sz="3600" b="1">
                <a:solidFill>
                  <a:srgbClr val="990033"/>
                </a:solidFill>
                <a:latin typeface="Symbol" pitchFamily="18" charset="2"/>
              </a:rPr>
              <a:t></a:t>
            </a:r>
            <a:r>
              <a:rPr lang="en-US" sz="3600" b="1">
                <a:solidFill>
                  <a:srgbClr val="990033"/>
                </a:solidFill>
              </a:rPr>
              <a:t> </a:t>
            </a:r>
            <a:r>
              <a:rPr lang="en-US" sz="3600" b="1" baseline="-25000">
                <a:solidFill>
                  <a:srgbClr val="990033"/>
                </a:solidFill>
              </a:rPr>
              <a:t>i</a:t>
            </a:r>
            <a:r>
              <a:rPr lang="en-US" sz="3600" b="1">
                <a:solidFill>
                  <a:srgbClr val="990033"/>
                </a:solidFill>
              </a:rPr>
              <a:t> + ß</a:t>
            </a:r>
            <a:r>
              <a:rPr lang="en-US" sz="3600" b="1" baseline="-25000">
                <a:solidFill>
                  <a:srgbClr val="990033"/>
                </a:solidFill>
              </a:rPr>
              <a:t>i</a:t>
            </a:r>
            <a:r>
              <a:rPr lang="en-US" sz="3600" b="1">
                <a:solidFill>
                  <a:srgbClr val="990033"/>
                </a:solidFill>
              </a:rPr>
              <a:t>R</a:t>
            </a:r>
            <a:r>
              <a:rPr lang="en-US" sz="3600" b="1" baseline="-25000">
                <a:solidFill>
                  <a:srgbClr val="990033"/>
                </a:solidFill>
              </a:rPr>
              <a:t>m</a:t>
            </a:r>
            <a:r>
              <a:rPr lang="en-US" sz="3600" b="1">
                <a:solidFill>
                  <a:srgbClr val="990033"/>
                </a:solidFill>
              </a:rPr>
              <a:t> + e</a:t>
            </a:r>
            <a:r>
              <a:rPr lang="en-US" sz="3600" b="1" baseline="-25000">
                <a:solidFill>
                  <a:srgbClr val="990033"/>
                </a:solidFill>
              </a:rPr>
              <a:t>i</a:t>
            </a:r>
          </a:p>
        </p:txBody>
      </p:sp>
      <p:sp>
        <p:nvSpPr>
          <p:cNvPr id="37950" name="Rectangle 62"/>
          <p:cNvSpPr>
            <a:spLocks noChangeArrowheads="1"/>
          </p:cNvSpPr>
          <p:nvPr/>
        </p:nvSpPr>
        <p:spPr bwMode="auto">
          <a:xfrm>
            <a:off x="5943600" y="28194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
        <p:nvSpPr>
          <p:cNvPr id="37951" name="Rectangle 63"/>
          <p:cNvSpPr>
            <a:spLocks noChangeArrowheads="1"/>
          </p:cNvSpPr>
          <p:nvPr/>
        </p:nvSpPr>
        <p:spPr bwMode="auto">
          <a:xfrm>
            <a:off x="5715000" y="28956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t>.</a:t>
            </a:r>
          </a:p>
        </p:txBody>
      </p:sp>
      <p:sp>
        <p:nvSpPr>
          <p:cNvPr id="37952" name="Rectangle 64"/>
          <p:cNvSpPr>
            <a:spLocks noChangeArrowheads="1"/>
          </p:cNvSpPr>
          <p:nvPr/>
        </p:nvSpPr>
        <p:spPr bwMode="auto">
          <a:xfrm>
            <a:off x="5715000" y="2895600"/>
            <a:ext cx="333375" cy="820738"/>
          </a:xfrm>
          <a:prstGeom prst="rect">
            <a:avLst/>
          </a:prstGeom>
          <a:noFill/>
          <a:ln w="127000">
            <a:noFill/>
            <a:miter lim="800000"/>
            <a:headEnd/>
            <a:tailEnd/>
          </a:ln>
          <a:effectLst>
            <a:outerShdw dist="35921" dir="2700000" algn="ctr" rotWithShape="0">
              <a:schemeClr val="bg2"/>
            </a:outerShdw>
          </a:effectLst>
        </p:spPr>
        <p:txBody>
          <a:bodyPr wrap="none" lIns="90488" tIns="44450" rIns="90488" bIns="44450">
            <a:spAutoFit/>
          </a:bodyPr>
          <a:lstStyle/>
          <a:p>
            <a:pPr algn="l" eaLnBrk="0" hangingPunct="0"/>
            <a:r>
              <a:rPr lang="en-US" sz="4800" b="1">
                <a:solidFill>
                  <a:srgbClr val="6600FF"/>
                </a:solidFill>
              </a:rPr>
              <a:t>.</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Index Model and Diversification</a:t>
            </a:r>
          </a:p>
        </p:txBody>
      </p:sp>
      <p:graphicFrame>
        <p:nvGraphicFramePr>
          <p:cNvPr id="44035" name="Object 3"/>
          <p:cNvGraphicFramePr>
            <a:graphicFrameLocks noChangeAspect="1"/>
          </p:cNvGraphicFramePr>
          <p:nvPr/>
        </p:nvGraphicFramePr>
        <p:xfrm>
          <a:off x="1784350" y="1219200"/>
          <a:ext cx="4881563" cy="4949825"/>
        </p:xfrm>
        <a:graphic>
          <a:graphicData uri="http://schemas.openxmlformats.org/presentationml/2006/ole">
            <p:oleObj spid="_x0000_s73730" name="Equation" r:id="rId3" imgW="1346040" imgH="1892160" progId="Equation.3">
              <p:embed/>
            </p:oleObj>
          </a:graphicData>
        </a:graphic>
      </p:graphicFrame>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Risk Reduction with Diversification</a:t>
            </a:r>
          </a:p>
        </p:txBody>
      </p:sp>
      <p:sp>
        <p:nvSpPr>
          <p:cNvPr id="45059" name="Line 3"/>
          <p:cNvSpPr>
            <a:spLocks noChangeShapeType="1"/>
          </p:cNvSpPr>
          <p:nvPr/>
        </p:nvSpPr>
        <p:spPr bwMode="auto">
          <a:xfrm>
            <a:off x="2133600" y="2514600"/>
            <a:ext cx="0" cy="3124200"/>
          </a:xfrm>
          <a:prstGeom prst="line">
            <a:avLst/>
          </a:prstGeom>
          <a:noFill/>
          <a:ln w="57150">
            <a:solidFill>
              <a:srgbClr val="800000"/>
            </a:solidFill>
            <a:round/>
            <a:headEnd/>
            <a:tailEnd/>
          </a:ln>
          <a:effectLst/>
        </p:spPr>
        <p:txBody>
          <a:bodyPr wrap="none" anchor="ctr"/>
          <a:lstStyle/>
          <a:p>
            <a:endParaRPr lang="en-US"/>
          </a:p>
        </p:txBody>
      </p:sp>
      <p:sp>
        <p:nvSpPr>
          <p:cNvPr id="45060" name="Line 4"/>
          <p:cNvSpPr>
            <a:spLocks noChangeShapeType="1"/>
          </p:cNvSpPr>
          <p:nvPr/>
        </p:nvSpPr>
        <p:spPr bwMode="auto">
          <a:xfrm>
            <a:off x="2133600" y="5638800"/>
            <a:ext cx="4953000" cy="0"/>
          </a:xfrm>
          <a:prstGeom prst="line">
            <a:avLst/>
          </a:prstGeom>
          <a:noFill/>
          <a:ln w="57150">
            <a:solidFill>
              <a:srgbClr val="800000"/>
            </a:solidFill>
            <a:round/>
            <a:headEnd/>
            <a:tailEnd/>
          </a:ln>
          <a:effectLst/>
        </p:spPr>
        <p:txBody>
          <a:bodyPr wrap="none" anchor="ctr"/>
          <a:lstStyle/>
          <a:p>
            <a:endParaRPr lang="en-US"/>
          </a:p>
        </p:txBody>
      </p:sp>
      <p:sp>
        <p:nvSpPr>
          <p:cNvPr id="45061" name="Text Box 5"/>
          <p:cNvSpPr txBox="1">
            <a:spLocks noChangeArrowheads="1"/>
          </p:cNvSpPr>
          <p:nvPr/>
        </p:nvSpPr>
        <p:spPr bwMode="auto">
          <a:xfrm>
            <a:off x="6858000" y="5562600"/>
            <a:ext cx="1905000" cy="946150"/>
          </a:xfrm>
          <a:prstGeom prst="rect">
            <a:avLst/>
          </a:prstGeom>
          <a:noFill/>
          <a:ln w="9525">
            <a:noFill/>
            <a:miter lim="800000"/>
            <a:headEnd/>
            <a:tailEnd/>
          </a:ln>
          <a:effectLst/>
        </p:spPr>
        <p:txBody>
          <a:bodyPr>
            <a:spAutoFit/>
          </a:bodyPr>
          <a:lstStyle/>
          <a:p>
            <a:pPr algn="l" eaLnBrk="0" hangingPunct="0">
              <a:spcBef>
                <a:spcPct val="50000"/>
              </a:spcBef>
            </a:pPr>
            <a:r>
              <a:rPr lang="en-US" sz="2800" b="1">
                <a:solidFill>
                  <a:srgbClr val="990033"/>
                </a:solidFill>
              </a:rPr>
              <a:t>Number of Securities</a:t>
            </a:r>
            <a:endParaRPr lang="en-US" sz="2800">
              <a:solidFill>
                <a:srgbClr val="990033"/>
              </a:solidFill>
            </a:endParaRPr>
          </a:p>
        </p:txBody>
      </p:sp>
      <p:sp>
        <p:nvSpPr>
          <p:cNvPr id="45062" name="Text Box 6"/>
          <p:cNvSpPr txBox="1">
            <a:spLocks noChangeArrowheads="1"/>
          </p:cNvSpPr>
          <p:nvPr/>
        </p:nvSpPr>
        <p:spPr bwMode="auto">
          <a:xfrm>
            <a:off x="457200" y="1752600"/>
            <a:ext cx="2895600" cy="519113"/>
          </a:xfrm>
          <a:prstGeom prst="rect">
            <a:avLst/>
          </a:prstGeom>
          <a:noFill/>
          <a:ln w="9525">
            <a:noFill/>
            <a:miter lim="800000"/>
            <a:headEnd/>
            <a:tailEnd/>
          </a:ln>
          <a:effectLst/>
        </p:spPr>
        <p:txBody>
          <a:bodyPr>
            <a:spAutoFit/>
          </a:bodyPr>
          <a:lstStyle/>
          <a:p>
            <a:pPr algn="l" eaLnBrk="0" hangingPunct="0">
              <a:spcBef>
                <a:spcPct val="50000"/>
              </a:spcBef>
            </a:pPr>
            <a:r>
              <a:rPr lang="en-US" sz="2800" b="1">
                <a:solidFill>
                  <a:srgbClr val="990033"/>
                </a:solidFill>
              </a:rPr>
              <a:t>Variance</a:t>
            </a:r>
          </a:p>
        </p:txBody>
      </p:sp>
      <p:sp>
        <p:nvSpPr>
          <p:cNvPr id="45063" name="Line 7"/>
          <p:cNvSpPr>
            <a:spLocks noChangeShapeType="1"/>
          </p:cNvSpPr>
          <p:nvPr/>
        </p:nvSpPr>
        <p:spPr bwMode="auto">
          <a:xfrm>
            <a:off x="2209800" y="4343400"/>
            <a:ext cx="4724400" cy="0"/>
          </a:xfrm>
          <a:prstGeom prst="line">
            <a:avLst/>
          </a:prstGeom>
          <a:noFill/>
          <a:ln w="57150">
            <a:solidFill>
              <a:srgbClr val="800000"/>
            </a:solidFill>
            <a:round/>
            <a:headEnd/>
            <a:tailEnd/>
          </a:ln>
          <a:effectLst/>
        </p:spPr>
        <p:txBody>
          <a:bodyPr wrap="none" anchor="ctr"/>
          <a:lstStyle/>
          <a:p>
            <a:endParaRPr lang="en-US"/>
          </a:p>
        </p:txBody>
      </p:sp>
      <p:sp>
        <p:nvSpPr>
          <p:cNvPr id="45064" name="Arc 8"/>
          <p:cNvSpPr>
            <a:spLocks/>
          </p:cNvSpPr>
          <p:nvPr/>
        </p:nvSpPr>
        <p:spPr bwMode="auto">
          <a:xfrm rot="10471076">
            <a:off x="2286000" y="2590800"/>
            <a:ext cx="3668713" cy="1752600"/>
          </a:xfrm>
          <a:custGeom>
            <a:avLst/>
            <a:gdLst>
              <a:gd name="G0" fmla="+- 61 0 0"/>
              <a:gd name="G1" fmla="+- 21600 0 0"/>
              <a:gd name="G2" fmla="+- 21600 0 0"/>
              <a:gd name="T0" fmla="*/ 0 w 21659"/>
              <a:gd name="T1" fmla="*/ 0 h 21600"/>
              <a:gd name="T2" fmla="*/ 21659 w 21659"/>
              <a:gd name="T3" fmla="*/ 21273 h 21600"/>
              <a:gd name="T4" fmla="*/ 61 w 21659"/>
              <a:gd name="T5" fmla="*/ 21600 h 21600"/>
            </a:gdLst>
            <a:ahLst/>
            <a:cxnLst>
              <a:cxn ang="0">
                <a:pos x="T0" y="T1"/>
              </a:cxn>
              <a:cxn ang="0">
                <a:pos x="T2" y="T3"/>
              </a:cxn>
              <a:cxn ang="0">
                <a:pos x="T4" y="T5"/>
              </a:cxn>
            </a:cxnLst>
            <a:rect l="0" t="0" r="r" b="b"/>
            <a:pathLst>
              <a:path w="21659" h="21600" fill="none" extrusionOk="0">
                <a:moveTo>
                  <a:pt x="0" y="0"/>
                </a:moveTo>
                <a:cubicBezTo>
                  <a:pt x="20" y="0"/>
                  <a:pt x="40" y="-1"/>
                  <a:pt x="61" y="0"/>
                </a:cubicBezTo>
                <a:cubicBezTo>
                  <a:pt x="11862" y="0"/>
                  <a:pt x="21479" y="9472"/>
                  <a:pt x="21658" y="21273"/>
                </a:cubicBezTo>
              </a:path>
              <a:path w="21659" h="21600" stroke="0" extrusionOk="0">
                <a:moveTo>
                  <a:pt x="0" y="0"/>
                </a:moveTo>
                <a:cubicBezTo>
                  <a:pt x="20" y="0"/>
                  <a:pt x="40" y="-1"/>
                  <a:pt x="61" y="0"/>
                </a:cubicBezTo>
                <a:cubicBezTo>
                  <a:pt x="11862" y="0"/>
                  <a:pt x="21479" y="9472"/>
                  <a:pt x="21658" y="21273"/>
                </a:cubicBezTo>
                <a:lnTo>
                  <a:pt x="61" y="21600"/>
                </a:lnTo>
                <a:close/>
              </a:path>
            </a:pathLst>
          </a:custGeom>
          <a:noFill/>
          <a:ln w="57150">
            <a:solidFill>
              <a:srgbClr val="800000"/>
            </a:solidFill>
            <a:round/>
            <a:headEnd/>
            <a:tailEnd/>
          </a:ln>
          <a:effectLst/>
        </p:spPr>
        <p:txBody>
          <a:bodyPr wrap="none" anchor="ctr"/>
          <a:lstStyle/>
          <a:p>
            <a:endParaRPr lang="en-US"/>
          </a:p>
        </p:txBody>
      </p:sp>
      <p:sp>
        <p:nvSpPr>
          <p:cNvPr id="45065" name="Line 9"/>
          <p:cNvSpPr>
            <a:spLocks noChangeShapeType="1"/>
          </p:cNvSpPr>
          <p:nvPr/>
        </p:nvSpPr>
        <p:spPr bwMode="auto">
          <a:xfrm>
            <a:off x="3352800" y="4495800"/>
            <a:ext cx="0" cy="990600"/>
          </a:xfrm>
          <a:prstGeom prst="line">
            <a:avLst/>
          </a:prstGeom>
          <a:noFill/>
          <a:ln w="28575">
            <a:solidFill>
              <a:srgbClr val="800000"/>
            </a:solidFill>
            <a:round/>
            <a:headEnd type="triangle" w="med" len="med"/>
            <a:tailEnd type="triangle" w="med" len="med"/>
          </a:ln>
          <a:effectLst/>
        </p:spPr>
        <p:txBody>
          <a:bodyPr wrap="none" anchor="ctr"/>
          <a:lstStyle/>
          <a:p>
            <a:endParaRPr lang="en-US"/>
          </a:p>
        </p:txBody>
      </p:sp>
      <p:sp>
        <p:nvSpPr>
          <p:cNvPr id="45066" name="Text Box 10"/>
          <p:cNvSpPr txBox="1">
            <a:spLocks noChangeArrowheads="1"/>
          </p:cNvSpPr>
          <p:nvPr/>
        </p:nvSpPr>
        <p:spPr bwMode="auto">
          <a:xfrm>
            <a:off x="3733800" y="4724400"/>
            <a:ext cx="2209800" cy="519113"/>
          </a:xfrm>
          <a:prstGeom prst="rect">
            <a:avLst/>
          </a:prstGeom>
          <a:noFill/>
          <a:ln w="9525">
            <a:noFill/>
            <a:miter lim="800000"/>
            <a:headEnd/>
            <a:tailEnd/>
          </a:ln>
          <a:effectLst/>
        </p:spPr>
        <p:txBody>
          <a:bodyPr>
            <a:spAutoFit/>
          </a:bodyPr>
          <a:lstStyle/>
          <a:p>
            <a:pPr algn="l" eaLnBrk="0" hangingPunct="0">
              <a:spcBef>
                <a:spcPct val="50000"/>
              </a:spcBef>
            </a:pPr>
            <a:r>
              <a:rPr lang="en-US" sz="2800" b="1">
                <a:solidFill>
                  <a:srgbClr val="990033"/>
                </a:solidFill>
              </a:rPr>
              <a:t>Market Risk</a:t>
            </a:r>
          </a:p>
        </p:txBody>
      </p:sp>
      <p:sp>
        <p:nvSpPr>
          <p:cNvPr id="45067" name="Line 11"/>
          <p:cNvSpPr>
            <a:spLocks noChangeShapeType="1"/>
          </p:cNvSpPr>
          <p:nvPr/>
        </p:nvSpPr>
        <p:spPr bwMode="auto">
          <a:xfrm flipH="1">
            <a:off x="3581400" y="3505200"/>
            <a:ext cx="990600" cy="304800"/>
          </a:xfrm>
          <a:prstGeom prst="line">
            <a:avLst/>
          </a:prstGeom>
          <a:noFill/>
          <a:ln w="28575">
            <a:solidFill>
              <a:srgbClr val="800000"/>
            </a:solidFill>
            <a:round/>
            <a:headEnd/>
            <a:tailEnd type="triangle" w="med" len="med"/>
          </a:ln>
          <a:effectLst/>
        </p:spPr>
        <p:txBody>
          <a:bodyPr wrap="none" anchor="ctr"/>
          <a:lstStyle/>
          <a:p>
            <a:endParaRPr lang="en-US"/>
          </a:p>
        </p:txBody>
      </p:sp>
      <p:sp>
        <p:nvSpPr>
          <p:cNvPr id="45068" name="Text Box 12"/>
          <p:cNvSpPr txBox="1">
            <a:spLocks noChangeArrowheads="1"/>
          </p:cNvSpPr>
          <p:nvPr/>
        </p:nvSpPr>
        <p:spPr bwMode="auto">
          <a:xfrm>
            <a:off x="4419600" y="2362200"/>
            <a:ext cx="3048000" cy="1160463"/>
          </a:xfrm>
          <a:prstGeom prst="rect">
            <a:avLst/>
          </a:prstGeom>
          <a:noFill/>
          <a:ln w="9525">
            <a:noFill/>
            <a:miter lim="800000"/>
            <a:headEnd/>
            <a:tailEnd/>
          </a:ln>
          <a:effectLst/>
        </p:spPr>
        <p:txBody>
          <a:bodyPr>
            <a:spAutoFit/>
          </a:bodyPr>
          <a:lstStyle/>
          <a:p>
            <a:pPr algn="l" eaLnBrk="0" hangingPunct="0">
              <a:spcBef>
                <a:spcPct val="50000"/>
              </a:spcBef>
            </a:pPr>
            <a:r>
              <a:rPr lang="en-US" sz="2800" b="1">
                <a:solidFill>
                  <a:srgbClr val="990033"/>
                </a:solidFill>
              </a:rPr>
              <a:t>Unique Risk</a:t>
            </a:r>
          </a:p>
          <a:p>
            <a:pPr algn="l" eaLnBrk="0" hangingPunct="0">
              <a:spcBef>
                <a:spcPct val="50000"/>
              </a:spcBef>
            </a:pPr>
            <a:r>
              <a:rPr lang="en-US" sz="2800" b="1">
                <a:solidFill>
                  <a:srgbClr val="990033"/>
                </a:solidFill>
                <a:latin typeface="Symbol" pitchFamily="18" charset="2"/>
              </a:rPr>
              <a:t>s</a:t>
            </a:r>
            <a:r>
              <a:rPr lang="en-US" sz="2800" b="1" baseline="30000">
                <a:solidFill>
                  <a:srgbClr val="990033"/>
                </a:solidFill>
              </a:rPr>
              <a:t>2</a:t>
            </a:r>
            <a:r>
              <a:rPr lang="en-US" sz="2800" b="1">
                <a:solidFill>
                  <a:srgbClr val="990033"/>
                </a:solidFill>
              </a:rPr>
              <a:t>(e</a:t>
            </a:r>
            <a:r>
              <a:rPr lang="en-US" sz="2800" b="1" baseline="-25000">
                <a:solidFill>
                  <a:srgbClr val="990033"/>
                </a:solidFill>
              </a:rPr>
              <a:t>P</a:t>
            </a:r>
            <a:r>
              <a:rPr lang="en-US" sz="2800" b="1">
                <a:solidFill>
                  <a:srgbClr val="990033"/>
                </a:solidFill>
              </a:rPr>
              <a:t>)=</a:t>
            </a:r>
            <a:r>
              <a:rPr lang="en-US" sz="2800" b="1">
                <a:solidFill>
                  <a:srgbClr val="990033"/>
                </a:solidFill>
                <a:latin typeface="Symbol" pitchFamily="18" charset="2"/>
              </a:rPr>
              <a:t>s</a:t>
            </a:r>
            <a:r>
              <a:rPr lang="en-US" sz="2800" b="1" baseline="30000">
                <a:solidFill>
                  <a:srgbClr val="990033"/>
                </a:solidFill>
              </a:rPr>
              <a:t>2</a:t>
            </a:r>
            <a:r>
              <a:rPr lang="en-US" sz="2800" b="1">
                <a:solidFill>
                  <a:srgbClr val="990033"/>
                </a:solidFill>
              </a:rPr>
              <a:t>(e) / N</a:t>
            </a:r>
            <a:endParaRPr lang="en-US" sz="2800">
              <a:solidFill>
                <a:srgbClr val="990033"/>
              </a:solidFill>
            </a:endParaRPr>
          </a:p>
        </p:txBody>
      </p:sp>
      <p:sp>
        <p:nvSpPr>
          <p:cNvPr id="45069" name="Text Box 13"/>
          <p:cNvSpPr txBox="1">
            <a:spLocks noChangeArrowheads="1"/>
          </p:cNvSpPr>
          <p:nvPr/>
        </p:nvSpPr>
        <p:spPr bwMode="auto">
          <a:xfrm>
            <a:off x="609600" y="4038600"/>
            <a:ext cx="1447800" cy="519113"/>
          </a:xfrm>
          <a:prstGeom prst="rect">
            <a:avLst/>
          </a:prstGeom>
          <a:noFill/>
          <a:ln w="9525">
            <a:noFill/>
            <a:miter lim="800000"/>
            <a:headEnd/>
            <a:tailEnd/>
          </a:ln>
          <a:effectLst/>
        </p:spPr>
        <p:txBody>
          <a:bodyPr>
            <a:spAutoFit/>
          </a:bodyPr>
          <a:lstStyle/>
          <a:p>
            <a:pPr algn="l" eaLnBrk="0" hangingPunct="0">
              <a:spcBef>
                <a:spcPct val="50000"/>
              </a:spcBef>
            </a:pPr>
            <a:r>
              <a:rPr lang="en-US" sz="2800" b="1">
                <a:solidFill>
                  <a:srgbClr val="990033"/>
                </a:solidFill>
                <a:latin typeface="Symbol" pitchFamily="18" charset="2"/>
              </a:rPr>
              <a:t>b</a:t>
            </a:r>
            <a:r>
              <a:rPr lang="en-US" sz="2800" b="1" baseline="-25000">
                <a:solidFill>
                  <a:srgbClr val="990033"/>
                </a:solidFill>
              </a:rPr>
              <a:t>P</a:t>
            </a:r>
            <a:r>
              <a:rPr lang="en-US" sz="2800" b="1" baseline="30000">
                <a:solidFill>
                  <a:srgbClr val="990033"/>
                </a:solidFill>
              </a:rPr>
              <a:t>2</a:t>
            </a:r>
            <a:r>
              <a:rPr lang="en-US" sz="2800" b="1">
                <a:solidFill>
                  <a:srgbClr val="990033"/>
                </a:solidFill>
                <a:latin typeface="Symbol" pitchFamily="18" charset="2"/>
              </a:rPr>
              <a:t>s</a:t>
            </a:r>
            <a:r>
              <a:rPr lang="en-US" sz="2800" b="1" baseline="-25000">
                <a:solidFill>
                  <a:srgbClr val="990033"/>
                </a:solidFill>
              </a:rPr>
              <a:t>M</a:t>
            </a:r>
            <a:r>
              <a:rPr lang="en-US" sz="2800" b="1" baseline="30000">
                <a:solidFill>
                  <a:srgbClr val="990033"/>
                </a:solidFill>
              </a:rPr>
              <a:t>2</a:t>
            </a:r>
            <a:endParaRPr lang="en-US" sz="2800">
              <a:solidFill>
                <a:srgbClr val="990033"/>
              </a:solidFill>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t>Multifactor Models</a:t>
            </a:r>
          </a:p>
        </p:txBody>
      </p:sp>
      <p:sp>
        <p:nvSpPr>
          <p:cNvPr id="53251" name="Rectangle 3"/>
          <p:cNvSpPr>
            <a:spLocks noGrp="1" noChangeArrowheads="1"/>
          </p:cNvSpPr>
          <p:nvPr>
            <p:ph type="body" idx="1"/>
          </p:nvPr>
        </p:nvSpPr>
        <p:spPr/>
        <p:txBody>
          <a:bodyPr/>
          <a:lstStyle/>
          <a:p>
            <a:pPr>
              <a:lnSpc>
                <a:spcPct val="90000"/>
              </a:lnSpc>
            </a:pPr>
            <a:r>
              <a:rPr lang="en-US"/>
              <a:t>Use more than one factor in addition to market return</a:t>
            </a:r>
          </a:p>
          <a:p>
            <a:pPr lvl="1">
              <a:lnSpc>
                <a:spcPct val="90000"/>
              </a:lnSpc>
            </a:pPr>
            <a:r>
              <a:rPr lang="en-US"/>
              <a:t>Examples include gross domestic product, expected inflation, interest rates etc.</a:t>
            </a:r>
          </a:p>
          <a:p>
            <a:pPr lvl="1">
              <a:lnSpc>
                <a:spcPct val="90000"/>
              </a:lnSpc>
            </a:pPr>
            <a:r>
              <a:rPr lang="en-US"/>
              <a:t>Estimate a beta or factor loading for each factor using multiple regression.</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t>Arbitrage Pricing Theory</a:t>
            </a:r>
          </a:p>
        </p:txBody>
      </p:sp>
      <p:sp>
        <p:nvSpPr>
          <p:cNvPr id="100355" name="Rectangle 3"/>
          <p:cNvSpPr>
            <a:spLocks noGrp="1" noChangeArrowheads="1"/>
          </p:cNvSpPr>
          <p:nvPr>
            <p:ph type="body" idx="1"/>
          </p:nvPr>
        </p:nvSpPr>
        <p:spPr>
          <a:xfrm>
            <a:off x="609600" y="1143000"/>
            <a:ext cx="8077200" cy="5105400"/>
          </a:xfrm>
        </p:spPr>
        <p:txBody>
          <a:bodyPr/>
          <a:lstStyle/>
          <a:p>
            <a:r>
              <a:rPr lang="en-US" dirty="0"/>
              <a:t>Another theory on the risk-return tradeoff.</a:t>
            </a:r>
          </a:p>
          <a:p>
            <a:r>
              <a:rPr lang="en-US" dirty="0"/>
              <a:t>Does not require many of the unrealistic assumptions of CAPM.</a:t>
            </a:r>
          </a:p>
          <a:p>
            <a:r>
              <a:rPr lang="en-US" dirty="0"/>
              <a:t>Based on a no-arbitrage principle, not an equilibrium argument.</a:t>
            </a:r>
          </a:p>
          <a:p>
            <a:r>
              <a:rPr lang="en-US" dirty="0"/>
              <a:t>It is a multi-factor model of asset pricing.</a:t>
            </a:r>
          </a:p>
          <a:p>
            <a:pPr lvl="1"/>
            <a:r>
              <a:rPr lang="en-US" dirty="0"/>
              <a:t>More than one source of </a:t>
            </a:r>
            <a:r>
              <a:rPr lang="en-US" dirty="0" err="1"/>
              <a:t>undiversifiable</a:t>
            </a:r>
            <a:r>
              <a:rPr lang="en-US" dirty="0"/>
              <a:t> risk explains security returns.</a:t>
            </a:r>
          </a:p>
          <a:p>
            <a:endParaRPr 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Portfolio Risk with Risk-Free Asset</a:t>
            </a:r>
          </a:p>
        </p:txBody>
      </p:sp>
      <p:sp>
        <p:nvSpPr>
          <p:cNvPr id="44035" name="Rectangle 3"/>
          <p:cNvSpPr>
            <a:spLocks noGrp="1" noChangeArrowheads="1"/>
          </p:cNvSpPr>
          <p:nvPr>
            <p:ph type="body" idx="1"/>
          </p:nvPr>
        </p:nvSpPr>
        <p:spPr/>
        <p:txBody>
          <a:bodyPr/>
          <a:lstStyle/>
          <a:p>
            <a:pPr>
              <a:buFont typeface="Wingdings" pitchFamily="2" charset="2"/>
              <a:buNone/>
            </a:pPr>
            <a:r>
              <a:rPr lang="en-US" sz="2800"/>
              <a:t>	When a risky asset is combined with a risk-free asset, the portfolio standard deviation equals the risky asset’s standard deviation multiplied by the portfolio proportion invested in the risky asset.</a:t>
            </a:r>
          </a:p>
          <a:p>
            <a:pPr>
              <a:buFont typeface="Wingdings" pitchFamily="2" charset="2"/>
              <a:buNone/>
            </a:pPr>
            <a:endParaRPr lang="en-US" sz="2800"/>
          </a:p>
        </p:txBody>
      </p:sp>
      <p:graphicFrame>
        <p:nvGraphicFramePr>
          <p:cNvPr id="44036" name="Object 4"/>
          <p:cNvGraphicFramePr>
            <a:graphicFrameLocks noChangeAspect="1"/>
          </p:cNvGraphicFramePr>
          <p:nvPr/>
        </p:nvGraphicFramePr>
        <p:xfrm>
          <a:off x="1905000" y="3962400"/>
          <a:ext cx="4514850" cy="641350"/>
        </p:xfrm>
        <a:graphic>
          <a:graphicData uri="http://schemas.openxmlformats.org/presentationml/2006/ole">
            <p:oleObj spid="_x0000_s44036" name="Equation" r:id="rId3" imgW="1434960" imgH="203040" progId="Equation.3">
              <p:embed/>
            </p:oleObj>
          </a:graphicData>
        </a:graphic>
      </p:graphicFrame>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t>A Note on Uncertainty</a:t>
            </a:r>
          </a:p>
        </p:txBody>
      </p:sp>
      <p:sp>
        <p:nvSpPr>
          <p:cNvPr id="104451" name="Rectangle 3"/>
          <p:cNvSpPr>
            <a:spLocks noGrp="1" noChangeArrowheads="1"/>
          </p:cNvSpPr>
          <p:nvPr>
            <p:ph type="body" idx="1"/>
          </p:nvPr>
        </p:nvSpPr>
        <p:spPr>
          <a:xfrm>
            <a:off x="457200" y="1371600"/>
            <a:ext cx="8534400" cy="4114800"/>
          </a:xfrm>
        </p:spPr>
        <p:txBody>
          <a:bodyPr/>
          <a:lstStyle/>
          <a:p>
            <a:pPr>
              <a:lnSpc>
                <a:spcPct val="90000"/>
              </a:lnSpc>
            </a:pPr>
            <a:r>
              <a:rPr lang="en-US"/>
              <a:t>We believe that certain factors are very important for explaining security returns.</a:t>
            </a:r>
          </a:p>
          <a:p>
            <a:pPr>
              <a:lnSpc>
                <a:spcPct val="90000"/>
              </a:lnSpc>
            </a:pPr>
            <a:r>
              <a:rPr lang="en-US"/>
              <a:t>These factors have probability distributions.</a:t>
            </a:r>
          </a:p>
          <a:p>
            <a:pPr>
              <a:lnSpc>
                <a:spcPct val="90000"/>
              </a:lnSpc>
            </a:pPr>
            <a:r>
              <a:rPr lang="en-US"/>
              <a:t>If we know the relationship between the factors and the returns, we know something about the probability distributions of returns. </a:t>
            </a:r>
          </a:p>
          <a:p>
            <a:pPr>
              <a:lnSpc>
                <a:spcPct val="90000"/>
              </a:lnSpc>
            </a:pPr>
            <a:r>
              <a:rPr lang="en-US"/>
              <a:t>This can help us form expectations.</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t>Development of the APT</a:t>
            </a:r>
          </a:p>
        </p:txBody>
      </p:sp>
      <p:sp>
        <p:nvSpPr>
          <p:cNvPr id="110595" name="Rectangle 3"/>
          <p:cNvSpPr>
            <a:spLocks noGrp="1" noChangeArrowheads="1"/>
          </p:cNvSpPr>
          <p:nvPr>
            <p:ph type="body" idx="1"/>
          </p:nvPr>
        </p:nvSpPr>
        <p:spPr>
          <a:xfrm>
            <a:off x="0" y="1295400"/>
            <a:ext cx="8763000" cy="5181600"/>
          </a:xfrm>
        </p:spPr>
        <p:txBody>
          <a:bodyPr/>
          <a:lstStyle/>
          <a:p>
            <a:pPr lvl="1">
              <a:lnSpc>
                <a:spcPct val="80000"/>
              </a:lnSpc>
            </a:pPr>
            <a:r>
              <a:rPr lang="en-US" sz="2400"/>
              <a:t>Individual security returns are affected by K systematic factors and a non-systematic component:</a:t>
            </a:r>
          </a:p>
          <a:p>
            <a:pPr>
              <a:lnSpc>
                <a:spcPct val="80000"/>
              </a:lnSpc>
            </a:pPr>
            <a:endParaRPr lang="en-US" sz="2800"/>
          </a:p>
          <a:p>
            <a:pPr lvl="1">
              <a:lnSpc>
                <a:spcPct val="80000"/>
              </a:lnSpc>
            </a:pPr>
            <a:endParaRPr lang="en-US" sz="2400"/>
          </a:p>
          <a:p>
            <a:pPr lvl="2">
              <a:lnSpc>
                <a:spcPct val="80000"/>
              </a:lnSpc>
            </a:pPr>
            <a:r>
              <a:rPr lang="en-US" sz="2200" i="1"/>
              <a:t>F</a:t>
            </a:r>
            <a:r>
              <a:rPr lang="en-US" sz="2200"/>
              <a:t>’s are factors that affect all stock returns, such as GDP or Ben Bernanke’s mood. </a:t>
            </a:r>
          </a:p>
          <a:p>
            <a:pPr lvl="2">
              <a:lnSpc>
                <a:spcPct val="80000"/>
              </a:lnSpc>
            </a:pPr>
            <a:r>
              <a:rPr lang="en-US" sz="2200"/>
              <a:t>They are assumed to have a zero mean: think of them as deviations from expectations. In fact, the market usually only moves when announcements of economic data deviate from expectations.</a:t>
            </a:r>
          </a:p>
          <a:p>
            <a:pPr lvl="2">
              <a:lnSpc>
                <a:spcPct val="80000"/>
              </a:lnSpc>
            </a:pPr>
            <a:r>
              <a:rPr lang="en-US" sz="2200">
                <a:latin typeface="Symbol" pitchFamily="18" charset="2"/>
              </a:rPr>
              <a:t>b</a:t>
            </a:r>
            <a:r>
              <a:rPr lang="en-US" sz="2200" baseline="-25000"/>
              <a:t>i</a:t>
            </a:r>
            <a:r>
              <a:rPr lang="en-US" sz="2200"/>
              <a:t>’s are “factor loadings,” i.e. sensitivities of returns to factors.</a:t>
            </a:r>
          </a:p>
          <a:p>
            <a:pPr lvl="2">
              <a:lnSpc>
                <a:spcPct val="80000"/>
              </a:lnSpc>
            </a:pPr>
            <a:r>
              <a:rPr lang="en-US" sz="2200"/>
              <a:t>e</a:t>
            </a:r>
            <a:r>
              <a:rPr lang="en-US" sz="2200" baseline="-25000"/>
              <a:t>i</a:t>
            </a:r>
            <a:r>
              <a:rPr lang="en-US" sz="2200"/>
              <a:t> is an idiosyncratic component. (A CEO resigns unexpectedly.)</a:t>
            </a:r>
          </a:p>
          <a:p>
            <a:pPr>
              <a:lnSpc>
                <a:spcPct val="80000"/>
              </a:lnSpc>
            </a:pPr>
            <a:endParaRPr lang="en-US" sz="2600"/>
          </a:p>
          <a:p>
            <a:pPr>
              <a:lnSpc>
                <a:spcPct val="80000"/>
              </a:lnSpc>
            </a:pPr>
            <a:endParaRPr lang="en-US" sz="2800"/>
          </a:p>
        </p:txBody>
      </p:sp>
      <p:graphicFrame>
        <p:nvGraphicFramePr>
          <p:cNvPr id="110596" name="Object 4"/>
          <p:cNvGraphicFramePr>
            <a:graphicFrameLocks noChangeAspect="1"/>
          </p:cNvGraphicFramePr>
          <p:nvPr/>
        </p:nvGraphicFramePr>
        <p:xfrm>
          <a:off x="1295400" y="2057400"/>
          <a:ext cx="6303963" cy="587375"/>
        </p:xfrm>
        <a:graphic>
          <a:graphicData uri="http://schemas.openxmlformats.org/presentationml/2006/ole">
            <p:oleObj spid="_x0000_s74754" name="Equation" r:id="rId3" imgW="2450880" imgH="228600" progId="Equation.DSMT4">
              <p:embed/>
            </p:oleObj>
          </a:graphicData>
        </a:graphic>
      </p:graphicFrame>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t>Development of the APT</a:t>
            </a:r>
          </a:p>
        </p:txBody>
      </p:sp>
      <p:sp>
        <p:nvSpPr>
          <p:cNvPr id="111619" name="Rectangle 3"/>
          <p:cNvSpPr>
            <a:spLocks noGrp="1" noChangeArrowheads="1"/>
          </p:cNvSpPr>
          <p:nvPr>
            <p:ph type="body" idx="1"/>
          </p:nvPr>
        </p:nvSpPr>
        <p:spPr>
          <a:xfrm>
            <a:off x="0" y="1371600"/>
            <a:ext cx="8763000" cy="5029200"/>
          </a:xfrm>
        </p:spPr>
        <p:txBody>
          <a:bodyPr/>
          <a:lstStyle/>
          <a:p>
            <a:pPr lvl="1"/>
            <a:r>
              <a:rPr lang="en-US" sz="2400"/>
              <a:t>Well-diversified portfolios are affected solely by the systematic factors:</a:t>
            </a:r>
          </a:p>
          <a:p>
            <a:endParaRPr lang="en-US" sz="2800"/>
          </a:p>
          <a:p>
            <a:endParaRPr lang="en-US" sz="2800"/>
          </a:p>
          <a:p>
            <a:pPr lvl="1"/>
            <a:r>
              <a:rPr lang="en-US" sz="2400"/>
              <a:t>This is the fundamental pricing equation for the APT. Shortly, we will discuss where you get the F’s and betas in the real world.</a:t>
            </a:r>
          </a:p>
          <a:p>
            <a:pPr lvl="1"/>
            <a:r>
              <a:rPr lang="en-US" sz="2400"/>
              <a:t>It is possible to get rid of idiosyncratic risk by diversifying.</a:t>
            </a:r>
          </a:p>
          <a:p>
            <a:pPr lvl="1"/>
            <a:r>
              <a:rPr lang="en-US" sz="2400"/>
              <a:t>Complete diversification does not require that you hold the market portfolio. </a:t>
            </a:r>
          </a:p>
        </p:txBody>
      </p:sp>
      <p:graphicFrame>
        <p:nvGraphicFramePr>
          <p:cNvPr id="111620" name="Object 4"/>
          <p:cNvGraphicFramePr>
            <a:graphicFrameLocks noChangeAspect="1"/>
          </p:cNvGraphicFramePr>
          <p:nvPr/>
        </p:nvGraphicFramePr>
        <p:xfrm>
          <a:off x="1119188" y="2438400"/>
          <a:ext cx="6670675" cy="679450"/>
        </p:xfrm>
        <a:graphic>
          <a:graphicData uri="http://schemas.openxmlformats.org/presentationml/2006/ole">
            <p:oleObj spid="_x0000_s75778" name="Equation" r:id="rId3" imgW="2361960" imgH="241200" progId="Equation.DSMT4">
              <p:embed/>
            </p:oleObj>
          </a:graphicData>
        </a:graphic>
      </p:graphicFrame>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t>Well Diversified Portfolios</a:t>
            </a:r>
          </a:p>
        </p:txBody>
      </p:sp>
      <p:sp>
        <p:nvSpPr>
          <p:cNvPr id="113667" name="Rectangle 3"/>
          <p:cNvSpPr>
            <a:spLocks noGrp="1" noChangeArrowheads="1"/>
          </p:cNvSpPr>
          <p:nvPr>
            <p:ph type="body" idx="1"/>
          </p:nvPr>
        </p:nvSpPr>
        <p:spPr>
          <a:xfrm>
            <a:off x="0" y="838200"/>
            <a:ext cx="8763000" cy="4648200"/>
          </a:xfrm>
        </p:spPr>
        <p:txBody>
          <a:bodyPr/>
          <a:lstStyle/>
          <a:p>
            <a:pPr lvl="1"/>
            <a:r>
              <a:rPr lang="en-US"/>
              <a:t>To prevent arbitrage, </a:t>
            </a:r>
            <a:r>
              <a:rPr lang="en-US" b="1"/>
              <a:t>all</a:t>
            </a:r>
            <a:r>
              <a:rPr lang="en-US"/>
              <a:t> well-diversified portfolios are priced such that individual portfolio risk premiums are proportional to factor risk premiums:</a:t>
            </a:r>
          </a:p>
          <a:p>
            <a:endParaRPr lang="en-US"/>
          </a:p>
          <a:p>
            <a:pPr lvl="1"/>
            <a:r>
              <a:rPr lang="en-US"/>
              <a:t>where </a:t>
            </a:r>
            <a:r>
              <a:rPr lang="en-US">
                <a:latin typeface="Symbol" pitchFamily="18" charset="2"/>
                <a:cs typeface="Times New Roman" pitchFamily="18" charset="0"/>
                <a:sym typeface="Symbol" pitchFamily="18" charset="2"/>
              </a:rPr>
              <a:t>l</a:t>
            </a:r>
            <a:r>
              <a:rPr lang="en-US" baseline="-25000">
                <a:cs typeface="Times New Roman" pitchFamily="18" charset="0"/>
              </a:rPr>
              <a:t>j</a:t>
            </a:r>
            <a:r>
              <a:rPr lang="en-US">
                <a:cs typeface="Times New Roman" pitchFamily="18" charset="0"/>
              </a:rPr>
              <a:t> = risk premium for factor j</a:t>
            </a:r>
          </a:p>
          <a:p>
            <a:pPr>
              <a:buFont typeface="Wingdings" pitchFamily="2" charset="2"/>
              <a:buNone/>
            </a:pPr>
            <a:r>
              <a:rPr lang="en-US">
                <a:cs typeface="Times New Roman" pitchFamily="18" charset="0"/>
              </a:rPr>
              <a:t>	           = E(r</a:t>
            </a:r>
            <a:r>
              <a:rPr lang="en-US" baseline="-25000">
                <a:cs typeface="Times New Roman" pitchFamily="18" charset="0"/>
              </a:rPr>
              <a:t>j</a:t>
            </a:r>
            <a:r>
              <a:rPr lang="en-US">
                <a:cs typeface="Times New Roman" pitchFamily="18" charset="0"/>
              </a:rPr>
              <a:t>) - r</a:t>
            </a:r>
            <a:r>
              <a:rPr lang="en-US" baseline="-25000">
                <a:cs typeface="Times New Roman" pitchFamily="18" charset="0"/>
              </a:rPr>
              <a:t>f</a:t>
            </a:r>
          </a:p>
          <a:p>
            <a:pPr lvl="1"/>
            <a:r>
              <a:rPr lang="en-US"/>
              <a:t>E(</a:t>
            </a:r>
            <a:r>
              <a:rPr lang="en-US">
                <a:cs typeface="Times New Roman" pitchFamily="18" charset="0"/>
              </a:rPr>
              <a:t>r</a:t>
            </a:r>
            <a:r>
              <a:rPr lang="en-US" baseline="-25000">
                <a:cs typeface="Times New Roman" pitchFamily="18" charset="0"/>
              </a:rPr>
              <a:t>j</a:t>
            </a:r>
            <a:r>
              <a:rPr lang="en-US"/>
              <a:t>) has unitary risk exposure (i.e., </a:t>
            </a:r>
            <a:r>
              <a:rPr lang="en-US">
                <a:sym typeface="Symbol" pitchFamily="18" charset="2"/>
              </a:rPr>
              <a:t></a:t>
            </a:r>
            <a:r>
              <a:rPr lang="en-US" baseline="-25000">
                <a:sym typeface="Symbol" pitchFamily="18" charset="2"/>
              </a:rPr>
              <a:t>jp</a:t>
            </a:r>
            <a:r>
              <a:rPr lang="en-US">
                <a:sym typeface="Symbol" pitchFamily="18" charset="2"/>
              </a:rPr>
              <a:t> = 1)</a:t>
            </a:r>
            <a:r>
              <a:rPr lang="en-US"/>
              <a:t> to factor j and no exposure to any other factor</a:t>
            </a:r>
          </a:p>
          <a:p>
            <a:endParaRPr lang="en-US"/>
          </a:p>
        </p:txBody>
      </p:sp>
      <p:graphicFrame>
        <p:nvGraphicFramePr>
          <p:cNvPr id="113668" name="Object 4"/>
          <p:cNvGraphicFramePr>
            <a:graphicFrameLocks noChangeAspect="1"/>
          </p:cNvGraphicFramePr>
          <p:nvPr/>
        </p:nvGraphicFramePr>
        <p:xfrm>
          <a:off x="1114425" y="2286000"/>
          <a:ext cx="6046788" cy="619125"/>
        </p:xfrm>
        <a:graphic>
          <a:graphicData uri="http://schemas.openxmlformats.org/presentationml/2006/ole">
            <p:oleObj spid="_x0000_s76802" name="Equation" r:id="rId3" imgW="2349360" imgH="241200" progId="Equation.DSMT4">
              <p:embed/>
            </p:oleObj>
          </a:graphicData>
        </a:graphic>
      </p:graphicFrame>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t>Applications of a factor model</a:t>
            </a:r>
          </a:p>
        </p:txBody>
      </p:sp>
      <p:sp>
        <p:nvSpPr>
          <p:cNvPr id="65539" name="Rectangle 3"/>
          <p:cNvSpPr>
            <a:spLocks noGrp="1" noChangeArrowheads="1"/>
          </p:cNvSpPr>
          <p:nvPr>
            <p:ph type="body" idx="1"/>
          </p:nvPr>
        </p:nvSpPr>
        <p:spPr/>
        <p:txBody>
          <a:bodyPr/>
          <a:lstStyle/>
          <a:p>
            <a:r>
              <a:rPr lang="en-US"/>
              <a:t>A factor model is an attempt to capture sources of risk that cause stocks to move together</a:t>
            </a:r>
          </a:p>
        </p:txBody>
      </p:sp>
      <p:graphicFrame>
        <p:nvGraphicFramePr>
          <p:cNvPr id="65540" name="Object 4"/>
          <p:cNvGraphicFramePr>
            <a:graphicFrameLocks noChangeAspect="1"/>
          </p:cNvGraphicFramePr>
          <p:nvPr/>
        </p:nvGraphicFramePr>
        <p:xfrm>
          <a:off x="762000" y="3200400"/>
          <a:ext cx="7772400" cy="2409825"/>
        </p:xfrm>
        <a:graphic>
          <a:graphicData uri="http://schemas.openxmlformats.org/presentationml/2006/ole">
            <p:oleObj spid="_x0000_s77826" name="Equation" r:id="rId3" imgW="3682800" imgH="1143000" progId="Equation.DSMT4">
              <p:embed/>
            </p:oleObj>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t>Macroeconomic factors</a:t>
            </a:r>
          </a:p>
        </p:txBody>
      </p:sp>
      <p:sp>
        <p:nvSpPr>
          <p:cNvPr id="71683" name="Rectangle 3"/>
          <p:cNvSpPr>
            <a:spLocks noGrp="1" noChangeArrowheads="1"/>
          </p:cNvSpPr>
          <p:nvPr>
            <p:ph type="body" idx="1"/>
          </p:nvPr>
        </p:nvSpPr>
        <p:spPr/>
        <p:txBody>
          <a:bodyPr/>
          <a:lstStyle/>
          <a:p>
            <a:pPr>
              <a:lnSpc>
                <a:spcPct val="90000"/>
              </a:lnSpc>
            </a:pPr>
            <a:r>
              <a:rPr lang="en-US"/>
              <a:t>Consider the Chen, Roll and Ross (JB, 1986) model with the following factors :</a:t>
            </a:r>
          </a:p>
          <a:p>
            <a:pPr lvl="1">
              <a:lnSpc>
                <a:spcPct val="90000"/>
              </a:lnSpc>
            </a:pPr>
            <a:r>
              <a:rPr lang="en-US"/>
              <a:t>Industrial production growth</a:t>
            </a:r>
          </a:p>
          <a:p>
            <a:pPr lvl="1">
              <a:lnSpc>
                <a:spcPct val="90000"/>
              </a:lnSpc>
            </a:pPr>
            <a:r>
              <a:rPr lang="en-US"/>
              <a:t>Default risk premium</a:t>
            </a:r>
          </a:p>
          <a:p>
            <a:pPr lvl="1">
              <a:lnSpc>
                <a:spcPct val="90000"/>
              </a:lnSpc>
            </a:pPr>
            <a:r>
              <a:rPr lang="en-US"/>
              <a:t>Term spread</a:t>
            </a:r>
          </a:p>
          <a:p>
            <a:pPr lvl="1">
              <a:lnSpc>
                <a:spcPct val="90000"/>
              </a:lnSpc>
            </a:pPr>
            <a:r>
              <a:rPr lang="en-US"/>
              <a:t>Unanticipated inflation</a:t>
            </a:r>
          </a:p>
          <a:p>
            <a:pPr lvl="1">
              <a:lnSpc>
                <a:spcPct val="90000"/>
              </a:lnSpc>
            </a:pPr>
            <a:r>
              <a:rPr lang="en-US"/>
              <a:t>Change in expected inflation</a:t>
            </a:r>
          </a:p>
          <a:p>
            <a:pPr lvl="1">
              <a:lnSpc>
                <a:spcPct val="90000"/>
              </a:lnSpc>
            </a:pPr>
            <a:r>
              <a:rPr lang="en-US"/>
              <a:t>Return on the market index</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a:t>Macroeconomic Factors</a:t>
            </a:r>
          </a:p>
        </p:txBody>
      </p:sp>
      <p:sp>
        <p:nvSpPr>
          <p:cNvPr id="72707" name="Rectangle 3"/>
          <p:cNvSpPr>
            <a:spLocks noGrp="1" noChangeArrowheads="1"/>
          </p:cNvSpPr>
          <p:nvPr>
            <p:ph type="body" sz="half" idx="1"/>
          </p:nvPr>
        </p:nvSpPr>
        <p:spPr>
          <a:xfrm>
            <a:off x="533400" y="1143000"/>
            <a:ext cx="8077200" cy="4876800"/>
          </a:xfrm>
        </p:spPr>
        <p:txBody>
          <a:bodyPr/>
          <a:lstStyle/>
          <a:p>
            <a:pPr>
              <a:lnSpc>
                <a:spcPct val="90000"/>
              </a:lnSpc>
            </a:pPr>
            <a:r>
              <a:rPr lang="en-US" sz="2400"/>
              <a:t>To implement this model, run a multiple regression on the factors:</a:t>
            </a:r>
          </a:p>
          <a:p>
            <a:pPr>
              <a:lnSpc>
                <a:spcPct val="90000"/>
              </a:lnSpc>
            </a:pPr>
            <a:endParaRPr lang="en-US" sz="2400"/>
          </a:p>
          <a:p>
            <a:pPr>
              <a:lnSpc>
                <a:spcPct val="90000"/>
              </a:lnSpc>
            </a:pPr>
            <a:endParaRPr lang="en-US" sz="2400"/>
          </a:p>
          <a:p>
            <a:pPr lvl="1">
              <a:lnSpc>
                <a:spcPct val="90000"/>
              </a:lnSpc>
              <a:buFont typeface="Wingdings" pitchFamily="2" charset="2"/>
              <a:buNone/>
            </a:pPr>
            <a:r>
              <a:rPr lang="en-US" sz="2000"/>
              <a:t>where</a:t>
            </a:r>
          </a:p>
          <a:p>
            <a:pPr lvl="2">
              <a:lnSpc>
                <a:spcPct val="90000"/>
              </a:lnSpc>
            </a:pPr>
            <a:r>
              <a:rPr lang="en-US" sz="1800"/>
              <a:t>IPG is the real rate of industrial production growth</a:t>
            </a:r>
          </a:p>
          <a:p>
            <a:pPr lvl="2">
              <a:lnSpc>
                <a:spcPct val="90000"/>
              </a:lnSpc>
            </a:pPr>
            <a:r>
              <a:rPr lang="en-US" sz="1800"/>
              <a:t>DP is the difference in real yields on Baa rated bonds over Aaa rated bonds</a:t>
            </a:r>
          </a:p>
          <a:p>
            <a:pPr lvl="2">
              <a:lnSpc>
                <a:spcPct val="90000"/>
              </a:lnSpc>
            </a:pPr>
            <a:r>
              <a:rPr lang="en-US" sz="1800"/>
              <a:t>TS is the difference in real yields on 10-year Treasury bonds over 1-year Bills</a:t>
            </a:r>
          </a:p>
          <a:p>
            <a:pPr lvl="2">
              <a:lnSpc>
                <a:spcPct val="90000"/>
              </a:lnSpc>
            </a:pPr>
            <a:r>
              <a:rPr lang="en-US" sz="1800"/>
              <a:t>UI is a measure of inflation surprise</a:t>
            </a:r>
          </a:p>
          <a:p>
            <a:pPr lvl="2">
              <a:lnSpc>
                <a:spcPct val="90000"/>
              </a:lnSpc>
            </a:pPr>
            <a:r>
              <a:rPr lang="en-US" sz="1800"/>
              <a:t>DEI is a measure of the change in expected inflation</a:t>
            </a:r>
          </a:p>
          <a:p>
            <a:pPr lvl="2">
              <a:lnSpc>
                <a:spcPct val="90000"/>
              </a:lnSpc>
            </a:pPr>
            <a:r>
              <a:rPr lang="en-US" sz="1800"/>
              <a:t>SP is the real return on the S&amp;P 500 index</a:t>
            </a:r>
          </a:p>
          <a:p>
            <a:pPr lvl="2">
              <a:lnSpc>
                <a:spcPct val="90000"/>
              </a:lnSpc>
            </a:pPr>
            <a:r>
              <a:rPr lang="en-US" sz="1800"/>
              <a:t>R is the real return on the asset under consideration</a:t>
            </a:r>
          </a:p>
          <a:p>
            <a:pPr lvl="1">
              <a:lnSpc>
                <a:spcPct val="90000"/>
              </a:lnSpc>
              <a:buFont typeface="Wingdings" pitchFamily="2" charset="2"/>
              <a:buNone/>
            </a:pPr>
            <a:endParaRPr lang="en-US" sz="2000"/>
          </a:p>
        </p:txBody>
      </p:sp>
      <p:graphicFrame>
        <p:nvGraphicFramePr>
          <p:cNvPr id="72708" name="Object 4"/>
          <p:cNvGraphicFramePr>
            <a:graphicFrameLocks noChangeAspect="1"/>
          </p:cNvGraphicFramePr>
          <p:nvPr>
            <p:ph sz="half" idx="2"/>
          </p:nvPr>
        </p:nvGraphicFramePr>
        <p:xfrm>
          <a:off x="838200" y="2057400"/>
          <a:ext cx="7537450" cy="371475"/>
        </p:xfrm>
        <a:graphic>
          <a:graphicData uri="http://schemas.openxmlformats.org/presentationml/2006/ole">
            <p:oleObj spid="_x0000_s78850" name="Equation" r:id="rId3" imgW="4508280" imgH="228600" progId="Equation.3">
              <p:embed/>
            </p:oleObj>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t>Macroeconomic Factors:  Loadings</a:t>
            </a:r>
          </a:p>
        </p:txBody>
      </p:sp>
      <p:pic>
        <p:nvPicPr>
          <p:cNvPr id="73731" name="Picture 3" descr="captureclip184"/>
          <p:cNvPicPr>
            <a:picLocks noChangeAspect="1" noChangeArrowheads="1"/>
          </p:cNvPicPr>
          <p:nvPr>
            <p:ph idx="1"/>
          </p:nvPr>
        </p:nvPicPr>
        <p:blipFill>
          <a:blip r:embed="rId2" cstate="print"/>
          <a:srcRect/>
          <a:stretch>
            <a:fillRect/>
          </a:stretch>
        </p:blipFill>
        <p:spPr>
          <a:xfrm>
            <a:off x="381000" y="2365375"/>
            <a:ext cx="8382000" cy="2125663"/>
          </a:xfrm>
          <a:noFill/>
          <a:ln/>
        </p:spPr>
      </p:pic>
      <p:sp>
        <p:nvSpPr>
          <p:cNvPr id="73733" name="Text Box 5"/>
          <p:cNvSpPr txBox="1">
            <a:spLocks noChangeArrowheads="1"/>
          </p:cNvSpPr>
          <p:nvPr/>
        </p:nvSpPr>
        <p:spPr bwMode="auto">
          <a:xfrm>
            <a:off x="1676400" y="5105400"/>
            <a:ext cx="5791200" cy="457200"/>
          </a:xfrm>
          <a:prstGeom prst="rect">
            <a:avLst/>
          </a:prstGeom>
          <a:noFill/>
          <a:ln w="12700">
            <a:noFill/>
            <a:miter lim="800000"/>
            <a:headEnd type="none" w="sm" len="sm"/>
            <a:tailEnd type="none" w="sm" len="sm"/>
          </a:ln>
          <a:effectLst/>
        </p:spPr>
        <p:txBody>
          <a:bodyPr>
            <a:spAutoFit/>
          </a:bodyPr>
          <a:lstStyle/>
          <a:p>
            <a:pPr>
              <a:spcBef>
                <a:spcPct val="50000"/>
              </a:spcBef>
            </a:pPr>
            <a:r>
              <a:rPr lang="en-US">
                <a:solidFill>
                  <a:srgbClr val="800000"/>
                </a:solidFill>
              </a:rPr>
              <a:t>Excel file: Macro Factors.xls/Loadings</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a:t>Fundamental Factors</a:t>
            </a:r>
          </a:p>
        </p:txBody>
      </p:sp>
      <p:sp>
        <p:nvSpPr>
          <p:cNvPr id="143363" name="Rectangle 3"/>
          <p:cNvSpPr>
            <a:spLocks noGrp="1" noChangeArrowheads="1"/>
          </p:cNvSpPr>
          <p:nvPr>
            <p:ph type="body" idx="1"/>
          </p:nvPr>
        </p:nvSpPr>
        <p:spPr/>
        <p:txBody>
          <a:bodyPr/>
          <a:lstStyle/>
          <a:p>
            <a:r>
              <a:rPr lang="en-US" sz="2800"/>
              <a:t>Based on firm characteristics linked to average returns</a:t>
            </a:r>
          </a:p>
          <a:p>
            <a:pPr lvl="1"/>
            <a:r>
              <a:rPr lang="en-US" sz="2400"/>
              <a:t>Volatility</a:t>
            </a:r>
          </a:p>
          <a:p>
            <a:pPr lvl="1"/>
            <a:r>
              <a:rPr lang="en-US" sz="2400"/>
              <a:t>Momentum</a:t>
            </a:r>
          </a:p>
          <a:p>
            <a:pPr lvl="1"/>
            <a:r>
              <a:rPr lang="en-US" sz="2400"/>
              <a:t>Market Capitalization</a:t>
            </a:r>
          </a:p>
          <a:p>
            <a:pPr lvl="1"/>
            <a:r>
              <a:rPr lang="en-US" sz="2400"/>
              <a:t>Leverage</a:t>
            </a:r>
          </a:p>
          <a:p>
            <a:pPr lvl="1"/>
            <a:r>
              <a:rPr lang="en-US" sz="2400"/>
              <a:t>P/E ratio</a:t>
            </a:r>
          </a:p>
          <a:p>
            <a:pPr lvl="1"/>
            <a:r>
              <a:rPr lang="en-US" sz="2400"/>
              <a:t>P/B ratio</a:t>
            </a:r>
          </a:p>
          <a:p>
            <a:pPr lvl="1"/>
            <a:r>
              <a:rPr lang="en-US" sz="2400"/>
              <a:t>Dividend Yield</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t>Fundamental Factors</a:t>
            </a:r>
          </a:p>
        </p:txBody>
      </p:sp>
      <p:sp>
        <p:nvSpPr>
          <p:cNvPr id="144387" name="Rectangle 3"/>
          <p:cNvSpPr>
            <a:spLocks noGrp="1" noChangeArrowheads="1"/>
          </p:cNvSpPr>
          <p:nvPr>
            <p:ph type="body" sz="half" idx="1"/>
          </p:nvPr>
        </p:nvSpPr>
        <p:spPr>
          <a:xfrm>
            <a:off x="685800" y="1371600"/>
            <a:ext cx="7694613" cy="4114800"/>
          </a:xfrm>
        </p:spPr>
        <p:txBody>
          <a:bodyPr/>
          <a:lstStyle/>
          <a:p>
            <a:r>
              <a:rPr lang="en-US" sz="2800"/>
              <a:t>The concept:</a:t>
            </a:r>
          </a:p>
          <a:p>
            <a:pPr lvl="1"/>
            <a:r>
              <a:rPr lang="en-US" sz="2400"/>
              <a:t>These characteristics are sensitivities to some unseen factor</a:t>
            </a:r>
          </a:p>
          <a:p>
            <a:pPr lvl="1"/>
            <a:r>
              <a:rPr lang="en-US" sz="2400"/>
              <a:t>Take P/B as an example:</a:t>
            </a:r>
          </a:p>
          <a:p>
            <a:pPr lvl="1"/>
            <a:endParaRPr lang="en-US" sz="2400"/>
          </a:p>
          <a:p>
            <a:pPr lvl="1"/>
            <a:endParaRPr lang="en-US" sz="2400"/>
          </a:p>
          <a:p>
            <a:r>
              <a:rPr lang="en-US" sz="2800"/>
              <a:t>Implementation:</a:t>
            </a:r>
          </a:p>
          <a:p>
            <a:pPr lvl="1"/>
            <a:r>
              <a:rPr lang="en-US" sz="2400"/>
              <a:t>At each point in time </a:t>
            </a:r>
            <a:r>
              <a:rPr lang="en-US" sz="2400" i="1"/>
              <a:t>t</a:t>
            </a:r>
            <a:r>
              <a:rPr lang="en-US" sz="2400"/>
              <a:t>, perform the above regression on a cross-section of stocks.</a:t>
            </a:r>
          </a:p>
        </p:txBody>
      </p:sp>
      <p:graphicFrame>
        <p:nvGraphicFramePr>
          <p:cNvPr id="144388" name="Object 4"/>
          <p:cNvGraphicFramePr>
            <a:graphicFrameLocks noChangeAspect="1"/>
          </p:cNvGraphicFramePr>
          <p:nvPr>
            <p:ph sz="half" idx="2"/>
          </p:nvPr>
        </p:nvGraphicFramePr>
        <p:xfrm>
          <a:off x="2570163" y="3352800"/>
          <a:ext cx="3806825" cy="544513"/>
        </p:xfrm>
        <a:graphic>
          <a:graphicData uri="http://schemas.openxmlformats.org/presentationml/2006/ole">
            <p:oleObj spid="_x0000_s79874" name="Equation" r:id="rId3" imgW="1638000" imgH="241200" progId="Equation.3">
              <p:embed/>
            </p:oleObj>
          </a:graphicData>
        </a:graphic>
      </p:graphicFrame>
    </p:spTree>
  </p:cSld>
  <p:clrMapOvr>
    <a:masterClrMapping/>
  </p:clrMapOvr>
</p:sld>
</file>

<file path=ppt/theme/theme1.xml><?xml version="1.0" encoding="utf-8"?>
<a:theme xmlns:a="http://schemas.openxmlformats.org/drawingml/2006/main" name="Fireball">
  <a:themeElements>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fontScheme name="Firebal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clrMap bg1="dk2" tx1="lt1" bg2="dk1" tx2="lt2" accent1="accent1" accent2="accent2" accent3="accent3" accent4="accent4" accent5="accent5" accent6="accent6" hlink="hlink" folHlink="folHlink"/>
    </a:extraClrScheme>
    <a:extraClrScheme>
      <a:clrScheme name="Fireball 2">
        <a:dk1>
          <a:srgbClr val="000000"/>
        </a:dk1>
        <a:lt1>
          <a:srgbClr val="FFFFFF"/>
        </a:lt1>
        <a:dk2>
          <a:srgbClr val="FF9900"/>
        </a:dk2>
        <a:lt2>
          <a:srgbClr val="5F5F5F"/>
        </a:lt2>
        <a:accent1>
          <a:srgbClr val="FF9933"/>
        </a:accent1>
        <a:accent2>
          <a:srgbClr val="CC0066"/>
        </a:accent2>
        <a:accent3>
          <a:srgbClr val="FFFFFF"/>
        </a:accent3>
        <a:accent4>
          <a:srgbClr val="000000"/>
        </a:accent4>
        <a:accent5>
          <a:srgbClr val="FFCAAD"/>
        </a:accent5>
        <a:accent6>
          <a:srgbClr val="B9005C"/>
        </a:accent6>
        <a:hlink>
          <a:srgbClr val="CC00CC"/>
        </a:hlink>
        <a:folHlink>
          <a:srgbClr val="990099"/>
        </a:folHlink>
      </a:clrScheme>
      <a:clrMap bg1="lt1" tx1="dk1" bg2="lt2" tx2="dk2" accent1="accent1" accent2="accent2" accent3="accent3" accent4="accent4" accent5="accent5" accent6="accent6" hlink="hlink" folHlink="folHlink"/>
    </a:extraClrScheme>
    <a:extraClrScheme>
      <a:clrScheme name="Fireball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Designs\Fireball.pot</Template>
  <TotalTime>3598</TotalTime>
  <Words>5006</Words>
  <Application>Microsoft Office PowerPoint</Application>
  <PresentationFormat>On-screen Show (4:3)</PresentationFormat>
  <Paragraphs>892</Paragraphs>
  <Slides>144</Slides>
  <Notes>16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3</vt:i4>
      </vt:variant>
      <vt:variant>
        <vt:lpstr>Slide Titles</vt:lpstr>
      </vt:variant>
      <vt:variant>
        <vt:i4>144</vt:i4>
      </vt:variant>
    </vt:vector>
  </HeadingPairs>
  <TitlesOfParts>
    <vt:vector size="152" baseType="lpstr">
      <vt:lpstr>Times New Roman</vt:lpstr>
      <vt:lpstr>Wingdings</vt:lpstr>
      <vt:lpstr>Symbol</vt:lpstr>
      <vt:lpstr>Arial</vt:lpstr>
      <vt:lpstr>Fireball</vt:lpstr>
      <vt:lpstr>Microsoft Equation 3.0</vt:lpstr>
      <vt:lpstr>Microsoft Graph Chart</vt:lpstr>
      <vt:lpstr>MathType 5.0 Equation</vt:lpstr>
      <vt:lpstr>Slide 1</vt:lpstr>
      <vt:lpstr>Risk Aversion &amp; Utility</vt:lpstr>
      <vt:lpstr>Risk Aversion and Value: </vt:lpstr>
      <vt:lpstr>Dominance Principle</vt:lpstr>
      <vt:lpstr>Utility and Indifference Curves</vt:lpstr>
      <vt:lpstr>Indifference Curves</vt:lpstr>
      <vt:lpstr>Different Levels of Risk Aversion</vt:lpstr>
      <vt:lpstr>Return on a Portfolio</vt:lpstr>
      <vt:lpstr>Portfolio Risk with Risk-Free Asset</vt:lpstr>
      <vt:lpstr>Portfolio Risk</vt:lpstr>
      <vt:lpstr>Slide 11</vt:lpstr>
      <vt:lpstr>Allocating Capital: Risky &amp; Risk Free Assets</vt:lpstr>
      <vt:lpstr>Allocating Capital: Risky &amp; Risk Free Assets</vt:lpstr>
      <vt:lpstr>An Example</vt:lpstr>
      <vt:lpstr>Expected Returns for Combinations</vt:lpstr>
      <vt:lpstr>Possible Combinations</vt:lpstr>
      <vt:lpstr>Combinations Without Leverage</vt:lpstr>
      <vt:lpstr>Capital Allocation Line with Leverage</vt:lpstr>
      <vt:lpstr>CAL (Capital Allocation Line)</vt:lpstr>
      <vt:lpstr>CAL with Higher Borrowing Rate</vt:lpstr>
      <vt:lpstr>CAL with Risk Preferences</vt:lpstr>
      <vt:lpstr>Risk Aversion and Allocation</vt:lpstr>
      <vt:lpstr>Slide 23</vt:lpstr>
      <vt:lpstr>Risk Reduction with Diversification</vt:lpstr>
      <vt:lpstr>Two-Security Portfolio: Return</vt:lpstr>
      <vt:lpstr>Two-Security Portfolio: Risk</vt:lpstr>
      <vt:lpstr>Covariance</vt:lpstr>
      <vt:lpstr>Correlation Coefficients: Possible Values</vt:lpstr>
      <vt:lpstr>Three-Security Portfolio</vt:lpstr>
      <vt:lpstr>In General, For An N-Security Portfolio:</vt:lpstr>
      <vt:lpstr>Two-Security Portfolio</vt:lpstr>
      <vt:lpstr>Portfolios with Different Correlations</vt:lpstr>
      <vt:lpstr>Correlation Effects</vt:lpstr>
      <vt:lpstr>Extending Concepts to All Securities</vt:lpstr>
      <vt:lpstr>The Markowitz Model</vt:lpstr>
      <vt:lpstr>Minimum-Variance Frontier of Risky Assets</vt:lpstr>
      <vt:lpstr>Extending to Include Riskless Asset</vt:lpstr>
      <vt:lpstr>Alternative CALs</vt:lpstr>
      <vt:lpstr>Portfolio Selection &amp; Risk Aversion</vt:lpstr>
      <vt:lpstr>Efficient Frontier with Lending &amp; Borrowing</vt:lpstr>
      <vt:lpstr>Differential Borrowing/Lending Rates</vt:lpstr>
      <vt:lpstr>Slide 42</vt:lpstr>
      <vt:lpstr>Finding the best portfolios</vt:lpstr>
      <vt:lpstr>Optimal Portfolios</vt:lpstr>
      <vt:lpstr>Optimal Portfolios</vt:lpstr>
      <vt:lpstr>Optimal Portfolios</vt:lpstr>
      <vt:lpstr>Optimizing Portfolios</vt:lpstr>
      <vt:lpstr>Our recipe</vt:lpstr>
      <vt:lpstr>Our recipe</vt:lpstr>
      <vt:lpstr>Our recipe</vt:lpstr>
      <vt:lpstr>Our recipe</vt:lpstr>
      <vt:lpstr>Our recipe</vt:lpstr>
      <vt:lpstr>The minimum volatility frontier</vt:lpstr>
      <vt:lpstr>The minimum volatility frontier</vt:lpstr>
      <vt:lpstr>The minimum volatility frontier</vt:lpstr>
      <vt:lpstr>The minimum volatility frontier</vt:lpstr>
      <vt:lpstr>The minimum volatility frontier</vt:lpstr>
      <vt:lpstr>The minimum volatility frontier</vt:lpstr>
      <vt:lpstr>Maximum slope</vt:lpstr>
      <vt:lpstr>Maximum Sharpe ratio</vt:lpstr>
      <vt:lpstr>Constraining Optimization</vt:lpstr>
      <vt:lpstr>Constraining optimization</vt:lpstr>
      <vt:lpstr>Slide 63</vt:lpstr>
      <vt:lpstr>Capital Asset Pricing Model (CAPM)</vt:lpstr>
      <vt:lpstr>Slide 65</vt:lpstr>
      <vt:lpstr>Assumptions</vt:lpstr>
      <vt:lpstr>Resulting Equilibrium Conditions</vt:lpstr>
      <vt:lpstr>Capital Market Line</vt:lpstr>
      <vt:lpstr>Slope and Market Risk Premium</vt:lpstr>
      <vt:lpstr>Return and Risk For Individual Securities</vt:lpstr>
      <vt:lpstr>Security Market Line</vt:lpstr>
      <vt:lpstr>SML Relationships</vt:lpstr>
      <vt:lpstr>Sample Calculations for SML</vt:lpstr>
      <vt:lpstr>Graph of Sample Calculations</vt:lpstr>
      <vt:lpstr>Disequilibrium Example</vt:lpstr>
      <vt:lpstr>Disequilibrium Example (cont.)</vt:lpstr>
      <vt:lpstr>CAPM &amp; Liquidity</vt:lpstr>
      <vt:lpstr>Liquidity and Average Returns</vt:lpstr>
      <vt:lpstr>How Does the CAPM Perform Empirically</vt:lpstr>
      <vt:lpstr>Fama and French (1992) (CAPM is Dead!)</vt:lpstr>
      <vt:lpstr>Fama and French’s results</vt:lpstr>
      <vt:lpstr>So, the CAPM fails!  What good is it? </vt:lpstr>
      <vt:lpstr>Slide 83</vt:lpstr>
      <vt:lpstr>Single Factor Model</vt:lpstr>
      <vt:lpstr>Security Characteristic Line</vt:lpstr>
      <vt:lpstr>Index Model and Diversification</vt:lpstr>
      <vt:lpstr>Risk Reduction with Diversification</vt:lpstr>
      <vt:lpstr>Multifactor Models</vt:lpstr>
      <vt:lpstr>Arbitrage Pricing Theory</vt:lpstr>
      <vt:lpstr>A Note on Uncertainty</vt:lpstr>
      <vt:lpstr>Development of the APT</vt:lpstr>
      <vt:lpstr>Development of the APT</vt:lpstr>
      <vt:lpstr>Well Diversified Portfolios</vt:lpstr>
      <vt:lpstr>Applications of a factor model</vt:lpstr>
      <vt:lpstr>Macroeconomic factors</vt:lpstr>
      <vt:lpstr>Macroeconomic Factors</vt:lpstr>
      <vt:lpstr>Macroeconomic Factors:  Loadings</vt:lpstr>
      <vt:lpstr>Fundamental Factors</vt:lpstr>
      <vt:lpstr>Fundamental Factors</vt:lpstr>
      <vt:lpstr>Using the Factor Model</vt:lpstr>
      <vt:lpstr>Using the Factor Model</vt:lpstr>
      <vt:lpstr>Barra Models</vt:lpstr>
      <vt:lpstr>Barra Aegis System</vt:lpstr>
      <vt:lpstr>Fama-French Factors</vt:lpstr>
      <vt:lpstr>Fama-French Factors</vt:lpstr>
      <vt:lpstr>Fama-French Factors</vt:lpstr>
      <vt:lpstr>Dimensional Fund Advisors</vt:lpstr>
      <vt:lpstr>Slide 108</vt:lpstr>
      <vt:lpstr>Slide 109</vt:lpstr>
      <vt:lpstr>Futures and Forwards</vt:lpstr>
      <vt:lpstr>Key Terms for Futures Contracts</vt:lpstr>
      <vt:lpstr>Profits: Futures Buyers and Call Buyers</vt:lpstr>
      <vt:lpstr>Profits: Futures Sellers and Put Buyers</vt:lpstr>
      <vt:lpstr>Types of Contracts</vt:lpstr>
      <vt:lpstr>Trading Mechanics</vt:lpstr>
      <vt:lpstr>Margin and Trading Arrangements</vt:lpstr>
      <vt:lpstr>Margin and Trading Arrangements</vt:lpstr>
      <vt:lpstr>Trading Strategies</vt:lpstr>
      <vt:lpstr>Basis and Basis Risk</vt:lpstr>
      <vt:lpstr>Futures Pricing</vt:lpstr>
      <vt:lpstr>Corn Example</vt:lpstr>
      <vt:lpstr>Corn Example</vt:lpstr>
      <vt:lpstr>Spot-Futures Parity Theorem</vt:lpstr>
      <vt:lpstr>Hedge Example</vt:lpstr>
      <vt:lpstr>Hedge Example Outcomes</vt:lpstr>
      <vt:lpstr>Rate of Return for the Hedge</vt:lpstr>
      <vt:lpstr>General Spot-Futures Parity</vt:lpstr>
      <vt:lpstr>Arbitrage Possibilities </vt:lpstr>
      <vt:lpstr>Futures and Expected Spot Price: Theories</vt:lpstr>
      <vt:lpstr>Stock Index Contracts</vt:lpstr>
      <vt:lpstr>Create Synthetic Positions</vt:lpstr>
      <vt:lpstr>Using Index Futures as a Partial Hedge</vt:lpstr>
      <vt:lpstr>Using Index Futures as a Partial Hedge</vt:lpstr>
      <vt:lpstr>Using Index Futures as a Partial Hedge</vt:lpstr>
      <vt:lpstr>Example</vt:lpstr>
      <vt:lpstr>Example</vt:lpstr>
      <vt:lpstr>Example</vt:lpstr>
      <vt:lpstr>Swaps</vt:lpstr>
      <vt:lpstr>Equity Swaps</vt:lpstr>
      <vt:lpstr>Swap Agreement</vt:lpstr>
      <vt:lpstr>Swap Agreement Details</vt:lpstr>
      <vt:lpstr>Swap Dealer</vt:lpstr>
      <vt:lpstr>Equity Swap Dealer</vt:lpstr>
      <vt:lpstr>Equity Futures vs. Equity Swaps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gwu</cp:lastModifiedBy>
  <cp:revision>67</cp:revision>
  <cp:lastPrinted>1998-03-10T17:54:08Z</cp:lastPrinted>
  <dcterms:created xsi:type="dcterms:W3CDTF">1998-03-08T20:26:56Z</dcterms:created>
  <dcterms:modified xsi:type="dcterms:W3CDTF">2010-03-27T19:39:48Z</dcterms:modified>
</cp:coreProperties>
</file>