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70"/>
  </p:notesMasterIdLst>
  <p:handoutMasterIdLst>
    <p:handoutMasterId r:id="rId71"/>
  </p:handoutMasterIdLst>
  <p:sldIdLst>
    <p:sldId id="272" r:id="rId2"/>
    <p:sldId id="257" r:id="rId3"/>
    <p:sldId id="274" r:id="rId4"/>
    <p:sldId id="321" r:id="rId5"/>
    <p:sldId id="323" r:id="rId6"/>
    <p:sldId id="324" r:id="rId7"/>
    <p:sldId id="277" r:id="rId8"/>
    <p:sldId id="325" r:id="rId9"/>
    <p:sldId id="311" r:id="rId10"/>
    <p:sldId id="326" r:id="rId11"/>
    <p:sldId id="279" r:id="rId12"/>
    <p:sldId id="280" r:id="rId13"/>
    <p:sldId id="283" r:id="rId14"/>
    <p:sldId id="284" r:id="rId15"/>
    <p:sldId id="285" r:id="rId16"/>
    <p:sldId id="286" r:id="rId17"/>
    <p:sldId id="327" r:id="rId18"/>
    <p:sldId id="328" r:id="rId19"/>
    <p:sldId id="288" r:id="rId20"/>
    <p:sldId id="291" r:id="rId21"/>
    <p:sldId id="292" r:id="rId22"/>
    <p:sldId id="293" r:id="rId23"/>
    <p:sldId id="329" r:id="rId24"/>
    <p:sldId id="295" r:id="rId25"/>
    <p:sldId id="303" r:id="rId26"/>
    <p:sldId id="331" r:id="rId27"/>
    <p:sldId id="307" r:id="rId28"/>
    <p:sldId id="298" r:id="rId29"/>
    <p:sldId id="299" r:id="rId30"/>
    <p:sldId id="332" r:id="rId31"/>
    <p:sldId id="333" r:id="rId32"/>
    <p:sldId id="334" r:id="rId33"/>
    <p:sldId id="335" r:id="rId34"/>
    <p:sldId id="336" r:id="rId35"/>
    <p:sldId id="340" r:id="rId36"/>
    <p:sldId id="341" r:id="rId37"/>
    <p:sldId id="342"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Lst>
  <p:sldSz cx="9144000" cy="6858000" type="screen4x3"/>
  <p:notesSz cx="7315200" cy="9601200"/>
  <p:defaultTextStyle>
    <a:defPPr>
      <a:defRPr lang="en-US"/>
    </a:defPPr>
    <a:lvl1pPr algn="ctr" rtl="0" fontAlgn="base">
      <a:spcBef>
        <a:spcPct val="0"/>
      </a:spcBef>
      <a:spcAft>
        <a:spcPct val="0"/>
      </a:spcAft>
      <a:defRPr sz="2400" kern="1200">
        <a:solidFill>
          <a:schemeClr val="tx1"/>
        </a:solidFill>
        <a:latin typeface="Times New Roman" pitchFamily="18" charset="0"/>
        <a:ea typeface="+mn-ea"/>
        <a:cs typeface="+mn-cs"/>
      </a:defRPr>
    </a:lvl1pPr>
    <a:lvl2pPr marL="457200" algn="ctr" rtl="0" fontAlgn="base">
      <a:spcBef>
        <a:spcPct val="0"/>
      </a:spcBef>
      <a:spcAft>
        <a:spcPct val="0"/>
      </a:spcAft>
      <a:defRPr sz="2400" kern="1200">
        <a:solidFill>
          <a:schemeClr val="tx1"/>
        </a:solidFill>
        <a:latin typeface="Times New Roman" pitchFamily="18" charset="0"/>
        <a:ea typeface="+mn-ea"/>
        <a:cs typeface="+mn-cs"/>
      </a:defRPr>
    </a:lvl2pPr>
    <a:lvl3pPr marL="914400" algn="ctr" rtl="0" fontAlgn="base">
      <a:spcBef>
        <a:spcPct val="0"/>
      </a:spcBef>
      <a:spcAft>
        <a:spcPct val="0"/>
      </a:spcAft>
      <a:defRPr sz="2400" kern="1200">
        <a:solidFill>
          <a:schemeClr val="tx1"/>
        </a:solidFill>
        <a:latin typeface="Times New Roman" pitchFamily="18" charset="0"/>
        <a:ea typeface="+mn-ea"/>
        <a:cs typeface="+mn-cs"/>
      </a:defRPr>
    </a:lvl3pPr>
    <a:lvl4pPr marL="1371600" algn="ctr" rtl="0" fontAlgn="base">
      <a:spcBef>
        <a:spcPct val="0"/>
      </a:spcBef>
      <a:spcAft>
        <a:spcPct val="0"/>
      </a:spcAft>
      <a:defRPr sz="2400" kern="1200">
        <a:solidFill>
          <a:schemeClr val="tx1"/>
        </a:solidFill>
        <a:latin typeface="Times New Roman" pitchFamily="18" charset="0"/>
        <a:ea typeface="+mn-ea"/>
        <a:cs typeface="+mn-cs"/>
      </a:defRPr>
    </a:lvl4pPr>
    <a:lvl5pPr marL="1828800" algn="ct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DE4"/>
    <a:srgbClr val="B484AB"/>
    <a:srgbClr val="990033"/>
    <a:srgbClr val="B2B2B2"/>
    <a:srgbClr val="C1BEEC"/>
    <a:srgbClr val="000066"/>
    <a:srgbClr val="003366"/>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00" autoAdjust="0"/>
  </p:normalViewPr>
  <p:slideViewPr>
    <p:cSldViewPr>
      <p:cViewPr varScale="1">
        <p:scale>
          <a:sx n="88" d="100"/>
          <a:sy n="88" d="100"/>
        </p:scale>
        <p:origin x="-1062" y="-102"/>
      </p:cViewPr>
      <p:guideLst>
        <p:guide orient="horz" pos="1536"/>
        <p:guide pos="96"/>
        <p:guide pos="4032"/>
        <p:guide pos="40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436"/>
    </p:cViewPr>
  </p:sorterViewPr>
  <p:notesViewPr>
    <p:cSldViewPr>
      <p:cViewPr varScale="1">
        <p:scale>
          <a:sx n="57" d="100"/>
          <a:sy n="57" d="100"/>
        </p:scale>
        <p:origin x="-1434"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43" tIns="48321" rIns="96643" bIns="48321" numCol="1" anchor="t" anchorCtr="0" compatLnSpc="1">
            <a:prstTxWarp prst="textNoShape">
              <a:avLst/>
            </a:prstTxWarp>
          </a:bodyPr>
          <a:lstStyle>
            <a:lvl1pPr algn="l" defTabSz="966788" eaLnBrk="0" hangingPunct="0">
              <a:defRPr sz="1300"/>
            </a:lvl1pPr>
          </a:lstStyle>
          <a:p>
            <a:endParaRPr lang="en-US"/>
          </a:p>
        </p:txBody>
      </p:sp>
      <p:sp>
        <p:nvSpPr>
          <p:cNvPr id="16387"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643" tIns="48321" rIns="96643" bIns="48321" numCol="1" anchor="t" anchorCtr="0" compatLnSpc="1">
            <a:prstTxWarp prst="textNoShape">
              <a:avLst/>
            </a:prstTxWarp>
          </a:bodyPr>
          <a:lstStyle>
            <a:lvl1pPr algn="r" defTabSz="966788" eaLnBrk="0" hangingPunct="0">
              <a:defRPr sz="1300"/>
            </a:lvl1pPr>
          </a:lstStyle>
          <a:p>
            <a:endParaRPr lang="en-US"/>
          </a:p>
        </p:txBody>
      </p:sp>
      <p:sp>
        <p:nvSpPr>
          <p:cNvPr id="16388"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643" tIns="48321" rIns="96643" bIns="48321" numCol="1" anchor="b" anchorCtr="0" compatLnSpc="1">
            <a:prstTxWarp prst="textNoShape">
              <a:avLst/>
            </a:prstTxWarp>
          </a:bodyPr>
          <a:lstStyle>
            <a:lvl1pPr algn="l" defTabSz="966788" eaLnBrk="0" hangingPunct="0">
              <a:defRPr sz="1300"/>
            </a:lvl1pPr>
          </a:lstStyle>
          <a:p>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43" tIns="48321" rIns="96643" bIns="48321" numCol="1" anchor="t" anchorCtr="0" compatLnSpc="1">
            <a:prstTxWarp prst="textNoShape">
              <a:avLst/>
            </a:prstTxWarp>
          </a:bodyPr>
          <a:lstStyle>
            <a:lvl1pPr algn="l" defTabSz="966788" eaLnBrk="0" hangingPunct="0">
              <a:defRPr sz="1300"/>
            </a:lvl1pPr>
          </a:lstStyle>
          <a:p>
            <a:endParaRPr lang="en-US"/>
          </a:p>
        </p:txBody>
      </p:sp>
      <p:sp>
        <p:nvSpPr>
          <p:cNvPr id="24579"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6643" tIns="48321" rIns="96643" bIns="48321" numCol="1" anchor="t" anchorCtr="0" compatLnSpc="1">
            <a:prstTxWarp prst="textNoShape">
              <a:avLst/>
            </a:prstTxWarp>
          </a:bodyPr>
          <a:lstStyle>
            <a:lvl1pPr algn="r" defTabSz="966788" eaLnBrk="0" hangingPunct="0">
              <a:defRPr sz="1300"/>
            </a:lvl1pPr>
          </a:lstStyle>
          <a:p>
            <a:endParaRPr lang="en-US"/>
          </a:p>
        </p:txBody>
      </p:sp>
      <p:sp>
        <p:nvSpPr>
          <p:cNvPr id="24580"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ffectLst/>
        </p:spPr>
      </p:sp>
      <p:sp>
        <p:nvSpPr>
          <p:cNvPr id="24581"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6643" tIns="48321" rIns="96643" bIns="4832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6643" tIns="48321" rIns="96643" bIns="48321" numCol="1" anchor="b" anchorCtr="0" compatLnSpc="1">
            <a:prstTxWarp prst="textNoShape">
              <a:avLst/>
            </a:prstTxWarp>
          </a:bodyPr>
          <a:lstStyle>
            <a:lvl1pPr algn="l" defTabSz="966788" eaLnBrk="0" hangingPunct="0">
              <a:defRPr sz="1300"/>
            </a:lvl1pPr>
          </a:lstStyle>
          <a:p>
            <a:endParaRPr lang="en-US"/>
          </a:p>
        </p:txBody>
      </p:sp>
      <p:sp>
        <p:nvSpPr>
          <p:cNvPr id="24583"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6643" tIns="48321" rIns="96643" bIns="48321" numCol="1" anchor="b" anchorCtr="0" compatLnSpc="1">
            <a:prstTxWarp prst="textNoShape">
              <a:avLst/>
            </a:prstTxWarp>
          </a:bodyPr>
          <a:lstStyle>
            <a:lvl1pPr algn="r" defTabSz="966788" eaLnBrk="0" hangingPunct="0">
              <a:defRPr sz="1300"/>
            </a:lvl1pPr>
          </a:lstStyle>
          <a:p>
            <a:fld id="{05236A05-F98D-4862-8F46-298B95694EC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236A05-F98D-4862-8F46-298B95694ECC}"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E86ECD-A982-4733-9A2A-E8522A885C35}" type="slidenum">
              <a:rPr lang="en-US"/>
              <a:pPr/>
              <a:t>68</a:t>
            </a:fld>
            <a:endParaRPr lang="en-US"/>
          </a:p>
        </p:txBody>
      </p:sp>
      <p:sp>
        <p:nvSpPr>
          <p:cNvPr id="57346" name="Rectangle 2"/>
          <p:cNvSpPr>
            <a:spLocks noGrp="1" noChangeArrowheads="1"/>
          </p:cNvSpPr>
          <p:nvPr>
            <p:ph type="body" idx="1"/>
          </p:nvPr>
        </p:nvSpPr>
        <p:spPr>
          <a:ln/>
        </p:spPr>
        <p:txBody>
          <a:bodyPr lIns="95637" tIns="46979" rIns="95637" bIns="46979"/>
          <a:lstStyle/>
          <a:p>
            <a:endParaRPr lang="en-US"/>
          </a:p>
        </p:txBody>
      </p:sp>
      <p:sp>
        <p:nvSpPr>
          <p:cNvPr id="57347" name="Rectangle 3"/>
          <p:cNvSpPr>
            <a:spLocks noGrp="1" noRot="1" noChangeAspect="1" noChangeArrowheads="1" noTextEdit="1"/>
          </p:cNvSpPr>
          <p:nvPr>
            <p:ph type="sldImg"/>
          </p:nvPr>
        </p:nvSpPr>
        <p:spPr>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9793" name="Picture 1121" descr="dollar sign3"/>
          <p:cNvPicPr>
            <a:picLocks noChangeAspect="1" noChangeArrowheads="1"/>
          </p:cNvPicPr>
          <p:nvPr userDrawn="1"/>
        </p:nvPicPr>
        <p:blipFill>
          <a:blip r:embed="rId2" cstate="print"/>
          <a:srcRect/>
          <a:stretch>
            <a:fillRect/>
          </a:stretch>
        </p:blipFill>
        <p:spPr bwMode="auto">
          <a:xfrm>
            <a:off x="1981200" y="0"/>
            <a:ext cx="7162800" cy="6867525"/>
          </a:xfrm>
          <a:prstGeom prst="rect">
            <a:avLst/>
          </a:prstGeom>
          <a:noFill/>
        </p:spPr>
      </p:pic>
      <p:grpSp>
        <p:nvGrpSpPr>
          <p:cNvPr id="29781" name="Group 1109"/>
          <p:cNvGrpSpPr>
            <a:grpSpLocks/>
          </p:cNvGrpSpPr>
          <p:nvPr userDrawn="1"/>
        </p:nvGrpSpPr>
        <p:grpSpPr bwMode="auto">
          <a:xfrm>
            <a:off x="419100" y="762000"/>
            <a:ext cx="8382000" cy="47625"/>
            <a:chOff x="264" y="480"/>
            <a:chExt cx="5280" cy="30"/>
          </a:xfrm>
        </p:grpSpPr>
        <p:sp>
          <p:nvSpPr>
            <p:cNvPr id="29721" name="Line 1049"/>
            <p:cNvSpPr>
              <a:spLocks noChangeShapeType="1"/>
            </p:cNvSpPr>
            <p:nvPr userDrawn="1"/>
          </p:nvSpPr>
          <p:spPr bwMode="auto">
            <a:xfrm>
              <a:off x="264" y="510"/>
              <a:ext cx="5280" cy="0"/>
            </a:xfrm>
            <a:prstGeom prst="line">
              <a:avLst/>
            </a:prstGeom>
            <a:noFill/>
            <a:ln w="76200" cmpd="tri">
              <a:solidFill>
                <a:srgbClr val="006699"/>
              </a:solidFill>
              <a:round/>
              <a:headEnd type="none" w="sm" len="sm"/>
              <a:tailEnd type="none" w="sm" len="sm"/>
            </a:ln>
            <a:effectLst/>
          </p:spPr>
          <p:txBody>
            <a:bodyPr wrap="none"/>
            <a:lstStyle/>
            <a:p>
              <a:endParaRPr lang="en-US"/>
            </a:p>
          </p:txBody>
        </p:sp>
        <p:sp>
          <p:nvSpPr>
            <p:cNvPr id="29722" name="Line 1050"/>
            <p:cNvSpPr>
              <a:spLocks noChangeShapeType="1"/>
            </p:cNvSpPr>
            <p:nvPr userDrawn="1"/>
          </p:nvSpPr>
          <p:spPr bwMode="auto">
            <a:xfrm>
              <a:off x="264" y="510"/>
              <a:ext cx="5280" cy="0"/>
            </a:xfrm>
            <a:prstGeom prst="line">
              <a:avLst/>
            </a:prstGeom>
            <a:noFill/>
            <a:ln w="12700">
              <a:solidFill>
                <a:srgbClr val="003366"/>
              </a:solidFill>
              <a:round/>
              <a:headEnd type="none" w="sm" len="sm"/>
              <a:tailEnd type="none" w="sm" len="sm"/>
            </a:ln>
            <a:effectLst/>
          </p:spPr>
          <p:txBody>
            <a:bodyPr wrap="none"/>
            <a:lstStyle/>
            <a:p>
              <a:endParaRPr lang="en-US"/>
            </a:p>
          </p:txBody>
        </p:sp>
        <p:sp>
          <p:nvSpPr>
            <p:cNvPr id="29724" name="Line 1052"/>
            <p:cNvSpPr>
              <a:spLocks noChangeShapeType="1"/>
            </p:cNvSpPr>
            <p:nvPr userDrawn="1"/>
          </p:nvSpPr>
          <p:spPr bwMode="auto">
            <a:xfrm>
              <a:off x="264" y="480"/>
              <a:ext cx="5280" cy="0"/>
            </a:xfrm>
            <a:prstGeom prst="line">
              <a:avLst/>
            </a:prstGeom>
            <a:noFill/>
            <a:ln w="76200" cmpd="tri">
              <a:solidFill>
                <a:srgbClr val="990033"/>
              </a:solidFill>
              <a:round/>
              <a:headEnd type="none" w="sm" len="sm"/>
              <a:tailEnd type="none" w="sm" len="sm"/>
            </a:ln>
            <a:effectLst/>
          </p:spPr>
          <p:txBody>
            <a:bodyPr wrap="none"/>
            <a:lstStyle/>
            <a:p>
              <a:endParaRPr lang="en-US"/>
            </a:p>
          </p:txBody>
        </p:sp>
      </p:grpSp>
      <p:sp>
        <p:nvSpPr>
          <p:cNvPr id="29704" name="Rectangle 1032"/>
          <p:cNvSpPr>
            <a:spLocks noGrp="1" noChangeArrowheads="1"/>
          </p:cNvSpPr>
          <p:nvPr>
            <p:ph type="subTitle" sz="quarter" idx="1"/>
          </p:nvPr>
        </p:nvSpPr>
        <p:spPr>
          <a:xfrm>
            <a:off x="0" y="2971800"/>
            <a:ext cx="9144000" cy="2438400"/>
          </a:xfrm>
        </p:spPr>
        <p:txBody>
          <a:bodyPr/>
          <a:lstStyle>
            <a:lvl1pPr marL="0" indent="0" algn="ctr">
              <a:buFont typeface="Wingdings" pitchFamily="2" charset="2"/>
              <a:buNone/>
              <a:defRPr sz="4800">
                <a:solidFill>
                  <a:schemeClr val="tx1"/>
                </a:solidFill>
                <a:effectLst>
                  <a:outerShdw blurRad="38100" dist="38100" dir="2700000" algn="tl">
                    <a:srgbClr val="000000"/>
                  </a:outerShdw>
                </a:effectLst>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3716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13E5F"/>
            </a:gs>
            <a:gs pos="100000">
              <a:srgbClr val="800000"/>
            </a:gs>
          </a:gsLst>
          <a:lin ang="2700000" scaled="1"/>
        </a:gradFill>
        <a:effectLst/>
      </p:bgPr>
    </p:bg>
    <p:spTree>
      <p:nvGrpSpPr>
        <p:cNvPr id="1" name=""/>
        <p:cNvGrpSpPr/>
        <p:nvPr/>
      </p:nvGrpSpPr>
      <p:grpSpPr>
        <a:xfrm>
          <a:off x="0" y="0"/>
          <a:ext cx="0" cy="0"/>
          <a:chOff x="0" y="0"/>
          <a:chExt cx="0" cy="0"/>
        </a:xfrm>
      </p:grpSpPr>
      <p:sp>
        <p:nvSpPr>
          <p:cNvPr id="28689" name="Rectangle 17"/>
          <p:cNvSpPr>
            <a:spLocks noChangeArrowheads="1"/>
          </p:cNvSpPr>
          <p:nvPr userDrawn="1"/>
        </p:nvSpPr>
        <p:spPr bwMode="auto">
          <a:xfrm>
            <a:off x="381000" y="838200"/>
            <a:ext cx="8382000" cy="5638800"/>
          </a:xfrm>
          <a:prstGeom prst="rect">
            <a:avLst/>
          </a:prstGeom>
          <a:gradFill rotWithShape="0">
            <a:gsLst>
              <a:gs pos="0">
                <a:schemeClr val="tx1">
                  <a:gamma/>
                  <a:shade val="86275"/>
                  <a:invGamma/>
                </a:schemeClr>
              </a:gs>
              <a:gs pos="50000">
                <a:schemeClr val="tx1"/>
              </a:gs>
              <a:gs pos="100000">
                <a:schemeClr val="tx1">
                  <a:gamma/>
                  <a:shade val="86275"/>
                  <a:invGamma/>
                </a:schemeClr>
              </a:gs>
            </a:gsLst>
            <a:lin ang="0" scaled="1"/>
          </a:gradFill>
          <a:ln w="12700">
            <a:noFill/>
            <a:miter lim="800000"/>
            <a:headEnd type="none" w="sm" len="sm"/>
            <a:tailEnd type="none" w="sm" len="sm"/>
          </a:ln>
          <a:effectLst/>
        </p:spPr>
        <p:txBody>
          <a:bodyPr wrap="none" anchor="ctr"/>
          <a:lstStyle/>
          <a:p>
            <a:endParaRPr lang="en-US"/>
          </a:p>
        </p:txBody>
      </p:sp>
      <p:sp>
        <p:nvSpPr>
          <p:cNvPr id="28686" name="Text Box 14"/>
          <p:cNvSpPr txBox="1">
            <a:spLocks noChangeArrowheads="1"/>
          </p:cNvSpPr>
          <p:nvPr userDrawn="1"/>
        </p:nvSpPr>
        <p:spPr bwMode="auto">
          <a:xfrm>
            <a:off x="8077200" y="6491288"/>
            <a:ext cx="1066800" cy="366712"/>
          </a:xfrm>
          <a:prstGeom prst="rect">
            <a:avLst/>
          </a:prstGeom>
          <a:noFill/>
          <a:ln w="9525">
            <a:noFill/>
            <a:miter lim="800000"/>
            <a:headEnd/>
            <a:tailEnd/>
          </a:ln>
          <a:effectLst>
            <a:outerShdw dist="35921" dir="2700000" algn="ctr" rotWithShape="0">
              <a:srgbClr val="000066"/>
            </a:outerShdw>
          </a:effectLst>
        </p:spPr>
        <p:txBody>
          <a:bodyPr>
            <a:spAutoFit/>
          </a:bodyPr>
          <a:lstStyle/>
          <a:p>
            <a:pPr algn="r" eaLnBrk="0" hangingPunct="0">
              <a:spcBef>
                <a:spcPct val="50000"/>
              </a:spcBef>
            </a:pPr>
            <a:fld id="{ABA4C674-126C-4450-AB38-46B7A3BA6B9F}" type="slidenum">
              <a:rPr lang="en-US" sz="1800"/>
              <a:pPr algn="r" eaLnBrk="0" hangingPunct="0">
                <a:spcBef>
                  <a:spcPct val="50000"/>
                </a:spcBef>
              </a:pPr>
              <a:t>‹#›</a:t>
            </a:fld>
            <a:endParaRPr lang="en-US" sz="1800"/>
          </a:p>
        </p:txBody>
      </p:sp>
      <p:sp>
        <p:nvSpPr>
          <p:cNvPr id="28679" name="Rectangle 7"/>
          <p:cNvSpPr>
            <a:spLocks noGrp="1" noChangeArrowheads="1"/>
          </p:cNvSpPr>
          <p:nvPr>
            <p:ph type="title"/>
          </p:nvPr>
        </p:nvSpPr>
        <p:spPr bwMode="auto">
          <a:xfrm>
            <a:off x="0" y="0"/>
            <a:ext cx="9144000" cy="7620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8680" name="Rectangle 8"/>
          <p:cNvSpPr>
            <a:spLocks noGrp="1" noChangeArrowheads="1"/>
          </p:cNvSpPr>
          <p:nvPr>
            <p:ph type="body" idx="1"/>
          </p:nvPr>
        </p:nvSpPr>
        <p:spPr bwMode="auto">
          <a:xfrm>
            <a:off x="685800" y="1371600"/>
            <a:ext cx="7772400" cy="4648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90" name="Line 18"/>
          <p:cNvSpPr>
            <a:spLocks noChangeShapeType="1"/>
          </p:cNvSpPr>
          <p:nvPr userDrawn="1"/>
        </p:nvSpPr>
        <p:spPr bwMode="auto">
          <a:xfrm>
            <a:off x="381000" y="762000"/>
            <a:ext cx="8382000" cy="0"/>
          </a:xfrm>
          <a:prstGeom prst="line">
            <a:avLst/>
          </a:prstGeom>
          <a:noFill/>
          <a:ln w="76200" cmpd="tri">
            <a:solidFill>
              <a:srgbClr val="800000"/>
            </a:solidFill>
            <a:round/>
            <a:headEnd type="none" w="sm" len="sm"/>
            <a:tailEnd type="none" w="sm" len="sm"/>
          </a:ln>
          <a:effectLst/>
        </p:spPr>
        <p:txBody>
          <a:bodyPr wrap="none"/>
          <a:lstStyle/>
          <a:p>
            <a:endParaRPr lang="en-US"/>
          </a:p>
        </p:txBody>
      </p:sp>
      <p:sp>
        <p:nvSpPr>
          <p:cNvPr id="28691" name="Line 19"/>
          <p:cNvSpPr>
            <a:spLocks noChangeShapeType="1"/>
          </p:cNvSpPr>
          <p:nvPr userDrawn="1"/>
        </p:nvSpPr>
        <p:spPr bwMode="auto">
          <a:xfrm>
            <a:off x="381000" y="762000"/>
            <a:ext cx="8382000" cy="0"/>
          </a:xfrm>
          <a:prstGeom prst="line">
            <a:avLst/>
          </a:prstGeom>
          <a:noFill/>
          <a:ln w="12700">
            <a:solidFill>
              <a:schemeClr val="tx1"/>
            </a:solidFill>
            <a:round/>
            <a:headEnd type="none" w="sm" len="sm"/>
            <a:tailEnd type="none" w="sm" len="sm"/>
          </a:ln>
          <a:effectLst/>
        </p:spPr>
        <p:txBody>
          <a:bodyPr wrap="none"/>
          <a:lstStyle/>
          <a:p>
            <a:endParaRPr lang="en-US"/>
          </a:p>
        </p:txBody>
      </p:sp>
      <p:sp>
        <p:nvSpPr>
          <p:cNvPr id="28693" name="Line 21"/>
          <p:cNvSpPr>
            <a:spLocks noChangeShapeType="1"/>
          </p:cNvSpPr>
          <p:nvPr userDrawn="1"/>
        </p:nvSpPr>
        <p:spPr bwMode="auto">
          <a:xfrm>
            <a:off x="381000" y="714375"/>
            <a:ext cx="8382000" cy="0"/>
          </a:xfrm>
          <a:prstGeom prst="line">
            <a:avLst/>
          </a:prstGeom>
          <a:noFill/>
          <a:ln w="76200" cmpd="tri">
            <a:solidFill>
              <a:srgbClr val="003366"/>
            </a:solidFill>
            <a:round/>
            <a:headEnd type="none" w="sm" len="sm"/>
            <a:tailEnd type="none" w="sm" len="sm"/>
          </a:ln>
          <a:effectLst/>
        </p:spPr>
        <p:txBody>
          <a:bodyPr wrap="none"/>
          <a:lstStyle/>
          <a:p>
            <a:endParaRPr lang="en-US"/>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iming>
    <p:tnLst>
      <p:par>
        <p:cTn id="1" dur="indefinite" restart="never" nodeType="tmRoot"/>
      </p:par>
    </p:tnLst>
  </p:timing>
  <p:txStyles>
    <p:titleStyle>
      <a:lvl1pPr algn="ctr" rtl="0" fontAlgn="base">
        <a:spcBef>
          <a:spcPct val="0"/>
        </a:spcBef>
        <a:spcAft>
          <a:spcPct val="0"/>
        </a:spcAft>
        <a:defRPr sz="3600">
          <a:solidFill>
            <a:schemeClr val="tx1"/>
          </a:solidFill>
          <a:latin typeface="+mj-lt"/>
          <a:ea typeface="+mj-ea"/>
          <a:cs typeface="+mj-cs"/>
        </a:defRPr>
      </a:lvl1pPr>
      <a:lvl2pPr algn="ctr" rtl="0" fontAlgn="base">
        <a:spcBef>
          <a:spcPct val="0"/>
        </a:spcBef>
        <a:spcAft>
          <a:spcPct val="0"/>
        </a:spcAft>
        <a:defRPr sz="3600">
          <a:solidFill>
            <a:schemeClr val="tx1"/>
          </a:solidFill>
          <a:latin typeface="Times New Roman" pitchFamily="18" charset="0"/>
        </a:defRPr>
      </a:lvl2pPr>
      <a:lvl3pPr algn="ctr" rtl="0" fontAlgn="base">
        <a:spcBef>
          <a:spcPct val="0"/>
        </a:spcBef>
        <a:spcAft>
          <a:spcPct val="0"/>
        </a:spcAft>
        <a:defRPr sz="3600">
          <a:solidFill>
            <a:schemeClr val="tx1"/>
          </a:solidFill>
          <a:latin typeface="Times New Roman" pitchFamily="18" charset="0"/>
        </a:defRPr>
      </a:lvl3pPr>
      <a:lvl4pPr algn="ctr" rtl="0" fontAlgn="base">
        <a:spcBef>
          <a:spcPct val="0"/>
        </a:spcBef>
        <a:spcAft>
          <a:spcPct val="0"/>
        </a:spcAft>
        <a:defRPr sz="3600">
          <a:solidFill>
            <a:schemeClr val="tx1"/>
          </a:solidFill>
          <a:latin typeface="Times New Roman" pitchFamily="18" charset="0"/>
        </a:defRPr>
      </a:lvl4pPr>
      <a:lvl5pPr algn="ctr" rtl="0" fontAlgn="base">
        <a:spcBef>
          <a:spcPct val="0"/>
        </a:spcBef>
        <a:spcAft>
          <a:spcPct val="0"/>
        </a:spcAft>
        <a:defRPr sz="3600">
          <a:solidFill>
            <a:schemeClr val="tx1"/>
          </a:solidFill>
          <a:latin typeface="Times New Roman" pitchFamily="18" charset="0"/>
        </a:defRPr>
      </a:lvl5pPr>
      <a:lvl6pPr marL="457200" algn="ctr" rtl="0" fontAlgn="base">
        <a:spcBef>
          <a:spcPct val="0"/>
        </a:spcBef>
        <a:spcAft>
          <a:spcPct val="0"/>
        </a:spcAft>
        <a:defRPr sz="3600">
          <a:solidFill>
            <a:schemeClr val="tx1"/>
          </a:solidFill>
          <a:latin typeface="Times New Roman" pitchFamily="18" charset="0"/>
        </a:defRPr>
      </a:lvl6pPr>
      <a:lvl7pPr marL="914400" algn="ctr" rtl="0" fontAlgn="base">
        <a:spcBef>
          <a:spcPct val="0"/>
        </a:spcBef>
        <a:spcAft>
          <a:spcPct val="0"/>
        </a:spcAft>
        <a:defRPr sz="3600">
          <a:solidFill>
            <a:schemeClr val="tx1"/>
          </a:solidFill>
          <a:latin typeface="Times New Roman" pitchFamily="18" charset="0"/>
        </a:defRPr>
      </a:lvl7pPr>
      <a:lvl8pPr marL="1371600" algn="ctr" rtl="0" fontAlgn="base">
        <a:spcBef>
          <a:spcPct val="0"/>
        </a:spcBef>
        <a:spcAft>
          <a:spcPct val="0"/>
        </a:spcAft>
        <a:defRPr sz="3600">
          <a:solidFill>
            <a:schemeClr val="tx1"/>
          </a:solidFill>
          <a:latin typeface="Times New Roman" pitchFamily="18" charset="0"/>
        </a:defRPr>
      </a:lvl8pPr>
      <a:lvl9pPr marL="1828800" algn="ctr" rtl="0" fontAlgn="base">
        <a:spcBef>
          <a:spcPct val="0"/>
        </a:spcBef>
        <a:spcAft>
          <a:spcPct val="0"/>
        </a:spcAft>
        <a:defRPr sz="3600">
          <a:solidFill>
            <a:schemeClr val="tx1"/>
          </a:solidFill>
          <a:latin typeface="Times New Roman" pitchFamily="18" charset="0"/>
        </a:defRPr>
      </a:lvl9pPr>
    </p:titleStyle>
    <p:bodyStyle>
      <a:lvl1pPr marL="342900" indent="-342900" algn="l" rtl="0" fontAlgn="base">
        <a:spcBef>
          <a:spcPct val="20000"/>
        </a:spcBef>
        <a:spcAft>
          <a:spcPct val="0"/>
        </a:spcAft>
        <a:buClr>
          <a:srgbClr val="006699"/>
        </a:buClr>
        <a:buFont typeface="Wingdings" pitchFamily="2" charset="2"/>
        <a:buBlip>
          <a:blip r:embed="rId13"/>
        </a:buBlip>
        <a:defRPr sz="3200">
          <a:solidFill>
            <a:srgbClr val="800000"/>
          </a:solidFill>
          <a:latin typeface="+mn-lt"/>
          <a:ea typeface="+mn-ea"/>
          <a:cs typeface="+mn-cs"/>
        </a:defRPr>
      </a:lvl1pPr>
      <a:lvl2pPr marL="742950" indent="-285750" algn="l" rtl="0" fontAlgn="base">
        <a:spcBef>
          <a:spcPct val="20000"/>
        </a:spcBef>
        <a:spcAft>
          <a:spcPct val="0"/>
        </a:spcAft>
        <a:buClr>
          <a:srgbClr val="006699"/>
        </a:buClr>
        <a:buFont typeface="Wingdings" pitchFamily="2" charset="2"/>
        <a:buBlip>
          <a:blip r:embed="rId13"/>
        </a:buBlip>
        <a:defRPr sz="2800">
          <a:solidFill>
            <a:srgbClr val="800000"/>
          </a:solidFill>
          <a:latin typeface="+mn-lt"/>
        </a:defRPr>
      </a:lvl2pPr>
      <a:lvl3pPr marL="1143000" indent="-228600" algn="l" rtl="0" fontAlgn="base">
        <a:spcBef>
          <a:spcPct val="20000"/>
        </a:spcBef>
        <a:spcAft>
          <a:spcPct val="0"/>
        </a:spcAft>
        <a:buClr>
          <a:srgbClr val="006699"/>
        </a:buClr>
        <a:buFont typeface="Wingdings" pitchFamily="2" charset="2"/>
        <a:buBlip>
          <a:blip r:embed="rId13"/>
        </a:buBlip>
        <a:defRPr sz="2400">
          <a:solidFill>
            <a:srgbClr val="800000"/>
          </a:solidFill>
          <a:latin typeface="+mn-lt"/>
        </a:defRPr>
      </a:lvl3pPr>
      <a:lvl4pPr marL="16002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4pPr>
      <a:lvl5pPr marL="20574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5pPr>
      <a:lvl6pPr marL="25146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6pPr>
      <a:lvl7pPr marL="29718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7pPr>
      <a:lvl8pPr marL="34290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8pPr>
      <a:lvl9pPr marL="3886200" indent="-228600" algn="l" rtl="0" fontAlgn="base">
        <a:spcBef>
          <a:spcPct val="20000"/>
        </a:spcBef>
        <a:spcAft>
          <a:spcPct val="0"/>
        </a:spcAft>
        <a:buClr>
          <a:srgbClr val="006699"/>
        </a:buClr>
        <a:buFont typeface="Wingdings" pitchFamily="2" charset="2"/>
        <a:buBlip>
          <a:blip r:embed="rId13"/>
        </a:buBlip>
        <a:defRPr sz="2000">
          <a:solidFill>
            <a:srgbClr val="8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pinksheets.com/index.jsp" TargetMode="External"/><Relationship Id="rId2" Type="http://schemas.openxmlformats.org/officeDocument/2006/relationships/hyperlink" Target="http://www.otcbb.com/"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r>
              <a:rPr lang="en-US" altLang="zh-CN" dirty="0" smtClean="0">
                <a:solidFill>
                  <a:srgbClr val="FFFFE1"/>
                </a:solidFill>
                <a:ea typeface="宋体" pitchFamily="2" charset="-122"/>
              </a:rPr>
              <a:t>Finance and Financial Markets</a:t>
            </a:r>
            <a:endParaRPr lang="en-US" dirty="0">
              <a:solidFill>
                <a:srgbClr val="FFFFE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p:cNvPicPr>
            <a:picLocks noChangeAspect="1" noChangeArrowheads="1"/>
          </p:cNvPicPr>
          <p:nvPr/>
        </p:nvPicPr>
        <p:blipFill>
          <a:blip r:embed="rId2" cstate="print"/>
          <a:srcRect/>
          <a:stretch>
            <a:fillRect/>
          </a:stretch>
        </p:blipFill>
        <p:spPr bwMode="auto">
          <a:xfrm>
            <a:off x="0" y="0"/>
            <a:ext cx="9144000" cy="6884988"/>
          </a:xfrm>
          <a:prstGeom prst="rect">
            <a:avLst/>
          </a:prstGeom>
          <a:noFill/>
          <a:ln w="12700">
            <a:noFill/>
            <a:miter lim="800000"/>
            <a:headEnd type="none" w="sm" len="sm"/>
            <a:tailEnd type="none" w="sm" len="sm"/>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922338" y="1219200"/>
            <a:ext cx="6892925" cy="4724400"/>
          </a:xfrm>
          <a:noFill/>
          <a:ln/>
        </p:spPr>
        <p:txBody>
          <a:bodyPr lIns="90488" tIns="44450" rIns="90488" bIns="44450"/>
          <a:lstStyle/>
          <a:p>
            <a:pPr>
              <a:lnSpc>
                <a:spcPct val="80000"/>
              </a:lnSpc>
              <a:buFont typeface="Wingdings" pitchFamily="2" charset="2"/>
              <a:buNone/>
            </a:pPr>
            <a:r>
              <a:rPr lang="en-US" u="sng" dirty="0"/>
              <a:t>Securitization &amp; Credit Enhancement</a:t>
            </a:r>
            <a:endParaRPr lang="en-US" dirty="0"/>
          </a:p>
          <a:p>
            <a:pPr>
              <a:lnSpc>
                <a:spcPct val="80000"/>
              </a:lnSpc>
            </a:pPr>
            <a:r>
              <a:rPr lang="en-US" sz="2800" dirty="0"/>
              <a:t>Mortgage and asset backed securities</a:t>
            </a:r>
          </a:p>
          <a:p>
            <a:pPr lvl="1">
              <a:lnSpc>
                <a:spcPct val="80000"/>
              </a:lnSpc>
            </a:pPr>
            <a:r>
              <a:rPr lang="en-US" sz="2400" dirty="0"/>
              <a:t>Offers opportunities for investors and originators</a:t>
            </a:r>
          </a:p>
          <a:p>
            <a:pPr lvl="1">
              <a:lnSpc>
                <a:spcPct val="80000"/>
              </a:lnSpc>
            </a:pPr>
            <a:r>
              <a:rPr lang="en-US" sz="2400" dirty="0"/>
              <a:t>Changes in financial institutions businesses</a:t>
            </a:r>
          </a:p>
          <a:p>
            <a:pPr lvl="1">
              <a:lnSpc>
                <a:spcPct val="80000"/>
              </a:lnSpc>
            </a:pPr>
            <a:r>
              <a:rPr lang="en-US" sz="2400" dirty="0"/>
              <a:t>Short-term CMOs are excellent money market instrument</a:t>
            </a:r>
          </a:p>
          <a:p>
            <a:pPr lvl="2">
              <a:lnSpc>
                <a:spcPct val="80000"/>
              </a:lnSpc>
            </a:pPr>
            <a:r>
              <a:rPr lang="en-US" sz="2000" dirty="0"/>
              <a:t>Money market funds with large exposure to short-term CMOs</a:t>
            </a:r>
          </a:p>
          <a:p>
            <a:pPr>
              <a:lnSpc>
                <a:spcPct val="80000"/>
              </a:lnSpc>
            </a:pPr>
            <a:r>
              <a:rPr lang="en-US" sz="2800" dirty="0"/>
              <a:t>Credit enhancement and its role</a:t>
            </a:r>
          </a:p>
          <a:p>
            <a:pPr lvl="1">
              <a:lnSpc>
                <a:spcPct val="80000"/>
              </a:lnSpc>
            </a:pPr>
            <a:r>
              <a:rPr lang="en-US" sz="2400" dirty="0"/>
              <a:t>Bond insurance</a:t>
            </a:r>
          </a:p>
          <a:p>
            <a:pPr lvl="1">
              <a:lnSpc>
                <a:spcPct val="80000"/>
              </a:lnSpc>
            </a:pPr>
            <a:r>
              <a:rPr lang="en-US" sz="2400" dirty="0" smtClean="0"/>
              <a:t>CDS</a:t>
            </a:r>
          </a:p>
          <a:p>
            <a:pPr lvl="1">
              <a:lnSpc>
                <a:spcPct val="80000"/>
              </a:lnSpc>
            </a:pPr>
            <a:r>
              <a:rPr lang="en-US" sz="2400" dirty="0" smtClean="0"/>
              <a:t>The DP World default and the jump in CDS spread for sovereigns </a:t>
            </a:r>
            <a:endParaRPr lang="en-US" sz="2400" dirty="0"/>
          </a:p>
        </p:txBody>
      </p:sp>
      <p:sp>
        <p:nvSpPr>
          <p:cNvPr id="38915" name="Rectangle 3"/>
          <p:cNvSpPr>
            <a:spLocks noGrp="1" noChangeArrowheads="1"/>
          </p:cNvSpPr>
          <p:nvPr>
            <p:ph type="title"/>
          </p:nvPr>
        </p:nvSpPr>
        <p:spPr/>
        <p:txBody>
          <a:bodyPr/>
          <a:lstStyle/>
          <a:p>
            <a:r>
              <a:rPr lang="en-US"/>
              <a:t>Key Trends - Securitization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609600" y="1143000"/>
            <a:ext cx="8229600" cy="4724400"/>
          </a:xfrm>
          <a:noFill/>
          <a:ln/>
        </p:spPr>
        <p:txBody>
          <a:bodyPr lIns="90488" tIns="44450" rIns="90488" bIns="44450"/>
          <a:lstStyle/>
          <a:p>
            <a:pPr marL="0" indent="0">
              <a:buFont typeface="Wingdings" pitchFamily="2" charset="2"/>
              <a:buNone/>
              <a:tabLst>
                <a:tab pos="571500" algn="l"/>
              </a:tabLst>
            </a:pPr>
            <a:r>
              <a:rPr lang="en-US" altLang="zh-CN" u="sng">
                <a:ea typeface="宋体" pitchFamily="2" charset="-122"/>
              </a:rPr>
              <a:t>Product Design and Marketing</a:t>
            </a:r>
            <a:endParaRPr lang="en-US"/>
          </a:p>
          <a:p>
            <a:pPr marL="0" indent="0">
              <a:tabLst>
                <a:tab pos="571500" algn="l"/>
              </a:tabLst>
            </a:pPr>
            <a:r>
              <a:rPr lang="en-US"/>
              <a:t>Bundling and unbundling of cash flows</a:t>
            </a:r>
          </a:p>
          <a:p>
            <a:pPr lvl="1">
              <a:tabLst>
                <a:tab pos="571500" algn="l"/>
              </a:tabLst>
            </a:pPr>
            <a:r>
              <a:rPr lang="en-US"/>
              <a:t>Examples: strips, CMOs/CDOs</a:t>
            </a:r>
          </a:p>
          <a:p>
            <a:pPr marL="0" indent="0">
              <a:tabLst>
                <a:tab pos="571500" algn="l"/>
              </a:tabLst>
            </a:pPr>
            <a:r>
              <a:rPr lang="en-US"/>
              <a:t>Swaps</a:t>
            </a:r>
          </a:p>
          <a:p>
            <a:pPr lvl="1">
              <a:tabLst>
                <a:tab pos="571500" algn="l"/>
              </a:tabLst>
            </a:pPr>
            <a:r>
              <a:rPr lang="en-US"/>
              <a:t>Average price swaps to lock in cost for a refiner</a:t>
            </a:r>
          </a:p>
          <a:p>
            <a:pPr marL="0" indent="0">
              <a:tabLst>
                <a:tab pos="571500" algn="l"/>
              </a:tabLst>
            </a:pPr>
            <a:r>
              <a:rPr lang="en-US"/>
              <a:t>Options</a:t>
            </a:r>
          </a:p>
          <a:p>
            <a:pPr lvl="1">
              <a:tabLst>
                <a:tab pos="571500" algn="l"/>
              </a:tabLst>
            </a:pPr>
            <a:r>
              <a:rPr lang="en-US"/>
              <a:t>Accumulators</a:t>
            </a:r>
          </a:p>
          <a:p>
            <a:pPr lvl="1">
              <a:tabLst>
                <a:tab pos="571500" algn="l"/>
              </a:tabLst>
            </a:pPr>
            <a:r>
              <a:rPr lang="en-US"/>
              <a:t>Citic Pacific</a:t>
            </a:r>
          </a:p>
        </p:txBody>
      </p:sp>
      <p:sp>
        <p:nvSpPr>
          <p:cNvPr id="39939" name="Rectangle 3"/>
          <p:cNvSpPr>
            <a:spLocks noGrp="1" noChangeArrowheads="1"/>
          </p:cNvSpPr>
          <p:nvPr>
            <p:ph type="title"/>
          </p:nvPr>
        </p:nvSpPr>
        <p:spPr/>
        <p:txBody>
          <a:bodyPr/>
          <a:lstStyle/>
          <a:p>
            <a:r>
              <a:rPr lang="en-US"/>
              <a:t>Key Trends - Financial Innovation</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subTitle" idx="1"/>
          </p:nvPr>
        </p:nvSpPr>
        <p:spPr>
          <a:xfrm>
            <a:off x="228600" y="2971800"/>
            <a:ext cx="8915400" cy="3143250"/>
          </a:xfrm>
        </p:spPr>
        <p:txBody>
          <a:bodyPr/>
          <a:lstStyle/>
          <a:p>
            <a:r>
              <a:rPr lang="en-US" dirty="0">
                <a:solidFill>
                  <a:srgbClr val="FFFFE1"/>
                </a:solidFill>
              </a:rPr>
              <a:t>Financial </a:t>
            </a:r>
            <a:r>
              <a:rPr lang="en-US" dirty="0" smtClean="0">
                <a:solidFill>
                  <a:srgbClr val="FFFFE1"/>
                </a:solidFill>
              </a:rPr>
              <a:t>Instruments</a:t>
            </a:r>
            <a:r>
              <a:rPr lang="en-US" dirty="0" smtClean="0">
                <a:solidFill>
                  <a:srgbClr val="FFFFE1"/>
                </a:solidFill>
                <a:ea typeface="宋体" pitchFamily="2" charset="-122"/>
              </a:rPr>
              <a:t>, Hedge Funds and Strategies</a:t>
            </a:r>
            <a:endParaRPr lang="en-US" dirty="0">
              <a:solidFill>
                <a:srgbClr val="FFFFE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Major Types of Securities</a:t>
            </a:r>
          </a:p>
        </p:txBody>
      </p:sp>
      <p:sp>
        <p:nvSpPr>
          <p:cNvPr id="52227" name="Rectangle 3"/>
          <p:cNvSpPr>
            <a:spLocks noGrp="1" noChangeArrowheads="1"/>
          </p:cNvSpPr>
          <p:nvPr>
            <p:ph type="body" idx="1"/>
          </p:nvPr>
        </p:nvSpPr>
        <p:spPr/>
        <p:txBody>
          <a:bodyPr/>
          <a:lstStyle/>
          <a:p>
            <a:pPr>
              <a:lnSpc>
                <a:spcPct val="80000"/>
              </a:lnSpc>
            </a:pPr>
            <a:r>
              <a:rPr lang="en-US" sz="2800"/>
              <a:t>Debt</a:t>
            </a:r>
          </a:p>
          <a:p>
            <a:pPr lvl="1">
              <a:lnSpc>
                <a:spcPct val="80000"/>
              </a:lnSpc>
            </a:pPr>
            <a:r>
              <a:rPr lang="en-US" sz="2400"/>
              <a:t> Money market instruments</a:t>
            </a:r>
          </a:p>
          <a:p>
            <a:pPr lvl="1">
              <a:lnSpc>
                <a:spcPct val="80000"/>
              </a:lnSpc>
            </a:pPr>
            <a:r>
              <a:rPr lang="en-US" sz="2400"/>
              <a:t> Bonds</a:t>
            </a:r>
          </a:p>
          <a:p>
            <a:pPr>
              <a:lnSpc>
                <a:spcPct val="80000"/>
              </a:lnSpc>
            </a:pPr>
            <a:r>
              <a:rPr lang="en-US" sz="2800"/>
              <a:t>Common stock (equity)</a:t>
            </a:r>
            <a:endParaRPr lang="en-US" altLang="zh-CN" sz="2800">
              <a:ea typeface="宋体" pitchFamily="2" charset="-122"/>
            </a:endParaRPr>
          </a:p>
          <a:p>
            <a:pPr lvl="1">
              <a:lnSpc>
                <a:spcPct val="80000"/>
              </a:lnSpc>
            </a:pPr>
            <a:r>
              <a:rPr lang="en-US" altLang="zh-CN" sz="2400">
                <a:ea typeface="宋体" pitchFamily="2" charset="-122"/>
              </a:rPr>
              <a:t>A, B, H, N shares</a:t>
            </a:r>
            <a:endParaRPr lang="en-US" sz="2400"/>
          </a:p>
          <a:p>
            <a:pPr lvl="1">
              <a:lnSpc>
                <a:spcPct val="80000"/>
              </a:lnSpc>
            </a:pPr>
            <a:r>
              <a:rPr lang="en-US" sz="2400"/>
              <a:t>Private equity and venture capital</a:t>
            </a:r>
          </a:p>
          <a:p>
            <a:pPr>
              <a:lnSpc>
                <a:spcPct val="80000"/>
              </a:lnSpc>
            </a:pPr>
            <a:r>
              <a:rPr lang="en-US" sz="2800"/>
              <a:t>Preferred stock</a:t>
            </a:r>
          </a:p>
          <a:p>
            <a:pPr>
              <a:lnSpc>
                <a:spcPct val="80000"/>
              </a:lnSpc>
            </a:pPr>
            <a:r>
              <a:rPr lang="en-US" sz="2800"/>
              <a:t>Derivative securities</a:t>
            </a:r>
          </a:p>
          <a:p>
            <a:pPr lvl="1">
              <a:lnSpc>
                <a:spcPct val="80000"/>
              </a:lnSpc>
            </a:pPr>
            <a:r>
              <a:rPr lang="en-US" sz="2400"/>
              <a:t>Options, futures, swaps</a:t>
            </a:r>
          </a:p>
          <a:p>
            <a:pPr>
              <a:lnSpc>
                <a:spcPct val="80000"/>
              </a:lnSpc>
            </a:pPr>
            <a:r>
              <a:rPr lang="en-US" sz="2800"/>
              <a:t>Mutual funds and hedge funds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Markets and Instruments</a:t>
            </a:r>
          </a:p>
        </p:txBody>
      </p:sp>
      <p:sp>
        <p:nvSpPr>
          <p:cNvPr id="53251" name="Rectangle 3"/>
          <p:cNvSpPr>
            <a:spLocks noGrp="1" noChangeArrowheads="1"/>
          </p:cNvSpPr>
          <p:nvPr>
            <p:ph type="body" idx="1"/>
          </p:nvPr>
        </p:nvSpPr>
        <p:spPr/>
        <p:txBody>
          <a:bodyPr/>
          <a:lstStyle/>
          <a:p>
            <a:r>
              <a:rPr lang="en-US"/>
              <a:t>Money Market</a:t>
            </a:r>
          </a:p>
          <a:p>
            <a:pPr lvl="1"/>
            <a:r>
              <a:rPr lang="en-US"/>
              <a:t>Debt instruments</a:t>
            </a:r>
          </a:p>
          <a:p>
            <a:pPr lvl="1"/>
            <a:r>
              <a:rPr lang="en-US"/>
              <a:t>Derivatives</a:t>
            </a:r>
          </a:p>
          <a:p>
            <a:r>
              <a:rPr lang="en-US"/>
              <a:t>Capital Market</a:t>
            </a:r>
          </a:p>
          <a:p>
            <a:pPr lvl="1"/>
            <a:r>
              <a:rPr lang="en-US"/>
              <a:t>Bonds</a:t>
            </a:r>
          </a:p>
          <a:p>
            <a:pPr lvl="1"/>
            <a:r>
              <a:rPr lang="en-US"/>
              <a:t>Equity</a:t>
            </a:r>
          </a:p>
          <a:p>
            <a:pPr lvl="1"/>
            <a:r>
              <a:rPr lang="en-US"/>
              <a:t>Derivatives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Money Market Instruments</a:t>
            </a:r>
          </a:p>
        </p:txBody>
      </p:sp>
      <p:sp>
        <p:nvSpPr>
          <p:cNvPr id="54275" name="Rectangle 3"/>
          <p:cNvSpPr>
            <a:spLocks noGrp="1" noChangeArrowheads="1"/>
          </p:cNvSpPr>
          <p:nvPr>
            <p:ph type="body" idx="1"/>
          </p:nvPr>
        </p:nvSpPr>
        <p:spPr/>
        <p:txBody>
          <a:bodyPr/>
          <a:lstStyle/>
          <a:p>
            <a:pPr>
              <a:lnSpc>
                <a:spcPct val="80000"/>
              </a:lnSpc>
            </a:pPr>
            <a:r>
              <a:rPr lang="en-US"/>
              <a:t>Treasury bills</a:t>
            </a:r>
          </a:p>
          <a:p>
            <a:pPr>
              <a:lnSpc>
                <a:spcPct val="80000"/>
              </a:lnSpc>
            </a:pPr>
            <a:r>
              <a:rPr lang="en-US"/>
              <a:t>Certificates of deposit</a:t>
            </a:r>
          </a:p>
          <a:p>
            <a:pPr>
              <a:lnSpc>
                <a:spcPct val="80000"/>
              </a:lnSpc>
            </a:pPr>
            <a:r>
              <a:rPr lang="en-US"/>
              <a:t>Commercial paper </a:t>
            </a:r>
          </a:p>
          <a:p>
            <a:pPr lvl="1">
              <a:lnSpc>
                <a:spcPct val="80000"/>
              </a:lnSpc>
            </a:pPr>
            <a:r>
              <a:rPr lang="en-US"/>
              <a:t>Risk/yield tradeoff </a:t>
            </a:r>
          </a:p>
          <a:p>
            <a:pPr>
              <a:lnSpc>
                <a:spcPct val="80000"/>
              </a:lnSpc>
            </a:pPr>
            <a:r>
              <a:rPr lang="en-US"/>
              <a:t>Bankers acceptances</a:t>
            </a:r>
          </a:p>
          <a:p>
            <a:pPr>
              <a:lnSpc>
                <a:spcPct val="80000"/>
              </a:lnSpc>
            </a:pPr>
            <a:r>
              <a:rPr lang="en-US"/>
              <a:t>Eurodollars</a:t>
            </a:r>
          </a:p>
          <a:p>
            <a:pPr>
              <a:lnSpc>
                <a:spcPct val="80000"/>
              </a:lnSpc>
            </a:pPr>
            <a:r>
              <a:rPr lang="en-US"/>
              <a:t>Repurchase agreements (borrowing)</a:t>
            </a:r>
          </a:p>
          <a:p>
            <a:pPr>
              <a:lnSpc>
                <a:spcPct val="80000"/>
              </a:lnSpc>
            </a:pPr>
            <a:r>
              <a:rPr lang="en-US"/>
              <a:t>Reverse RPs (lending, investing)</a:t>
            </a:r>
          </a:p>
          <a:p>
            <a:pPr>
              <a:lnSpc>
                <a:spcPct val="80000"/>
              </a:lnSpc>
              <a:buFont typeface="Wingdings" pitchFamily="2" charset="2"/>
              <a:buNone/>
            </a:pP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Money Market Instruments</a:t>
            </a:r>
          </a:p>
        </p:txBody>
      </p:sp>
      <p:sp>
        <p:nvSpPr>
          <p:cNvPr id="107523" name="Rectangle 3"/>
          <p:cNvSpPr>
            <a:spLocks noGrp="1" noChangeArrowheads="1"/>
          </p:cNvSpPr>
          <p:nvPr>
            <p:ph type="body" idx="1"/>
          </p:nvPr>
        </p:nvSpPr>
        <p:spPr/>
        <p:txBody>
          <a:bodyPr/>
          <a:lstStyle/>
          <a:p>
            <a:pPr>
              <a:lnSpc>
                <a:spcPct val="90000"/>
              </a:lnSpc>
            </a:pPr>
            <a:r>
              <a:rPr lang="en-US" sz="2400"/>
              <a:t>Federal funds</a:t>
            </a:r>
          </a:p>
          <a:p>
            <a:pPr>
              <a:lnSpc>
                <a:spcPct val="90000"/>
              </a:lnSpc>
            </a:pPr>
            <a:r>
              <a:rPr lang="en-US" sz="2400"/>
              <a:t>LIBOR market</a:t>
            </a:r>
            <a:r>
              <a:rPr lang="en-US" altLang="zh-CN" sz="2400">
                <a:ea typeface="宋体" pitchFamily="2" charset="-122"/>
              </a:rPr>
              <a:t> (SHIBOR)</a:t>
            </a:r>
          </a:p>
          <a:p>
            <a:pPr>
              <a:lnSpc>
                <a:spcPct val="90000"/>
              </a:lnSpc>
            </a:pPr>
            <a:r>
              <a:rPr lang="en-US" altLang="zh-CN" sz="2400">
                <a:ea typeface="宋体" pitchFamily="2" charset="-122"/>
              </a:rPr>
              <a:t>Index-linked money market products</a:t>
            </a:r>
          </a:p>
          <a:p>
            <a:pPr lvl="1">
              <a:lnSpc>
                <a:spcPct val="90000"/>
              </a:lnSpc>
            </a:pPr>
            <a:r>
              <a:rPr lang="en-US" sz="2000"/>
              <a:t>Commodity price linked </a:t>
            </a:r>
          </a:p>
          <a:p>
            <a:pPr lvl="1">
              <a:lnSpc>
                <a:spcPct val="90000"/>
              </a:lnSpc>
            </a:pPr>
            <a:r>
              <a:rPr lang="en-US" sz="2000"/>
              <a:t>Market index linked products</a:t>
            </a:r>
          </a:p>
          <a:p>
            <a:pPr lvl="1">
              <a:lnSpc>
                <a:spcPct val="90000"/>
              </a:lnSpc>
            </a:pPr>
            <a:r>
              <a:rPr lang="en-US" sz="2000"/>
              <a:t>Caps and floors in total yields</a:t>
            </a:r>
          </a:p>
          <a:p>
            <a:pPr>
              <a:lnSpc>
                <a:spcPct val="90000"/>
              </a:lnSpc>
            </a:pPr>
            <a:r>
              <a:rPr lang="en-US" altLang="zh-CN" sz="2400">
                <a:ea typeface="宋体" pitchFamily="2" charset="-122"/>
              </a:rPr>
              <a:t>Money market funds</a:t>
            </a:r>
          </a:p>
          <a:p>
            <a:pPr lvl="1">
              <a:lnSpc>
                <a:spcPct val="90000"/>
              </a:lnSpc>
            </a:pPr>
            <a:r>
              <a:rPr lang="en-US" altLang="zh-CN" sz="2000">
                <a:ea typeface="宋体" pitchFamily="2" charset="-122"/>
              </a:rPr>
              <a:t>Tradeoff between term/risk/yield</a:t>
            </a:r>
          </a:p>
          <a:p>
            <a:pPr lvl="1">
              <a:lnSpc>
                <a:spcPct val="90000"/>
              </a:lnSpc>
            </a:pPr>
            <a:r>
              <a:rPr lang="en-US" altLang="zh-CN" sz="2000">
                <a:ea typeface="宋体" pitchFamily="2" charset="-122"/>
              </a:rPr>
              <a:t>Mortgage related products</a:t>
            </a:r>
          </a:p>
          <a:p>
            <a:pPr lvl="1">
              <a:lnSpc>
                <a:spcPct val="90000"/>
              </a:lnSpc>
            </a:pPr>
            <a:r>
              <a:rPr lang="en-US" sz="2000"/>
              <a:t>Gaming by fund manager to enhance yield</a:t>
            </a:r>
          </a:p>
          <a:p>
            <a:pPr lvl="2">
              <a:lnSpc>
                <a:spcPct val="90000"/>
              </a:lnSpc>
            </a:pPr>
            <a:r>
              <a:rPr lang="en-US" sz="1800"/>
              <a:t>Investment in longer term products</a:t>
            </a:r>
          </a:p>
          <a:p>
            <a:pPr lvl="2">
              <a:lnSpc>
                <a:spcPct val="90000"/>
              </a:lnSpc>
            </a:pPr>
            <a:r>
              <a:rPr lang="en-US" sz="1800"/>
              <a:t>Investment in lower grade products</a:t>
            </a:r>
          </a:p>
          <a:p>
            <a:pPr lvl="2">
              <a:lnSpc>
                <a:spcPct val="90000"/>
              </a:lnSpc>
            </a:pPr>
            <a:r>
              <a:rPr lang="en-US" sz="1800"/>
              <a:t>potential loss of principal</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8"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Bond Markets</a:t>
            </a:r>
          </a:p>
        </p:txBody>
      </p:sp>
      <p:sp>
        <p:nvSpPr>
          <p:cNvPr id="56323" name="Rectangle 3"/>
          <p:cNvSpPr>
            <a:spLocks noGrp="1" noChangeArrowheads="1"/>
          </p:cNvSpPr>
          <p:nvPr>
            <p:ph type="body" idx="1"/>
          </p:nvPr>
        </p:nvSpPr>
        <p:spPr/>
        <p:txBody>
          <a:bodyPr/>
          <a:lstStyle/>
          <a:p>
            <a:pPr lvl="1"/>
            <a:r>
              <a:rPr lang="en-US" sz="3200"/>
              <a:t>Treasury Bonds and Notes</a:t>
            </a:r>
          </a:p>
          <a:p>
            <a:pPr lvl="1"/>
            <a:r>
              <a:rPr lang="en-US" sz="3200"/>
              <a:t>Agency Issues (Fed Gov)</a:t>
            </a:r>
          </a:p>
          <a:p>
            <a:pPr lvl="1"/>
            <a:r>
              <a:rPr lang="en-US" sz="3200"/>
              <a:t>International Bonds</a:t>
            </a:r>
          </a:p>
          <a:p>
            <a:pPr lvl="1"/>
            <a:r>
              <a:rPr lang="en-US" sz="3200"/>
              <a:t>Municipal Bonds</a:t>
            </a:r>
          </a:p>
          <a:p>
            <a:pPr lvl="1"/>
            <a:r>
              <a:rPr lang="en-US" sz="3200"/>
              <a:t>Corporate Bonds</a:t>
            </a:r>
          </a:p>
          <a:p>
            <a:pPr lvl="1"/>
            <a:r>
              <a:rPr lang="en-US" sz="3200"/>
              <a:t>Mortgage-Backed Securities</a:t>
            </a:r>
          </a:p>
          <a:p>
            <a:pPr lvl="1"/>
            <a:r>
              <a:rPr lang="en-US" sz="3200"/>
              <a:t>Asset Backed Securities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609600" y="1066800"/>
            <a:ext cx="8001000" cy="4800600"/>
          </a:xfrm>
          <a:noFill/>
          <a:ln/>
        </p:spPr>
        <p:txBody>
          <a:bodyPr lIns="90488" tIns="44450" rIns="90488" bIns="44450"/>
          <a:lstStyle/>
          <a:p>
            <a:pPr>
              <a:lnSpc>
                <a:spcPct val="80000"/>
              </a:lnSpc>
              <a:buClr>
                <a:schemeClr val="bg1"/>
              </a:buClr>
            </a:pPr>
            <a:r>
              <a:rPr lang="en-US" sz="2400" dirty="0"/>
              <a:t>Essential Nature of </a:t>
            </a:r>
            <a:r>
              <a:rPr lang="en-US" sz="2400" dirty="0" smtClean="0"/>
              <a:t>Finance</a:t>
            </a:r>
          </a:p>
          <a:p>
            <a:pPr lvl="1">
              <a:lnSpc>
                <a:spcPct val="80000"/>
              </a:lnSpc>
              <a:buClr>
                <a:schemeClr val="bg1"/>
              </a:buClr>
            </a:pPr>
            <a:r>
              <a:rPr lang="en-US" sz="2000" dirty="0" smtClean="0"/>
              <a:t>Tools to allocate funds (not unlike tools of transportation)</a:t>
            </a:r>
            <a:endParaRPr lang="en-US" sz="2000" dirty="0" smtClean="0"/>
          </a:p>
          <a:p>
            <a:pPr lvl="2">
              <a:lnSpc>
                <a:spcPct val="80000"/>
              </a:lnSpc>
              <a:buClr>
                <a:schemeClr val="bg1"/>
              </a:buClr>
            </a:pPr>
            <a:r>
              <a:rPr lang="en-US" sz="1600" dirty="0" smtClean="0"/>
              <a:t>Inter-temporal allocation of funds (investments/financing)</a:t>
            </a:r>
          </a:p>
          <a:p>
            <a:pPr lvl="2">
              <a:lnSpc>
                <a:spcPct val="80000"/>
              </a:lnSpc>
              <a:buClr>
                <a:schemeClr val="bg1"/>
              </a:buClr>
            </a:pPr>
            <a:r>
              <a:rPr lang="en-US" sz="1600" dirty="0" smtClean="0"/>
              <a:t>Cross-sectional allocation of funds (diversification/management of risk)</a:t>
            </a:r>
            <a:endParaRPr lang="en-US" sz="1600" dirty="0"/>
          </a:p>
          <a:p>
            <a:pPr lvl="2">
              <a:lnSpc>
                <a:spcPct val="80000"/>
              </a:lnSpc>
              <a:buClr>
                <a:schemeClr val="bg1"/>
              </a:buClr>
              <a:buNone/>
            </a:pPr>
            <a:endParaRPr lang="en-US" sz="1600" dirty="0"/>
          </a:p>
          <a:p>
            <a:pPr>
              <a:lnSpc>
                <a:spcPct val="80000"/>
              </a:lnSpc>
              <a:buClr>
                <a:schemeClr val="bg1"/>
              </a:buClr>
            </a:pPr>
            <a:r>
              <a:rPr lang="en-US" sz="2400" dirty="0" smtClean="0"/>
              <a:t>Real Assets</a:t>
            </a:r>
          </a:p>
          <a:p>
            <a:pPr lvl="1">
              <a:lnSpc>
                <a:spcPct val="80000"/>
              </a:lnSpc>
              <a:buClr>
                <a:schemeClr val="bg1"/>
              </a:buClr>
            </a:pPr>
            <a:r>
              <a:rPr lang="en-US" sz="2000" dirty="0" smtClean="0"/>
              <a:t>Assets used to produce goods and services</a:t>
            </a:r>
          </a:p>
          <a:p>
            <a:pPr lvl="1">
              <a:lnSpc>
                <a:spcPct val="80000"/>
              </a:lnSpc>
              <a:buClr>
                <a:schemeClr val="bg1"/>
              </a:buClr>
            </a:pPr>
            <a:r>
              <a:rPr lang="en-US" sz="2000" dirty="0" smtClean="0"/>
              <a:t>Plants, Stores, Oil, Land</a:t>
            </a:r>
          </a:p>
          <a:p>
            <a:pPr>
              <a:lnSpc>
                <a:spcPct val="80000"/>
              </a:lnSpc>
              <a:buClr>
                <a:schemeClr val="bg1"/>
              </a:buClr>
            </a:pPr>
            <a:r>
              <a:rPr lang="en-US" sz="2400" dirty="0" smtClean="0"/>
              <a:t>Financial Assets</a:t>
            </a:r>
          </a:p>
          <a:p>
            <a:pPr lvl="1">
              <a:lnSpc>
                <a:spcPct val="80000"/>
              </a:lnSpc>
              <a:buClr>
                <a:schemeClr val="bg1"/>
              </a:buClr>
            </a:pPr>
            <a:r>
              <a:rPr lang="en-US" sz="2000" dirty="0" smtClean="0"/>
              <a:t>Claims on real assets (futures on crude oil)</a:t>
            </a:r>
          </a:p>
          <a:p>
            <a:pPr lvl="1">
              <a:lnSpc>
                <a:spcPct val="80000"/>
              </a:lnSpc>
              <a:buClr>
                <a:schemeClr val="bg1"/>
              </a:buClr>
            </a:pPr>
            <a:r>
              <a:rPr lang="en-US" sz="2000" dirty="0" smtClean="0"/>
              <a:t>Focus of the course (but never forget the real assets)</a:t>
            </a:r>
          </a:p>
          <a:p>
            <a:pPr lvl="2">
              <a:lnSpc>
                <a:spcPct val="80000"/>
              </a:lnSpc>
              <a:buClr>
                <a:schemeClr val="bg1"/>
              </a:buClr>
            </a:pPr>
            <a:r>
              <a:rPr lang="en-US" sz="1800" dirty="0" smtClean="0"/>
              <a:t>Warren Buffet</a:t>
            </a:r>
          </a:p>
          <a:p>
            <a:pPr lvl="2">
              <a:lnSpc>
                <a:spcPct val="80000"/>
              </a:lnSpc>
              <a:buClr>
                <a:schemeClr val="bg1"/>
              </a:buClr>
            </a:pPr>
            <a:r>
              <a:rPr lang="en-US" sz="1800" dirty="0" smtClean="0"/>
              <a:t>Technology bubbles</a:t>
            </a:r>
          </a:p>
          <a:p>
            <a:pPr lvl="2">
              <a:lnSpc>
                <a:spcPct val="80000"/>
              </a:lnSpc>
              <a:buClr>
                <a:schemeClr val="bg1"/>
              </a:buClr>
            </a:pPr>
            <a:r>
              <a:rPr lang="en-US" sz="1800" dirty="0" smtClean="0"/>
              <a:t>Speculation by hedge funds in oil futures</a:t>
            </a:r>
          </a:p>
          <a:p>
            <a:pPr lvl="3">
              <a:lnSpc>
                <a:spcPct val="80000"/>
              </a:lnSpc>
              <a:buClr>
                <a:schemeClr val="bg1"/>
              </a:buClr>
            </a:pPr>
            <a:r>
              <a:rPr lang="en-US" sz="1600" dirty="0" smtClean="0"/>
              <a:t>Commodities fund, hedge funds</a:t>
            </a:r>
          </a:p>
          <a:p>
            <a:pPr lvl="3">
              <a:lnSpc>
                <a:spcPct val="80000"/>
              </a:lnSpc>
              <a:buClr>
                <a:schemeClr val="bg1"/>
              </a:buClr>
            </a:pPr>
            <a:r>
              <a:rPr lang="en-US" sz="1600" dirty="0" smtClean="0"/>
              <a:t>University endowment funds</a:t>
            </a:r>
          </a:p>
          <a:p>
            <a:pPr lvl="2">
              <a:lnSpc>
                <a:spcPct val="80000"/>
              </a:lnSpc>
              <a:buClr>
                <a:schemeClr val="bg1"/>
              </a:buClr>
            </a:pPr>
            <a:r>
              <a:rPr lang="en-US" sz="1800" dirty="0" smtClean="0"/>
              <a:t>CDOs</a:t>
            </a:r>
            <a:endParaRPr lang="en-US" sz="1800" dirty="0"/>
          </a:p>
        </p:txBody>
      </p:sp>
      <p:sp>
        <p:nvSpPr>
          <p:cNvPr id="3081" name="Rectangle 9"/>
          <p:cNvSpPr>
            <a:spLocks noGrp="1" noChangeArrowheads="1"/>
          </p:cNvSpPr>
          <p:nvPr>
            <p:ph type="title"/>
          </p:nvPr>
        </p:nvSpPr>
        <p:spPr/>
        <p:txBody>
          <a:bodyPr/>
          <a:lstStyle/>
          <a:p>
            <a:r>
              <a:rPr lang="en-US">
                <a:effectLst>
                  <a:outerShdw blurRad="38100" dist="38100" dir="2700000" algn="tl">
                    <a:srgbClr val="000000"/>
                  </a:outerShdw>
                </a:effectLst>
              </a:rPr>
              <a:t>Finance &amp; Financial Assets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Stock Market Indexes</a:t>
            </a:r>
          </a:p>
        </p:txBody>
      </p:sp>
      <p:sp>
        <p:nvSpPr>
          <p:cNvPr id="59395" name="Rectangle 3"/>
          <p:cNvSpPr>
            <a:spLocks noGrp="1" noChangeArrowheads="1"/>
          </p:cNvSpPr>
          <p:nvPr>
            <p:ph type="body" idx="1"/>
          </p:nvPr>
        </p:nvSpPr>
        <p:spPr>
          <a:xfrm>
            <a:off x="533400" y="1219200"/>
            <a:ext cx="8153400" cy="5105400"/>
          </a:xfrm>
        </p:spPr>
        <p:txBody>
          <a:bodyPr/>
          <a:lstStyle/>
          <a:p>
            <a:r>
              <a:rPr lang="en-US" sz="2800"/>
              <a:t>Uses</a:t>
            </a:r>
          </a:p>
          <a:p>
            <a:pPr lvl="1"/>
            <a:r>
              <a:rPr lang="en-US" sz="2400"/>
              <a:t>Track average returns</a:t>
            </a:r>
          </a:p>
          <a:p>
            <a:pPr lvl="1"/>
            <a:r>
              <a:rPr lang="en-US" sz="2400"/>
              <a:t>Comparing performance of managers</a:t>
            </a:r>
          </a:p>
          <a:p>
            <a:pPr lvl="1"/>
            <a:r>
              <a:rPr lang="en-US" sz="2400"/>
              <a:t>Base of derivatives (options/futures/ETFs)</a:t>
            </a:r>
          </a:p>
          <a:p>
            <a:r>
              <a:rPr lang="en-US" sz="2800"/>
              <a:t>Factors in constructing or using an Index</a:t>
            </a:r>
          </a:p>
          <a:p>
            <a:pPr lvl="1"/>
            <a:r>
              <a:rPr lang="en-US" sz="2400"/>
              <a:t> Representative?</a:t>
            </a:r>
          </a:p>
          <a:p>
            <a:pPr lvl="1"/>
            <a:r>
              <a:rPr lang="en-US" sz="2400"/>
              <a:t> Broad or narrow?</a:t>
            </a:r>
          </a:p>
          <a:p>
            <a:pPr lvl="1"/>
            <a:r>
              <a:rPr lang="en-US" sz="2400"/>
              <a:t> How is it constructed?</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t>Examples of Indexes </a:t>
            </a:r>
            <a:r>
              <a:rPr lang="en-US" altLang="zh-CN">
                <a:ea typeface="宋体" pitchFamily="2" charset="-122"/>
              </a:rPr>
              <a:t>–</a:t>
            </a:r>
            <a:r>
              <a:rPr lang="en-US"/>
              <a:t> </a:t>
            </a:r>
            <a:r>
              <a:rPr lang="en-US" altLang="zh-CN">
                <a:ea typeface="宋体" pitchFamily="2" charset="-122"/>
              </a:rPr>
              <a:t>U.S.</a:t>
            </a:r>
            <a:endParaRPr lang="en-US"/>
          </a:p>
        </p:txBody>
      </p:sp>
      <p:sp>
        <p:nvSpPr>
          <p:cNvPr id="60419" name="Rectangle 3"/>
          <p:cNvSpPr>
            <a:spLocks noGrp="1" noChangeArrowheads="1"/>
          </p:cNvSpPr>
          <p:nvPr>
            <p:ph type="body" idx="1"/>
          </p:nvPr>
        </p:nvSpPr>
        <p:spPr/>
        <p:txBody>
          <a:bodyPr/>
          <a:lstStyle/>
          <a:p>
            <a:r>
              <a:rPr lang="en-US"/>
              <a:t>Dow Jones Industrial Average (30 Stocks)</a:t>
            </a:r>
          </a:p>
          <a:p>
            <a:r>
              <a:rPr lang="en-US"/>
              <a:t>Standard &amp; Poor’s 500 Composite</a:t>
            </a:r>
          </a:p>
          <a:p>
            <a:r>
              <a:rPr lang="en-US"/>
              <a:t>NASDAQ Composite</a:t>
            </a:r>
          </a:p>
          <a:p>
            <a:r>
              <a:rPr lang="en-US"/>
              <a:t>NYSE Composite</a:t>
            </a:r>
          </a:p>
          <a:p>
            <a:r>
              <a:rPr lang="en-US"/>
              <a:t>Wilshire 5000</a:t>
            </a:r>
            <a:endParaRPr lang="en-US" altLang="zh-CN">
              <a:ea typeface="宋体" pitchFamily="2" charset="-122"/>
            </a:endParaRPr>
          </a:p>
        </p:txBody>
      </p:sp>
      <p:pic>
        <p:nvPicPr>
          <p:cNvPr id="60420" name="Picture 4"/>
          <p:cNvPicPr>
            <a:picLocks noChangeAspect="1" noChangeArrowheads="1"/>
          </p:cNvPicPr>
          <p:nvPr/>
        </p:nvPicPr>
        <p:blipFill>
          <a:blip r:embed="rId2" cstate="print"/>
          <a:srcRect/>
          <a:stretch>
            <a:fillRect/>
          </a:stretch>
        </p:blipFill>
        <p:spPr bwMode="auto">
          <a:xfrm>
            <a:off x="0" y="4267200"/>
            <a:ext cx="8763000" cy="2552700"/>
          </a:xfrm>
          <a:prstGeom prst="rect">
            <a:avLst/>
          </a:prstGeom>
          <a:noFill/>
          <a:ln w="12700">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t>Examples of Indexes - International</a:t>
            </a:r>
          </a:p>
        </p:txBody>
      </p:sp>
      <p:sp>
        <p:nvSpPr>
          <p:cNvPr id="61443" name="Rectangle 3"/>
          <p:cNvSpPr>
            <a:spLocks noGrp="1" noChangeArrowheads="1"/>
          </p:cNvSpPr>
          <p:nvPr>
            <p:ph type="body" idx="1"/>
          </p:nvPr>
        </p:nvSpPr>
        <p:spPr/>
        <p:txBody>
          <a:bodyPr/>
          <a:lstStyle/>
          <a:p>
            <a:pPr>
              <a:lnSpc>
                <a:spcPct val="90000"/>
              </a:lnSpc>
            </a:pPr>
            <a:r>
              <a:rPr lang="en-US" sz="2800"/>
              <a:t>Nikkei 225 &amp; Nikkei 300</a:t>
            </a:r>
          </a:p>
          <a:p>
            <a:pPr>
              <a:lnSpc>
                <a:spcPct val="90000"/>
              </a:lnSpc>
            </a:pPr>
            <a:r>
              <a:rPr lang="en-US" sz="2800"/>
              <a:t>FTSE (Financial Times of London)</a:t>
            </a:r>
          </a:p>
          <a:p>
            <a:pPr>
              <a:lnSpc>
                <a:spcPct val="90000"/>
              </a:lnSpc>
            </a:pPr>
            <a:r>
              <a:rPr lang="en-US" altLang="zh-CN" sz="2800">
                <a:ea typeface="宋体" pitchFamily="2" charset="-122"/>
              </a:rPr>
              <a:t>Heng Seng, Shanghai, Shenzhen, China Market 300</a:t>
            </a:r>
            <a:endParaRPr lang="en-US" sz="2800"/>
          </a:p>
          <a:p>
            <a:pPr>
              <a:lnSpc>
                <a:spcPct val="90000"/>
              </a:lnSpc>
            </a:pPr>
            <a:r>
              <a:rPr lang="en-US" sz="2800"/>
              <a:t>Straits Times</a:t>
            </a:r>
          </a:p>
          <a:p>
            <a:pPr>
              <a:lnSpc>
                <a:spcPct val="90000"/>
              </a:lnSpc>
            </a:pPr>
            <a:r>
              <a:rPr lang="en-US" sz="2800"/>
              <a:t>Region and Country Indexes</a:t>
            </a:r>
          </a:p>
          <a:p>
            <a:pPr lvl="1">
              <a:lnSpc>
                <a:spcPct val="90000"/>
              </a:lnSpc>
            </a:pPr>
            <a:r>
              <a:rPr lang="en-US" sz="2400"/>
              <a:t>EAFE</a:t>
            </a:r>
          </a:p>
          <a:p>
            <a:pPr lvl="1">
              <a:lnSpc>
                <a:spcPct val="90000"/>
              </a:lnSpc>
            </a:pPr>
            <a:r>
              <a:rPr lang="en-US" sz="2400"/>
              <a:t>Far East</a:t>
            </a:r>
          </a:p>
          <a:p>
            <a:pPr lvl="1">
              <a:lnSpc>
                <a:spcPct val="90000"/>
              </a:lnSpc>
            </a:pPr>
            <a:r>
              <a:rPr lang="en-US" sz="2400"/>
              <a:t>United Kingdom</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20637"/>
            <a:ext cx="9144000" cy="6837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Construction of Indexes</a:t>
            </a:r>
          </a:p>
        </p:txBody>
      </p:sp>
      <p:sp>
        <p:nvSpPr>
          <p:cNvPr id="63491" name="Rectangle 3"/>
          <p:cNvSpPr>
            <a:spLocks noGrp="1" noChangeArrowheads="1"/>
          </p:cNvSpPr>
          <p:nvPr>
            <p:ph type="body" idx="1"/>
          </p:nvPr>
        </p:nvSpPr>
        <p:spPr/>
        <p:txBody>
          <a:bodyPr/>
          <a:lstStyle/>
          <a:p>
            <a:r>
              <a:rPr lang="en-US"/>
              <a:t>How are stocks weighted?</a:t>
            </a:r>
          </a:p>
          <a:p>
            <a:pPr lvl="1"/>
            <a:r>
              <a:rPr lang="en-US"/>
              <a:t>Price weighted (DJIA)</a:t>
            </a:r>
          </a:p>
          <a:p>
            <a:pPr lvl="1"/>
            <a:r>
              <a:rPr lang="en-US"/>
              <a:t>Market-value weighted (S&amp;P500, NASDAQ, Shanghai Composite)</a:t>
            </a:r>
          </a:p>
          <a:p>
            <a:pPr lvl="1"/>
            <a:r>
              <a:rPr lang="en-US"/>
              <a:t>Equally weighted (Value Line Index)</a:t>
            </a:r>
          </a:p>
          <a:p>
            <a:r>
              <a:rPr lang="en-US"/>
              <a:t>How returns are averaged?</a:t>
            </a:r>
          </a:p>
          <a:p>
            <a:pPr lvl="1"/>
            <a:r>
              <a:rPr lang="en-US"/>
              <a:t>Arithmetic (DJIA, S&amp;P500 and Shanghai Composite)</a:t>
            </a:r>
          </a:p>
          <a:p>
            <a:pPr lvl="1"/>
            <a:r>
              <a:rPr lang="en-US"/>
              <a:t>Geometric (Value Line Index)</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noFill/>
          <a:ln/>
        </p:spPr>
        <p:txBody>
          <a:bodyPr lIns="90488" tIns="44450" rIns="90488" bIns="44450"/>
          <a:lstStyle/>
          <a:p>
            <a:r>
              <a:rPr lang="en-US"/>
              <a:t>Managed Investment Companies</a:t>
            </a:r>
          </a:p>
          <a:p>
            <a:pPr lvl="1"/>
            <a:r>
              <a:rPr lang="en-US"/>
              <a:t>Open-End</a:t>
            </a:r>
          </a:p>
          <a:p>
            <a:pPr lvl="1"/>
            <a:r>
              <a:rPr lang="en-US"/>
              <a:t>Closed-End</a:t>
            </a:r>
          </a:p>
          <a:p>
            <a:r>
              <a:rPr lang="en-US"/>
              <a:t>Other investment organizations</a:t>
            </a:r>
          </a:p>
          <a:p>
            <a:pPr lvl="1"/>
            <a:r>
              <a:rPr lang="en-US"/>
              <a:t>REITs</a:t>
            </a:r>
          </a:p>
          <a:p>
            <a:pPr lvl="1"/>
            <a:r>
              <a:rPr lang="en-US"/>
              <a:t>Hedge funds</a:t>
            </a:r>
          </a:p>
        </p:txBody>
      </p:sp>
      <p:sp>
        <p:nvSpPr>
          <p:cNvPr id="72707" name="Rectangle 3"/>
          <p:cNvSpPr>
            <a:spLocks noGrp="1" noChangeArrowheads="1"/>
          </p:cNvSpPr>
          <p:nvPr>
            <p:ph type="title"/>
          </p:nvPr>
        </p:nvSpPr>
        <p:spPr/>
        <p:txBody>
          <a:bodyPr/>
          <a:lstStyle/>
          <a:p>
            <a:r>
              <a:rPr lang="en-US"/>
              <a:t>Types of Investment Organizations</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1" name="Picture 5"/>
          <p:cNvPicPr>
            <a:picLocks noChangeAspect="1" noChangeArrowheads="1"/>
          </p:cNvPicPr>
          <p:nvPr/>
        </p:nvPicPr>
        <p:blipFill>
          <a:blip r:embed="rId2" cstate="print"/>
          <a:srcRect/>
          <a:stretch>
            <a:fillRect/>
          </a:stretch>
        </p:blipFill>
        <p:spPr bwMode="auto">
          <a:xfrm>
            <a:off x="0" y="0"/>
            <a:ext cx="9144000" cy="3979863"/>
          </a:xfrm>
          <a:prstGeom prst="rect">
            <a:avLst/>
          </a:prstGeom>
          <a:noFill/>
          <a:ln w="12700">
            <a:noFill/>
            <a:miter lim="800000"/>
            <a:headEnd type="none" w="sm" len="sm"/>
            <a:tailEnd type="none" w="sm" len="sm"/>
          </a:ln>
          <a:effectLst/>
        </p:spPr>
      </p:pic>
      <p:pic>
        <p:nvPicPr>
          <p:cNvPr id="2050" name="Picture 2"/>
          <p:cNvPicPr>
            <a:picLocks noChangeAspect="1" noChangeArrowheads="1"/>
          </p:cNvPicPr>
          <p:nvPr/>
        </p:nvPicPr>
        <p:blipFill>
          <a:blip r:embed="rId3" cstate="print"/>
          <a:srcRect/>
          <a:stretch>
            <a:fillRect/>
          </a:stretch>
        </p:blipFill>
        <p:spPr bwMode="auto">
          <a:xfrm>
            <a:off x="0" y="3962400"/>
            <a:ext cx="9144000" cy="28956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t>Exchange Traded Funds</a:t>
            </a:r>
          </a:p>
        </p:txBody>
      </p:sp>
      <p:sp>
        <p:nvSpPr>
          <p:cNvPr id="76803" name="Rectangle 3"/>
          <p:cNvSpPr>
            <a:spLocks noGrp="1" noChangeArrowheads="1"/>
          </p:cNvSpPr>
          <p:nvPr>
            <p:ph type="body" idx="1"/>
          </p:nvPr>
        </p:nvSpPr>
        <p:spPr/>
        <p:txBody>
          <a:bodyPr/>
          <a:lstStyle/>
          <a:p>
            <a:r>
              <a:rPr lang="en-US"/>
              <a:t>Allow investors to  trade funds based on indexes like stock and sector specialization</a:t>
            </a:r>
          </a:p>
        </p:txBody>
      </p:sp>
      <p:pic>
        <p:nvPicPr>
          <p:cNvPr id="76806" name="Picture 6"/>
          <p:cNvPicPr>
            <a:picLocks noChangeAspect="1" noChangeArrowheads="1"/>
          </p:cNvPicPr>
          <p:nvPr/>
        </p:nvPicPr>
        <p:blipFill>
          <a:blip r:embed="rId2" cstate="print"/>
          <a:srcRect/>
          <a:stretch>
            <a:fillRect/>
          </a:stretch>
        </p:blipFill>
        <p:spPr bwMode="auto">
          <a:xfrm>
            <a:off x="381000" y="2438400"/>
            <a:ext cx="8382000" cy="4113213"/>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t>Hedge Funds</a:t>
            </a:r>
          </a:p>
        </p:txBody>
      </p:sp>
      <p:sp>
        <p:nvSpPr>
          <p:cNvPr id="66563" name="Rectangle 3"/>
          <p:cNvSpPr>
            <a:spLocks noGrp="1" noChangeArrowheads="1"/>
          </p:cNvSpPr>
          <p:nvPr>
            <p:ph type="body" idx="1"/>
          </p:nvPr>
        </p:nvSpPr>
        <p:spPr/>
        <p:txBody>
          <a:bodyPr/>
          <a:lstStyle/>
          <a:p>
            <a:r>
              <a:rPr lang="en-US" altLang="zh-CN" sz="2800" dirty="0">
                <a:ea typeface="宋体" pitchFamily="2" charset="-122"/>
              </a:rPr>
              <a:t>By </a:t>
            </a:r>
            <a:r>
              <a:rPr lang="en-US" altLang="zh-CN" sz="2800" dirty="0" smtClean="0">
                <a:ea typeface="宋体" pitchFamily="2" charset="-122"/>
              </a:rPr>
              <a:t>the end of 2009</a:t>
            </a:r>
            <a:r>
              <a:rPr lang="en-US" sz="2800" dirty="0"/>
              <a:t>, there are about 15,000 hedge funds with about $ 2 trillion under </a:t>
            </a:r>
            <a:r>
              <a:rPr lang="en-US" sz="2800" dirty="0" smtClean="0"/>
              <a:t>management</a:t>
            </a:r>
          </a:p>
          <a:p>
            <a:r>
              <a:rPr lang="en-US" sz="2800" dirty="0" smtClean="0"/>
              <a:t>We focus on hedge funds due to their innovative trading strategies and the use of leverage</a:t>
            </a:r>
            <a:endParaRPr lang="en-US" sz="2800" dirty="0"/>
          </a:p>
          <a:p>
            <a:r>
              <a:rPr lang="en-US" sz="2800" dirty="0"/>
              <a:t>Hedge fund -- defined by its characteristics</a:t>
            </a:r>
          </a:p>
          <a:p>
            <a:pPr lvl="1"/>
            <a:r>
              <a:rPr lang="en-US" sz="2400" dirty="0"/>
              <a:t>Uses long and short strategy – absolute return</a:t>
            </a:r>
          </a:p>
          <a:p>
            <a:pPr lvl="1"/>
            <a:r>
              <a:rPr lang="en-US" sz="2400" dirty="0"/>
              <a:t>Uses leverage </a:t>
            </a:r>
          </a:p>
          <a:p>
            <a:pPr lvl="1"/>
            <a:r>
              <a:rPr lang="en-US" sz="2400" dirty="0"/>
              <a:t>Fee structure: (1/1.5)%+(20%/25%) profit</a:t>
            </a:r>
          </a:p>
          <a:p>
            <a:pPr lvl="1"/>
            <a:r>
              <a:rPr lang="en-US" sz="2400" dirty="0"/>
              <a:t>High watermark</a:t>
            </a:r>
          </a:p>
          <a:p>
            <a:pPr lvl="1"/>
            <a:r>
              <a:rPr lang="en-US" sz="2400" dirty="0"/>
              <a:t>Minimum investment</a:t>
            </a:r>
          </a:p>
          <a:p>
            <a:pPr lvl="1"/>
            <a:r>
              <a:rPr lang="en-US" sz="2400" dirty="0"/>
              <a:t>Liquidity restriction on </a:t>
            </a:r>
            <a:r>
              <a:rPr lang="en-US" sz="2400" dirty="0" smtClean="0"/>
              <a:t>withdrawal</a:t>
            </a:r>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t>Hedge Funds</a:t>
            </a:r>
          </a:p>
        </p:txBody>
      </p:sp>
      <p:sp>
        <p:nvSpPr>
          <p:cNvPr id="67587" name="Rectangle 3"/>
          <p:cNvSpPr>
            <a:spLocks noGrp="1" noChangeArrowheads="1"/>
          </p:cNvSpPr>
          <p:nvPr>
            <p:ph type="body" idx="1"/>
          </p:nvPr>
        </p:nvSpPr>
        <p:spPr/>
        <p:txBody>
          <a:bodyPr/>
          <a:lstStyle/>
          <a:p>
            <a:pPr>
              <a:lnSpc>
                <a:spcPct val="90000"/>
              </a:lnSpc>
            </a:pPr>
            <a:r>
              <a:rPr lang="en-US" dirty="0"/>
              <a:t>Investment strategies and styles</a:t>
            </a:r>
          </a:p>
          <a:p>
            <a:pPr lvl="1">
              <a:lnSpc>
                <a:spcPct val="90000"/>
              </a:lnSpc>
            </a:pPr>
            <a:r>
              <a:rPr lang="en-US" dirty="0"/>
              <a:t>Equity hedge/long/short funds</a:t>
            </a:r>
          </a:p>
          <a:p>
            <a:pPr lvl="1">
              <a:lnSpc>
                <a:spcPct val="90000"/>
              </a:lnSpc>
            </a:pPr>
            <a:r>
              <a:rPr lang="en-US" dirty="0"/>
              <a:t>Global macro</a:t>
            </a:r>
          </a:p>
          <a:p>
            <a:pPr lvl="1">
              <a:lnSpc>
                <a:spcPct val="90000"/>
              </a:lnSpc>
            </a:pPr>
            <a:r>
              <a:rPr lang="en-US" dirty="0"/>
              <a:t>Event driven</a:t>
            </a:r>
          </a:p>
          <a:p>
            <a:pPr lvl="1">
              <a:lnSpc>
                <a:spcPct val="90000"/>
              </a:lnSpc>
            </a:pPr>
            <a:r>
              <a:rPr lang="en-US" dirty="0"/>
              <a:t>Convertible arbitrage</a:t>
            </a:r>
          </a:p>
          <a:p>
            <a:pPr lvl="1">
              <a:lnSpc>
                <a:spcPct val="90000"/>
              </a:lnSpc>
            </a:pPr>
            <a:r>
              <a:rPr lang="en-US" dirty="0"/>
              <a:t>Emerging markets</a:t>
            </a:r>
          </a:p>
          <a:p>
            <a:pPr lvl="1">
              <a:lnSpc>
                <a:spcPct val="90000"/>
              </a:lnSpc>
            </a:pPr>
            <a:r>
              <a:rPr lang="en-US" dirty="0"/>
              <a:t>Distressed securities</a:t>
            </a:r>
          </a:p>
          <a:p>
            <a:pPr lvl="1">
              <a:lnSpc>
                <a:spcPct val="90000"/>
              </a:lnSpc>
            </a:pPr>
            <a:r>
              <a:rPr lang="en-US" dirty="0" smtClean="0"/>
              <a:t>Managed futures/Commodities</a:t>
            </a:r>
            <a:endParaRPr lang="en-US" dirty="0"/>
          </a:p>
          <a:p>
            <a:pPr lvl="2">
              <a:lnSpc>
                <a:spcPct val="90000"/>
              </a:lnSpc>
            </a:pPr>
            <a:r>
              <a:rPr lang="en-US" dirty="0" err="1"/>
              <a:t>Phibro</a:t>
            </a:r>
            <a:r>
              <a:rPr lang="en-US" dirty="0"/>
              <a:t>, LLC</a:t>
            </a:r>
          </a:p>
          <a:p>
            <a:pPr lvl="2">
              <a:lnSpc>
                <a:spcPct val="90000"/>
              </a:lnSpc>
            </a:pPr>
            <a:r>
              <a:rPr lang="en-US" dirty="0"/>
              <a:t>Star trader -- Andrew Hall (pay dispute)</a:t>
            </a:r>
          </a:p>
          <a:p>
            <a:pPr>
              <a:lnSpc>
                <a:spcPct val="90000"/>
              </a:lnSpc>
            </a:pPr>
            <a:endParaRPr lang="en-US" dirty="0"/>
          </a:p>
        </p:txBody>
      </p:sp>
      <p:pic>
        <p:nvPicPr>
          <p:cNvPr id="67588" name="Picture 4"/>
          <p:cNvPicPr>
            <a:picLocks noChangeAspect="1" noChangeArrowheads="1"/>
          </p:cNvPicPr>
          <p:nvPr/>
        </p:nvPicPr>
        <p:blipFill>
          <a:blip r:embed="rId2" cstate="print"/>
          <a:srcRect/>
          <a:stretch>
            <a:fillRect/>
          </a:stretch>
        </p:blipFill>
        <p:spPr bwMode="auto">
          <a:xfrm>
            <a:off x="6934200" y="3429000"/>
            <a:ext cx="1795463" cy="3055938"/>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Financial Assets and Markets</a:t>
            </a:r>
          </a:p>
        </p:txBody>
      </p:sp>
      <p:sp>
        <p:nvSpPr>
          <p:cNvPr id="33795" name="Rectangle 3"/>
          <p:cNvSpPr>
            <a:spLocks noGrp="1" noChangeArrowheads="1"/>
          </p:cNvSpPr>
          <p:nvPr>
            <p:ph type="body" idx="1"/>
          </p:nvPr>
        </p:nvSpPr>
        <p:spPr>
          <a:xfrm>
            <a:off x="533400" y="1066800"/>
            <a:ext cx="8153400" cy="4800600"/>
          </a:xfrm>
        </p:spPr>
        <p:txBody>
          <a:bodyPr/>
          <a:lstStyle/>
          <a:p>
            <a:r>
              <a:rPr lang="en-US" altLang="zh-CN" sz="2400" dirty="0">
                <a:ea typeface="宋体" pitchFamily="2" charset="-122"/>
              </a:rPr>
              <a:t>Big picture view of financial </a:t>
            </a:r>
            <a:r>
              <a:rPr lang="en-US" altLang="zh-CN" sz="2400" dirty="0" smtClean="0">
                <a:ea typeface="宋体" pitchFamily="2" charset="-122"/>
              </a:rPr>
              <a:t>markets	</a:t>
            </a:r>
          </a:p>
          <a:p>
            <a:pPr lvl="1"/>
            <a:r>
              <a:rPr lang="en-US" altLang="zh-CN" sz="2000" dirty="0" smtClean="0">
                <a:ea typeface="宋体" pitchFamily="2" charset="-122"/>
              </a:rPr>
              <a:t>This is essential to the understanding of financial institutions</a:t>
            </a:r>
          </a:p>
          <a:p>
            <a:pPr lvl="1"/>
            <a:r>
              <a:rPr lang="en-US" altLang="zh-CN" sz="2000" dirty="0" smtClean="0">
                <a:ea typeface="宋体" pitchFamily="2" charset="-122"/>
              </a:rPr>
              <a:t>This </a:t>
            </a:r>
            <a:r>
              <a:rPr lang="en-US" altLang="zh-CN" sz="2000" dirty="0" smtClean="0">
                <a:ea typeface="宋体" pitchFamily="2" charset="-122"/>
              </a:rPr>
              <a:t>is essential to identifying long-term investment and trading opportunities</a:t>
            </a:r>
            <a:endParaRPr lang="en-US" altLang="zh-CN" sz="2000" dirty="0">
              <a:ea typeface="宋体" pitchFamily="2" charset="-122"/>
            </a:endParaRPr>
          </a:p>
          <a:p>
            <a:r>
              <a:rPr lang="en-US" altLang="zh-CN" sz="2400" dirty="0">
                <a:ea typeface="宋体" pitchFamily="2" charset="-122"/>
              </a:rPr>
              <a:t>Demand and supply of funds</a:t>
            </a:r>
            <a:endParaRPr lang="en-US" sz="2400" dirty="0"/>
          </a:p>
          <a:p>
            <a:pPr lvl="1"/>
            <a:r>
              <a:rPr lang="en-US" sz="2000" dirty="0"/>
              <a:t>Household Sector</a:t>
            </a:r>
          </a:p>
          <a:p>
            <a:pPr lvl="2"/>
            <a:r>
              <a:rPr lang="en-US" sz="2000" dirty="0"/>
              <a:t>Primary  need: Invest funds and consume earnings</a:t>
            </a:r>
          </a:p>
          <a:p>
            <a:pPr lvl="1"/>
            <a:r>
              <a:rPr lang="en-US" sz="2000" dirty="0"/>
              <a:t>Business Sector</a:t>
            </a:r>
          </a:p>
          <a:p>
            <a:pPr lvl="2"/>
            <a:r>
              <a:rPr lang="en-US" sz="2000" dirty="0"/>
              <a:t>Primary need: Raise funds and pay returns</a:t>
            </a:r>
          </a:p>
          <a:p>
            <a:pPr lvl="1"/>
            <a:r>
              <a:rPr lang="en-US" sz="2000" dirty="0"/>
              <a:t>Government Sector</a:t>
            </a:r>
          </a:p>
          <a:p>
            <a:pPr lvl="2"/>
            <a:r>
              <a:rPr lang="en-US" sz="2000" dirty="0"/>
              <a:t>Primary need: Raise funds and spend and spend</a:t>
            </a:r>
          </a:p>
          <a:p>
            <a:pPr lvl="1"/>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dirty="0" smtClean="0">
                <a:ea typeface="宋体" pitchFamily="2" charset="-122"/>
              </a:rPr>
              <a:t>2009 Top Hedge Funds</a:t>
            </a:r>
            <a:endParaRPr lang="en-US" dirty="0"/>
          </a:p>
        </p:txBody>
      </p:sp>
      <p:sp>
        <p:nvSpPr>
          <p:cNvPr id="101379" name="AutoShape 3"/>
          <p:cNvSpPr>
            <a:spLocks noGrp="1" noChangeAspect="1" noChangeArrowheads="1"/>
          </p:cNvSpPr>
          <p:nvPr>
            <p:ph type="body" idx="1"/>
          </p:nvPr>
        </p:nvSpPr>
        <p:spPr>
          <a:xfrm>
            <a:off x="457200" y="990600"/>
            <a:ext cx="8305800" cy="5410200"/>
          </a:xfrm>
        </p:spPr>
        <p:txBody>
          <a:bodyPr/>
          <a:lstStyle/>
          <a:p>
            <a:pPr>
              <a:lnSpc>
                <a:spcPct val="90000"/>
              </a:lnSpc>
            </a:pPr>
            <a:endParaRPr lang="en-US" altLang="zh-CN" sz="1800" dirty="0">
              <a:ea typeface="宋体" pitchFamily="2" charset="-122"/>
            </a:endParaRPr>
          </a:p>
          <a:p>
            <a:pPr lvl="2">
              <a:lnSpc>
                <a:spcPct val="90000"/>
              </a:lnSpc>
            </a:pPr>
            <a:endParaRPr lang="en-US" altLang="zh-CN" sz="1800" dirty="0">
              <a:ea typeface="宋体" pitchFamily="2" charset="-122"/>
            </a:endParaRPr>
          </a:p>
        </p:txBody>
      </p:sp>
      <p:pic>
        <p:nvPicPr>
          <p:cNvPr id="113667" name="Picture 3"/>
          <p:cNvPicPr>
            <a:picLocks noChangeAspect="1" noChangeArrowheads="1"/>
          </p:cNvPicPr>
          <p:nvPr/>
        </p:nvPicPr>
        <p:blipFill>
          <a:blip r:embed="rId2" cstate="print"/>
          <a:srcRect/>
          <a:stretch>
            <a:fillRect/>
          </a:stretch>
        </p:blipFill>
        <p:spPr bwMode="auto">
          <a:xfrm>
            <a:off x="396831" y="838200"/>
            <a:ext cx="8366169" cy="5715000"/>
          </a:xfrm>
          <a:prstGeom prst="rect">
            <a:avLst/>
          </a:prstGeom>
          <a:noFill/>
          <a:ln w="12700" cap="flat" cmpd="sng">
            <a:noFill/>
            <a:prstDash val="solid"/>
            <a:miter lim="800000"/>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altLang="zh-CN">
                <a:ea typeface="宋体" pitchFamily="2" charset="-122"/>
              </a:rPr>
              <a:t>A hedge fund manager</a:t>
            </a:r>
            <a:endParaRPr lang="en-US"/>
          </a:p>
        </p:txBody>
      </p:sp>
      <p:pic>
        <p:nvPicPr>
          <p:cNvPr id="86020" name="Picture 4"/>
          <p:cNvPicPr>
            <a:picLocks noChangeAspect="1" noChangeArrowheads="1"/>
          </p:cNvPicPr>
          <p:nvPr/>
        </p:nvPicPr>
        <p:blipFill>
          <a:blip r:embed="rId2" cstate="print"/>
          <a:srcRect/>
          <a:stretch>
            <a:fillRect/>
          </a:stretch>
        </p:blipFill>
        <p:spPr bwMode="auto">
          <a:xfrm>
            <a:off x="304800" y="685800"/>
            <a:ext cx="8458200" cy="5938838"/>
          </a:xfrm>
          <a:prstGeom prst="rect">
            <a:avLst/>
          </a:prstGeom>
          <a:noFill/>
          <a:ln w="12700">
            <a:noFill/>
            <a:miter lim="800000"/>
            <a:headEnd type="none" w="sm" len="sm"/>
            <a:tailEnd type="none" w="sm" len="sm"/>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zh-CN">
                <a:ea typeface="宋体" pitchFamily="2" charset="-122"/>
              </a:rPr>
              <a:t>Definition?</a:t>
            </a:r>
            <a:endParaRPr lang="en-US"/>
          </a:p>
        </p:txBody>
      </p:sp>
      <p:sp>
        <p:nvSpPr>
          <p:cNvPr id="66563" name="Rectangle 3"/>
          <p:cNvSpPr>
            <a:spLocks noGrp="1" noChangeArrowheads="1"/>
          </p:cNvSpPr>
          <p:nvPr>
            <p:ph type="body" idx="1"/>
          </p:nvPr>
        </p:nvSpPr>
        <p:spPr>
          <a:xfrm>
            <a:off x="381000" y="990600"/>
            <a:ext cx="8382000" cy="5410200"/>
          </a:xfrm>
        </p:spPr>
        <p:txBody>
          <a:bodyPr/>
          <a:lstStyle/>
          <a:p>
            <a:pPr>
              <a:lnSpc>
                <a:spcPct val="80000"/>
              </a:lnSpc>
            </a:pPr>
            <a:r>
              <a:rPr lang="en-US" altLang="zh-CN" sz="2400">
                <a:ea typeface="宋体" pitchFamily="2" charset="-122"/>
              </a:rPr>
              <a:t>What is a hedge fund? – definitions from investment books</a:t>
            </a:r>
          </a:p>
          <a:p>
            <a:pPr lvl="1">
              <a:lnSpc>
                <a:spcPct val="80000"/>
              </a:lnSpc>
            </a:pPr>
            <a:r>
              <a:rPr lang="en-US" altLang="zh-CN" sz="2200">
                <a:ea typeface="宋体" pitchFamily="2" charset="-122"/>
              </a:rPr>
              <a:t>F</a:t>
            </a:r>
            <a:r>
              <a:rPr lang="en-US" sz="2200"/>
              <a:t>unds that use hedging techniques</a:t>
            </a:r>
            <a:r>
              <a:rPr lang="en-US" altLang="zh-CN" sz="2200">
                <a:ea typeface="宋体" pitchFamily="2" charset="-122"/>
              </a:rPr>
              <a:t>.</a:t>
            </a:r>
            <a:r>
              <a:rPr lang="en-US" sz="2200"/>
              <a:t> </a:t>
            </a:r>
            <a:endParaRPr lang="en-US" altLang="zh-CN" sz="2200">
              <a:ea typeface="宋体" pitchFamily="2" charset="-122"/>
            </a:endParaRPr>
          </a:p>
          <a:p>
            <a:pPr lvl="1">
              <a:lnSpc>
                <a:spcPct val="80000"/>
              </a:lnSpc>
            </a:pPr>
            <a:r>
              <a:rPr lang="en-US" sz="2200"/>
              <a:t>A private investment partnership limited to 99 high net-worth or institutional investors.</a:t>
            </a:r>
            <a:endParaRPr lang="en-US" altLang="zh-CN" sz="2200">
              <a:ea typeface="宋体" pitchFamily="2" charset="-122"/>
            </a:endParaRPr>
          </a:p>
          <a:p>
            <a:pPr lvl="1">
              <a:lnSpc>
                <a:spcPct val="80000"/>
              </a:lnSpc>
            </a:pPr>
            <a:r>
              <a:rPr lang="en-US" altLang="zh-CN" sz="2200">
                <a:ea typeface="宋体" pitchFamily="2" charset="-122"/>
              </a:rPr>
              <a:t>A</a:t>
            </a:r>
            <a:r>
              <a:rPr lang="en-US" sz="2200"/>
              <a:t> special type of investment fund with fewer restrictions on the types of investments it can make. </a:t>
            </a:r>
            <a:endParaRPr lang="en-US" altLang="zh-CN" sz="2200">
              <a:ea typeface="宋体" pitchFamily="2" charset="-122"/>
            </a:endParaRPr>
          </a:p>
          <a:p>
            <a:pPr lvl="1">
              <a:lnSpc>
                <a:spcPct val="80000"/>
              </a:lnSpc>
            </a:pPr>
            <a:r>
              <a:rPr lang="en-US" sz="2200"/>
              <a:t>One of many different types of alternative investment funds, most of which pursue a total return strategy and usually charge a high performance fee in addition to annual management charges and initial fees</a:t>
            </a:r>
            <a:r>
              <a:rPr lang="en-US" altLang="zh-CN" sz="2200">
                <a:ea typeface="宋体" pitchFamily="2" charset="-122"/>
              </a:rPr>
              <a:t>, ….</a:t>
            </a:r>
          </a:p>
          <a:p>
            <a:pPr lvl="1">
              <a:lnSpc>
                <a:spcPct val="80000"/>
              </a:lnSpc>
            </a:pPr>
            <a:r>
              <a:rPr lang="en-US" sz="2200"/>
              <a:t>A private investment fund or pool that trades and invests in various assets such as securities, commodities, currency, and derivatives on behalf of its clients, typically wealthy individuals.</a:t>
            </a:r>
            <a:endParaRPr lang="en-US" altLang="zh-CN" sz="2200">
              <a:ea typeface="宋体" pitchFamily="2" charset="-122"/>
            </a:endParaRPr>
          </a:p>
          <a:p>
            <a:pPr lvl="1">
              <a:lnSpc>
                <a:spcPct val="80000"/>
              </a:lnSpc>
            </a:pPr>
            <a:r>
              <a:rPr lang="en-US" sz="2200"/>
              <a:t>Investment vehicles, much like mutual funds, which are generally structured as partnerships wherein the number of investors is limited and whose general partner has made a substantial personal investment in the fund. </a:t>
            </a:r>
            <a:endParaRPr lang="en-US" altLang="zh-CN" sz="2200">
              <a:ea typeface="宋体"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altLang="zh-CN">
                <a:ea typeface="宋体" pitchFamily="2" charset="-122"/>
              </a:rPr>
              <a:t>Origin</a:t>
            </a:r>
            <a:endParaRPr lang="en-US"/>
          </a:p>
        </p:txBody>
      </p:sp>
      <p:sp>
        <p:nvSpPr>
          <p:cNvPr id="90115" name="Rectangle 3"/>
          <p:cNvSpPr>
            <a:spLocks noGrp="1" noChangeArrowheads="1"/>
          </p:cNvSpPr>
          <p:nvPr>
            <p:ph type="body" idx="1"/>
          </p:nvPr>
        </p:nvSpPr>
        <p:spPr/>
        <p:txBody>
          <a:bodyPr/>
          <a:lstStyle/>
          <a:p>
            <a:pPr>
              <a:lnSpc>
                <a:spcPct val="90000"/>
              </a:lnSpc>
            </a:pPr>
            <a:r>
              <a:rPr lang="en-US" sz="2800" dirty="0"/>
              <a:t>Alfred Winslow Jones (1901-1989)</a:t>
            </a:r>
            <a:endParaRPr lang="en-US" altLang="zh-CN" sz="2800" dirty="0">
              <a:ea typeface="宋体" pitchFamily="2" charset="-122"/>
            </a:endParaRPr>
          </a:p>
          <a:p>
            <a:pPr lvl="1">
              <a:lnSpc>
                <a:spcPct val="90000"/>
              </a:lnSpc>
            </a:pPr>
            <a:r>
              <a:rPr lang="en-US" altLang="zh-CN" sz="2000" dirty="0" smtClean="0">
                <a:ea typeface="宋体" pitchFamily="2" charset="-122"/>
              </a:rPr>
              <a:t>K</a:t>
            </a:r>
            <a:r>
              <a:rPr lang="en-US" sz="2000" dirty="0" smtClean="0"/>
              <a:t>nown as the father of the hedge fund industry</a:t>
            </a:r>
            <a:endParaRPr lang="en-US" altLang="zh-CN" sz="2000" dirty="0" smtClean="0">
              <a:ea typeface="宋体" pitchFamily="2" charset="-122"/>
            </a:endParaRPr>
          </a:p>
          <a:p>
            <a:pPr lvl="1">
              <a:lnSpc>
                <a:spcPct val="90000"/>
              </a:lnSpc>
            </a:pPr>
            <a:r>
              <a:rPr lang="en-US" altLang="zh-CN" sz="2000" dirty="0" smtClean="0">
                <a:ea typeface="宋体" pitchFamily="2" charset="-122"/>
              </a:rPr>
              <a:t>B</a:t>
            </a:r>
            <a:r>
              <a:rPr lang="en-US" sz="2000" dirty="0" smtClean="0"/>
              <a:t>orn </a:t>
            </a:r>
            <a:r>
              <a:rPr lang="en-US" sz="2000" dirty="0"/>
              <a:t>in Melbourne, Australia to American parents and they brought him to the United States with them when he was four</a:t>
            </a:r>
            <a:endParaRPr lang="en-US" altLang="zh-CN" sz="2000" dirty="0">
              <a:ea typeface="宋体" pitchFamily="2" charset="-122"/>
            </a:endParaRPr>
          </a:p>
          <a:p>
            <a:pPr lvl="1">
              <a:lnSpc>
                <a:spcPct val="90000"/>
              </a:lnSpc>
            </a:pPr>
            <a:r>
              <a:rPr lang="en-US" altLang="zh-CN" sz="2000" dirty="0">
                <a:ea typeface="宋体" pitchFamily="2" charset="-122"/>
              </a:rPr>
              <a:t>Worked as a journalist at Fortune Magazine</a:t>
            </a:r>
          </a:p>
          <a:p>
            <a:pPr lvl="1">
              <a:lnSpc>
                <a:spcPct val="90000"/>
              </a:lnSpc>
            </a:pPr>
            <a:r>
              <a:rPr lang="en-US" altLang="zh-CN" sz="2000" dirty="0">
                <a:ea typeface="宋体" pitchFamily="2" charset="-122"/>
              </a:rPr>
              <a:t>F</a:t>
            </a:r>
            <a:r>
              <a:rPr lang="en-US" sz="2000" dirty="0"/>
              <a:t>ounded the first hedge fund in the modern sense in 1949. </a:t>
            </a:r>
            <a:endParaRPr lang="en-US" altLang="zh-CN" sz="2000" dirty="0">
              <a:ea typeface="宋体" pitchFamily="2" charset="-122"/>
            </a:endParaRPr>
          </a:p>
          <a:p>
            <a:pPr>
              <a:lnSpc>
                <a:spcPct val="90000"/>
              </a:lnSpc>
            </a:pPr>
            <a:r>
              <a:rPr lang="en-US" sz="2400" dirty="0" smtClean="0"/>
              <a:t>Jones</a:t>
            </a:r>
            <a:r>
              <a:rPr lang="en-US" sz="2400" dirty="0"/>
              <a:t>' idea was to eliminate market risk by taking off-setting positions -- selling some stocks short while taking a "long" position (i.e. buying) others. </a:t>
            </a:r>
            <a:endParaRPr lang="en-US" altLang="zh-CN" sz="2400" dirty="0">
              <a:ea typeface="宋体" pitchFamily="2" charset="-122"/>
            </a:endParaRPr>
          </a:p>
          <a:p>
            <a:pPr>
              <a:lnSpc>
                <a:spcPct val="90000"/>
              </a:lnSpc>
            </a:pPr>
            <a:r>
              <a:rPr lang="en-US" altLang="zh-CN" sz="2400" dirty="0">
                <a:ea typeface="宋体" pitchFamily="2" charset="-122"/>
              </a:rPr>
              <a:t>T</a:t>
            </a:r>
            <a:r>
              <a:rPr lang="en-US" sz="2400" dirty="0"/>
              <a:t>he crucial question, then, would not be the direction of the market but whether the manager had picked the right stocks for each half of this straddle.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ltLang="zh-CN">
                <a:ea typeface="宋体" pitchFamily="2" charset="-122"/>
              </a:rPr>
              <a:t>Strategies</a:t>
            </a:r>
            <a:endParaRPr lang="en-US"/>
          </a:p>
        </p:txBody>
      </p:sp>
      <p:sp>
        <p:nvSpPr>
          <p:cNvPr id="91139" name="Rectangle 3"/>
          <p:cNvSpPr>
            <a:spLocks noGrp="1" noChangeArrowheads="1"/>
          </p:cNvSpPr>
          <p:nvPr>
            <p:ph type="body" idx="1"/>
          </p:nvPr>
        </p:nvSpPr>
        <p:spPr>
          <a:xfrm>
            <a:off x="685800" y="1066800"/>
            <a:ext cx="7772400" cy="4953000"/>
          </a:xfrm>
        </p:spPr>
        <p:txBody>
          <a:bodyPr/>
          <a:lstStyle/>
          <a:p>
            <a:pPr>
              <a:lnSpc>
                <a:spcPct val="90000"/>
              </a:lnSpc>
            </a:pPr>
            <a:r>
              <a:rPr lang="en-US" sz="2400" dirty="0"/>
              <a:t>Long / short equity </a:t>
            </a:r>
            <a:endParaRPr lang="en-US" altLang="zh-CN" sz="2400" dirty="0">
              <a:ea typeface="宋体" pitchFamily="2" charset="-122"/>
            </a:endParaRPr>
          </a:p>
          <a:p>
            <a:pPr lvl="1">
              <a:lnSpc>
                <a:spcPct val="90000"/>
              </a:lnSpc>
            </a:pPr>
            <a:r>
              <a:rPr lang="en-US" sz="2000" dirty="0"/>
              <a:t>Equity market neutral – maintaining a close balance between long and short positions.</a:t>
            </a:r>
            <a:endParaRPr lang="en-US" altLang="zh-CN" sz="2000" dirty="0">
              <a:ea typeface="宋体" pitchFamily="2" charset="-122"/>
            </a:endParaRPr>
          </a:p>
          <a:p>
            <a:pPr lvl="1">
              <a:lnSpc>
                <a:spcPct val="90000"/>
              </a:lnSpc>
            </a:pPr>
            <a:r>
              <a:rPr lang="en-US" sz="2000" dirty="0"/>
              <a:t>Short bias – emphasizing or investing solely short.</a:t>
            </a:r>
          </a:p>
          <a:p>
            <a:pPr>
              <a:lnSpc>
                <a:spcPct val="90000"/>
              </a:lnSpc>
            </a:pPr>
            <a:r>
              <a:rPr lang="en-US" sz="2400" dirty="0"/>
              <a:t>Event driven</a:t>
            </a:r>
            <a:endParaRPr lang="en-US" altLang="zh-CN" sz="2400" dirty="0">
              <a:ea typeface="宋体" pitchFamily="2" charset="-122"/>
            </a:endParaRPr>
          </a:p>
          <a:p>
            <a:pPr lvl="1">
              <a:lnSpc>
                <a:spcPct val="90000"/>
              </a:lnSpc>
            </a:pPr>
            <a:r>
              <a:rPr lang="en-US" sz="2000" dirty="0"/>
              <a:t>Distressed securities – companies that are or may become bankrupt</a:t>
            </a:r>
            <a:endParaRPr lang="en-US" altLang="zh-CN" sz="2000" dirty="0">
              <a:ea typeface="宋体" pitchFamily="2" charset="-122"/>
            </a:endParaRPr>
          </a:p>
          <a:p>
            <a:pPr lvl="2">
              <a:lnSpc>
                <a:spcPct val="90000"/>
              </a:lnSpc>
            </a:pPr>
            <a:r>
              <a:rPr lang="en-US" altLang="zh-CN" sz="1800" dirty="0">
                <a:ea typeface="宋体" pitchFamily="2" charset="-122"/>
              </a:rPr>
              <a:t>Edward </a:t>
            </a:r>
            <a:r>
              <a:rPr lang="en-US" altLang="zh-CN" sz="1800" dirty="0" err="1">
                <a:ea typeface="宋体" pitchFamily="2" charset="-122"/>
              </a:rPr>
              <a:t>Lampert</a:t>
            </a:r>
            <a:r>
              <a:rPr lang="en-US" altLang="zh-CN" sz="1800" dirty="0">
                <a:ea typeface="宋体" pitchFamily="2" charset="-122"/>
              </a:rPr>
              <a:t>, 2006 pay $1.1billion, ranked third</a:t>
            </a:r>
          </a:p>
          <a:p>
            <a:pPr lvl="2">
              <a:lnSpc>
                <a:spcPct val="90000"/>
              </a:lnSpc>
            </a:pPr>
            <a:r>
              <a:rPr lang="en-US" altLang="zh-CN" sz="1800" dirty="0">
                <a:ea typeface="宋体" pitchFamily="2" charset="-122"/>
              </a:rPr>
              <a:t>ESL Investments and Kmart/Sears</a:t>
            </a:r>
          </a:p>
          <a:p>
            <a:pPr lvl="1">
              <a:lnSpc>
                <a:spcPct val="90000"/>
              </a:lnSpc>
            </a:pPr>
            <a:r>
              <a:rPr lang="en-US" sz="2000" dirty="0"/>
              <a:t>Regulation D – distressed companies issuing securities</a:t>
            </a:r>
          </a:p>
          <a:p>
            <a:pPr>
              <a:lnSpc>
                <a:spcPct val="90000"/>
              </a:lnSpc>
            </a:pPr>
            <a:r>
              <a:rPr lang="en-US" sz="2400" dirty="0"/>
              <a:t>Global macro – </a:t>
            </a:r>
            <a:r>
              <a:rPr lang="en-US" altLang="zh-CN" sz="2400" dirty="0">
                <a:ea typeface="宋体" pitchFamily="2" charset="-122"/>
              </a:rPr>
              <a:t>currencies, </a:t>
            </a:r>
            <a:r>
              <a:rPr lang="en-US" sz="2400" dirty="0"/>
              <a:t>interest rate trends, movements in the general flow of funds, political changes, government policies, inter-government relations, and other broad systemic factors.</a:t>
            </a:r>
          </a:p>
          <a:p>
            <a:pPr lvl="1">
              <a:lnSpc>
                <a:spcPct val="90000"/>
              </a:lnSpc>
            </a:pPr>
            <a:r>
              <a:rPr lang="en-US" sz="2000" dirty="0"/>
              <a:t>George Soros</a:t>
            </a:r>
            <a:r>
              <a:rPr lang="en-US" altLang="zh-CN" sz="2000" dirty="0">
                <a:ea typeface="宋体" pitchFamily="2" charset="-122"/>
              </a:rPr>
              <a:t>, </a:t>
            </a:r>
            <a:r>
              <a:rPr lang="en-US" sz="2000" dirty="0"/>
              <a:t>1992</a:t>
            </a:r>
            <a:endParaRPr lang="en-US" altLang="zh-CN" sz="2000" dirty="0">
              <a:ea typeface="宋体" pitchFamily="2" charset="-122"/>
            </a:endParaRPr>
          </a:p>
          <a:p>
            <a:pPr lvl="1">
              <a:lnSpc>
                <a:spcPct val="90000"/>
              </a:lnSpc>
            </a:pPr>
            <a:r>
              <a:rPr lang="en-US" altLang="zh-CN" sz="2000" dirty="0">
                <a:ea typeface="宋体" pitchFamily="2" charset="-122"/>
              </a:rPr>
              <a:t>T</a:t>
            </a:r>
            <a:r>
              <a:rPr lang="en-US" sz="2000" dirty="0"/>
              <a:t>he European Rate Mechanism debacle.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ltLang="zh-CN">
                <a:ea typeface="宋体" pitchFamily="2" charset="-122"/>
              </a:rPr>
              <a:t>Strategies</a:t>
            </a:r>
            <a:endParaRPr lang="en-US"/>
          </a:p>
        </p:txBody>
      </p:sp>
      <p:sp>
        <p:nvSpPr>
          <p:cNvPr id="93187" name="Rectangle 3"/>
          <p:cNvSpPr>
            <a:spLocks noGrp="1" noChangeArrowheads="1"/>
          </p:cNvSpPr>
          <p:nvPr>
            <p:ph type="body" idx="1"/>
          </p:nvPr>
        </p:nvSpPr>
        <p:spPr>
          <a:xfrm>
            <a:off x="685800" y="990600"/>
            <a:ext cx="7772400" cy="5029200"/>
          </a:xfrm>
        </p:spPr>
        <p:txBody>
          <a:bodyPr/>
          <a:lstStyle/>
          <a:p>
            <a:pPr>
              <a:lnSpc>
                <a:spcPct val="90000"/>
              </a:lnSpc>
            </a:pPr>
            <a:r>
              <a:rPr lang="en-US" sz="2800" dirty="0"/>
              <a:t>Arbitrage </a:t>
            </a:r>
            <a:endParaRPr lang="en-US" altLang="zh-CN" sz="2800" dirty="0">
              <a:ea typeface="宋体" pitchFamily="2" charset="-122"/>
            </a:endParaRPr>
          </a:p>
          <a:p>
            <a:pPr lvl="1">
              <a:lnSpc>
                <a:spcPct val="90000"/>
              </a:lnSpc>
            </a:pPr>
            <a:r>
              <a:rPr lang="en-US" sz="2400" dirty="0"/>
              <a:t>Convertible arbitrage – between a convertible bond and equity.</a:t>
            </a:r>
            <a:endParaRPr lang="en-US" altLang="zh-CN" sz="2400" dirty="0">
              <a:ea typeface="宋体" pitchFamily="2" charset="-122"/>
            </a:endParaRPr>
          </a:p>
          <a:p>
            <a:pPr lvl="1">
              <a:lnSpc>
                <a:spcPct val="90000"/>
              </a:lnSpc>
            </a:pPr>
            <a:r>
              <a:rPr lang="en-US" sz="2400" dirty="0"/>
              <a:t>Fixed income arbitrage – between related bonds.</a:t>
            </a:r>
            <a:endParaRPr lang="en-US" altLang="zh-CN" sz="2400" dirty="0">
              <a:ea typeface="宋体" pitchFamily="2" charset="-122"/>
            </a:endParaRPr>
          </a:p>
          <a:p>
            <a:pPr lvl="1">
              <a:lnSpc>
                <a:spcPct val="90000"/>
              </a:lnSpc>
            </a:pPr>
            <a:r>
              <a:rPr lang="en-US" sz="2400" dirty="0"/>
              <a:t>Risk arbitrage – between securities whose prices appear to imply different probabilities for an event.</a:t>
            </a:r>
            <a:endParaRPr lang="en-US" altLang="zh-CN" sz="2400" dirty="0">
              <a:ea typeface="宋体" pitchFamily="2" charset="-122"/>
            </a:endParaRPr>
          </a:p>
          <a:p>
            <a:pPr lvl="1">
              <a:lnSpc>
                <a:spcPct val="90000"/>
              </a:lnSpc>
            </a:pPr>
            <a:r>
              <a:rPr lang="en-US" sz="2400" dirty="0"/>
              <a:t>Statistical arbitrage (or '</a:t>
            </a:r>
            <a:r>
              <a:rPr lang="en-US" sz="2400" dirty="0" err="1"/>
              <a:t>StatArb</a:t>
            </a:r>
            <a:r>
              <a:rPr lang="en-US" sz="2400" dirty="0"/>
              <a:t>') – between securities that have deviated from some statistically estimated relationship.</a:t>
            </a:r>
            <a:endParaRPr lang="en-US" altLang="zh-CN" sz="2400" dirty="0">
              <a:ea typeface="宋体" pitchFamily="2" charset="-122"/>
            </a:endParaRPr>
          </a:p>
          <a:p>
            <a:pPr lvl="1">
              <a:lnSpc>
                <a:spcPct val="90000"/>
              </a:lnSpc>
            </a:pPr>
            <a:r>
              <a:rPr lang="en-US" sz="2400" dirty="0"/>
              <a:t>Derivative arbitrage – between a derivative security and the underlying security.</a:t>
            </a:r>
          </a:p>
          <a:p>
            <a:pPr>
              <a:lnSpc>
                <a:spcPct val="90000"/>
              </a:lnSpc>
            </a:pPr>
            <a:r>
              <a:rPr lang="en-US" sz="2800" dirty="0"/>
              <a:t>Other</a:t>
            </a:r>
            <a:endParaRPr lang="en-US" altLang="zh-CN" sz="2800" dirty="0">
              <a:ea typeface="宋体" pitchFamily="2" charset="-122"/>
            </a:endParaRPr>
          </a:p>
          <a:p>
            <a:pPr lvl="1">
              <a:lnSpc>
                <a:spcPct val="90000"/>
              </a:lnSpc>
            </a:pPr>
            <a:r>
              <a:rPr lang="en-US" sz="2400" dirty="0"/>
              <a:t>Emerging markets</a:t>
            </a:r>
            <a:endParaRPr lang="en-US" altLang="zh-CN" sz="2400" dirty="0">
              <a:ea typeface="宋体" pitchFamily="2" charset="-122"/>
            </a:endParaRPr>
          </a:p>
          <a:p>
            <a:pPr lvl="1">
              <a:lnSpc>
                <a:spcPct val="90000"/>
              </a:lnSpc>
            </a:pPr>
            <a:r>
              <a:rPr lang="en-US" sz="2400" dirty="0"/>
              <a:t>Fund of hedge funds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altLang="zh-CN">
                <a:ea typeface="宋体" pitchFamily="2" charset="-122"/>
              </a:rPr>
              <a:t>Legal structure</a:t>
            </a:r>
            <a:endParaRPr lang="en-US"/>
          </a:p>
        </p:txBody>
      </p:sp>
      <p:sp>
        <p:nvSpPr>
          <p:cNvPr id="94211" name="Rectangle 3"/>
          <p:cNvSpPr>
            <a:spLocks noGrp="1" noChangeArrowheads="1"/>
          </p:cNvSpPr>
          <p:nvPr>
            <p:ph type="body" idx="1"/>
          </p:nvPr>
        </p:nvSpPr>
        <p:spPr/>
        <p:txBody>
          <a:bodyPr/>
          <a:lstStyle/>
          <a:p>
            <a:pPr>
              <a:lnSpc>
                <a:spcPct val="80000"/>
              </a:lnSpc>
            </a:pPr>
            <a:r>
              <a:rPr lang="en-US" sz="1800"/>
              <a:t>Legal structure is usually determined by the tax environment of the fund investors. </a:t>
            </a:r>
            <a:endParaRPr lang="en-US" altLang="zh-CN" sz="1800">
              <a:ea typeface="宋体" pitchFamily="2" charset="-122"/>
            </a:endParaRPr>
          </a:p>
          <a:p>
            <a:pPr lvl="1">
              <a:lnSpc>
                <a:spcPct val="80000"/>
              </a:lnSpc>
            </a:pPr>
            <a:r>
              <a:rPr lang="en-US" altLang="zh-CN" sz="1600">
                <a:ea typeface="宋体" pitchFamily="2" charset="-122"/>
              </a:rPr>
              <a:t>O</a:t>
            </a:r>
            <a:r>
              <a:rPr lang="en-US" sz="1600"/>
              <a:t>ffshore in countries unrelated to either the manager, investor or investment operations of the fund</a:t>
            </a:r>
            <a:endParaRPr lang="en-US" altLang="zh-CN" sz="1600">
              <a:ea typeface="宋体" pitchFamily="2" charset="-122"/>
            </a:endParaRPr>
          </a:p>
          <a:p>
            <a:pPr lvl="1">
              <a:lnSpc>
                <a:spcPct val="80000"/>
              </a:lnSpc>
            </a:pPr>
            <a:r>
              <a:rPr lang="en-US" altLang="zh-CN" sz="1600">
                <a:ea typeface="宋体" pitchFamily="2" charset="-122"/>
              </a:rPr>
              <a:t>Fund usually does not pay taxes</a:t>
            </a:r>
          </a:p>
          <a:p>
            <a:pPr lvl="1">
              <a:lnSpc>
                <a:spcPct val="80000"/>
              </a:lnSpc>
            </a:pPr>
            <a:r>
              <a:rPr lang="en-US" altLang="zh-CN" sz="1600">
                <a:ea typeface="宋体" pitchFamily="2" charset="-122"/>
              </a:rPr>
              <a:t>Cayman Island, British Virgin Island, Bermuda, Bahamas</a:t>
            </a:r>
            <a:endParaRPr lang="en-US" sz="1600"/>
          </a:p>
          <a:p>
            <a:pPr>
              <a:lnSpc>
                <a:spcPct val="80000"/>
              </a:lnSpc>
            </a:pPr>
            <a:r>
              <a:rPr lang="en-US" sz="1800"/>
              <a:t>Funds ordinarily are run by hedge fund management companies</a:t>
            </a:r>
            <a:endParaRPr lang="en-US" altLang="zh-CN" sz="1800">
              <a:ea typeface="宋体" pitchFamily="2" charset="-122"/>
            </a:endParaRPr>
          </a:p>
          <a:p>
            <a:pPr lvl="1">
              <a:lnSpc>
                <a:spcPct val="80000"/>
              </a:lnSpc>
            </a:pPr>
            <a:r>
              <a:rPr lang="en-US" altLang="zh-CN" sz="1600">
                <a:ea typeface="宋体" pitchFamily="2" charset="-122"/>
              </a:rPr>
              <a:t>M</a:t>
            </a:r>
            <a:r>
              <a:rPr lang="en-US" sz="1600"/>
              <a:t>ay operate one or many funds domiciled in multiple jurisdictions.</a:t>
            </a:r>
          </a:p>
          <a:p>
            <a:pPr>
              <a:lnSpc>
                <a:spcPct val="80000"/>
              </a:lnSpc>
            </a:pPr>
            <a:r>
              <a:rPr lang="en-US" sz="1800"/>
              <a:t>For U.S-based investors who pay tax</a:t>
            </a:r>
            <a:endParaRPr lang="en-US" altLang="zh-CN" sz="1800">
              <a:ea typeface="宋体" pitchFamily="2" charset="-122"/>
            </a:endParaRPr>
          </a:p>
          <a:p>
            <a:pPr lvl="1">
              <a:lnSpc>
                <a:spcPct val="80000"/>
              </a:lnSpc>
            </a:pPr>
            <a:r>
              <a:rPr lang="en-US" altLang="zh-CN" sz="1600">
                <a:ea typeface="宋体" pitchFamily="2" charset="-122"/>
              </a:rPr>
              <a:t>H</a:t>
            </a:r>
            <a:r>
              <a:rPr lang="en-US" sz="1600"/>
              <a:t>edge funds are often structured as limited partnerships</a:t>
            </a:r>
            <a:r>
              <a:rPr lang="en-US" altLang="zh-CN" sz="1600">
                <a:ea typeface="宋体" pitchFamily="2" charset="-122"/>
              </a:rPr>
              <a:t> due to </a:t>
            </a:r>
            <a:r>
              <a:rPr lang="en-US" sz="1600"/>
              <a:t>favourable tax treatment in the US. </a:t>
            </a:r>
            <a:endParaRPr lang="en-US" altLang="zh-CN" sz="1600">
              <a:ea typeface="宋体" pitchFamily="2" charset="-122"/>
            </a:endParaRPr>
          </a:p>
          <a:p>
            <a:pPr lvl="1">
              <a:lnSpc>
                <a:spcPct val="80000"/>
              </a:lnSpc>
            </a:pPr>
            <a:r>
              <a:rPr lang="en-US" sz="1600"/>
              <a:t>The hedge fund manager (usually structured as a corporate entity) is the general partner or manager</a:t>
            </a:r>
            <a:r>
              <a:rPr lang="en-US" altLang="zh-CN" sz="1600">
                <a:ea typeface="宋体" pitchFamily="2" charset="-122"/>
              </a:rPr>
              <a:t>.</a:t>
            </a:r>
          </a:p>
          <a:p>
            <a:pPr lvl="1">
              <a:lnSpc>
                <a:spcPct val="80000"/>
              </a:lnSpc>
            </a:pPr>
            <a:r>
              <a:rPr lang="en-US" altLang="zh-CN" sz="1600">
                <a:ea typeface="宋体" pitchFamily="2" charset="-122"/>
              </a:rPr>
              <a:t>T</a:t>
            </a:r>
            <a:r>
              <a:rPr lang="en-US" sz="1600"/>
              <a:t>he investors are the limited partners or members respectively. </a:t>
            </a:r>
            <a:endParaRPr lang="en-US" altLang="zh-CN" sz="1600">
              <a:ea typeface="宋体" pitchFamily="2" charset="-122"/>
            </a:endParaRPr>
          </a:p>
          <a:p>
            <a:pPr lvl="1">
              <a:lnSpc>
                <a:spcPct val="80000"/>
              </a:lnSpc>
            </a:pPr>
            <a:r>
              <a:rPr lang="en-US" sz="1600"/>
              <a:t>The funds are pooled together in the partnership or company and the general partner or manager makes all the investment decisions.</a:t>
            </a:r>
          </a:p>
          <a:p>
            <a:pPr>
              <a:lnSpc>
                <a:spcPct val="80000"/>
              </a:lnSpc>
            </a:pPr>
            <a:r>
              <a:rPr lang="en-US" sz="1800"/>
              <a:t>Non-US investors and U.S. entities that do not pay tax (such as pension funds)</a:t>
            </a:r>
            <a:endParaRPr lang="en-US" altLang="zh-CN" sz="1800">
              <a:ea typeface="宋体" pitchFamily="2" charset="-122"/>
            </a:endParaRPr>
          </a:p>
          <a:p>
            <a:pPr lvl="1">
              <a:lnSpc>
                <a:spcPct val="80000"/>
              </a:lnSpc>
            </a:pPr>
            <a:r>
              <a:rPr lang="en-US" altLang="zh-CN" sz="1600">
                <a:ea typeface="宋体" pitchFamily="2" charset="-122"/>
              </a:rPr>
              <a:t>D</a:t>
            </a:r>
            <a:r>
              <a:rPr lang="en-US" sz="1600"/>
              <a:t>o not receive the same benefits from limited partnerships</a:t>
            </a:r>
            <a:r>
              <a:rPr lang="en-US" altLang="zh-CN" sz="1600">
                <a:ea typeface="宋体" pitchFamily="2" charset="-122"/>
              </a:rPr>
              <a:t>.</a:t>
            </a:r>
          </a:p>
          <a:p>
            <a:pPr lvl="1">
              <a:lnSpc>
                <a:spcPct val="80000"/>
              </a:lnSpc>
            </a:pPr>
            <a:r>
              <a:rPr lang="en-US" altLang="zh-CN" sz="1600">
                <a:ea typeface="宋体" pitchFamily="2" charset="-122"/>
              </a:rPr>
              <a:t>F</a:t>
            </a:r>
            <a:r>
              <a:rPr lang="en-US" sz="1600"/>
              <a:t>unds are often structured as offshore or unit trusts or Investment company. </a:t>
            </a:r>
            <a:endParaRPr lang="en-US" altLang="zh-CN" sz="1600">
              <a:ea typeface="宋体" pitchFamily="2" charset="-122"/>
            </a:endParaRPr>
          </a:p>
          <a:p>
            <a:pPr lvl="1">
              <a:lnSpc>
                <a:spcPct val="80000"/>
              </a:lnSpc>
            </a:pPr>
            <a:r>
              <a:rPr lang="en-US" sz="1600"/>
              <a:t>Hybrid structures that contain both a US limited partnership and an offshore company allow hedge funds to attract capital from several different tax regimes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ea typeface="宋体" pitchFamily="2" charset="-122"/>
              </a:rPr>
              <a:t>Legal structure</a:t>
            </a:r>
            <a:endParaRPr lang="en-US"/>
          </a:p>
        </p:txBody>
      </p:sp>
      <p:sp>
        <p:nvSpPr>
          <p:cNvPr id="95235" name="Rectangle 3"/>
          <p:cNvSpPr>
            <a:spLocks noGrp="1" noChangeArrowheads="1"/>
          </p:cNvSpPr>
          <p:nvPr>
            <p:ph type="body" idx="1"/>
          </p:nvPr>
        </p:nvSpPr>
        <p:spPr>
          <a:xfrm>
            <a:off x="685800" y="1066800"/>
            <a:ext cx="7772400" cy="4953000"/>
          </a:xfrm>
        </p:spPr>
        <p:txBody>
          <a:bodyPr/>
          <a:lstStyle/>
          <a:p>
            <a:pPr>
              <a:lnSpc>
                <a:spcPct val="90000"/>
              </a:lnSpc>
            </a:pPr>
            <a:r>
              <a:rPr lang="en-US" sz="2400" dirty="0"/>
              <a:t>At the end of </a:t>
            </a:r>
            <a:r>
              <a:rPr lang="en-US" sz="2400" dirty="0" smtClean="0"/>
              <a:t>2008, </a:t>
            </a:r>
            <a:r>
              <a:rPr lang="en-US" sz="2400" dirty="0"/>
              <a:t>55% of the number of hedge funds, managing nearly two-thirds of total hedge fund assets, were registered offshore. </a:t>
            </a:r>
            <a:endParaRPr lang="en-US" altLang="zh-CN" sz="2400" dirty="0">
              <a:ea typeface="宋体" pitchFamily="2" charset="-122"/>
            </a:endParaRPr>
          </a:p>
          <a:p>
            <a:pPr>
              <a:lnSpc>
                <a:spcPct val="90000"/>
              </a:lnSpc>
            </a:pPr>
            <a:r>
              <a:rPr lang="en-US" sz="2400" dirty="0"/>
              <a:t>The U.S. was the most popular onshore location accounting for 34% of the number of funds and 24% of assets. </a:t>
            </a:r>
            <a:endParaRPr lang="en-US" altLang="zh-CN" sz="2400" dirty="0">
              <a:ea typeface="宋体" pitchFamily="2" charset="-122"/>
            </a:endParaRPr>
          </a:p>
          <a:p>
            <a:pPr lvl="1">
              <a:lnSpc>
                <a:spcPct val="90000"/>
              </a:lnSpc>
            </a:pPr>
            <a:r>
              <a:rPr lang="en-US" sz="2000" dirty="0"/>
              <a:t>New York City and the Gold Coast area of Connecticut (particularly Stamford, Connecticut and Greenwich, Connecticut)</a:t>
            </a:r>
            <a:endParaRPr lang="en-US" altLang="zh-CN" sz="2000" dirty="0">
              <a:ea typeface="宋体" pitchFamily="2" charset="-122"/>
            </a:endParaRPr>
          </a:p>
          <a:p>
            <a:pPr>
              <a:lnSpc>
                <a:spcPct val="90000"/>
              </a:lnSpc>
            </a:pPr>
            <a:r>
              <a:rPr lang="en-US" sz="2400" dirty="0"/>
              <a:t>EU countries were the next most popular location with 9% of the number of funds and 11% of assets. </a:t>
            </a:r>
            <a:endParaRPr lang="en-US" altLang="zh-CN" sz="2400" dirty="0">
              <a:ea typeface="宋体" pitchFamily="2" charset="-122"/>
            </a:endParaRPr>
          </a:p>
          <a:p>
            <a:pPr lvl="1">
              <a:lnSpc>
                <a:spcPct val="90000"/>
              </a:lnSpc>
            </a:pPr>
            <a:r>
              <a:rPr lang="en-US" altLang="zh-CN" sz="2000" dirty="0">
                <a:ea typeface="宋体" pitchFamily="2" charset="-122"/>
              </a:rPr>
              <a:t>London</a:t>
            </a:r>
            <a:endParaRPr lang="en-US" sz="2000" dirty="0"/>
          </a:p>
          <a:p>
            <a:pPr>
              <a:lnSpc>
                <a:spcPct val="90000"/>
              </a:lnSpc>
            </a:pPr>
            <a:r>
              <a:rPr lang="en-US" sz="2400" dirty="0"/>
              <a:t>Asia accounted for the majority of the remaining assets.</a:t>
            </a:r>
            <a:endParaRPr lang="en-US" altLang="zh-CN" sz="2400" dirty="0">
              <a:ea typeface="宋体" pitchFamily="2" charset="-122"/>
            </a:endParaRPr>
          </a:p>
          <a:p>
            <a:pPr>
              <a:lnSpc>
                <a:spcPct val="90000"/>
              </a:lnSpc>
            </a:pPr>
            <a:r>
              <a:rPr lang="en-US" sz="2400" dirty="0"/>
              <a:t>Hedge funds that have </a:t>
            </a:r>
            <a:r>
              <a:rPr lang="en-US" sz="2400" dirty="0" smtClean="0"/>
              <a:t>gone public</a:t>
            </a:r>
            <a:endParaRPr lang="en-US" altLang="zh-CN" sz="2400" dirty="0">
              <a:ea typeface="宋体" pitchFamily="2" charset="-122"/>
            </a:endParaRPr>
          </a:p>
          <a:p>
            <a:pPr lvl="1">
              <a:lnSpc>
                <a:spcPct val="90000"/>
              </a:lnSpc>
            </a:pPr>
            <a:r>
              <a:rPr lang="en-US" sz="2000" dirty="0"/>
              <a:t>Fortress Investment Group LLC I</a:t>
            </a:r>
            <a:r>
              <a:rPr lang="en-US" altLang="zh-CN" sz="2000" dirty="0">
                <a:ea typeface="宋体" pitchFamily="2" charset="-122"/>
              </a:rPr>
              <a:t>PO early 2007</a:t>
            </a:r>
          </a:p>
          <a:p>
            <a:pPr lvl="1">
              <a:lnSpc>
                <a:spcPct val="90000"/>
              </a:lnSpc>
            </a:pPr>
            <a:r>
              <a:rPr lang="en-US" altLang="zh-CN" sz="2000" dirty="0">
                <a:ea typeface="宋体" pitchFamily="2" charset="-122"/>
              </a:rPr>
              <a:t>Blackstone Group IPO in mid 2007</a:t>
            </a:r>
            <a:endParaRPr lang="en-U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ea typeface="宋体" pitchFamily="2" charset="-122"/>
              </a:rPr>
              <a:t>Regulations</a:t>
            </a:r>
            <a:endParaRPr lang="en-US"/>
          </a:p>
        </p:txBody>
      </p:sp>
      <p:sp>
        <p:nvSpPr>
          <p:cNvPr id="96259" name="Rectangle 3"/>
          <p:cNvSpPr>
            <a:spLocks noGrp="1" noChangeArrowheads="1"/>
          </p:cNvSpPr>
          <p:nvPr>
            <p:ph type="body" idx="1"/>
          </p:nvPr>
        </p:nvSpPr>
        <p:spPr>
          <a:xfrm>
            <a:off x="457200" y="838200"/>
            <a:ext cx="8153400" cy="5410200"/>
          </a:xfrm>
        </p:spPr>
        <p:txBody>
          <a:bodyPr/>
          <a:lstStyle/>
          <a:p>
            <a:pPr>
              <a:lnSpc>
                <a:spcPct val="80000"/>
              </a:lnSpc>
            </a:pPr>
            <a:r>
              <a:rPr lang="en-US" altLang="zh-CN" sz="2200">
                <a:ea typeface="宋体" pitchFamily="2" charset="-122"/>
              </a:rPr>
              <a:t>The typical investment company is required to be registered with the SEC.</a:t>
            </a:r>
          </a:p>
          <a:p>
            <a:pPr>
              <a:lnSpc>
                <a:spcPct val="80000"/>
              </a:lnSpc>
            </a:pPr>
            <a:r>
              <a:rPr lang="en-US" altLang="zh-CN" sz="2200">
                <a:ea typeface="宋体" pitchFamily="2" charset="-122"/>
              </a:rPr>
              <a:t>H</a:t>
            </a:r>
            <a:r>
              <a:rPr lang="en-US" sz="2200"/>
              <a:t>edge funds elect to operate pursuant to exemptions from the registration requirements</a:t>
            </a:r>
            <a:endParaRPr lang="en-US" altLang="zh-CN" sz="2200">
              <a:ea typeface="宋体" pitchFamily="2" charset="-122"/>
            </a:endParaRPr>
          </a:p>
          <a:p>
            <a:pPr lvl="1">
              <a:lnSpc>
                <a:spcPct val="80000"/>
              </a:lnSpc>
            </a:pPr>
            <a:r>
              <a:rPr lang="en-US" altLang="zh-CN" sz="2000">
                <a:ea typeface="宋体" pitchFamily="2" charset="-122"/>
              </a:rPr>
              <a:t>F</a:t>
            </a:r>
            <a:r>
              <a:rPr lang="en-US" sz="2000"/>
              <a:t>unds with fewer than 100 investors (a "3(c) 1 Fund")</a:t>
            </a:r>
            <a:endParaRPr lang="en-US" altLang="zh-CN" sz="2000">
              <a:ea typeface="宋体" pitchFamily="2" charset="-122"/>
            </a:endParaRPr>
          </a:p>
          <a:p>
            <a:pPr lvl="1">
              <a:lnSpc>
                <a:spcPct val="80000"/>
              </a:lnSpc>
            </a:pPr>
            <a:r>
              <a:rPr lang="en-US" altLang="zh-CN" sz="2000">
                <a:ea typeface="宋体" pitchFamily="2" charset="-122"/>
              </a:rPr>
              <a:t>F</a:t>
            </a:r>
            <a:r>
              <a:rPr lang="en-US" sz="2000"/>
              <a:t>unds where the investors are "qualified purchasers" (a "3(c) 7 Fund").</a:t>
            </a:r>
            <a:endParaRPr lang="en-US" altLang="zh-CN" sz="2000">
              <a:ea typeface="宋体" pitchFamily="2" charset="-122"/>
            </a:endParaRPr>
          </a:p>
          <a:p>
            <a:pPr lvl="1">
              <a:lnSpc>
                <a:spcPct val="80000"/>
              </a:lnSpc>
            </a:pPr>
            <a:r>
              <a:rPr lang="en-US" sz="2000"/>
              <a:t>In order to comply with 3(c)(1) or 3(c)(7), hedge funds are sold via private placement</a:t>
            </a:r>
            <a:r>
              <a:rPr lang="en-US" altLang="zh-CN" sz="2000">
                <a:ea typeface="宋体" pitchFamily="2" charset="-122"/>
              </a:rPr>
              <a:t>, no advertisement allowed</a:t>
            </a:r>
          </a:p>
          <a:p>
            <a:pPr>
              <a:lnSpc>
                <a:spcPct val="80000"/>
              </a:lnSpc>
            </a:pPr>
            <a:r>
              <a:rPr lang="en-US" altLang="zh-CN" sz="2200">
                <a:ea typeface="宋体" pitchFamily="2" charset="-122"/>
              </a:rPr>
              <a:t>Funds are only offered to </a:t>
            </a:r>
            <a:r>
              <a:rPr lang="en-US" sz="2200"/>
              <a:t>accredited investor</a:t>
            </a:r>
            <a:r>
              <a:rPr lang="en-US" altLang="zh-CN" sz="2200">
                <a:ea typeface="宋体" pitchFamily="2" charset="-122"/>
              </a:rPr>
              <a:t>s</a:t>
            </a:r>
          </a:p>
          <a:p>
            <a:pPr lvl="1">
              <a:lnSpc>
                <a:spcPct val="80000"/>
              </a:lnSpc>
            </a:pPr>
            <a:r>
              <a:rPr lang="en-US" altLang="zh-CN" sz="2000">
                <a:ea typeface="宋体" pitchFamily="2" charset="-122"/>
              </a:rPr>
              <a:t>M</a:t>
            </a:r>
            <a:r>
              <a:rPr lang="en-US" sz="2000"/>
              <a:t>inimum net worth of US$1,000,000 or</a:t>
            </a:r>
            <a:r>
              <a:rPr lang="en-US" altLang="zh-CN" sz="2000">
                <a:ea typeface="宋体" pitchFamily="2" charset="-122"/>
              </a:rPr>
              <a:t>,</a:t>
            </a:r>
          </a:p>
          <a:p>
            <a:pPr lvl="1">
              <a:lnSpc>
                <a:spcPct val="80000"/>
              </a:lnSpc>
            </a:pPr>
            <a:r>
              <a:rPr lang="en-US" altLang="zh-CN" sz="2000">
                <a:ea typeface="宋体" pitchFamily="2" charset="-122"/>
              </a:rPr>
              <a:t>M</a:t>
            </a:r>
            <a:r>
              <a:rPr lang="en-US" sz="2000"/>
              <a:t>inimum income of US$200,000 in each of the last two years</a:t>
            </a:r>
            <a:r>
              <a:rPr lang="en-US" sz="2200"/>
              <a:t> </a:t>
            </a:r>
            <a:endParaRPr lang="en-US" altLang="zh-CN" sz="2200">
              <a:ea typeface="宋体" pitchFamily="2" charset="-122"/>
            </a:endParaRPr>
          </a:p>
          <a:p>
            <a:pPr>
              <a:lnSpc>
                <a:spcPct val="80000"/>
              </a:lnSpc>
            </a:pPr>
            <a:r>
              <a:rPr lang="en-US" sz="2200"/>
              <a:t>In December 2004, the SEC issued a rule change that required most hedge fund advisers to register with the SEC by February 1, 2006</a:t>
            </a:r>
            <a:r>
              <a:rPr lang="en-US" altLang="zh-CN" sz="2200">
                <a:ea typeface="宋体" pitchFamily="2" charset="-122"/>
              </a:rPr>
              <a:t> </a:t>
            </a:r>
          </a:p>
          <a:p>
            <a:pPr>
              <a:lnSpc>
                <a:spcPct val="80000"/>
              </a:lnSpc>
            </a:pPr>
            <a:r>
              <a:rPr lang="en-US" altLang="zh-CN" sz="2200">
                <a:ea typeface="宋体" pitchFamily="2" charset="-122"/>
              </a:rPr>
              <a:t>I</a:t>
            </a:r>
            <a:r>
              <a:rPr lang="en-US" sz="2200"/>
              <a:t>n June 2006, the U.S. Court of Appeals for the District of Columbia overturned it </a:t>
            </a:r>
            <a:r>
              <a:rPr lang="en-US" altLang="zh-CN" sz="2200">
                <a:ea typeface="宋体" pitchFamily="2" charset="-122"/>
              </a:rPr>
              <a:t>(</a:t>
            </a:r>
            <a:r>
              <a:rPr lang="en-US" sz="2200"/>
              <a:t>Goldstein v. SEC.</a:t>
            </a:r>
            <a:r>
              <a:rPr lang="en-US" altLang="zh-CN" sz="2200">
                <a:ea typeface="宋体" pitchFamily="2" charset="-122"/>
              </a:rPr>
              <a:t>)</a:t>
            </a:r>
            <a:endParaRPr lang="en-US" sz="2200"/>
          </a:p>
          <a:p>
            <a:pPr>
              <a:lnSpc>
                <a:spcPct val="80000"/>
              </a:lnSpc>
            </a:pPr>
            <a:r>
              <a:rPr lang="en-US" sz="2200"/>
              <a:t>In February 2007, the President's Working Group on Financial Markets rejected further regulation of hedge funds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t>Principles of Finance</a:t>
            </a:r>
          </a:p>
        </p:txBody>
      </p:sp>
      <p:sp>
        <p:nvSpPr>
          <p:cNvPr id="100355" name="Rectangle 3"/>
          <p:cNvSpPr>
            <a:spLocks noGrp="1" noChangeArrowheads="1"/>
          </p:cNvSpPr>
          <p:nvPr>
            <p:ph type="body" idx="1"/>
          </p:nvPr>
        </p:nvSpPr>
        <p:spPr>
          <a:xfrm>
            <a:off x="457200" y="990600"/>
            <a:ext cx="7772400" cy="4114800"/>
          </a:xfrm>
        </p:spPr>
        <p:txBody>
          <a:bodyPr/>
          <a:lstStyle/>
          <a:p>
            <a:r>
              <a:rPr lang="en-US" dirty="0"/>
              <a:t>Principle 1: No arbitrage in market</a:t>
            </a:r>
          </a:p>
          <a:p>
            <a:pPr lvl="1"/>
            <a:r>
              <a:rPr lang="en-US" dirty="0"/>
              <a:t>What is arbitrage</a:t>
            </a:r>
          </a:p>
          <a:p>
            <a:pPr lvl="2"/>
            <a:r>
              <a:rPr lang="en-US" dirty="0"/>
              <a:t>Zero initial cost/positive future return </a:t>
            </a:r>
            <a:r>
              <a:rPr lang="en-US" dirty="0" smtClean="0"/>
              <a:t>(swaps), or positive </a:t>
            </a:r>
            <a:r>
              <a:rPr lang="en-US" dirty="0"/>
              <a:t>initial payoff/zero future cost (write </a:t>
            </a:r>
            <a:r>
              <a:rPr lang="en-US" dirty="0" smtClean="0"/>
              <a:t>calls)</a:t>
            </a:r>
          </a:p>
          <a:p>
            <a:pPr lvl="2"/>
            <a:r>
              <a:rPr lang="en-US" dirty="0" smtClean="0"/>
              <a:t>Trading is the process to get to efficient markets</a:t>
            </a:r>
            <a:endParaRPr lang="en-US" dirty="0"/>
          </a:p>
          <a:p>
            <a:pPr lvl="1"/>
            <a:r>
              <a:rPr lang="en-US" dirty="0"/>
              <a:t>The law of one price (</a:t>
            </a:r>
            <a:r>
              <a:rPr lang="en-US" dirty="0" smtClean="0"/>
              <a:t>A/H?; N/H?)</a:t>
            </a:r>
            <a:endParaRPr lang="en-US" dirty="0"/>
          </a:p>
          <a:p>
            <a:pPr lvl="1"/>
            <a:r>
              <a:rPr lang="en-US" dirty="0"/>
              <a:t>The first method of asset pricing – no arbitrage</a:t>
            </a:r>
          </a:p>
          <a:p>
            <a:pPr lvl="2"/>
            <a:r>
              <a:rPr lang="en-US" dirty="0"/>
              <a:t>Futures pricing</a:t>
            </a:r>
          </a:p>
          <a:p>
            <a:pPr lvl="2"/>
            <a:r>
              <a:rPr lang="en-US" dirty="0"/>
              <a:t>Options pricing</a:t>
            </a:r>
          </a:p>
          <a:p>
            <a:pPr lvl="1"/>
            <a:endParaRPr lang="en-US" dirty="0"/>
          </a:p>
        </p:txBody>
      </p:sp>
      <p:pic>
        <p:nvPicPr>
          <p:cNvPr id="100358" name="Picture 6"/>
          <p:cNvPicPr>
            <a:picLocks noChangeAspect="1" noChangeArrowheads="1"/>
          </p:cNvPicPr>
          <p:nvPr/>
        </p:nvPicPr>
        <p:blipFill>
          <a:blip r:embed="rId2" cstate="print"/>
          <a:srcRect/>
          <a:stretch>
            <a:fillRect/>
          </a:stretch>
        </p:blipFill>
        <p:spPr bwMode="auto">
          <a:xfrm>
            <a:off x="5265738" y="4579938"/>
            <a:ext cx="3878262" cy="2278062"/>
          </a:xfrm>
          <a:prstGeom prst="rect">
            <a:avLst/>
          </a:prstGeom>
          <a:noFill/>
          <a:ln w="12700">
            <a:noFill/>
            <a:miter lim="800000"/>
            <a:headEnd type="none" w="sm" len="sm"/>
            <a:tailEnd type="none" w="sm" len="sm"/>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ea typeface="宋体" pitchFamily="2" charset="-122"/>
              </a:rPr>
              <a:t>How to start a hedge fund?</a:t>
            </a:r>
            <a:endParaRPr lang="en-US"/>
          </a:p>
        </p:txBody>
      </p:sp>
      <p:sp>
        <p:nvSpPr>
          <p:cNvPr id="97283" name="Rectangle 3"/>
          <p:cNvSpPr>
            <a:spLocks noGrp="1" noChangeArrowheads="1"/>
          </p:cNvSpPr>
          <p:nvPr>
            <p:ph type="body" idx="1"/>
          </p:nvPr>
        </p:nvSpPr>
        <p:spPr>
          <a:xfrm>
            <a:off x="685800" y="1066800"/>
            <a:ext cx="7772400" cy="4953000"/>
          </a:xfrm>
        </p:spPr>
        <p:txBody>
          <a:bodyPr/>
          <a:lstStyle/>
          <a:p>
            <a:pPr>
              <a:lnSpc>
                <a:spcPct val="80000"/>
              </a:lnSpc>
            </a:pPr>
            <a:r>
              <a:rPr lang="en-US" sz="2000" dirty="0"/>
              <a:t>1. Choose your provider wisely! </a:t>
            </a:r>
            <a:r>
              <a:rPr lang="en-US" altLang="zh-CN" sz="2000" dirty="0">
                <a:ea typeface="宋体" pitchFamily="2" charset="-122"/>
              </a:rPr>
              <a:t>Ask for references!</a:t>
            </a:r>
          </a:p>
          <a:p>
            <a:pPr>
              <a:lnSpc>
                <a:spcPct val="80000"/>
              </a:lnSpc>
            </a:pPr>
            <a:r>
              <a:rPr lang="en-US" sz="2000" dirty="0"/>
              <a:t>2. If you need to register as an investment adviser, start the process. </a:t>
            </a:r>
            <a:endParaRPr lang="en-US" altLang="zh-CN" sz="2000" dirty="0">
              <a:ea typeface="宋体" pitchFamily="2" charset="-122"/>
            </a:endParaRPr>
          </a:p>
          <a:p>
            <a:pPr>
              <a:lnSpc>
                <a:spcPct val="80000"/>
              </a:lnSpc>
            </a:pPr>
            <a:r>
              <a:rPr lang="en-US" sz="2000" dirty="0"/>
              <a:t>3. Finalize the fund's investment objective and investment strategies, prepare biographical data on yourself to include in the offering documents, and make decisions that will affect how often you accept investors, how you will be compensated, what expenses the fund will bear as opposed to the management company, how you will be setup as to trader tax status, etc. </a:t>
            </a:r>
            <a:endParaRPr lang="en-US" altLang="zh-CN" sz="2000" dirty="0">
              <a:ea typeface="宋体" pitchFamily="2" charset="-122"/>
            </a:endParaRPr>
          </a:p>
          <a:p>
            <a:pPr>
              <a:lnSpc>
                <a:spcPct val="80000"/>
              </a:lnSpc>
            </a:pPr>
            <a:r>
              <a:rPr lang="en-US" sz="2000" dirty="0"/>
              <a:t>4. If you are forming a Commodity Hedge Fund, start the process of becoming a member of the NFA. </a:t>
            </a:r>
            <a:endParaRPr lang="en-US" altLang="zh-CN" sz="2000" dirty="0">
              <a:ea typeface="宋体" pitchFamily="2" charset="-122"/>
            </a:endParaRPr>
          </a:p>
          <a:p>
            <a:pPr>
              <a:lnSpc>
                <a:spcPct val="80000"/>
              </a:lnSpc>
            </a:pPr>
            <a:r>
              <a:rPr lang="en-US" sz="2000" dirty="0"/>
              <a:t>5. Obtain a first draft of your offering documents (private placement memorandum, LLC operating agreement, and subscription materials) from your provider. </a:t>
            </a:r>
            <a:endParaRPr lang="en-US" altLang="zh-CN" sz="2000" dirty="0">
              <a:ea typeface="宋体" pitchFamily="2" charset="-122"/>
            </a:endParaRPr>
          </a:p>
          <a:p>
            <a:pPr>
              <a:lnSpc>
                <a:spcPct val="80000"/>
              </a:lnSpc>
            </a:pPr>
            <a:r>
              <a:rPr lang="en-US" sz="2000" dirty="0"/>
              <a:t>6. Form your entities, get the tax ID numbers, make the appropriate IRS elections, and prepare resolutions so you can open bank and brokerage accounts. </a:t>
            </a:r>
            <a:endParaRPr lang="en-US" altLang="zh-CN" sz="2000" dirty="0">
              <a:ea typeface="宋体" pitchFamily="2" charset="-122"/>
            </a:endParaRPr>
          </a:p>
          <a:p>
            <a:pPr>
              <a:lnSpc>
                <a:spcPct val="80000"/>
              </a:lnSpc>
            </a:pPr>
            <a:r>
              <a:rPr lang="en-US" sz="2000" dirty="0"/>
              <a:t>7. Your provider's attorney should be actively involved in the review of your documents.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a:ea typeface="宋体" pitchFamily="2" charset="-122"/>
              </a:rPr>
              <a:t>How to start a hedge fund?</a:t>
            </a:r>
            <a:endParaRPr lang="en-US"/>
          </a:p>
        </p:txBody>
      </p:sp>
      <p:sp>
        <p:nvSpPr>
          <p:cNvPr id="98307" name="Rectangle 3"/>
          <p:cNvSpPr>
            <a:spLocks noGrp="1" noChangeArrowheads="1"/>
          </p:cNvSpPr>
          <p:nvPr>
            <p:ph type="body" idx="1"/>
          </p:nvPr>
        </p:nvSpPr>
        <p:spPr>
          <a:xfrm>
            <a:off x="685800" y="1066800"/>
            <a:ext cx="7772400" cy="4648200"/>
          </a:xfrm>
        </p:spPr>
        <p:txBody>
          <a:bodyPr/>
          <a:lstStyle/>
          <a:p>
            <a:pPr>
              <a:lnSpc>
                <a:spcPct val="80000"/>
              </a:lnSpc>
            </a:pPr>
            <a:r>
              <a:rPr lang="en-US" sz="1800" dirty="0"/>
              <a:t>8. If you registered as an Investment Adviser or with the NFA for as a Commodity Pool Operator, ensure that the regulators have approved any such applications.</a:t>
            </a:r>
          </a:p>
          <a:p>
            <a:pPr>
              <a:lnSpc>
                <a:spcPct val="80000"/>
              </a:lnSpc>
            </a:pPr>
            <a:r>
              <a:rPr lang="en-US" sz="1800" dirty="0"/>
              <a:t>9. Your provider should give you the SEC Form D and the blue sky filings</a:t>
            </a:r>
            <a:r>
              <a:rPr lang="en-US" altLang="zh-CN" sz="1800" dirty="0">
                <a:ea typeface="宋体" pitchFamily="2" charset="-122"/>
              </a:rPr>
              <a:t> (state investor protection legislations)</a:t>
            </a:r>
            <a:r>
              <a:rPr lang="en-US" sz="1800" dirty="0"/>
              <a:t> for the initial states where you expect to distribute your offering documents. Make sure your provider gives you instructions on how and where to file the various documents and general instructions regarding the distribution of your offering documents. You should now have a final set of offering documents. </a:t>
            </a:r>
            <a:endParaRPr lang="en-US" altLang="zh-CN" sz="1800" dirty="0">
              <a:ea typeface="宋体" pitchFamily="2" charset="-122"/>
            </a:endParaRPr>
          </a:p>
          <a:p>
            <a:pPr>
              <a:lnSpc>
                <a:spcPct val="80000"/>
              </a:lnSpc>
            </a:pPr>
            <a:r>
              <a:rPr lang="en-US" sz="1800" dirty="0"/>
              <a:t>10. Take your offering documents and have it printed and bound. Consider the image you wish your fund to project when choosing the printing materials and binding method. You can have no marketing materials other than your offering documents.</a:t>
            </a:r>
          </a:p>
          <a:p>
            <a:pPr>
              <a:lnSpc>
                <a:spcPct val="80000"/>
              </a:lnSpc>
            </a:pPr>
            <a:r>
              <a:rPr lang="en-US" sz="1800" dirty="0"/>
              <a:t>  11. Mail your SEC Form D. You can check to see its status with the SEC at www.sec.gov/edgar/searchedgar/companysearch.html. File your blue sky filings within the appropriate time-either before distribution or within 15 days of the first sale in that state, depending on the state's rules.</a:t>
            </a:r>
          </a:p>
          <a:p>
            <a:pPr>
              <a:lnSpc>
                <a:spcPct val="80000"/>
              </a:lnSpc>
            </a:pPr>
            <a:r>
              <a:rPr lang="en-US" sz="1800" dirty="0"/>
              <a:t>  12. Start distributing your offering documents and attracting investors. Keep a log of all individuals to whom you distribute your documents</a:t>
            </a:r>
            <a:r>
              <a:rPr lang="en-US" altLang="zh-CN" sz="1800" dirty="0">
                <a:ea typeface="宋体" pitchFamily="2" charset="-122"/>
              </a:rPr>
              <a:t>. </a:t>
            </a:r>
            <a:r>
              <a:rPr lang="en-US" sz="1800" dirty="0"/>
              <a:t>Deposit your seed capital and start the initial trading of the fund.</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ea typeface="宋体" pitchFamily="2" charset="-122"/>
              </a:rPr>
              <a:t>How to exempt from registration?</a:t>
            </a:r>
            <a:endParaRPr lang="en-US"/>
          </a:p>
        </p:txBody>
      </p:sp>
      <p:sp>
        <p:nvSpPr>
          <p:cNvPr id="99331" name="Rectangle 3"/>
          <p:cNvSpPr>
            <a:spLocks noGrp="1" noChangeArrowheads="1"/>
          </p:cNvSpPr>
          <p:nvPr>
            <p:ph type="body" idx="1"/>
          </p:nvPr>
        </p:nvSpPr>
        <p:spPr>
          <a:xfrm>
            <a:off x="685800" y="990600"/>
            <a:ext cx="7772400" cy="4648200"/>
          </a:xfrm>
        </p:spPr>
        <p:txBody>
          <a:bodyPr/>
          <a:lstStyle/>
          <a:p>
            <a:r>
              <a:rPr lang="en-US" sz="2800" dirty="0"/>
              <a:t>You may qualify for an exemption from registration as an investment advisor under the Investment Advisor Act of 1940 Section 203(b)</a:t>
            </a:r>
            <a:r>
              <a:rPr lang="en-US" altLang="zh-CN" sz="2800" dirty="0">
                <a:ea typeface="宋体" pitchFamily="2" charset="-122"/>
              </a:rPr>
              <a:t>.</a:t>
            </a:r>
          </a:p>
          <a:p>
            <a:r>
              <a:rPr lang="en-US" altLang="zh-CN" sz="2800" dirty="0">
                <a:ea typeface="宋体" pitchFamily="2" charset="-122"/>
              </a:rPr>
              <a:t>F</a:t>
            </a:r>
            <a:r>
              <a:rPr lang="en-US" sz="2800" dirty="0"/>
              <a:t>ive limited exemptions from registration</a:t>
            </a:r>
            <a:r>
              <a:rPr lang="en-US" altLang="zh-CN" sz="2800" dirty="0">
                <a:ea typeface="宋体" pitchFamily="2" charset="-122"/>
              </a:rPr>
              <a:t>, but </a:t>
            </a:r>
            <a:r>
              <a:rPr lang="en-US" sz="2800" dirty="0"/>
              <a:t>most likely appl</a:t>
            </a:r>
            <a:r>
              <a:rPr lang="en-US" altLang="zh-CN" sz="2800" dirty="0">
                <a:ea typeface="宋体" pitchFamily="2" charset="-122"/>
              </a:rPr>
              <a:t>icable</a:t>
            </a:r>
            <a:r>
              <a:rPr lang="en-US" sz="2800" dirty="0"/>
              <a:t> is the 15-client limit</a:t>
            </a:r>
            <a:r>
              <a:rPr lang="en-US" altLang="zh-CN" sz="2800" dirty="0">
                <a:ea typeface="宋体" pitchFamily="2" charset="-122"/>
              </a:rPr>
              <a:t>.</a:t>
            </a:r>
            <a:endParaRPr lang="en-US" sz="2800" dirty="0"/>
          </a:p>
          <a:p>
            <a:pPr lvl="1"/>
            <a:r>
              <a:rPr lang="en-US" sz="2400" dirty="0"/>
              <a:t>(1) during the previous 12 months has had fewer than 15 clients; </a:t>
            </a:r>
            <a:endParaRPr lang="en-US" altLang="zh-CN" sz="2400" dirty="0">
              <a:ea typeface="宋体" pitchFamily="2" charset="-122"/>
            </a:endParaRPr>
          </a:p>
          <a:p>
            <a:pPr lvl="1"/>
            <a:r>
              <a:rPr lang="en-US" sz="2400" dirty="0"/>
              <a:t>(2) does not hold itself out generally to the public as an investment adviser; and </a:t>
            </a:r>
            <a:endParaRPr lang="en-US" altLang="zh-CN" sz="2400" dirty="0">
              <a:ea typeface="宋体" pitchFamily="2" charset="-122"/>
            </a:endParaRPr>
          </a:p>
          <a:p>
            <a:pPr lvl="1"/>
            <a:r>
              <a:rPr lang="en-US" sz="2400" dirty="0"/>
              <a:t>(3) does not act as an investment adviser to a registered investment company or business development company.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ea typeface="宋体" pitchFamily="2" charset="-122"/>
              </a:rPr>
              <a:t>How to “market” your hedge fund?</a:t>
            </a:r>
            <a:endParaRPr lang="en-US"/>
          </a:p>
        </p:txBody>
      </p:sp>
      <p:sp>
        <p:nvSpPr>
          <p:cNvPr id="100355" name="Rectangle 3"/>
          <p:cNvSpPr>
            <a:spLocks noGrp="1" noChangeArrowheads="1"/>
          </p:cNvSpPr>
          <p:nvPr>
            <p:ph type="body" idx="1"/>
          </p:nvPr>
        </p:nvSpPr>
        <p:spPr>
          <a:xfrm>
            <a:off x="685800" y="1066800"/>
            <a:ext cx="7772400" cy="4648200"/>
          </a:xfrm>
        </p:spPr>
        <p:txBody>
          <a:bodyPr/>
          <a:lstStyle/>
          <a:p>
            <a:pPr>
              <a:lnSpc>
                <a:spcPct val="80000"/>
              </a:lnSpc>
            </a:pPr>
            <a:r>
              <a:rPr lang="en-US" sz="2000" dirty="0"/>
              <a:t>Under the rules, you cannot get up in a group setting and announce to everyone in the group that you have a hedge fund and can accept investments. You cannot place an ad in the phone book talking either about your hedge fund or your investment adviser services. You cannot have business cards that say investment adviser on them. You cannot let it generally be known that you are accepting new investors.</a:t>
            </a:r>
          </a:p>
          <a:p>
            <a:pPr>
              <a:lnSpc>
                <a:spcPct val="80000"/>
              </a:lnSpc>
            </a:pPr>
            <a:r>
              <a:rPr lang="en-US" sz="2000" dirty="0"/>
              <a:t>The only way to market your fund is via word-of-mouth to those individuals who you believe are already qualified to be investors. </a:t>
            </a:r>
            <a:endParaRPr lang="en-US" altLang="zh-CN" sz="2000" dirty="0">
              <a:ea typeface="宋体" pitchFamily="2" charset="-122"/>
            </a:endParaRPr>
          </a:p>
          <a:p>
            <a:pPr>
              <a:lnSpc>
                <a:spcPct val="80000"/>
              </a:lnSpc>
            </a:pPr>
            <a:r>
              <a:rPr lang="en-US" sz="2000" dirty="0"/>
              <a:t>As far as advertising, there are more restrictions. You cannot do a one-page summary of your offering documents. You shouldn't give out a chart of your performance results. No other material can support your securities offering - no slick folder, no charts, no cover letter. </a:t>
            </a:r>
          </a:p>
          <a:p>
            <a:pPr>
              <a:lnSpc>
                <a:spcPct val="80000"/>
              </a:lnSpc>
            </a:pPr>
            <a:r>
              <a:rPr lang="en-US" sz="2000" dirty="0"/>
              <a:t>You can create a web site for your hedge fund, but prospective investors should only be allowed to see the front cover page. All other content should be password-protected. You can ask prospective investors to fill out a form and provide you with information that would help you determine whether they are valid prospective investors.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ea typeface="宋体" pitchFamily="2" charset="-122"/>
              </a:rPr>
              <a:t>How to “market” your hedge fund?</a:t>
            </a:r>
            <a:endParaRPr lang="en-US"/>
          </a:p>
        </p:txBody>
      </p:sp>
      <p:pic>
        <p:nvPicPr>
          <p:cNvPr id="102405" name="Picture 5"/>
          <p:cNvPicPr>
            <a:picLocks noChangeAspect="1" noChangeArrowheads="1"/>
          </p:cNvPicPr>
          <p:nvPr/>
        </p:nvPicPr>
        <p:blipFill>
          <a:blip r:embed="rId2" cstate="print"/>
          <a:srcRect/>
          <a:stretch>
            <a:fillRect/>
          </a:stretch>
        </p:blipFill>
        <p:spPr bwMode="auto">
          <a:xfrm>
            <a:off x="0" y="762000"/>
            <a:ext cx="9144000" cy="5773738"/>
          </a:xfrm>
          <a:prstGeom prst="rect">
            <a:avLst/>
          </a:prstGeom>
          <a:noFill/>
          <a:ln w="12700">
            <a:noFill/>
            <a:miter lim="800000"/>
            <a:headEnd type="none" w="sm" len="sm"/>
            <a:tailEnd type="none" w="sm" len="sm"/>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t>Get </a:t>
            </a:r>
            <a:r>
              <a:rPr lang="en-US" altLang="zh-CN">
                <a:ea typeface="宋体" pitchFamily="2" charset="-122"/>
              </a:rPr>
              <a:t>m</a:t>
            </a:r>
            <a:r>
              <a:rPr lang="en-US"/>
              <a:t>ore </a:t>
            </a:r>
            <a:r>
              <a:rPr lang="en-US" altLang="zh-CN">
                <a:ea typeface="宋体" pitchFamily="2" charset="-122"/>
              </a:rPr>
              <a:t>i</a:t>
            </a:r>
            <a:r>
              <a:rPr lang="en-US"/>
              <a:t>nfo </a:t>
            </a:r>
            <a:r>
              <a:rPr lang="en-US" altLang="zh-CN">
                <a:ea typeface="宋体" pitchFamily="2" charset="-122"/>
              </a:rPr>
              <a:t>a</a:t>
            </a:r>
            <a:r>
              <a:rPr lang="en-US"/>
              <a:t>bout </a:t>
            </a:r>
            <a:r>
              <a:rPr lang="en-US" altLang="zh-CN">
                <a:ea typeface="宋体" pitchFamily="2" charset="-122"/>
              </a:rPr>
              <a:t>h</a:t>
            </a:r>
            <a:r>
              <a:rPr lang="en-US"/>
              <a:t>edge </a:t>
            </a:r>
            <a:r>
              <a:rPr lang="en-US" altLang="zh-CN">
                <a:ea typeface="宋体" pitchFamily="2" charset="-122"/>
              </a:rPr>
              <a:t>f</a:t>
            </a:r>
            <a:r>
              <a:rPr lang="en-US"/>
              <a:t>und</a:t>
            </a:r>
          </a:p>
        </p:txBody>
      </p:sp>
      <p:pic>
        <p:nvPicPr>
          <p:cNvPr id="87044" name="Picture 4"/>
          <p:cNvPicPr>
            <a:picLocks noChangeAspect="1" noChangeArrowheads="1"/>
          </p:cNvPicPr>
          <p:nvPr/>
        </p:nvPicPr>
        <p:blipFill>
          <a:blip r:embed="rId2" cstate="print"/>
          <a:srcRect/>
          <a:stretch>
            <a:fillRect/>
          </a:stretch>
        </p:blipFill>
        <p:spPr bwMode="auto">
          <a:xfrm>
            <a:off x="0" y="762000"/>
            <a:ext cx="9144000" cy="6165850"/>
          </a:xfrm>
          <a:prstGeom prst="rect">
            <a:avLst/>
          </a:prstGeom>
          <a:noFill/>
          <a:ln w="12700">
            <a:noFill/>
            <a:miter lim="800000"/>
            <a:headEnd type="none" w="sm" len="sm"/>
            <a:tailEnd type="none" w="sm" len="sm"/>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t>Get </a:t>
            </a:r>
            <a:r>
              <a:rPr lang="en-US" altLang="zh-CN">
                <a:ea typeface="宋体" pitchFamily="2" charset="-122"/>
              </a:rPr>
              <a:t>m</a:t>
            </a:r>
            <a:r>
              <a:rPr lang="en-US"/>
              <a:t>ore </a:t>
            </a:r>
            <a:r>
              <a:rPr lang="en-US" altLang="zh-CN">
                <a:ea typeface="宋体" pitchFamily="2" charset="-122"/>
              </a:rPr>
              <a:t>i</a:t>
            </a:r>
            <a:r>
              <a:rPr lang="en-US"/>
              <a:t>nfo </a:t>
            </a:r>
            <a:r>
              <a:rPr lang="en-US" altLang="zh-CN">
                <a:ea typeface="宋体" pitchFamily="2" charset="-122"/>
              </a:rPr>
              <a:t>a</a:t>
            </a:r>
            <a:r>
              <a:rPr lang="en-US"/>
              <a:t>bout </a:t>
            </a:r>
            <a:r>
              <a:rPr lang="en-US" altLang="zh-CN">
                <a:ea typeface="宋体" pitchFamily="2" charset="-122"/>
              </a:rPr>
              <a:t>h</a:t>
            </a:r>
            <a:r>
              <a:rPr lang="en-US"/>
              <a:t>edge </a:t>
            </a:r>
            <a:r>
              <a:rPr lang="en-US" altLang="zh-CN">
                <a:ea typeface="宋体" pitchFamily="2" charset="-122"/>
              </a:rPr>
              <a:t>f</a:t>
            </a:r>
            <a:r>
              <a:rPr lang="en-US"/>
              <a:t>und</a:t>
            </a:r>
          </a:p>
        </p:txBody>
      </p:sp>
      <p:pic>
        <p:nvPicPr>
          <p:cNvPr id="104453" name="Picture 5"/>
          <p:cNvPicPr>
            <a:picLocks noChangeAspect="1" noChangeArrowheads="1"/>
          </p:cNvPicPr>
          <p:nvPr/>
        </p:nvPicPr>
        <p:blipFill>
          <a:blip r:embed="rId2" cstate="print"/>
          <a:srcRect/>
          <a:stretch>
            <a:fillRect/>
          </a:stretch>
        </p:blipFill>
        <p:spPr bwMode="auto">
          <a:xfrm>
            <a:off x="0" y="685800"/>
            <a:ext cx="9144000" cy="6172200"/>
          </a:xfrm>
          <a:prstGeom prst="rect">
            <a:avLst/>
          </a:prstGeom>
          <a:noFill/>
          <a:ln w="12700">
            <a:noFill/>
            <a:miter lim="800000"/>
            <a:headEnd type="none" w="sm" len="sm"/>
            <a:tailEnd type="none" w="sm" len="sm"/>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027"/>
          <p:cNvSpPr>
            <a:spLocks noGrp="1" noChangeArrowheads="1"/>
          </p:cNvSpPr>
          <p:nvPr>
            <p:ph type="subTitle" idx="1"/>
          </p:nvPr>
        </p:nvSpPr>
        <p:spPr>
          <a:xfrm>
            <a:off x="228600" y="2971800"/>
            <a:ext cx="8915400" cy="3143250"/>
          </a:xfrm>
        </p:spPr>
        <p:txBody>
          <a:bodyPr/>
          <a:lstStyle/>
          <a:p>
            <a:r>
              <a:rPr lang="en-US">
                <a:solidFill>
                  <a:srgbClr val="FFFFE1"/>
                </a:solidFill>
              </a:rPr>
              <a:t>How Securities Are Traded?</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Primary vs. Secondary Security Sales</a:t>
            </a:r>
          </a:p>
        </p:txBody>
      </p:sp>
      <p:sp>
        <p:nvSpPr>
          <p:cNvPr id="35843" name="Rectangle 3"/>
          <p:cNvSpPr>
            <a:spLocks noGrp="1" noChangeArrowheads="1"/>
          </p:cNvSpPr>
          <p:nvPr>
            <p:ph type="body" idx="1"/>
          </p:nvPr>
        </p:nvSpPr>
        <p:spPr/>
        <p:txBody>
          <a:bodyPr/>
          <a:lstStyle/>
          <a:p>
            <a:pPr>
              <a:lnSpc>
                <a:spcPct val="90000"/>
              </a:lnSpc>
            </a:pPr>
            <a:r>
              <a:rPr lang="en-US"/>
              <a:t>Primary</a:t>
            </a:r>
          </a:p>
          <a:p>
            <a:pPr lvl="1">
              <a:lnSpc>
                <a:spcPct val="90000"/>
              </a:lnSpc>
            </a:pPr>
            <a:r>
              <a:rPr lang="en-US"/>
              <a:t>New issue</a:t>
            </a:r>
          </a:p>
          <a:p>
            <a:pPr lvl="1">
              <a:lnSpc>
                <a:spcPct val="90000"/>
              </a:lnSpc>
            </a:pPr>
            <a:r>
              <a:rPr lang="en-US"/>
              <a:t>Key factor: issuer receives the proceeds from the sale.</a:t>
            </a:r>
          </a:p>
          <a:p>
            <a:pPr>
              <a:lnSpc>
                <a:spcPct val="90000"/>
              </a:lnSpc>
            </a:pPr>
            <a:r>
              <a:rPr lang="en-US"/>
              <a:t>Secondary</a:t>
            </a:r>
          </a:p>
          <a:p>
            <a:pPr lvl="1">
              <a:lnSpc>
                <a:spcPct val="90000"/>
              </a:lnSpc>
            </a:pPr>
            <a:r>
              <a:rPr lang="en-US"/>
              <a:t>Existing owner sells to another party.</a:t>
            </a:r>
          </a:p>
          <a:p>
            <a:pPr lvl="1">
              <a:lnSpc>
                <a:spcPct val="90000"/>
              </a:lnSpc>
            </a:pPr>
            <a:r>
              <a:rPr lang="en-US"/>
              <a:t>Issuing firm doesn’t receive proceeds and is not directly involved.</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Investment Banking Arrangements</a:t>
            </a:r>
          </a:p>
        </p:txBody>
      </p:sp>
      <p:sp>
        <p:nvSpPr>
          <p:cNvPr id="36867" name="Rectangle 3"/>
          <p:cNvSpPr>
            <a:spLocks noGrp="1" noChangeArrowheads="1"/>
          </p:cNvSpPr>
          <p:nvPr>
            <p:ph type="body" idx="1"/>
          </p:nvPr>
        </p:nvSpPr>
        <p:spPr>
          <a:xfrm>
            <a:off x="685800" y="1371600"/>
            <a:ext cx="7772400" cy="4572000"/>
          </a:xfrm>
        </p:spPr>
        <p:txBody>
          <a:bodyPr/>
          <a:lstStyle/>
          <a:p>
            <a:pPr>
              <a:spcBef>
                <a:spcPct val="35000"/>
              </a:spcBef>
            </a:pPr>
            <a:r>
              <a:rPr lang="en-US" sz="2800"/>
              <a:t>Underwritten vs. Best Efforts</a:t>
            </a:r>
          </a:p>
          <a:p>
            <a:pPr lvl="1">
              <a:spcBef>
                <a:spcPct val="35000"/>
              </a:spcBef>
            </a:pPr>
            <a:r>
              <a:rPr lang="en-US"/>
              <a:t>Underwritten:  firm commitment on proceeds to the issuing firm.</a:t>
            </a:r>
          </a:p>
          <a:p>
            <a:pPr lvl="1">
              <a:spcBef>
                <a:spcPct val="35000"/>
              </a:spcBef>
            </a:pPr>
            <a:r>
              <a:rPr lang="en-US"/>
              <a:t>Best Efforts:  no firm commitment.</a:t>
            </a:r>
          </a:p>
          <a:p>
            <a:pPr>
              <a:spcBef>
                <a:spcPct val="35000"/>
              </a:spcBef>
            </a:pPr>
            <a:r>
              <a:rPr lang="en-US" sz="2800"/>
              <a:t>Negotiated vs. Competitive Bid</a:t>
            </a:r>
          </a:p>
          <a:p>
            <a:pPr lvl="1">
              <a:spcBef>
                <a:spcPct val="35000"/>
              </a:spcBef>
            </a:pPr>
            <a:r>
              <a:rPr lang="en-US"/>
              <a:t>Negotiated:  issuing firm negotiates terms with investment banker.</a:t>
            </a:r>
          </a:p>
          <a:p>
            <a:pPr lvl="1">
              <a:spcBef>
                <a:spcPct val="35000"/>
              </a:spcBef>
            </a:pPr>
            <a:r>
              <a:rPr lang="en-US"/>
              <a:t>Competitive bid:  issuer structures the offering and secures bids.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t>Principles of Finance</a:t>
            </a:r>
          </a:p>
        </p:txBody>
      </p:sp>
      <p:sp>
        <p:nvSpPr>
          <p:cNvPr id="102403" name="Rectangle 3"/>
          <p:cNvSpPr>
            <a:spLocks noGrp="1" noChangeArrowheads="1"/>
          </p:cNvSpPr>
          <p:nvPr>
            <p:ph type="body" idx="1"/>
          </p:nvPr>
        </p:nvSpPr>
        <p:spPr>
          <a:xfrm>
            <a:off x="457200" y="990600"/>
            <a:ext cx="7772400" cy="4648200"/>
          </a:xfrm>
        </p:spPr>
        <p:txBody>
          <a:bodyPr/>
          <a:lstStyle/>
          <a:p>
            <a:pPr>
              <a:lnSpc>
                <a:spcPct val="80000"/>
              </a:lnSpc>
            </a:pPr>
            <a:r>
              <a:rPr lang="en-US" sz="2800" dirty="0"/>
              <a:t>Principle 2: Price adjustment leads to market equilibrium</a:t>
            </a:r>
          </a:p>
          <a:p>
            <a:pPr lvl="1">
              <a:lnSpc>
                <a:spcPct val="80000"/>
              </a:lnSpc>
            </a:pPr>
            <a:r>
              <a:rPr lang="en-US" sz="2400" dirty="0"/>
              <a:t>The supply and demand of financial assets depend on:</a:t>
            </a:r>
          </a:p>
          <a:p>
            <a:pPr lvl="2">
              <a:lnSpc>
                <a:spcPct val="80000"/>
              </a:lnSpc>
            </a:pPr>
            <a:r>
              <a:rPr lang="en-US" sz="2000" dirty="0"/>
              <a:t>Market condition and preferences of risk</a:t>
            </a:r>
          </a:p>
          <a:p>
            <a:pPr lvl="2">
              <a:lnSpc>
                <a:spcPct val="80000"/>
              </a:lnSpc>
            </a:pPr>
            <a:r>
              <a:rPr lang="en-US" sz="2000" dirty="0"/>
              <a:t>The expected return and risk of assets</a:t>
            </a:r>
          </a:p>
          <a:p>
            <a:pPr lvl="2">
              <a:lnSpc>
                <a:spcPct val="80000"/>
              </a:lnSpc>
            </a:pPr>
            <a:r>
              <a:rPr lang="en-US" sz="2000" dirty="0"/>
              <a:t>Prices of assets which adjust to bring market equilibrium</a:t>
            </a:r>
          </a:p>
          <a:p>
            <a:pPr lvl="3">
              <a:lnSpc>
                <a:spcPct val="80000"/>
              </a:lnSpc>
            </a:pPr>
            <a:r>
              <a:rPr lang="en-US" sz="1800" dirty="0"/>
              <a:t>Current stock </a:t>
            </a:r>
            <a:r>
              <a:rPr lang="en-US" sz="1800" dirty="0" smtClean="0"/>
              <a:t>market/housing market/crude </a:t>
            </a:r>
            <a:r>
              <a:rPr lang="en-US" sz="1800" dirty="0"/>
              <a:t>oil market</a:t>
            </a:r>
          </a:p>
          <a:p>
            <a:pPr>
              <a:lnSpc>
                <a:spcPct val="80000"/>
              </a:lnSpc>
            </a:pPr>
            <a:r>
              <a:rPr lang="en-US" sz="2800" dirty="0"/>
              <a:t>The second method of asset pricing: market equilibrium</a:t>
            </a:r>
          </a:p>
          <a:p>
            <a:pPr lvl="1">
              <a:lnSpc>
                <a:spcPct val="80000"/>
              </a:lnSpc>
            </a:pPr>
            <a:r>
              <a:rPr lang="en-US" sz="2400" dirty="0"/>
              <a:t>Capital Asset Pricing Model</a:t>
            </a:r>
          </a:p>
          <a:p>
            <a:pPr lvl="1">
              <a:lnSpc>
                <a:spcPct val="80000"/>
              </a:lnSpc>
            </a:pPr>
            <a:r>
              <a:rPr lang="en-US" sz="2400" dirty="0"/>
              <a:t>The performance of equilibrium </a:t>
            </a:r>
            <a:r>
              <a:rPr lang="en-US" sz="2400" dirty="0" smtClean="0"/>
              <a:t>models</a:t>
            </a:r>
          </a:p>
          <a:p>
            <a:pPr>
              <a:lnSpc>
                <a:spcPct val="80000"/>
              </a:lnSpc>
            </a:pPr>
            <a:r>
              <a:rPr lang="en-US" dirty="0" smtClean="0"/>
              <a:t>The view of disequilibrium and George Soros</a:t>
            </a:r>
            <a:endParaRPr lang="en-US" dirty="0"/>
          </a:p>
          <a:p>
            <a:pPr lvl="1">
              <a:lnSpc>
                <a:spcPct val="80000"/>
              </a:lnSpc>
            </a:pPr>
            <a:endParaRPr lang="en-US" sz="24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Public Offerings</a:t>
            </a:r>
          </a:p>
        </p:txBody>
      </p:sp>
      <p:sp>
        <p:nvSpPr>
          <p:cNvPr id="37891" name="Rectangle 3"/>
          <p:cNvSpPr>
            <a:spLocks noGrp="1" noChangeArrowheads="1"/>
          </p:cNvSpPr>
          <p:nvPr>
            <p:ph type="body" idx="1"/>
          </p:nvPr>
        </p:nvSpPr>
        <p:spPr/>
        <p:txBody>
          <a:bodyPr/>
          <a:lstStyle/>
          <a:p>
            <a:pPr>
              <a:lnSpc>
                <a:spcPct val="90000"/>
              </a:lnSpc>
            </a:pPr>
            <a:r>
              <a:rPr lang="en-US"/>
              <a:t>Public offerings:  registered with the CSRC/SEC and sale is made to the investing public.</a:t>
            </a:r>
          </a:p>
          <a:p>
            <a:pPr>
              <a:lnSpc>
                <a:spcPct val="90000"/>
              </a:lnSpc>
            </a:pPr>
            <a:r>
              <a:rPr lang="en-US"/>
              <a:t>Initial Public Offerings (IPOs)</a:t>
            </a:r>
          </a:p>
          <a:p>
            <a:pPr lvl="1">
              <a:lnSpc>
                <a:spcPct val="90000"/>
              </a:lnSpc>
            </a:pPr>
            <a:r>
              <a:rPr lang="en-US"/>
              <a:t>Evidence of underpricing</a:t>
            </a:r>
          </a:p>
          <a:p>
            <a:pPr lvl="1">
              <a:lnSpc>
                <a:spcPct val="90000"/>
              </a:lnSpc>
            </a:pPr>
            <a:r>
              <a:rPr lang="en-US"/>
              <a:t>Performance</a:t>
            </a:r>
          </a:p>
          <a:p>
            <a:pPr lvl="1">
              <a:lnSpc>
                <a:spcPct val="90000"/>
              </a:lnSpc>
            </a:pPr>
            <a:r>
              <a:rPr lang="en-US"/>
              <a:t>Flipping, spinning and laddering</a:t>
            </a:r>
            <a:endParaRPr lang="en-US" altLang="zh-CN">
              <a:ea typeface="宋体" pitchFamily="2" charset="-122"/>
            </a:endParaRPr>
          </a:p>
          <a:p>
            <a:pPr lvl="1">
              <a:lnSpc>
                <a:spcPct val="90000"/>
              </a:lnSpc>
            </a:pPr>
            <a:r>
              <a:rPr lang="en-US" altLang="zh-CN">
                <a:ea typeface="宋体" pitchFamily="2" charset="-122"/>
              </a:rPr>
              <a:t>Allocation of IPO Shares </a:t>
            </a:r>
          </a:p>
          <a:p>
            <a:pPr lvl="2">
              <a:lnSpc>
                <a:spcPct val="90000"/>
              </a:lnSpc>
            </a:pPr>
            <a:r>
              <a:rPr lang="en-US" altLang="zh-CN">
                <a:ea typeface="宋体" pitchFamily="2" charset="-122"/>
              </a:rPr>
              <a:t>U.S. </a:t>
            </a:r>
          </a:p>
          <a:p>
            <a:pPr lvl="2">
              <a:lnSpc>
                <a:spcPct val="90000"/>
              </a:lnSpc>
            </a:pPr>
            <a:r>
              <a:rPr lang="en-US" altLang="zh-CN">
                <a:ea typeface="宋体" pitchFamily="2" charset="-122"/>
              </a:rPr>
              <a:t>Hong Kong, Shanghai/Shenzhen</a:t>
            </a:r>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endParaRPr lang="en-US"/>
          </a:p>
        </p:txBody>
      </p:sp>
      <p:sp>
        <p:nvSpPr>
          <p:cNvPr id="84995" name="Rectangle 3"/>
          <p:cNvSpPr>
            <a:spLocks noGrp="1" noChangeArrowheads="1"/>
          </p:cNvSpPr>
          <p:nvPr>
            <p:ph type="body" idx="1"/>
          </p:nvPr>
        </p:nvSpPr>
        <p:spPr/>
        <p:txBody>
          <a:bodyPr/>
          <a:lstStyle/>
          <a:p>
            <a:endParaRPr lang="en-US"/>
          </a:p>
        </p:txBody>
      </p:sp>
      <p:pic>
        <p:nvPicPr>
          <p:cNvPr id="84996"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Private Placements</a:t>
            </a:r>
          </a:p>
        </p:txBody>
      </p:sp>
      <p:sp>
        <p:nvSpPr>
          <p:cNvPr id="38915" name="Rectangle 3"/>
          <p:cNvSpPr>
            <a:spLocks noGrp="1" noChangeArrowheads="1"/>
          </p:cNvSpPr>
          <p:nvPr>
            <p:ph type="body" idx="1"/>
          </p:nvPr>
        </p:nvSpPr>
        <p:spPr>
          <a:xfrm>
            <a:off x="685800" y="1371600"/>
            <a:ext cx="7772400" cy="4495800"/>
          </a:xfrm>
        </p:spPr>
        <p:txBody>
          <a:bodyPr/>
          <a:lstStyle/>
          <a:p>
            <a:r>
              <a:rPr lang="en-US"/>
              <a:t>Private placement:  sale to a limited number of sophisticated investors not requiring the protection of registration with SEC/CSRC.</a:t>
            </a:r>
          </a:p>
          <a:p>
            <a:r>
              <a:rPr lang="en-US"/>
              <a:t>Dominated by institutions.</a:t>
            </a:r>
          </a:p>
          <a:p>
            <a:r>
              <a:rPr lang="en-US"/>
              <a:t>Very active market for debt securities.</a:t>
            </a:r>
          </a:p>
          <a:p>
            <a:r>
              <a:rPr lang="en-US"/>
              <a:t>Not active for stock offerings.</a:t>
            </a:r>
          </a:p>
          <a:p>
            <a:r>
              <a:rPr lang="en-US"/>
              <a:t>Convertible securities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Organized Exchanges</a:t>
            </a:r>
          </a:p>
        </p:txBody>
      </p:sp>
      <p:sp>
        <p:nvSpPr>
          <p:cNvPr id="40963" name="Rectangle 3"/>
          <p:cNvSpPr>
            <a:spLocks noGrp="1" noChangeArrowheads="1"/>
          </p:cNvSpPr>
          <p:nvPr>
            <p:ph type="body" idx="1"/>
          </p:nvPr>
        </p:nvSpPr>
        <p:spPr>
          <a:xfrm>
            <a:off x="685800" y="1371600"/>
            <a:ext cx="7772400" cy="4800600"/>
          </a:xfrm>
        </p:spPr>
        <p:txBody>
          <a:bodyPr/>
          <a:lstStyle/>
          <a:p>
            <a:r>
              <a:rPr lang="en-US"/>
              <a:t>Auction markets with centralized order flow.</a:t>
            </a:r>
          </a:p>
          <a:p>
            <a:r>
              <a:rPr lang="en-US"/>
              <a:t>Dealership function: can be competitive or assigned by the exchange (Specialists).</a:t>
            </a:r>
          </a:p>
          <a:p>
            <a:r>
              <a:rPr lang="en-US"/>
              <a:t>Securities:  stocks, futures, options, and to a lesser extent, bonds.</a:t>
            </a:r>
          </a:p>
          <a:p>
            <a:r>
              <a:rPr lang="en-US"/>
              <a:t>Examples:  NYSE, AMEX, Regionals, CBOE.</a:t>
            </a:r>
            <a:endParaRPr lang="en-US" altLang="zh-CN">
              <a:ea typeface="宋体" pitchFamily="2" charset="-122"/>
            </a:endParaRPr>
          </a:p>
          <a:p>
            <a:pPr>
              <a:buFont typeface="Wingdings" pitchFamily="2" charset="2"/>
              <a:buNone/>
            </a:pPr>
            <a:endParaRPr 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OTC Market</a:t>
            </a:r>
          </a:p>
        </p:txBody>
      </p:sp>
      <p:sp>
        <p:nvSpPr>
          <p:cNvPr id="41987" name="Rectangle 3"/>
          <p:cNvSpPr>
            <a:spLocks noGrp="1" noChangeArrowheads="1"/>
          </p:cNvSpPr>
          <p:nvPr>
            <p:ph type="body" idx="1"/>
          </p:nvPr>
        </p:nvSpPr>
        <p:spPr/>
        <p:txBody>
          <a:bodyPr/>
          <a:lstStyle/>
          <a:p>
            <a:r>
              <a:rPr lang="en-US" sz="2800"/>
              <a:t>Dealer market without centralized order flow.</a:t>
            </a:r>
          </a:p>
          <a:p>
            <a:r>
              <a:rPr lang="en-US" sz="2800"/>
              <a:t>NASDAQ:  largest organized stock market for OTC trading; information system for individuals, brokers and dealers.</a:t>
            </a:r>
          </a:p>
          <a:p>
            <a:r>
              <a:rPr lang="en-US" sz="2800"/>
              <a:t>Securities:  stocks, bonds and some derivatives.</a:t>
            </a:r>
          </a:p>
          <a:p>
            <a:pPr lvl="1"/>
            <a:r>
              <a:rPr lang="en-US" sz="2400"/>
              <a:t>Most secondary bonds transactions</a:t>
            </a:r>
          </a:p>
          <a:p>
            <a:r>
              <a:rPr lang="en-US" sz="2800"/>
              <a:t>OTCBB: </a:t>
            </a:r>
            <a:r>
              <a:rPr lang="en-US" sz="2800">
                <a:hlinkClick r:id="rId2"/>
              </a:rPr>
              <a:t>http://www.otcbb.com/</a:t>
            </a:r>
            <a:endParaRPr lang="en-US" sz="2800"/>
          </a:p>
          <a:p>
            <a:r>
              <a:rPr lang="en-US" sz="2800"/>
              <a:t>Pinksheet: </a:t>
            </a:r>
            <a:r>
              <a:rPr lang="en-US" sz="2800">
                <a:hlinkClick r:id="rId3"/>
              </a:rPr>
              <a:t>http://www.pinksheets.com/index.jsp</a:t>
            </a:r>
            <a:endParaRPr lang="en-US" sz="280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Third Market</a:t>
            </a:r>
          </a:p>
        </p:txBody>
      </p:sp>
      <p:sp>
        <p:nvSpPr>
          <p:cNvPr id="43011" name="Rectangle 3"/>
          <p:cNvSpPr>
            <a:spLocks noGrp="1" noChangeArrowheads="1"/>
          </p:cNvSpPr>
          <p:nvPr>
            <p:ph type="body" idx="1"/>
          </p:nvPr>
        </p:nvSpPr>
        <p:spPr>
          <a:xfrm>
            <a:off x="685800" y="1371600"/>
            <a:ext cx="7772400" cy="4724400"/>
          </a:xfrm>
        </p:spPr>
        <p:txBody>
          <a:bodyPr/>
          <a:lstStyle/>
          <a:p>
            <a:r>
              <a:rPr lang="en-US"/>
              <a:t>Trading of listed securities away from the exchange.</a:t>
            </a:r>
          </a:p>
          <a:p>
            <a:r>
              <a:rPr lang="en-US"/>
              <a:t>Institutional market:  to facilitate trades of larger blocks of securities.</a:t>
            </a:r>
            <a:endParaRPr lang="en-US" altLang="zh-CN">
              <a:ea typeface="宋体" pitchFamily="2" charset="-122"/>
            </a:endParaRPr>
          </a:p>
          <a:p>
            <a:r>
              <a:rPr lang="en-US"/>
              <a:t>Institutions trading directly with institutions</a:t>
            </a:r>
          </a:p>
          <a:p>
            <a:pPr lvl="1"/>
            <a:r>
              <a:rPr lang="en-US"/>
              <a:t>No middleman involved in the transaction</a:t>
            </a:r>
          </a:p>
          <a:p>
            <a:pPr lvl="1"/>
            <a:r>
              <a:rPr lang="en-US"/>
              <a:t>ECN Development</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International Market Structures</a:t>
            </a:r>
          </a:p>
        </p:txBody>
      </p:sp>
      <p:sp>
        <p:nvSpPr>
          <p:cNvPr id="45059" name="Rectangle 3"/>
          <p:cNvSpPr>
            <a:spLocks noGrp="1" noChangeArrowheads="1"/>
          </p:cNvSpPr>
          <p:nvPr>
            <p:ph type="body" idx="1"/>
          </p:nvPr>
        </p:nvSpPr>
        <p:spPr>
          <a:xfrm>
            <a:off x="609600" y="1447800"/>
            <a:ext cx="7772400" cy="4724400"/>
          </a:xfrm>
        </p:spPr>
        <p:txBody>
          <a:bodyPr/>
          <a:lstStyle/>
          <a:p>
            <a:pPr>
              <a:lnSpc>
                <a:spcPct val="90000"/>
              </a:lnSpc>
            </a:pPr>
            <a:r>
              <a:rPr lang="en-US" sz="2800"/>
              <a:t>London Stock Exchange</a:t>
            </a:r>
          </a:p>
          <a:p>
            <a:pPr lvl="1">
              <a:lnSpc>
                <a:spcPct val="90000"/>
              </a:lnSpc>
            </a:pPr>
            <a:r>
              <a:rPr lang="en-US" sz="2400"/>
              <a:t>Dealer market similar to NASDAQ</a:t>
            </a:r>
          </a:p>
          <a:p>
            <a:pPr lvl="1">
              <a:lnSpc>
                <a:spcPct val="90000"/>
              </a:lnSpc>
            </a:pPr>
            <a:r>
              <a:rPr lang="en-US" sz="2400"/>
              <a:t>Stock Exchange Automated Quotation </a:t>
            </a:r>
          </a:p>
          <a:p>
            <a:pPr lvl="1">
              <a:lnSpc>
                <a:spcPct val="90000"/>
              </a:lnSpc>
            </a:pPr>
            <a:r>
              <a:rPr lang="en-US" sz="2400"/>
              <a:t>Greater Anonymity</a:t>
            </a:r>
          </a:p>
          <a:p>
            <a:pPr>
              <a:lnSpc>
                <a:spcPct val="90000"/>
              </a:lnSpc>
            </a:pPr>
            <a:r>
              <a:rPr lang="en-US" sz="2800"/>
              <a:t>Tokyo Stock Exchange</a:t>
            </a:r>
          </a:p>
          <a:p>
            <a:pPr lvl="1">
              <a:lnSpc>
                <a:spcPct val="90000"/>
              </a:lnSpc>
            </a:pPr>
            <a:r>
              <a:rPr lang="en-US" sz="2400"/>
              <a:t>No market making service</a:t>
            </a:r>
          </a:p>
          <a:p>
            <a:pPr lvl="1">
              <a:lnSpc>
                <a:spcPct val="90000"/>
              </a:lnSpc>
            </a:pPr>
            <a:r>
              <a:rPr lang="en-US" sz="2400"/>
              <a:t>Sartori provides bookkeeping service</a:t>
            </a:r>
          </a:p>
          <a:p>
            <a:pPr lvl="1">
              <a:lnSpc>
                <a:spcPct val="90000"/>
              </a:lnSpc>
            </a:pPr>
            <a:r>
              <a:rPr lang="en-US" sz="2400"/>
              <a:t>Feature a floor and electronic trading</a:t>
            </a:r>
            <a:endParaRPr lang="en-US" altLang="zh-CN" sz="2400">
              <a:ea typeface="宋体" pitchFamily="2" charset="-122"/>
            </a:endParaRPr>
          </a:p>
          <a:p>
            <a:pPr>
              <a:lnSpc>
                <a:spcPct val="90000"/>
              </a:lnSpc>
            </a:pPr>
            <a:r>
              <a:rPr lang="en-US" altLang="zh-CN" sz="2800">
                <a:ea typeface="宋体" pitchFamily="2" charset="-122"/>
              </a:rPr>
              <a:t>Hong Kong, Shanghai/Shenzhen</a:t>
            </a:r>
          </a:p>
          <a:p>
            <a:pPr lvl="1">
              <a:lnSpc>
                <a:spcPct val="90000"/>
              </a:lnSpc>
            </a:pPr>
            <a:r>
              <a:rPr lang="en-US" altLang="zh-CN" sz="2400">
                <a:ea typeface="宋体" pitchFamily="2" charset="-122"/>
              </a:rPr>
              <a:t>Limit order books</a:t>
            </a:r>
          </a:p>
          <a:p>
            <a:pPr>
              <a:lnSpc>
                <a:spcPct val="90000"/>
              </a:lnSpc>
            </a:pPr>
            <a:r>
              <a:rPr lang="en-US" sz="2800"/>
              <a:t>Listing in multiple markets</a:t>
            </a:r>
            <a:r>
              <a:rPr lang="en-US" altLang="zh-CN" sz="2800">
                <a:ea typeface="宋体" pitchFamily="2" charset="-122"/>
              </a:rPr>
              <a:t> – China Life</a:t>
            </a:r>
            <a:endParaRPr lang="en-US" sz="280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Costs of Trading</a:t>
            </a:r>
          </a:p>
        </p:txBody>
      </p:sp>
      <p:sp>
        <p:nvSpPr>
          <p:cNvPr id="46083" name="Rectangle 3"/>
          <p:cNvSpPr>
            <a:spLocks noGrp="1" noChangeArrowheads="1"/>
          </p:cNvSpPr>
          <p:nvPr>
            <p:ph type="body" idx="1"/>
          </p:nvPr>
        </p:nvSpPr>
        <p:spPr/>
        <p:txBody>
          <a:bodyPr/>
          <a:lstStyle/>
          <a:p>
            <a:r>
              <a:rPr lang="en-US" sz="2800" dirty="0"/>
              <a:t>Commission: fee paid to broker for making the transaction</a:t>
            </a:r>
          </a:p>
          <a:p>
            <a:pPr lvl="1"/>
            <a:r>
              <a:rPr lang="en-US" sz="2400" dirty="0"/>
              <a:t>$10 in US</a:t>
            </a:r>
          </a:p>
          <a:p>
            <a:pPr lvl="1"/>
            <a:r>
              <a:rPr lang="en-US" sz="2400" dirty="0" smtClean="0"/>
              <a:t>0.08-0.1</a:t>
            </a:r>
            <a:r>
              <a:rPr lang="en-US" sz="2400" dirty="0"/>
              <a:t>% in China</a:t>
            </a:r>
          </a:p>
          <a:p>
            <a:r>
              <a:rPr lang="en-US" sz="2800" dirty="0"/>
              <a:t>Spread: cost of trading with dealer</a:t>
            </a:r>
          </a:p>
          <a:p>
            <a:pPr lvl="1"/>
            <a:r>
              <a:rPr lang="en-US" sz="2400" dirty="0"/>
              <a:t>Bid: price dealer will buy from you</a:t>
            </a:r>
          </a:p>
          <a:p>
            <a:pPr lvl="1"/>
            <a:r>
              <a:rPr lang="en-US" sz="2400" dirty="0"/>
              <a:t>Ask: price dealer will sell to you</a:t>
            </a:r>
          </a:p>
          <a:p>
            <a:pPr lvl="1"/>
            <a:r>
              <a:rPr lang="en-US" sz="2400" dirty="0"/>
              <a:t>Spread: ask – bid</a:t>
            </a:r>
          </a:p>
          <a:p>
            <a:pPr lvl="1"/>
            <a:r>
              <a:rPr lang="en-US" sz="2400" dirty="0"/>
              <a:t>BYD in </a:t>
            </a:r>
            <a:r>
              <a:rPr lang="en-US" sz="2400" dirty="0" smtClean="0"/>
              <a:t>Feb 2009/Mar 2010</a:t>
            </a:r>
            <a:endParaRPr lang="en-US" sz="2400" dirty="0"/>
          </a:p>
          <a:p>
            <a:pPr>
              <a:buFont typeface="Wingdings" pitchFamily="2" charset="2"/>
              <a:buNone/>
            </a:pPr>
            <a:endParaRPr lang="en-US" sz="2800" dirty="0"/>
          </a:p>
        </p:txBody>
      </p:sp>
      <p:pic>
        <p:nvPicPr>
          <p:cNvPr id="46084" name="Picture 4"/>
          <p:cNvPicPr>
            <a:picLocks noChangeAspect="1" noChangeArrowheads="1"/>
          </p:cNvPicPr>
          <p:nvPr/>
        </p:nvPicPr>
        <p:blipFill>
          <a:blip r:embed="rId2" cstate="print"/>
          <a:srcRect/>
          <a:stretch>
            <a:fillRect/>
          </a:stretch>
        </p:blipFill>
        <p:spPr bwMode="auto">
          <a:xfrm>
            <a:off x="7019925" y="2867025"/>
            <a:ext cx="2124075" cy="2009775"/>
          </a:xfrm>
          <a:prstGeom prst="rect">
            <a:avLst/>
          </a:prstGeom>
          <a:noFill/>
          <a:ln w="12700">
            <a:noFill/>
            <a:miter lim="800000"/>
            <a:headEnd type="none" w="sm" len="sm"/>
            <a:tailEnd type="none" w="sm" len="sm"/>
          </a:ln>
          <a:effectLst/>
        </p:spPr>
      </p:pic>
      <p:pic>
        <p:nvPicPr>
          <p:cNvPr id="3074" name="Picture 2"/>
          <p:cNvPicPr>
            <a:picLocks noChangeAspect="1" noChangeArrowheads="1"/>
          </p:cNvPicPr>
          <p:nvPr/>
        </p:nvPicPr>
        <p:blipFill>
          <a:blip r:embed="rId3" cstate="print"/>
          <a:srcRect/>
          <a:stretch>
            <a:fillRect/>
          </a:stretch>
        </p:blipFill>
        <p:spPr bwMode="auto">
          <a:xfrm>
            <a:off x="7029450" y="4895850"/>
            <a:ext cx="2114550" cy="1962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Types of Orders</a:t>
            </a:r>
          </a:p>
        </p:txBody>
      </p:sp>
      <p:sp>
        <p:nvSpPr>
          <p:cNvPr id="47107" name="Rectangle 3"/>
          <p:cNvSpPr>
            <a:spLocks noGrp="1" noChangeArrowheads="1"/>
          </p:cNvSpPr>
          <p:nvPr>
            <p:ph type="body" idx="1"/>
          </p:nvPr>
        </p:nvSpPr>
        <p:spPr/>
        <p:txBody>
          <a:bodyPr/>
          <a:lstStyle/>
          <a:p>
            <a:r>
              <a:rPr lang="en-US"/>
              <a:t>Instructions to the brokers on how to complete the order</a:t>
            </a:r>
          </a:p>
          <a:p>
            <a:r>
              <a:rPr lang="en-US"/>
              <a:t>Market/Limit/Stop/Stop Limit</a:t>
            </a:r>
          </a:p>
          <a:p>
            <a:r>
              <a:rPr lang="en-US"/>
              <a:t>Trailing Stop (in $ or %)</a:t>
            </a:r>
          </a:p>
        </p:txBody>
      </p:sp>
      <p:pic>
        <p:nvPicPr>
          <p:cNvPr id="47109" name="Picture 5"/>
          <p:cNvPicPr>
            <a:picLocks noChangeAspect="1" noChangeArrowheads="1"/>
          </p:cNvPicPr>
          <p:nvPr/>
        </p:nvPicPr>
        <p:blipFill>
          <a:blip r:embed="rId2" cstate="print"/>
          <a:srcRect/>
          <a:stretch>
            <a:fillRect/>
          </a:stretch>
        </p:blipFill>
        <p:spPr bwMode="auto">
          <a:xfrm>
            <a:off x="457200" y="4114800"/>
            <a:ext cx="8077200" cy="2262188"/>
          </a:xfrm>
          <a:prstGeom prst="rect">
            <a:avLst/>
          </a:prstGeom>
          <a:noFill/>
          <a:ln w="12700">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t>Meeting the Needs of Participants</a:t>
            </a:r>
          </a:p>
        </p:txBody>
      </p:sp>
      <p:sp>
        <p:nvSpPr>
          <p:cNvPr id="103427" name="Rectangle 3"/>
          <p:cNvSpPr>
            <a:spLocks noGrp="1" noChangeArrowheads="1"/>
          </p:cNvSpPr>
          <p:nvPr>
            <p:ph type="body" idx="1"/>
          </p:nvPr>
        </p:nvSpPr>
        <p:spPr/>
        <p:txBody>
          <a:bodyPr/>
          <a:lstStyle/>
          <a:p>
            <a:pPr>
              <a:lnSpc>
                <a:spcPct val="90000"/>
              </a:lnSpc>
            </a:pPr>
            <a:r>
              <a:rPr lang="en-US"/>
              <a:t>Financial intermediation</a:t>
            </a:r>
          </a:p>
          <a:p>
            <a:pPr lvl="1">
              <a:lnSpc>
                <a:spcPct val="90000"/>
              </a:lnSpc>
            </a:pPr>
            <a:r>
              <a:rPr lang="en-US"/>
              <a:t>Commercial banks (National and regional)</a:t>
            </a:r>
          </a:p>
          <a:p>
            <a:pPr lvl="1">
              <a:lnSpc>
                <a:spcPct val="90000"/>
              </a:lnSpc>
            </a:pPr>
            <a:r>
              <a:rPr lang="en-US"/>
              <a:t>Savings and loans</a:t>
            </a:r>
          </a:p>
          <a:p>
            <a:pPr lvl="1">
              <a:lnSpc>
                <a:spcPct val="90000"/>
              </a:lnSpc>
            </a:pPr>
            <a:r>
              <a:rPr lang="en-US"/>
              <a:t>Mortgage banks</a:t>
            </a:r>
          </a:p>
          <a:p>
            <a:pPr>
              <a:lnSpc>
                <a:spcPct val="90000"/>
              </a:lnSpc>
            </a:pPr>
            <a:r>
              <a:rPr lang="en-US"/>
              <a:t>Investment banking</a:t>
            </a:r>
          </a:p>
          <a:p>
            <a:pPr lvl="1">
              <a:lnSpc>
                <a:spcPct val="90000"/>
              </a:lnSpc>
            </a:pPr>
            <a:r>
              <a:rPr lang="en-US"/>
              <a:t>Investment banks</a:t>
            </a:r>
          </a:p>
          <a:p>
            <a:pPr lvl="1">
              <a:lnSpc>
                <a:spcPct val="90000"/>
              </a:lnSpc>
            </a:pPr>
            <a:r>
              <a:rPr lang="en-US"/>
              <a:t>Brokerage firms</a:t>
            </a:r>
          </a:p>
          <a:p>
            <a:pPr>
              <a:lnSpc>
                <a:spcPct val="90000"/>
              </a:lnSpc>
            </a:pPr>
            <a:r>
              <a:rPr lang="en-US"/>
              <a:t>Financial innovation &amp; derivatives</a:t>
            </a:r>
          </a:p>
          <a:p>
            <a:pPr lvl="1">
              <a:lnSpc>
                <a:spcPct val="90000"/>
              </a:lnSpc>
            </a:pPr>
            <a:r>
              <a:rPr lang="en-US"/>
              <a:t>Exchanges/OTC markets</a:t>
            </a:r>
          </a:p>
          <a:p>
            <a:pPr lvl="1">
              <a:lnSpc>
                <a:spcPct val="90000"/>
              </a:lnSpc>
            </a:pPr>
            <a:r>
              <a:rPr lang="en-US"/>
              <a:t>Investment banks/Funds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noFill/>
          <a:ln/>
        </p:spPr>
        <p:txBody>
          <a:bodyPr lIns="90484" tIns="44448" rIns="90484" bIns="44448"/>
          <a:lstStyle/>
          <a:p>
            <a:r>
              <a:rPr lang="en-US"/>
              <a:t>Using only a portion of the proceeds for an investment.</a:t>
            </a:r>
          </a:p>
          <a:p>
            <a:r>
              <a:rPr lang="en-US"/>
              <a:t>Borrow remaining component.</a:t>
            </a:r>
          </a:p>
          <a:p>
            <a:r>
              <a:rPr lang="en-US"/>
              <a:t>Margin arrangements differ for stocks and futures.</a:t>
            </a:r>
          </a:p>
        </p:txBody>
      </p:sp>
      <p:sp>
        <p:nvSpPr>
          <p:cNvPr id="48131" name="Rectangle 3"/>
          <p:cNvSpPr>
            <a:spLocks noGrp="1" noChangeArrowheads="1"/>
          </p:cNvSpPr>
          <p:nvPr>
            <p:ph type="title"/>
          </p:nvPr>
        </p:nvSpPr>
        <p:spPr/>
        <p:txBody>
          <a:bodyPr/>
          <a:lstStyle/>
          <a:p>
            <a:r>
              <a:rPr lang="en-US"/>
              <a:t>Margin Trading</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838200" y="1371600"/>
            <a:ext cx="7467600" cy="4114800"/>
          </a:xfrm>
          <a:noFill/>
          <a:ln/>
        </p:spPr>
        <p:txBody>
          <a:bodyPr lIns="90484" tIns="44448" rIns="90484" bIns="44448"/>
          <a:lstStyle/>
          <a:p>
            <a:pPr>
              <a:spcBef>
                <a:spcPct val="25000"/>
              </a:spcBef>
            </a:pPr>
            <a:r>
              <a:rPr lang="en-US" sz="2800"/>
              <a:t>Margin = Equity/Value of Securities</a:t>
            </a:r>
          </a:p>
          <a:p>
            <a:pPr>
              <a:lnSpc>
                <a:spcPct val="85000"/>
              </a:lnSpc>
              <a:spcBef>
                <a:spcPct val="15000"/>
              </a:spcBef>
            </a:pPr>
            <a:r>
              <a:rPr lang="en-US" sz="2800"/>
              <a:t>Initial margin: % of total cost investor must contribute</a:t>
            </a:r>
          </a:p>
          <a:p>
            <a:pPr lvl="1">
              <a:lnSpc>
                <a:spcPct val="85000"/>
              </a:lnSpc>
              <a:spcBef>
                <a:spcPct val="15000"/>
              </a:spcBef>
            </a:pPr>
            <a:r>
              <a:rPr lang="en-US" sz="2400"/>
              <a:t>Set by the Federal Reserve (Regulation T)</a:t>
            </a:r>
          </a:p>
          <a:p>
            <a:pPr lvl="1">
              <a:lnSpc>
                <a:spcPct val="85000"/>
              </a:lnSpc>
              <a:spcBef>
                <a:spcPct val="15000"/>
              </a:spcBef>
            </a:pPr>
            <a:r>
              <a:rPr lang="en-US" sz="2400"/>
              <a:t>Minimum is 50%</a:t>
            </a:r>
          </a:p>
          <a:p>
            <a:pPr lvl="1">
              <a:lnSpc>
                <a:spcPct val="85000"/>
              </a:lnSpc>
              <a:spcBef>
                <a:spcPct val="15000"/>
              </a:spcBef>
            </a:pPr>
            <a:r>
              <a:rPr lang="en-US" sz="2400"/>
              <a:t>The exchange, broker may set more stringent requirement</a:t>
            </a:r>
            <a:endParaRPr lang="en-US"/>
          </a:p>
          <a:p>
            <a:pPr>
              <a:lnSpc>
                <a:spcPct val="85000"/>
              </a:lnSpc>
              <a:spcBef>
                <a:spcPct val="15000"/>
              </a:spcBef>
            </a:pPr>
            <a:r>
              <a:rPr lang="en-US" sz="2800"/>
              <a:t>Maintenance margin: minimum margin to avoid margin call</a:t>
            </a:r>
          </a:p>
          <a:p>
            <a:pPr lvl="1">
              <a:lnSpc>
                <a:spcPct val="85000"/>
              </a:lnSpc>
              <a:spcBef>
                <a:spcPct val="15000"/>
              </a:spcBef>
            </a:pPr>
            <a:r>
              <a:rPr lang="en-US" sz="2400"/>
              <a:t>Minimum maintenance margin is 25%</a:t>
            </a:r>
            <a:endParaRPr lang="en-US"/>
          </a:p>
          <a:p>
            <a:pPr>
              <a:spcBef>
                <a:spcPct val="25000"/>
              </a:spcBef>
            </a:pPr>
            <a:r>
              <a:rPr lang="en-US" sz="2400"/>
              <a:t>Margin call</a:t>
            </a:r>
          </a:p>
          <a:p>
            <a:pPr lvl="1">
              <a:spcBef>
                <a:spcPct val="25000"/>
              </a:spcBef>
            </a:pPr>
            <a:r>
              <a:rPr lang="en-US" sz="2400"/>
              <a:t>Call for more equity funds</a:t>
            </a:r>
          </a:p>
        </p:txBody>
      </p:sp>
      <p:sp>
        <p:nvSpPr>
          <p:cNvPr id="49155" name="Rectangle 3"/>
          <p:cNvSpPr>
            <a:spLocks noGrp="1" noChangeArrowheads="1"/>
          </p:cNvSpPr>
          <p:nvPr>
            <p:ph type="title"/>
          </p:nvPr>
        </p:nvSpPr>
        <p:spPr/>
        <p:txBody>
          <a:bodyPr/>
          <a:lstStyle/>
          <a:p>
            <a:r>
              <a:rPr lang="en-US"/>
              <a:t>Stock Margin Trading</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noFill/>
          <a:ln/>
        </p:spPr>
        <p:txBody>
          <a:bodyPr lIns="90484" tIns="44448" rIns="90484" bIns="44448"/>
          <a:lstStyle/>
          <a:p>
            <a:pPr>
              <a:lnSpc>
                <a:spcPct val="90000"/>
              </a:lnSpc>
              <a:buFont typeface="Wingdings" pitchFamily="2" charset="2"/>
              <a:buNone/>
            </a:pPr>
            <a:r>
              <a:rPr lang="en-US"/>
              <a:t>X Corp		$70</a:t>
            </a:r>
          </a:p>
          <a:p>
            <a:pPr>
              <a:lnSpc>
                <a:spcPct val="90000"/>
              </a:lnSpc>
              <a:buFont typeface="Wingdings" pitchFamily="2" charset="2"/>
              <a:buNone/>
            </a:pPr>
            <a:r>
              <a:rPr lang="en-US"/>
              <a:t>50%			Initial Margin</a:t>
            </a:r>
          </a:p>
          <a:p>
            <a:pPr>
              <a:lnSpc>
                <a:spcPct val="90000"/>
              </a:lnSpc>
              <a:buFont typeface="Wingdings" pitchFamily="2" charset="2"/>
              <a:buNone/>
            </a:pPr>
            <a:r>
              <a:rPr lang="en-US"/>
              <a:t>40%			Maintenance Margin</a:t>
            </a:r>
          </a:p>
          <a:p>
            <a:pPr>
              <a:lnSpc>
                <a:spcPct val="90000"/>
              </a:lnSpc>
              <a:buFont typeface="Wingdings" pitchFamily="2" charset="2"/>
              <a:buNone/>
            </a:pPr>
            <a:r>
              <a:rPr lang="en-US"/>
              <a:t>1000			Shares Purchased</a:t>
            </a:r>
          </a:p>
          <a:p>
            <a:pPr>
              <a:lnSpc>
                <a:spcPct val="90000"/>
              </a:lnSpc>
              <a:buFont typeface="Wingdings" pitchFamily="2" charset="2"/>
              <a:buNone/>
            </a:pPr>
            <a:r>
              <a:rPr lang="en-US" u="sng"/>
              <a:t>Initial Position</a:t>
            </a:r>
            <a:endParaRPr lang="en-US"/>
          </a:p>
          <a:p>
            <a:pPr>
              <a:lnSpc>
                <a:spcPct val="90000"/>
              </a:lnSpc>
              <a:buFont typeface="Wingdings" pitchFamily="2" charset="2"/>
              <a:buNone/>
            </a:pPr>
            <a:r>
              <a:rPr lang="en-US"/>
              <a:t>Stock   $70,000  Borrowed  	$35,000</a:t>
            </a:r>
          </a:p>
          <a:p>
            <a:pPr>
              <a:lnSpc>
                <a:spcPct val="90000"/>
              </a:lnSpc>
              <a:buFont typeface="Wingdings" pitchFamily="2" charset="2"/>
              <a:buNone/>
            </a:pPr>
            <a:r>
              <a:rPr lang="en-US"/>
              <a:t>                           Equity          	$35,000</a:t>
            </a:r>
          </a:p>
        </p:txBody>
      </p:sp>
      <p:sp>
        <p:nvSpPr>
          <p:cNvPr id="50179" name="Rectangle 3"/>
          <p:cNvSpPr>
            <a:spLocks noGrp="1" noChangeArrowheads="1"/>
          </p:cNvSpPr>
          <p:nvPr>
            <p:ph type="title"/>
          </p:nvPr>
        </p:nvSpPr>
        <p:spPr/>
        <p:txBody>
          <a:bodyPr/>
          <a:lstStyle/>
          <a:p>
            <a:r>
              <a:rPr lang="en-US"/>
              <a:t>Margin Trading - Initial Conditions</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Margin Trading - Maintenance Margin</a:t>
            </a:r>
          </a:p>
        </p:txBody>
      </p:sp>
      <p:sp>
        <p:nvSpPr>
          <p:cNvPr id="51203" name="Rectangle 3"/>
          <p:cNvSpPr>
            <a:spLocks noGrp="1" noChangeArrowheads="1"/>
          </p:cNvSpPr>
          <p:nvPr>
            <p:ph type="body" idx="1"/>
          </p:nvPr>
        </p:nvSpPr>
        <p:spPr/>
        <p:txBody>
          <a:bodyPr/>
          <a:lstStyle/>
          <a:p>
            <a:pPr>
              <a:buFont typeface="Wingdings" pitchFamily="2" charset="2"/>
              <a:buNone/>
            </a:pPr>
            <a:r>
              <a:rPr lang="en-US"/>
              <a:t>Stock price falls to $60 per share</a:t>
            </a:r>
          </a:p>
          <a:p>
            <a:pPr>
              <a:buFont typeface="Wingdings" pitchFamily="2" charset="2"/>
              <a:buNone/>
            </a:pPr>
            <a:r>
              <a:rPr lang="en-US"/>
              <a:t>New Position</a:t>
            </a:r>
          </a:p>
          <a:p>
            <a:pPr>
              <a:buFont typeface="Wingdings" pitchFamily="2" charset="2"/>
              <a:buNone/>
            </a:pPr>
            <a:r>
              <a:rPr lang="en-US"/>
              <a:t>Stock   $60,000  Borrowed   	$35,000</a:t>
            </a:r>
          </a:p>
          <a:p>
            <a:pPr>
              <a:buFont typeface="Wingdings" pitchFamily="2" charset="2"/>
              <a:buNone/>
            </a:pPr>
            <a:r>
              <a:rPr lang="en-US"/>
              <a:t>                           Equity          	$25,000</a:t>
            </a:r>
          </a:p>
          <a:p>
            <a:pPr>
              <a:buFont typeface="Wingdings" pitchFamily="2" charset="2"/>
              <a:buNone/>
            </a:pPr>
            <a:r>
              <a:rPr lang="en-US"/>
              <a:t>Margin% = $25,000/$60,000 = 41.67%</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Margin Trading - Margin Call</a:t>
            </a:r>
          </a:p>
        </p:txBody>
      </p:sp>
      <p:sp>
        <p:nvSpPr>
          <p:cNvPr id="52227" name="Rectangle 3"/>
          <p:cNvSpPr>
            <a:spLocks noGrp="1" noChangeArrowheads="1"/>
          </p:cNvSpPr>
          <p:nvPr>
            <p:ph type="body" idx="1"/>
          </p:nvPr>
        </p:nvSpPr>
        <p:spPr/>
        <p:txBody>
          <a:bodyPr/>
          <a:lstStyle/>
          <a:p>
            <a:pPr>
              <a:lnSpc>
                <a:spcPct val="90000"/>
              </a:lnSpc>
              <a:buFont typeface="Wingdings" pitchFamily="2" charset="2"/>
              <a:buNone/>
            </a:pPr>
            <a:r>
              <a:rPr lang="en-US"/>
              <a:t>How far can the stock price fall before a margin call?</a:t>
            </a:r>
          </a:p>
          <a:p>
            <a:pPr>
              <a:lnSpc>
                <a:spcPct val="90000"/>
              </a:lnSpc>
              <a:buFont typeface="Wingdings" pitchFamily="2" charset="2"/>
              <a:buNone/>
            </a:pPr>
            <a:endParaRPr lang="en-US"/>
          </a:p>
          <a:p>
            <a:pPr>
              <a:lnSpc>
                <a:spcPct val="90000"/>
              </a:lnSpc>
              <a:buFont typeface="Wingdings" pitchFamily="2" charset="2"/>
              <a:buNone/>
            </a:pPr>
            <a:r>
              <a:rPr lang="en-US"/>
              <a:t>(1000P - $35,000) / 1000P = 40%</a:t>
            </a:r>
          </a:p>
          <a:p>
            <a:pPr>
              <a:lnSpc>
                <a:spcPct val="90000"/>
              </a:lnSpc>
              <a:buFont typeface="Wingdings" pitchFamily="2" charset="2"/>
              <a:buNone/>
            </a:pPr>
            <a:endParaRPr lang="en-US"/>
          </a:p>
          <a:p>
            <a:pPr>
              <a:lnSpc>
                <a:spcPct val="90000"/>
              </a:lnSpc>
              <a:buFont typeface="Wingdings" pitchFamily="2" charset="2"/>
              <a:buNone/>
            </a:pPr>
            <a:r>
              <a:rPr lang="en-US"/>
              <a:t>P = $58.33</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Short Sales</a:t>
            </a:r>
          </a:p>
        </p:txBody>
      </p:sp>
      <p:sp>
        <p:nvSpPr>
          <p:cNvPr id="53251" name="Rectangle 3"/>
          <p:cNvSpPr>
            <a:spLocks noGrp="1" noChangeArrowheads="1"/>
          </p:cNvSpPr>
          <p:nvPr>
            <p:ph type="body" idx="1"/>
          </p:nvPr>
        </p:nvSpPr>
        <p:spPr>
          <a:xfrm>
            <a:off x="685800" y="1371600"/>
            <a:ext cx="7772400" cy="4724400"/>
          </a:xfrm>
        </p:spPr>
        <p:txBody>
          <a:bodyPr/>
          <a:lstStyle/>
          <a:p>
            <a:r>
              <a:rPr lang="en-US" sz="2800"/>
              <a:t>Purpose:  to profit from a decline in the price of a stock or security.</a:t>
            </a:r>
          </a:p>
          <a:p>
            <a:r>
              <a:rPr lang="en-US" sz="2800" u="sng"/>
              <a:t>Mechanics</a:t>
            </a:r>
            <a:endParaRPr lang="en-US" sz="2800"/>
          </a:p>
          <a:p>
            <a:pPr marL="744538" lvl="1" indent="-287338"/>
            <a:r>
              <a:rPr lang="en-US" sz="2400"/>
              <a:t>Borrow stock through a dealer.</a:t>
            </a:r>
          </a:p>
          <a:p>
            <a:pPr marL="744538" lvl="1" indent="-287338"/>
            <a:r>
              <a:rPr lang="en-US" sz="2400"/>
              <a:t>Sell it and deposit proceeds and margin in an account.</a:t>
            </a:r>
          </a:p>
          <a:p>
            <a:pPr marL="744538" lvl="1" indent="-287338"/>
            <a:r>
              <a:rPr lang="en-US" sz="2400"/>
              <a:t>Closing out the position:  buy the stock and return to the party from which it was borrowed.</a:t>
            </a:r>
          </a:p>
          <a:p>
            <a:r>
              <a:rPr lang="en-US" sz="2800"/>
              <a:t>Dividend and Share voting</a:t>
            </a:r>
          </a:p>
          <a:p>
            <a:r>
              <a:rPr lang="en-US" sz="2800"/>
              <a:t>Naked shorting</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026"/>
          <p:cNvSpPr>
            <a:spLocks noGrp="1" noChangeArrowheads="1"/>
          </p:cNvSpPr>
          <p:nvPr>
            <p:ph type="title"/>
          </p:nvPr>
        </p:nvSpPr>
        <p:spPr/>
        <p:txBody>
          <a:bodyPr/>
          <a:lstStyle/>
          <a:p>
            <a:r>
              <a:rPr lang="en-US"/>
              <a:t>Short Sale - Initial Conditions</a:t>
            </a:r>
          </a:p>
        </p:txBody>
      </p:sp>
      <p:sp>
        <p:nvSpPr>
          <p:cNvPr id="54275" name="Rectangle 1027"/>
          <p:cNvSpPr>
            <a:spLocks noGrp="1" noChangeArrowheads="1"/>
          </p:cNvSpPr>
          <p:nvPr>
            <p:ph type="body" idx="1"/>
          </p:nvPr>
        </p:nvSpPr>
        <p:spPr/>
        <p:txBody>
          <a:bodyPr/>
          <a:lstStyle/>
          <a:p>
            <a:pPr>
              <a:lnSpc>
                <a:spcPct val="90000"/>
              </a:lnSpc>
              <a:buFont typeface="Wingdings" pitchFamily="2" charset="2"/>
              <a:buNone/>
            </a:pPr>
            <a:r>
              <a:rPr lang="en-US" sz="2800"/>
              <a:t>Z Corp		100 Shares</a:t>
            </a:r>
          </a:p>
          <a:p>
            <a:pPr>
              <a:lnSpc>
                <a:spcPct val="90000"/>
              </a:lnSpc>
              <a:buFont typeface="Wingdings" pitchFamily="2" charset="2"/>
              <a:buNone/>
            </a:pPr>
            <a:r>
              <a:rPr lang="en-US" sz="2800"/>
              <a:t>50%			Initial Margin</a:t>
            </a:r>
          </a:p>
          <a:p>
            <a:pPr>
              <a:lnSpc>
                <a:spcPct val="90000"/>
              </a:lnSpc>
              <a:buFont typeface="Wingdings" pitchFamily="2" charset="2"/>
              <a:buNone/>
            </a:pPr>
            <a:r>
              <a:rPr lang="en-US" sz="2800"/>
              <a:t>30%			Maintenance Margin</a:t>
            </a:r>
          </a:p>
          <a:p>
            <a:pPr>
              <a:lnSpc>
                <a:spcPct val="90000"/>
              </a:lnSpc>
              <a:buFont typeface="Wingdings" pitchFamily="2" charset="2"/>
              <a:buNone/>
            </a:pPr>
            <a:r>
              <a:rPr lang="en-US" sz="2800"/>
              <a:t>$100			Initial Price</a:t>
            </a:r>
          </a:p>
          <a:p>
            <a:pPr>
              <a:lnSpc>
                <a:spcPct val="90000"/>
              </a:lnSpc>
              <a:buFont typeface="Wingdings" pitchFamily="2" charset="2"/>
              <a:buNone/>
            </a:pPr>
            <a:endParaRPr lang="en-US" sz="2800"/>
          </a:p>
          <a:p>
            <a:pPr>
              <a:lnSpc>
                <a:spcPct val="90000"/>
              </a:lnSpc>
              <a:buFont typeface="Wingdings" pitchFamily="2" charset="2"/>
              <a:buNone/>
            </a:pPr>
            <a:r>
              <a:rPr lang="en-US" sz="2800"/>
              <a:t>Sale Proceeds	$10,000</a:t>
            </a:r>
          </a:p>
          <a:p>
            <a:pPr>
              <a:lnSpc>
                <a:spcPct val="90000"/>
              </a:lnSpc>
              <a:buFont typeface="Wingdings" pitchFamily="2" charset="2"/>
              <a:buNone/>
            </a:pPr>
            <a:r>
              <a:rPr lang="en-US" sz="2800"/>
              <a:t>Margin &amp; Equity	    5,000</a:t>
            </a:r>
          </a:p>
          <a:p>
            <a:pPr>
              <a:lnSpc>
                <a:spcPct val="90000"/>
              </a:lnSpc>
              <a:buFont typeface="Wingdings" pitchFamily="2" charset="2"/>
              <a:buNone/>
            </a:pPr>
            <a:r>
              <a:rPr lang="en-US" sz="2800"/>
              <a:t>Stock Owed 	  10,000</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Short Sale - Maintenance Margin</a:t>
            </a:r>
          </a:p>
        </p:txBody>
      </p:sp>
      <p:sp>
        <p:nvSpPr>
          <p:cNvPr id="55299" name="Rectangle 3"/>
          <p:cNvSpPr>
            <a:spLocks noGrp="1" noChangeArrowheads="1"/>
          </p:cNvSpPr>
          <p:nvPr>
            <p:ph type="body" idx="1"/>
          </p:nvPr>
        </p:nvSpPr>
        <p:spPr/>
        <p:txBody>
          <a:bodyPr/>
          <a:lstStyle/>
          <a:p>
            <a:pPr>
              <a:lnSpc>
                <a:spcPct val="90000"/>
              </a:lnSpc>
              <a:buFont typeface="Wingdings" pitchFamily="2" charset="2"/>
              <a:buNone/>
            </a:pPr>
            <a:r>
              <a:rPr lang="en-US"/>
              <a:t>Stock Price Rises to $110</a:t>
            </a:r>
          </a:p>
          <a:p>
            <a:pPr>
              <a:lnSpc>
                <a:spcPct val="90000"/>
              </a:lnSpc>
              <a:buFont typeface="Wingdings" pitchFamily="2" charset="2"/>
              <a:buNone/>
            </a:pPr>
            <a:endParaRPr lang="en-US"/>
          </a:p>
          <a:p>
            <a:pPr>
              <a:lnSpc>
                <a:spcPct val="90000"/>
              </a:lnSpc>
              <a:buFont typeface="Wingdings" pitchFamily="2" charset="2"/>
              <a:buNone/>
            </a:pPr>
            <a:r>
              <a:rPr lang="en-US"/>
              <a:t>Sale Proceeds			$10,000</a:t>
            </a:r>
          </a:p>
          <a:p>
            <a:pPr>
              <a:lnSpc>
                <a:spcPct val="90000"/>
              </a:lnSpc>
              <a:buFont typeface="Wingdings" pitchFamily="2" charset="2"/>
              <a:buNone/>
            </a:pPr>
            <a:r>
              <a:rPr lang="en-US"/>
              <a:t>Initial Margin			    5,000</a:t>
            </a:r>
          </a:p>
          <a:p>
            <a:pPr>
              <a:lnSpc>
                <a:spcPct val="90000"/>
              </a:lnSpc>
              <a:buFont typeface="Wingdings" pitchFamily="2" charset="2"/>
              <a:buNone/>
            </a:pPr>
            <a:r>
              <a:rPr lang="en-US"/>
              <a:t>Stock Owed			  11,000</a:t>
            </a:r>
          </a:p>
          <a:p>
            <a:pPr>
              <a:lnSpc>
                <a:spcPct val="90000"/>
              </a:lnSpc>
              <a:buFont typeface="Wingdings" pitchFamily="2" charset="2"/>
              <a:buNone/>
            </a:pPr>
            <a:r>
              <a:rPr lang="en-US"/>
              <a:t>Net Equity			    	    4,000</a:t>
            </a:r>
          </a:p>
          <a:p>
            <a:pPr>
              <a:lnSpc>
                <a:spcPct val="90000"/>
              </a:lnSpc>
              <a:buFont typeface="Wingdings" pitchFamily="2" charset="2"/>
              <a:buNone/>
            </a:pPr>
            <a:r>
              <a:rPr lang="en-US"/>
              <a:t>Margin %  (4000/11000)	      36%	</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Short Sale - Margin Call</a:t>
            </a:r>
          </a:p>
        </p:txBody>
      </p:sp>
      <p:sp>
        <p:nvSpPr>
          <p:cNvPr id="56323" name="Rectangle 3"/>
          <p:cNvSpPr>
            <a:spLocks noGrp="1" noChangeArrowheads="1"/>
          </p:cNvSpPr>
          <p:nvPr>
            <p:ph type="body" idx="1"/>
          </p:nvPr>
        </p:nvSpPr>
        <p:spPr/>
        <p:txBody>
          <a:bodyPr/>
          <a:lstStyle/>
          <a:p>
            <a:pPr>
              <a:lnSpc>
                <a:spcPct val="90000"/>
              </a:lnSpc>
              <a:buFont typeface="Wingdings" pitchFamily="2" charset="2"/>
              <a:buNone/>
            </a:pPr>
            <a:r>
              <a:rPr lang="en-US" sz="2800"/>
              <a:t>How much can the stock price rise before a margin call?</a:t>
            </a:r>
          </a:p>
          <a:p>
            <a:pPr>
              <a:lnSpc>
                <a:spcPct val="90000"/>
              </a:lnSpc>
              <a:buFont typeface="Wingdings" pitchFamily="2" charset="2"/>
              <a:buNone/>
            </a:pPr>
            <a:endParaRPr lang="en-US" sz="2800"/>
          </a:p>
          <a:p>
            <a:pPr>
              <a:lnSpc>
                <a:spcPct val="90000"/>
              </a:lnSpc>
              <a:buFont typeface="Wingdings" pitchFamily="2" charset="2"/>
              <a:buNone/>
            </a:pPr>
            <a:r>
              <a:rPr lang="en-US" sz="2800"/>
              <a:t>	($15,000* - 100P) / (100P) = 30%</a:t>
            </a:r>
          </a:p>
          <a:p>
            <a:pPr>
              <a:lnSpc>
                <a:spcPct val="90000"/>
              </a:lnSpc>
              <a:buFont typeface="Wingdings" pitchFamily="2" charset="2"/>
              <a:buNone/>
            </a:pPr>
            <a:r>
              <a:rPr lang="en-US" sz="2800"/>
              <a:t>	P = $115.38  </a:t>
            </a:r>
          </a:p>
          <a:p>
            <a:pPr>
              <a:lnSpc>
                <a:spcPct val="90000"/>
              </a:lnSpc>
              <a:buFont typeface="Wingdings" pitchFamily="2" charset="2"/>
              <a:buNone/>
            </a:pPr>
            <a:endParaRPr lang="en-US" sz="2800"/>
          </a:p>
          <a:p>
            <a:pPr>
              <a:lnSpc>
                <a:spcPct val="90000"/>
              </a:lnSpc>
              <a:buFont typeface="Wingdings" pitchFamily="2" charset="2"/>
              <a:buNone/>
            </a:pPr>
            <a:r>
              <a:rPr lang="en-US" sz="2800"/>
              <a:t>*  Initial margin plus sale proceeds</a:t>
            </a:r>
          </a:p>
          <a:p>
            <a:pPr>
              <a:lnSpc>
                <a:spcPct val="90000"/>
              </a:lnSpc>
              <a:buFont typeface="Wingdings" pitchFamily="2" charset="2"/>
              <a:buNone/>
            </a:pPr>
            <a:r>
              <a:rPr lang="en-US" sz="2800"/>
              <a:t>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685800" y="1371600"/>
            <a:ext cx="7772400" cy="4953000"/>
          </a:xfrm>
          <a:noFill/>
          <a:ln/>
        </p:spPr>
        <p:txBody>
          <a:bodyPr lIns="90488" tIns="44450" rIns="90488" bIns="44450"/>
          <a:lstStyle/>
          <a:p>
            <a:pPr>
              <a:buFont typeface="Wingdings" pitchFamily="2" charset="2"/>
              <a:buNone/>
            </a:pPr>
            <a:r>
              <a:rPr lang="en-US" sz="2400" u="sng"/>
              <a:t>Technology and Delivery of Service</a:t>
            </a:r>
            <a:endParaRPr lang="en-US" sz="2400"/>
          </a:p>
          <a:p>
            <a:r>
              <a:rPr lang="en-US" sz="2400"/>
              <a:t>More complete and timely information</a:t>
            </a:r>
          </a:p>
          <a:p>
            <a:r>
              <a:rPr lang="en-US" sz="2400"/>
              <a:t>On-line trading (Trade London metals in Shanghai)</a:t>
            </a:r>
          </a:p>
        </p:txBody>
      </p:sp>
      <p:sp>
        <p:nvSpPr>
          <p:cNvPr id="36867" name="Rectangle 3"/>
          <p:cNvSpPr>
            <a:spLocks noGrp="1" noChangeArrowheads="1"/>
          </p:cNvSpPr>
          <p:nvPr>
            <p:ph type="title"/>
          </p:nvPr>
        </p:nvSpPr>
        <p:spPr/>
        <p:txBody>
          <a:bodyPr/>
          <a:lstStyle/>
          <a:p>
            <a:r>
              <a:rPr lang="en-US"/>
              <a:t>Investments and Innovation</a:t>
            </a:r>
          </a:p>
        </p:txBody>
      </p:sp>
      <p:pic>
        <p:nvPicPr>
          <p:cNvPr id="36868" name="Picture 4"/>
          <p:cNvPicPr>
            <a:picLocks noChangeAspect="1" noChangeArrowheads="1"/>
          </p:cNvPicPr>
          <p:nvPr/>
        </p:nvPicPr>
        <p:blipFill>
          <a:blip r:embed="rId2" cstate="print"/>
          <a:srcRect/>
          <a:stretch>
            <a:fillRect/>
          </a:stretch>
        </p:blipFill>
        <p:spPr bwMode="auto">
          <a:xfrm>
            <a:off x="0" y="2697163"/>
            <a:ext cx="9144000" cy="4160837"/>
          </a:xfrm>
          <a:prstGeom prst="rect">
            <a:avLst/>
          </a:prstGeom>
          <a:noFill/>
          <a:ln w="12700">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body" idx="1"/>
          </p:nvPr>
        </p:nvSpPr>
        <p:spPr>
          <a:xfrm>
            <a:off x="685800" y="1371600"/>
            <a:ext cx="7772400" cy="4953000"/>
          </a:xfrm>
          <a:noFill/>
          <a:ln/>
        </p:spPr>
        <p:txBody>
          <a:bodyPr lIns="90488" tIns="44450" rIns="90488" bIns="44450"/>
          <a:lstStyle/>
          <a:p>
            <a:pPr>
              <a:lnSpc>
                <a:spcPct val="80000"/>
              </a:lnSpc>
              <a:spcBef>
                <a:spcPct val="10000"/>
              </a:spcBef>
              <a:buFont typeface="Wingdings" pitchFamily="2" charset="2"/>
              <a:buNone/>
            </a:pPr>
            <a:r>
              <a:rPr lang="en-US" sz="2800" u="sng" dirty="0"/>
              <a:t>Developments in Global Markets</a:t>
            </a:r>
            <a:endParaRPr lang="en-US" sz="2800" dirty="0"/>
          </a:p>
          <a:p>
            <a:pPr>
              <a:lnSpc>
                <a:spcPct val="80000"/>
              </a:lnSpc>
            </a:pPr>
            <a:r>
              <a:rPr lang="en-US" sz="2800" dirty="0"/>
              <a:t>Diversification to improve performance</a:t>
            </a:r>
          </a:p>
          <a:p>
            <a:pPr lvl="1">
              <a:lnSpc>
                <a:spcPct val="80000"/>
              </a:lnSpc>
            </a:pPr>
            <a:r>
              <a:rPr lang="en-US" sz="2400" dirty="0"/>
              <a:t>Country funds and ETFs</a:t>
            </a:r>
          </a:p>
          <a:p>
            <a:pPr lvl="1">
              <a:lnSpc>
                <a:spcPct val="80000"/>
              </a:lnSpc>
            </a:pPr>
            <a:r>
              <a:rPr lang="en-US" sz="2400" dirty="0"/>
              <a:t>Rush in U.S. to invest in China</a:t>
            </a:r>
          </a:p>
          <a:p>
            <a:pPr lvl="2">
              <a:lnSpc>
                <a:spcPct val="80000"/>
              </a:lnSpc>
            </a:pPr>
            <a:r>
              <a:rPr lang="en-US" sz="2000" dirty="0" smtClean="0"/>
              <a:t>The dollar/yen carry trade and hot </a:t>
            </a:r>
            <a:r>
              <a:rPr lang="en-US" sz="2000" dirty="0"/>
              <a:t>money in HK equity market</a:t>
            </a:r>
          </a:p>
          <a:p>
            <a:pPr>
              <a:lnSpc>
                <a:spcPct val="80000"/>
              </a:lnSpc>
            </a:pPr>
            <a:r>
              <a:rPr lang="en-US" sz="2800" dirty="0"/>
              <a:t>Instruments and vehicles continue to</a:t>
            </a:r>
            <a:br>
              <a:rPr lang="en-US" sz="2800" dirty="0"/>
            </a:br>
            <a:r>
              <a:rPr lang="en-US" sz="2800" dirty="0"/>
              <a:t>develop.</a:t>
            </a:r>
          </a:p>
          <a:p>
            <a:pPr lvl="1">
              <a:lnSpc>
                <a:spcPct val="80000"/>
              </a:lnSpc>
            </a:pPr>
            <a:r>
              <a:rPr lang="en-US" sz="2400" dirty="0"/>
              <a:t>Access to U.S. market for foreigners</a:t>
            </a:r>
          </a:p>
          <a:p>
            <a:pPr lvl="2">
              <a:lnSpc>
                <a:spcPct val="80000"/>
              </a:lnSpc>
            </a:pPr>
            <a:r>
              <a:rPr lang="en-US" sz="2000" dirty="0"/>
              <a:t>Can you buy U.S. stock directly if you don’t live here (and don’t speak English)?</a:t>
            </a:r>
          </a:p>
          <a:p>
            <a:pPr lvl="1">
              <a:lnSpc>
                <a:spcPct val="80000"/>
              </a:lnSpc>
            </a:pPr>
            <a:r>
              <a:rPr lang="en-US" sz="2400" dirty="0"/>
              <a:t>Access to international markets</a:t>
            </a:r>
          </a:p>
          <a:p>
            <a:pPr lvl="2">
              <a:lnSpc>
                <a:spcPct val="80000"/>
              </a:lnSpc>
            </a:pPr>
            <a:r>
              <a:rPr lang="en-US" sz="2000" dirty="0"/>
              <a:t>Can you buy HK stocks directly if you live in the U.S.?</a:t>
            </a:r>
          </a:p>
          <a:p>
            <a:pPr lvl="2">
              <a:lnSpc>
                <a:spcPct val="80000"/>
              </a:lnSpc>
            </a:pPr>
            <a:r>
              <a:rPr lang="en-US" sz="2000" dirty="0"/>
              <a:t>Can you buy German stocks (BMW) directly if you live in Shanghai?</a:t>
            </a:r>
          </a:p>
          <a:p>
            <a:pPr>
              <a:lnSpc>
                <a:spcPct val="80000"/>
              </a:lnSpc>
              <a:buFont typeface="Wingdings" pitchFamily="2" charset="2"/>
              <a:buNone/>
            </a:pPr>
            <a:endParaRPr lang="en-US" sz="2800" dirty="0"/>
          </a:p>
        </p:txBody>
      </p:sp>
      <p:sp>
        <p:nvSpPr>
          <p:cNvPr id="105475" name="Rectangle 3"/>
          <p:cNvSpPr>
            <a:spLocks noGrp="1" noChangeArrowheads="1"/>
          </p:cNvSpPr>
          <p:nvPr>
            <p:ph type="title"/>
          </p:nvPr>
        </p:nvSpPr>
        <p:spPr/>
        <p:txBody>
          <a:bodyPr/>
          <a:lstStyle/>
          <a:p>
            <a:r>
              <a:rPr lang="en-US"/>
              <a:t>Investments and Innovation</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ChangeAspect="1" noChangeArrowheads="1"/>
          </p:cNvPicPr>
          <p:nvPr/>
        </p:nvPicPr>
        <p:blipFill>
          <a:blip r:embed="rId2" cstate="print"/>
          <a:srcRect/>
          <a:stretch>
            <a:fillRect/>
          </a:stretch>
        </p:blipFill>
        <p:spPr bwMode="auto">
          <a:xfrm>
            <a:off x="76200" y="152400"/>
            <a:ext cx="9144000" cy="6661150"/>
          </a:xfrm>
          <a:prstGeom prst="rect">
            <a:avLst/>
          </a:prstGeom>
          <a:noFill/>
          <a:ln w="12700">
            <a:noFill/>
            <a:miter lim="800000"/>
            <a:headEnd type="none" w="sm" len="sm"/>
            <a:tailEnd type="none" w="sm" len="sm"/>
          </a:ln>
          <a:effectLst/>
        </p:spPr>
      </p:pic>
    </p:spTree>
  </p:cSld>
  <p:clrMapOvr>
    <a:masterClrMapping/>
  </p:clrMapOvr>
</p:sld>
</file>

<file path=ppt/theme/theme1.xml><?xml version="1.0" encoding="utf-8"?>
<a:theme xmlns:a="http://schemas.openxmlformats.org/drawingml/2006/main" name="Fireball">
  <a:themeElements>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fontScheme name="Firebal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clrMap bg1="dk2" tx1="lt1" bg2="dk1" tx2="lt2" accent1="accent1" accent2="accent2" accent3="accent3" accent4="accent4" accent5="accent5" accent6="accent6" hlink="hlink" folHlink="folHlink"/>
    </a:extraClrScheme>
    <a:extraClrScheme>
      <a:clrScheme name="Fireball 2">
        <a:dk1>
          <a:srgbClr val="000000"/>
        </a:dk1>
        <a:lt1>
          <a:srgbClr val="FFFFFF"/>
        </a:lt1>
        <a:dk2>
          <a:srgbClr val="FF9900"/>
        </a:dk2>
        <a:lt2>
          <a:srgbClr val="5F5F5F"/>
        </a:lt2>
        <a:accent1>
          <a:srgbClr val="FF9933"/>
        </a:accent1>
        <a:accent2>
          <a:srgbClr val="CC0066"/>
        </a:accent2>
        <a:accent3>
          <a:srgbClr val="FFFFFF"/>
        </a:accent3>
        <a:accent4>
          <a:srgbClr val="000000"/>
        </a:accent4>
        <a:accent5>
          <a:srgbClr val="FFCAAD"/>
        </a:accent5>
        <a:accent6>
          <a:srgbClr val="B9005C"/>
        </a:accent6>
        <a:hlink>
          <a:srgbClr val="CC00CC"/>
        </a:hlink>
        <a:folHlink>
          <a:srgbClr val="990099"/>
        </a:folHlink>
      </a:clrScheme>
      <a:clrMap bg1="lt1" tx1="dk1" bg2="lt2" tx2="dk2" accent1="accent1" accent2="accent2" accent3="accent3" accent4="accent4" accent5="accent5" accent6="accent6" hlink="hlink" folHlink="folHlink"/>
    </a:extraClrScheme>
    <a:extraClrScheme>
      <a:clrScheme name="Firebal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Designs\Fireball.pot</Template>
  <TotalTime>5128</TotalTime>
  <Words>3316</Words>
  <Application>Microsoft Office PowerPoint</Application>
  <PresentationFormat>On-screen Show (4:3)</PresentationFormat>
  <Paragraphs>458</Paragraphs>
  <Slides>68</Slides>
  <Notes>2</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Fireball</vt:lpstr>
      <vt:lpstr>Slide 1</vt:lpstr>
      <vt:lpstr>Finance &amp; Financial Assets</vt:lpstr>
      <vt:lpstr>Financial Assets and Markets</vt:lpstr>
      <vt:lpstr>Principles of Finance</vt:lpstr>
      <vt:lpstr>Principles of Finance</vt:lpstr>
      <vt:lpstr>Meeting the Needs of Participants</vt:lpstr>
      <vt:lpstr>Investments and Innovation</vt:lpstr>
      <vt:lpstr>Investments and Innovation</vt:lpstr>
      <vt:lpstr>Slide 9</vt:lpstr>
      <vt:lpstr>Slide 10</vt:lpstr>
      <vt:lpstr>Key Trends - Securitization</vt:lpstr>
      <vt:lpstr>Key Trends - Financial Innovation</vt:lpstr>
      <vt:lpstr>Slide 13</vt:lpstr>
      <vt:lpstr>Major Types of Securities</vt:lpstr>
      <vt:lpstr>Markets and Instruments</vt:lpstr>
      <vt:lpstr>Money Market Instruments</vt:lpstr>
      <vt:lpstr>Money Market Instruments</vt:lpstr>
      <vt:lpstr>Slide 18</vt:lpstr>
      <vt:lpstr>Bond Markets</vt:lpstr>
      <vt:lpstr>Stock Market Indexes</vt:lpstr>
      <vt:lpstr>Examples of Indexes – U.S.</vt:lpstr>
      <vt:lpstr>Examples of Indexes - International</vt:lpstr>
      <vt:lpstr>Slide 23</vt:lpstr>
      <vt:lpstr>Construction of Indexes</vt:lpstr>
      <vt:lpstr>Types of Investment Organizations</vt:lpstr>
      <vt:lpstr>Slide 26</vt:lpstr>
      <vt:lpstr>Exchange Traded Funds</vt:lpstr>
      <vt:lpstr>Hedge Funds</vt:lpstr>
      <vt:lpstr>Hedge Funds</vt:lpstr>
      <vt:lpstr>Slide 30</vt:lpstr>
      <vt:lpstr>2009 Top Hedge Funds</vt:lpstr>
      <vt:lpstr>A hedge fund manager</vt:lpstr>
      <vt:lpstr>Definition?</vt:lpstr>
      <vt:lpstr>Origin</vt:lpstr>
      <vt:lpstr>Strategies</vt:lpstr>
      <vt:lpstr>Strategies</vt:lpstr>
      <vt:lpstr>Legal structure</vt:lpstr>
      <vt:lpstr>Legal structure</vt:lpstr>
      <vt:lpstr>Regulations</vt:lpstr>
      <vt:lpstr>How to start a hedge fund?</vt:lpstr>
      <vt:lpstr>How to start a hedge fund?</vt:lpstr>
      <vt:lpstr>How to exempt from registration?</vt:lpstr>
      <vt:lpstr>How to “market” your hedge fund?</vt:lpstr>
      <vt:lpstr>How to “market” your hedge fund?</vt:lpstr>
      <vt:lpstr>Get more info about hedge fund</vt:lpstr>
      <vt:lpstr>Get more info about hedge fund</vt:lpstr>
      <vt:lpstr>Slide 47</vt:lpstr>
      <vt:lpstr>Primary vs. Secondary Security Sales</vt:lpstr>
      <vt:lpstr>Investment Banking Arrangements</vt:lpstr>
      <vt:lpstr>Public Offerings</vt:lpstr>
      <vt:lpstr>Slide 51</vt:lpstr>
      <vt:lpstr>Slide 52</vt:lpstr>
      <vt:lpstr>Private Placements</vt:lpstr>
      <vt:lpstr>Organized Exchanges</vt:lpstr>
      <vt:lpstr>OTC Market</vt:lpstr>
      <vt:lpstr>Third Market</vt:lpstr>
      <vt:lpstr>International Market Structures</vt:lpstr>
      <vt:lpstr>Costs of Trading</vt:lpstr>
      <vt:lpstr>Types of Orders</vt:lpstr>
      <vt:lpstr>Margin Trading</vt:lpstr>
      <vt:lpstr>Stock Margin Trading</vt:lpstr>
      <vt:lpstr>Margin Trading - Initial Conditions</vt:lpstr>
      <vt:lpstr>Margin Trading - Maintenance Margin</vt:lpstr>
      <vt:lpstr>Margin Trading - Margin Call</vt:lpstr>
      <vt:lpstr>Short Sales</vt:lpstr>
      <vt:lpstr>Short Sale - Initial Conditions</vt:lpstr>
      <vt:lpstr>Short Sale - Maintenance Margin</vt:lpstr>
      <vt:lpstr>Short Sale - Margin Call</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gwu</cp:lastModifiedBy>
  <cp:revision>123</cp:revision>
  <cp:lastPrinted>1998-03-10T17:54:08Z</cp:lastPrinted>
  <dcterms:created xsi:type="dcterms:W3CDTF">1998-03-08T20:26:56Z</dcterms:created>
  <dcterms:modified xsi:type="dcterms:W3CDTF">2010-03-27T19:30:36Z</dcterms:modified>
</cp:coreProperties>
</file>