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embeddedFontLst>
    <p:embeddedFont>
      <p:font typeface="Raleway"/>
      <p:regular r:id="rId19"/>
      <p:bold r:id="rId20"/>
      <p:italic r:id="rId21"/>
      <p:boldItalic r:id="rId22"/>
    </p:embeddedFont>
    <p:embeddedFont>
      <p:font typeface="La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.fntdata"/><Relationship Id="rId22" Type="http://schemas.openxmlformats.org/officeDocument/2006/relationships/font" Target="fonts/Raleway-boldItalic.fntdata"/><Relationship Id="rId21" Type="http://schemas.openxmlformats.org/officeDocument/2006/relationships/font" Target="fonts/Raleway-italic.fntdata"/><Relationship Id="rId24" Type="http://schemas.openxmlformats.org/officeDocument/2006/relationships/font" Target="fonts/Lato-bold.fntdata"/><Relationship Id="rId23" Type="http://schemas.openxmlformats.org/officeDocument/2006/relationships/font" Target="fonts/La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Lato-boldItalic.fntdata"/><Relationship Id="rId25" Type="http://schemas.openxmlformats.org/officeDocument/2006/relationships/font" Target="fonts/La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font" Target="fonts/Raleway-regular.fntdata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Relationship Id="rId4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Relationship Id="rId4" Type="http://schemas.openxmlformats.org/officeDocument/2006/relationships/image" Target="../media/image5.jpg"/><Relationship Id="rId5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6.png"/><Relationship Id="rId8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311700" y="1190925"/>
            <a:ext cx="8520600" cy="14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Case 6. LN XIII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/>
              <a:t>LDC Debt and Brady Bonds</a:t>
            </a:r>
            <a:endParaRPr/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311700" y="28291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By</a:t>
            </a:r>
            <a:endParaRPr sz="1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Joshua Armstead</a:t>
            </a:r>
            <a:endParaRPr sz="18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Eric Dietert</a:t>
            </a:r>
            <a:endParaRPr sz="18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Tatsiana Mikitsionak</a:t>
            </a:r>
            <a:endParaRPr sz="18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Tangen Tran</a:t>
            </a:r>
            <a:endParaRPr sz="1800"/>
          </a:p>
        </p:txBody>
      </p:sp>
      <p:sp>
        <p:nvSpPr>
          <p:cNvPr id="88" name="Shape 88"/>
          <p:cNvSpPr txBox="1"/>
          <p:nvPr/>
        </p:nvSpPr>
        <p:spPr>
          <a:xfrm>
            <a:off x="0" y="0"/>
            <a:ext cx="48555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 7360. International Finance. Spring 2018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717325" y="11648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4</a:t>
            </a:r>
            <a:endParaRPr/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717325" y="1746000"/>
            <a:ext cx="37098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30Y Par Bond Mexico (November 1996):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(Fixed)=6.25%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Collateral: 30Y U.S. Treasury YTM=8.63%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RG=18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Mexico=12.73% (Aver.1990-2016)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Spread=4.10%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Remaining Coupon Payments = 47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E[NPV] = $61.97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Bid Price = $71.50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SELL!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descr="Image result for mexico flag" id="170" name="Shape 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03401" y="472300"/>
            <a:ext cx="1640600" cy="93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Shape 171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Should Citibank Hold or Sell?</a:t>
            </a:r>
            <a:endParaRPr/>
          </a:p>
        </p:txBody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4665500" y="1746000"/>
            <a:ext cx="4324500" cy="258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Diversification?</a:t>
            </a:r>
            <a:r>
              <a:rPr b="1" lang="en" u="sng">
                <a:solidFill>
                  <a:srgbClr val="000000"/>
                </a:solidFill>
              </a:rPr>
              <a:t>: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Given U.S Rate DVBP for Mexican Brady Bonds</a:t>
            </a:r>
            <a:endParaRPr>
              <a:solidFill>
                <a:srgbClr val="000000"/>
              </a:solidFill>
            </a:endParaRPr>
          </a:p>
          <a:p>
            <a: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○"/>
            </a:pPr>
            <a:r>
              <a:rPr lang="en">
                <a:solidFill>
                  <a:srgbClr val="000000"/>
                </a:solidFill>
              </a:rPr>
              <a:t>DVBP = Dollar Value of Basis Point</a:t>
            </a:r>
            <a:endParaRPr>
              <a:solidFill>
                <a:srgbClr val="000000"/>
              </a:solidFill>
            </a:endParaRPr>
          </a:p>
          <a:p>
            <a: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○"/>
            </a:pPr>
            <a:r>
              <a:rPr lang="en">
                <a:solidFill>
                  <a:srgbClr val="000000"/>
                </a:solidFill>
              </a:rPr>
              <a:t>Par Bonds = 8.48</a:t>
            </a:r>
            <a:endParaRPr>
              <a:solidFill>
                <a:srgbClr val="000000"/>
              </a:solidFill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1% increase in U.S. treasury yield, Mexican Brady Bond price decreases by 8.48%</a:t>
            </a:r>
            <a:endParaRPr>
              <a:solidFill>
                <a:srgbClr val="000000"/>
              </a:solidFill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Brady Bond Price highly dependent (correlated) to U.S. treasury rates</a:t>
            </a: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73" name="Shape 17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34550" y="3744450"/>
            <a:ext cx="2262426" cy="13712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/>
          <p:nvPr/>
        </p:nvSpPr>
        <p:spPr>
          <a:xfrm>
            <a:off x="1720100" y="4267850"/>
            <a:ext cx="261600" cy="2619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4611400" y="1080375"/>
            <a:ext cx="4324500" cy="258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Quantitative Method:</a:t>
            </a:r>
            <a:endParaRPr b="1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RIsk (CR) influences the interest on the debt issued by a government of a country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CR (spread/risk premium) over a base (U.S. risk-free rate)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CR = YTM</a:t>
            </a:r>
            <a:r>
              <a:rPr baseline="-25000" lang="en">
                <a:solidFill>
                  <a:srgbClr val="000000"/>
                </a:solidFill>
              </a:rPr>
              <a:t>UMS</a:t>
            </a:r>
            <a:r>
              <a:rPr lang="en">
                <a:solidFill>
                  <a:srgbClr val="000000"/>
                </a:solidFill>
              </a:rPr>
              <a:t> - YTM</a:t>
            </a:r>
            <a:r>
              <a:rPr baseline="-25000" lang="en">
                <a:solidFill>
                  <a:srgbClr val="000000"/>
                </a:solidFill>
              </a:rPr>
              <a:t>U.S. treasuries 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Example:</a:t>
            </a:r>
            <a:endParaRPr>
              <a:solidFill>
                <a:srgbClr val="000000"/>
              </a:solidFill>
            </a:endParaRPr>
          </a:p>
          <a:p>
            <a:pPr indent="-29845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○"/>
            </a:pPr>
            <a:r>
              <a:rPr lang="en">
                <a:solidFill>
                  <a:srgbClr val="000000"/>
                </a:solidFill>
              </a:rPr>
              <a:t>UMS YTM = 11.375%</a:t>
            </a:r>
            <a:endParaRPr>
              <a:solidFill>
                <a:srgbClr val="000000"/>
              </a:solidFill>
            </a:endParaRPr>
          </a:p>
          <a:p>
            <a:pPr indent="-29845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○"/>
            </a:pPr>
            <a:r>
              <a:rPr lang="en">
                <a:solidFill>
                  <a:srgbClr val="000000"/>
                </a:solidFill>
              </a:rPr>
              <a:t>U.S. 10-Year bond  YTM (2003) = 4.05%</a:t>
            </a:r>
            <a:endParaRPr>
              <a:solidFill>
                <a:srgbClr val="000000"/>
              </a:solidFill>
            </a:endParaRPr>
          </a:p>
          <a:p>
            <a:pPr indent="-29845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○"/>
            </a:pPr>
            <a:r>
              <a:rPr b="1" lang="en">
                <a:solidFill>
                  <a:srgbClr val="000000"/>
                </a:solidFill>
              </a:rPr>
              <a:t>CR = 7.325% or 732 bps</a:t>
            </a:r>
            <a:endParaRPr b="1">
              <a:solidFill>
                <a:srgbClr val="000000"/>
              </a:solidFill>
            </a:endParaRPr>
          </a:p>
          <a:p>
            <a:pPr indent="0" lvl="0" marL="4572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80" name="Shape 1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625" y="1831375"/>
            <a:ext cx="3952239" cy="298485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Country Risk Estimation. Mexico</a:t>
            </a:r>
            <a:endParaRPr/>
          </a:p>
        </p:txBody>
      </p:sp>
      <p:pic>
        <p:nvPicPr>
          <p:cNvPr id="182" name="Shape 1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3313" y="3669975"/>
            <a:ext cx="4740676" cy="136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Shape 183"/>
          <p:cNvSpPr txBox="1"/>
          <p:nvPr>
            <p:ph type="title"/>
          </p:nvPr>
        </p:nvSpPr>
        <p:spPr>
          <a:xfrm>
            <a:off x="727650" y="1156125"/>
            <a:ext cx="19191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5</a:t>
            </a:r>
            <a:endParaRPr/>
          </a:p>
        </p:txBody>
      </p:sp>
      <p:pic>
        <p:nvPicPr>
          <p:cNvPr descr="Image result for mexico flag" id="184" name="Shape 18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03401" y="474400"/>
            <a:ext cx="1640600" cy="93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729450" y="1166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6</a:t>
            </a:r>
            <a:endParaRPr/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727650" y="18538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000000"/>
                </a:solidFill>
              </a:rPr>
              <a:t>Possible Hedging Strategies:</a:t>
            </a:r>
            <a:endParaRPr u="sng">
              <a:solidFill>
                <a:srgbClr val="000000"/>
              </a:solidFill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Put Option: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Cover the downside risk of the bond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Low liquidity, </a:t>
            </a:r>
            <a:r>
              <a:rPr lang="en">
                <a:solidFill>
                  <a:srgbClr val="000000"/>
                </a:solidFill>
              </a:rPr>
              <a:t>meaning</a:t>
            </a:r>
            <a:r>
              <a:rPr lang="en">
                <a:solidFill>
                  <a:srgbClr val="000000"/>
                </a:solidFill>
              </a:rPr>
              <a:t> wide spreads and execution difficulties - Use OTC method</a:t>
            </a:r>
            <a:endParaRPr>
              <a:solidFill>
                <a:srgbClr val="000000"/>
              </a:solidFill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Collar Spread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Covers downside risk with a lower cost</a:t>
            </a:r>
            <a:endParaRPr>
              <a:solidFill>
                <a:srgbClr val="000000"/>
              </a:solidFill>
            </a:endParaRPr>
          </a:p>
          <a:p>
            <a:pPr indent="-3111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Adds an upside restriction on returns</a:t>
            </a:r>
            <a:endParaRPr>
              <a:solidFill>
                <a:srgbClr val="000000"/>
              </a:solidFill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Credit Default Swap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Secures expected interest payments through maturity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Expensive coverage because of the riskiness of the bonds</a:t>
            </a:r>
            <a:endParaRPr>
              <a:solidFill>
                <a:srgbClr val="000000"/>
              </a:solidFill>
            </a:endParaRPr>
          </a:p>
          <a:p>
            <a:pPr indent="-3111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Cost Opportunity - Time the swap purchase to </a:t>
            </a:r>
            <a:r>
              <a:rPr lang="en">
                <a:solidFill>
                  <a:srgbClr val="000000"/>
                </a:solidFill>
              </a:rPr>
              <a:t>align</a:t>
            </a:r>
            <a:r>
              <a:rPr lang="en">
                <a:solidFill>
                  <a:srgbClr val="000000"/>
                </a:solidFill>
              </a:rPr>
              <a:t> with the highest tolerable default risk level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descr="Image result for mexico flag" id="191" name="Shape 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03401" y="474900"/>
            <a:ext cx="1640600" cy="93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Shape 192"/>
          <p:cNvSpPr txBox="1"/>
          <p:nvPr/>
        </p:nvSpPr>
        <p:spPr>
          <a:xfrm>
            <a:off x="1745850" y="0"/>
            <a:ext cx="56523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latin typeface="Raleway"/>
                <a:ea typeface="Raleway"/>
                <a:cs typeface="Raleway"/>
                <a:sym typeface="Raleway"/>
              </a:rPr>
              <a:t>Hedging Options</a:t>
            </a:r>
            <a:endParaRPr b="1" sz="26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729450" y="1166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7</a:t>
            </a:r>
            <a:endParaRPr/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727650" y="18538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</a:rPr>
              <a:t>Current Level of Risk for a Mexican Default</a:t>
            </a:r>
            <a:endParaRPr b="1" sz="14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1200">
                <a:solidFill>
                  <a:srgbClr val="000000"/>
                </a:solidFill>
              </a:rPr>
              <a:t>Real GDP growth: 2.3% (2016 Actual)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1200">
                <a:solidFill>
                  <a:srgbClr val="000000"/>
                </a:solidFill>
              </a:rPr>
              <a:t>Inflation Rate: 3.4% (2016 Actual)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1200">
                <a:solidFill>
                  <a:srgbClr val="000000"/>
                </a:solidFill>
              </a:rPr>
              <a:t>External debt/GDP: 39.4% (2016 Actual)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1200">
                <a:solidFill>
                  <a:srgbClr val="000000"/>
                </a:solidFill>
              </a:rPr>
              <a:t>Default history: No default events (on bonds or loans) have been recorded since 1983</a:t>
            </a:r>
            <a:endParaRPr sz="1200">
              <a:solidFill>
                <a:srgbClr val="000000"/>
              </a:solidFill>
            </a:endParaRPr>
          </a:p>
          <a:p>
            <a:pPr indent="0" lvl="0" marL="0">
              <a:spcBef>
                <a:spcPts val="900"/>
              </a:spcBef>
              <a:spcAft>
                <a:spcPts val="1600"/>
              </a:spcAft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A Moody's study from March shows that an agreement for a successfully revised NAFTA treaty would support a slight acceleration in Mexico's growth in 2018-19 to 2.0%-2.5% annually.</a:t>
            </a:r>
            <a:endParaRPr sz="1200">
              <a:solidFill>
                <a:srgbClr val="000000"/>
              </a:solidFill>
            </a:endParaRPr>
          </a:p>
        </p:txBody>
      </p:sp>
      <p:pic>
        <p:nvPicPr>
          <p:cNvPr descr="Image result for mexico flag"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03401" y="472175"/>
            <a:ext cx="1640600" cy="937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/>
          <p:nvPr/>
        </p:nvSpPr>
        <p:spPr>
          <a:xfrm>
            <a:off x="1911600" y="0"/>
            <a:ext cx="53244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latin typeface="Raleway"/>
                <a:ea typeface="Raleway"/>
                <a:cs typeface="Raleway"/>
                <a:sym typeface="Raleway"/>
              </a:rPr>
              <a:t>Probability of Default</a:t>
            </a:r>
            <a:endParaRPr b="1" sz="26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x="727650" y="1699175"/>
            <a:ext cx="7688700" cy="226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6000"/>
              <a:t>Questions?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Outline</a:t>
            </a:r>
            <a:endParaRPr/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727650" y="14173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Introduction of Brady Bonds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Valuation Methodology 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Mexico Par/Disc Bond Valuation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Venezuela Par/Disk Bond Valuation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Opening Price of Costa Rican Principle Series A Bond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Mexico’s Country Risk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Hedging options</a:t>
            </a:r>
            <a:endParaRPr sz="1800"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Will Mexico default? 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Brady Bonds</a:t>
            </a:r>
            <a:endParaRPr/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727650" y="20227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Due to the multiple default of Latin American countries in the 1980’s, Brady Bonds were introduced by Nicholas Brady.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Brady Bonds gave options to banks as tradable instruments and are broken down in 3 segments: </a:t>
            </a:r>
            <a:r>
              <a:rPr lang="en" sz="1800" u="sng"/>
              <a:t>collateral</a:t>
            </a:r>
            <a:r>
              <a:rPr lang="en" sz="1800" u="sng"/>
              <a:t> accounts</a:t>
            </a:r>
            <a:r>
              <a:rPr lang="en" sz="1800"/>
              <a:t> to guarantee principle, </a:t>
            </a:r>
            <a:r>
              <a:rPr lang="en" sz="1800" u="sng"/>
              <a:t>rolling interest</a:t>
            </a:r>
            <a:r>
              <a:rPr lang="en" sz="1800"/>
              <a:t> on bonds to guarantee principle, and </a:t>
            </a:r>
            <a:r>
              <a:rPr lang="en" sz="1800" u="sng"/>
              <a:t>cash payments</a:t>
            </a:r>
            <a:r>
              <a:rPr lang="en" sz="1800"/>
              <a:t> in context of paybacks.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Mexico, Costa Rica, and Venezuela were the first countries introduced to Brady Bonds.</a:t>
            </a:r>
            <a:endParaRPr sz="18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2875" y="687600"/>
            <a:ext cx="1546569" cy="123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Valuation Methodology</a:t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727650" y="12536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Bond Valuation Method:</a:t>
            </a:r>
            <a:endParaRPr b="1" sz="18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br>
              <a:rPr b="1" lang="en" sz="1800"/>
            </a:br>
            <a:r>
              <a:rPr b="1" lang="en" sz="1800"/>
              <a:t>Brady Bond Required Inputs:</a:t>
            </a:r>
            <a:endParaRPr b="1" sz="1800"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Cash Flows</a:t>
            </a:r>
            <a:endParaRPr b="1"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Probability of Default</a:t>
            </a:r>
            <a:endParaRPr b="1" sz="1800"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Discount rate</a:t>
            </a:r>
            <a:endParaRPr b="1" sz="1800"/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1563" y="1701550"/>
            <a:ext cx="7400875" cy="42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38575" y="2882400"/>
            <a:ext cx="5263933" cy="226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/>
          <p:nvPr/>
        </p:nvSpPr>
        <p:spPr>
          <a:xfrm>
            <a:off x="6056225" y="2927850"/>
            <a:ext cx="8253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25%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6904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Country Ratings</a:t>
            </a:r>
            <a:endParaRPr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274500" y="739450"/>
            <a:ext cx="8520600" cy="39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Mexico - Debt Rating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Venezuela - Debt Rating</a:t>
            </a:r>
            <a:endParaRPr sz="10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Costa Rica - Debt Rating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8188" y="1188075"/>
            <a:ext cx="4857517" cy="23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3238" y="2452725"/>
            <a:ext cx="4857525" cy="23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43251" y="3684538"/>
            <a:ext cx="4857500" cy="23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Shape 1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143250" y="2665675"/>
            <a:ext cx="4618258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92950" y="1340113"/>
            <a:ext cx="4758100" cy="52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143250" y="3922600"/>
            <a:ext cx="4411050" cy="52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7294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Valuation Methodology</a:t>
            </a:r>
            <a:endParaRPr/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478975" y="35182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Brady Bond Cash Flows follow a simple </a:t>
            </a:r>
            <a:r>
              <a:rPr lang="en" sz="1800"/>
              <a:t>binomial</a:t>
            </a:r>
            <a:r>
              <a:rPr lang="en" sz="1800"/>
              <a:t> tree as shown above, where P is the probability at time t.</a:t>
            </a:r>
            <a:endParaRPr sz="18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/>
              <a:t>It is </a:t>
            </a:r>
            <a:r>
              <a:rPr lang="en" sz="1800"/>
              <a:t>necessary</a:t>
            </a:r>
            <a:r>
              <a:rPr lang="en" sz="1800"/>
              <a:t> to get the discounted cash flows before calculating P. </a:t>
            </a:r>
            <a:endParaRPr sz="18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4600" y="535200"/>
            <a:ext cx="5434800" cy="310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727800" y="117930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747025" y="1714500"/>
            <a:ext cx="4279200" cy="32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30Y Par Bond.  Mexico ( March 1990)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(Fixed)=6.25%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Collateral: 30Y U.S. Treasury YTM=8.63%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RG=18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Mexico=12.73% (Aver.1990-2016)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Spread=4.10%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Market Value = $40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NPV =$49.50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HPR = 23.77%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36" name="Shape 136"/>
          <p:cNvSpPr txBox="1"/>
          <p:nvPr>
            <p:ph idx="2" type="body"/>
          </p:nvPr>
        </p:nvSpPr>
        <p:spPr>
          <a:xfrm>
            <a:off x="4643550" y="1714500"/>
            <a:ext cx="4321500" cy="32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30Y  Discount Bond. Mexico (March 1990)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(floating) =LIBOR(8.35%)+13/16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Collateral: 30Y U.S. Treasury YTM=8.63%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RG=18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Mexico=12.73% (Aver.1990-2016)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Spread=4.10%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       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Market Value = $60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NPV = $68.89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HPR = 14.81%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37" name="Shape 137"/>
          <p:cNvSpPr/>
          <p:nvPr/>
        </p:nvSpPr>
        <p:spPr>
          <a:xfrm>
            <a:off x="1696750" y="3756200"/>
            <a:ext cx="347700" cy="3795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5356675" y="3714750"/>
            <a:ext cx="395100" cy="420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2351225" y="4555675"/>
            <a:ext cx="395100" cy="299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mexico flag" id="140" name="Shape 1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03401" y="467725"/>
            <a:ext cx="1640600" cy="93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Shape 141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Should Citibank buy Par or Discount Bond?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727800" y="117930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729450" y="1714500"/>
            <a:ext cx="3774300" cy="32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3</a:t>
            </a:r>
            <a:r>
              <a:rPr b="1" lang="en" u="sng">
                <a:solidFill>
                  <a:srgbClr val="000000"/>
                </a:solidFill>
              </a:rPr>
              <a:t>0Y </a:t>
            </a:r>
            <a:r>
              <a:rPr b="1" lang="en" u="sng">
                <a:solidFill>
                  <a:srgbClr val="000000"/>
                </a:solidFill>
              </a:rPr>
              <a:t>Par Bond.  Venezuela ( December 1990)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(Fixed)=6.75%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Collateral: 30Y U.S. Treasury YTM=8.63%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RG=14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Venezuela=9.91%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Spread=1.28%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Market Value = $50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NPV =$55.83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HPR = 11.68%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48" name="Shape 148"/>
          <p:cNvSpPr txBox="1"/>
          <p:nvPr>
            <p:ph idx="2" type="body"/>
          </p:nvPr>
        </p:nvSpPr>
        <p:spPr>
          <a:xfrm>
            <a:off x="4643550" y="1714500"/>
            <a:ext cx="4321500" cy="32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30Y </a:t>
            </a:r>
            <a:r>
              <a:rPr b="1" lang="en" u="sng">
                <a:solidFill>
                  <a:srgbClr val="000000"/>
                </a:solidFill>
              </a:rPr>
              <a:t> Discount Bond. Venezuela (December 1990)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(floating) =LIBOR(8.35%)+13/16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Collateral: 30Y U.S. Treasury YTM=8.63%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RG=14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Venezuela=9.91%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Spread=1.28%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       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Market Value = $70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NPV = $72.96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HPR = 4.23%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1772950" y="3756200"/>
            <a:ext cx="274800" cy="274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5432875" y="3756200"/>
            <a:ext cx="274800" cy="274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Shape 151"/>
          <p:cNvSpPr/>
          <p:nvPr/>
        </p:nvSpPr>
        <p:spPr>
          <a:xfrm>
            <a:off x="2317400" y="4580500"/>
            <a:ext cx="391500" cy="274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venezuela flag"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4825" y="478675"/>
            <a:ext cx="1649174" cy="92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Should Citibank buy Par or Discount Bond?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729450" y="1166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3</a:t>
            </a:r>
            <a:endParaRPr/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729450" y="1706300"/>
            <a:ext cx="7688700" cy="348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00"/>
                </a:solidFill>
              </a:rPr>
              <a:t>20</a:t>
            </a:r>
            <a:r>
              <a:rPr b="1" lang="en" u="sng">
                <a:solidFill>
                  <a:srgbClr val="000000"/>
                </a:solidFill>
              </a:rPr>
              <a:t>Y Principal Series A  Bond.  Costa Rica ( May 1990)</a:t>
            </a:r>
            <a:endParaRPr b="1" u="sng"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Face Value= $100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Coupon Rate (Fixed)=6.25%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RG=18 months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YTM Costa Rica=10.5%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>
                <a:solidFill>
                  <a:srgbClr val="000000"/>
                </a:solidFill>
              </a:rPr>
              <a:t>Country Spread=3.87%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     </a:t>
            </a:r>
            <a:endParaRPr>
              <a:solidFill>
                <a:srgbClr val="000000"/>
              </a:solidFill>
            </a:endParaRPr>
          </a:p>
          <a:p>
            <a:pPr indent="-31115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en">
                <a:solidFill>
                  <a:srgbClr val="000000"/>
                </a:solidFill>
              </a:rPr>
              <a:t>NPV =$54.33  ←  suggested price</a:t>
            </a:r>
            <a:endParaRPr b="1"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costa rica flag"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4825" y="482225"/>
            <a:ext cx="1649175" cy="92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/>
          <p:nvPr/>
        </p:nvSpPr>
        <p:spPr>
          <a:xfrm>
            <a:off x="3734225" y="3940000"/>
            <a:ext cx="309900" cy="3075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/>
        </p:nvSpPr>
        <p:spPr>
          <a:xfrm>
            <a:off x="1544350" y="3527600"/>
            <a:ext cx="274800" cy="274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72765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fair value of the Bond</a:t>
            </a:r>
            <a:r>
              <a:rPr lang="en"/>
              <a:t>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