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D0BF80-7273-4E63-A515-356D33AA9208}" v="441" dt="2023-03-30T22:00:01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va, Shania M" userId="S::smleiva@cougarnet.uh.edu::c7bdcae3-c089-4d63-8475-aeb14f8acc6c" providerId="AD" clId="Web-{8BD0BF80-7273-4E63-A515-356D33AA9208}"/>
    <pc:docChg chg="addSld modSld">
      <pc:chgData name="Leiva, Shania M" userId="S::smleiva@cougarnet.uh.edu::c7bdcae3-c089-4d63-8475-aeb14f8acc6c" providerId="AD" clId="Web-{8BD0BF80-7273-4E63-A515-356D33AA9208}" dt="2023-03-30T22:00:00.085" v="439" actId="20577"/>
      <pc:docMkLst>
        <pc:docMk/>
      </pc:docMkLst>
      <pc:sldChg chg="modSp">
        <pc:chgData name="Leiva, Shania M" userId="S::smleiva@cougarnet.uh.edu::c7bdcae3-c089-4d63-8475-aeb14f8acc6c" providerId="AD" clId="Web-{8BD0BF80-7273-4E63-A515-356D33AA9208}" dt="2023-03-30T22:00:00.085" v="439" actId="20577"/>
        <pc:sldMkLst>
          <pc:docMk/>
          <pc:sldMk cId="109857222" sldId="256"/>
        </pc:sldMkLst>
        <pc:spChg chg="mod">
          <ac:chgData name="Leiva, Shania M" userId="S::smleiva@cougarnet.uh.edu::c7bdcae3-c089-4d63-8475-aeb14f8acc6c" providerId="AD" clId="Web-{8BD0BF80-7273-4E63-A515-356D33AA9208}" dt="2023-03-30T22:00:00.085" v="439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new">
        <pc:chgData name="Leiva, Shania M" userId="S::smleiva@cougarnet.uh.edu::c7bdcae3-c089-4d63-8475-aeb14f8acc6c" providerId="AD" clId="Web-{8BD0BF80-7273-4E63-A515-356D33AA9208}" dt="2023-03-30T21:51:21.363" v="166" actId="20577"/>
        <pc:sldMkLst>
          <pc:docMk/>
          <pc:sldMk cId="1811163171" sldId="257"/>
        </pc:sldMkLst>
        <pc:spChg chg="mod">
          <ac:chgData name="Leiva, Shania M" userId="S::smleiva@cougarnet.uh.edu::c7bdcae3-c089-4d63-8475-aeb14f8acc6c" providerId="AD" clId="Web-{8BD0BF80-7273-4E63-A515-356D33AA9208}" dt="2023-03-30T21:43:31.032" v="11" actId="20577"/>
          <ac:spMkLst>
            <pc:docMk/>
            <pc:sldMk cId="1811163171" sldId="257"/>
            <ac:spMk id="2" creationId="{A0AF4D39-EF60-0F0C-7982-F1630EF02A14}"/>
          </ac:spMkLst>
        </pc:spChg>
        <pc:spChg chg="mod">
          <ac:chgData name="Leiva, Shania M" userId="S::smleiva@cougarnet.uh.edu::c7bdcae3-c089-4d63-8475-aeb14f8acc6c" providerId="AD" clId="Web-{8BD0BF80-7273-4E63-A515-356D33AA9208}" dt="2023-03-30T21:51:21.363" v="166" actId="20577"/>
          <ac:spMkLst>
            <pc:docMk/>
            <pc:sldMk cId="1811163171" sldId="257"/>
            <ac:spMk id="3" creationId="{51FC3195-E1B7-4669-DCB0-44E65F10D32F}"/>
          </ac:spMkLst>
        </pc:spChg>
      </pc:sldChg>
      <pc:sldChg chg="modSp new">
        <pc:chgData name="Leiva, Shania M" userId="S::smleiva@cougarnet.uh.edu::c7bdcae3-c089-4d63-8475-aeb14f8acc6c" providerId="AD" clId="Web-{8BD0BF80-7273-4E63-A515-356D33AA9208}" dt="2023-03-30T21:53:13.321" v="183" actId="20577"/>
        <pc:sldMkLst>
          <pc:docMk/>
          <pc:sldMk cId="2706317541" sldId="258"/>
        </pc:sldMkLst>
        <pc:spChg chg="mod">
          <ac:chgData name="Leiva, Shania M" userId="S::smleiva@cougarnet.uh.edu::c7bdcae3-c089-4d63-8475-aeb14f8acc6c" providerId="AD" clId="Web-{8BD0BF80-7273-4E63-A515-356D33AA9208}" dt="2023-03-30T21:49:45.781" v="118" actId="20577"/>
          <ac:spMkLst>
            <pc:docMk/>
            <pc:sldMk cId="2706317541" sldId="258"/>
            <ac:spMk id="2" creationId="{CCF0B4C4-DE39-0D6D-0428-B99A5C95E6D1}"/>
          </ac:spMkLst>
        </pc:spChg>
        <pc:spChg chg="mod">
          <ac:chgData name="Leiva, Shania M" userId="S::smleiva@cougarnet.uh.edu::c7bdcae3-c089-4d63-8475-aeb14f8acc6c" providerId="AD" clId="Web-{8BD0BF80-7273-4E63-A515-356D33AA9208}" dt="2023-03-30T21:53:13.321" v="183" actId="20577"/>
          <ac:spMkLst>
            <pc:docMk/>
            <pc:sldMk cId="2706317541" sldId="258"/>
            <ac:spMk id="3" creationId="{7FD1B264-906D-3725-B17A-8C458A790DA2}"/>
          </ac:spMkLst>
        </pc:spChg>
      </pc:sldChg>
      <pc:sldChg chg="modSp new">
        <pc:chgData name="Leiva, Shania M" userId="S::smleiva@cougarnet.uh.edu::c7bdcae3-c089-4d63-8475-aeb14f8acc6c" providerId="AD" clId="Web-{8BD0BF80-7273-4E63-A515-356D33AA9208}" dt="2023-03-30T21:53:32.228" v="196" actId="20577"/>
        <pc:sldMkLst>
          <pc:docMk/>
          <pc:sldMk cId="1510501976" sldId="259"/>
        </pc:sldMkLst>
        <pc:spChg chg="mod">
          <ac:chgData name="Leiva, Shania M" userId="S::smleiva@cougarnet.uh.edu::c7bdcae3-c089-4d63-8475-aeb14f8acc6c" providerId="AD" clId="Web-{8BD0BF80-7273-4E63-A515-356D33AA9208}" dt="2023-03-30T21:53:32.228" v="196" actId="20577"/>
          <ac:spMkLst>
            <pc:docMk/>
            <pc:sldMk cId="1510501976" sldId="259"/>
            <ac:spMk id="2" creationId="{9F28238D-DFBD-212C-69F9-8163C4783181}"/>
          </ac:spMkLst>
        </pc:spChg>
      </pc:sldChg>
      <pc:sldChg chg="modSp new">
        <pc:chgData name="Leiva, Shania M" userId="S::smleiva@cougarnet.uh.edu::c7bdcae3-c089-4d63-8475-aeb14f8acc6c" providerId="AD" clId="Web-{8BD0BF80-7273-4E63-A515-356D33AA9208}" dt="2023-03-30T21:54:04.760" v="214" actId="20577"/>
        <pc:sldMkLst>
          <pc:docMk/>
          <pc:sldMk cId="736625661" sldId="260"/>
        </pc:sldMkLst>
        <pc:spChg chg="mod">
          <ac:chgData name="Leiva, Shania M" userId="S::smleiva@cougarnet.uh.edu::c7bdcae3-c089-4d63-8475-aeb14f8acc6c" providerId="AD" clId="Web-{8BD0BF80-7273-4E63-A515-356D33AA9208}" dt="2023-03-30T21:54:04.760" v="214" actId="20577"/>
          <ac:spMkLst>
            <pc:docMk/>
            <pc:sldMk cId="736625661" sldId="260"/>
            <ac:spMk id="2" creationId="{9CBB971D-152C-B365-15D7-223E1D8BE34F}"/>
          </ac:spMkLst>
        </pc:spChg>
      </pc:sldChg>
      <pc:sldChg chg="modSp new">
        <pc:chgData name="Leiva, Shania M" userId="S::smleiva@cougarnet.uh.edu::c7bdcae3-c089-4d63-8475-aeb14f8acc6c" providerId="AD" clId="Web-{8BD0BF80-7273-4E63-A515-356D33AA9208}" dt="2023-03-30T21:58:33.865" v="407" actId="20577"/>
        <pc:sldMkLst>
          <pc:docMk/>
          <pc:sldMk cId="3455779788" sldId="261"/>
        </pc:sldMkLst>
        <pc:spChg chg="mod">
          <ac:chgData name="Leiva, Shania M" userId="S::smleiva@cougarnet.uh.edu::c7bdcae3-c089-4d63-8475-aeb14f8acc6c" providerId="AD" clId="Web-{8BD0BF80-7273-4E63-A515-356D33AA9208}" dt="2023-03-30T21:55:55.249" v="229" actId="20577"/>
          <ac:spMkLst>
            <pc:docMk/>
            <pc:sldMk cId="3455779788" sldId="261"/>
            <ac:spMk id="2" creationId="{535D5F9C-BB1D-655E-20C9-036BF6FF306C}"/>
          </ac:spMkLst>
        </pc:spChg>
        <pc:spChg chg="mod">
          <ac:chgData name="Leiva, Shania M" userId="S::smleiva@cougarnet.uh.edu::c7bdcae3-c089-4d63-8475-aeb14f8acc6c" providerId="AD" clId="Web-{8BD0BF80-7273-4E63-A515-356D33AA9208}" dt="2023-03-30T21:58:33.865" v="407" actId="20577"/>
          <ac:spMkLst>
            <pc:docMk/>
            <pc:sldMk cId="3455779788" sldId="261"/>
            <ac:spMk id="3" creationId="{3CE6CC22-40D4-1667-7CEA-61F33CADC118}"/>
          </ac:spMkLst>
        </pc:spChg>
      </pc:sldChg>
      <pc:sldChg chg="modSp new">
        <pc:chgData name="Leiva, Shania M" userId="S::smleiva@cougarnet.uh.edu::c7bdcae3-c089-4d63-8475-aeb14f8acc6c" providerId="AD" clId="Web-{8BD0BF80-7273-4E63-A515-356D33AA9208}" dt="2023-03-30T21:59:42.445" v="432" actId="20577"/>
        <pc:sldMkLst>
          <pc:docMk/>
          <pc:sldMk cId="2171476670" sldId="262"/>
        </pc:sldMkLst>
        <pc:spChg chg="mod">
          <ac:chgData name="Leiva, Shania M" userId="S::smleiva@cougarnet.uh.edu::c7bdcae3-c089-4d63-8475-aeb14f8acc6c" providerId="AD" clId="Web-{8BD0BF80-7273-4E63-A515-356D33AA9208}" dt="2023-03-30T21:59:42.445" v="432" actId="20577"/>
          <ac:spMkLst>
            <pc:docMk/>
            <pc:sldMk cId="2171476670" sldId="262"/>
            <ac:spMk id="2" creationId="{BC98A845-CE8B-FC91-288C-1BEDACA2A8C4}"/>
          </ac:spMkLst>
        </pc:spChg>
      </pc:sldChg>
      <pc:sldChg chg="modSp new">
        <pc:chgData name="Leiva, Shania M" userId="S::smleiva@cougarnet.uh.edu::c7bdcae3-c089-4d63-8475-aeb14f8acc6c" providerId="AD" clId="Web-{8BD0BF80-7273-4E63-A515-356D33AA9208}" dt="2023-03-30T21:58:59.647" v="417" actId="20577"/>
        <pc:sldMkLst>
          <pc:docMk/>
          <pc:sldMk cId="2020158902" sldId="263"/>
        </pc:sldMkLst>
        <pc:spChg chg="mod">
          <ac:chgData name="Leiva, Shania M" userId="S::smleiva@cougarnet.uh.edu::c7bdcae3-c089-4d63-8475-aeb14f8acc6c" providerId="AD" clId="Web-{8BD0BF80-7273-4E63-A515-356D33AA9208}" dt="2023-03-30T21:58:59.647" v="417" actId="20577"/>
          <ac:spMkLst>
            <pc:docMk/>
            <pc:sldMk cId="2020158902" sldId="263"/>
            <ac:spMk id="2" creationId="{43EF6123-9C4D-D643-317C-C8FCD2571CF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8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550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04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4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8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10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9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9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5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4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1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3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46CE7D5-CF57-46EF-B807-FDD0502418D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3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Templeton Growth Find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F4D39-EF60-0F0C-7982-F1630EF0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 panose="020F0302020204030204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C3195-E1B7-4669-DCB0-44E65F10D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Project summary </a:t>
            </a:r>
          </a:p>
          <a:p>
            <a:r>
              <a:rPr lang="en-US" dirty="0">
                <a:cs typeface="Calibri"/>
              </a:rPr>
              <a:t>Optimal Portfolio</a:t>
            </a:r>
          </a:p>
          <a:p>
            <a:r>
              <a:rPr lang="en-US" dirty="0">
                <a:cs typeface="Calibri"/>
              </a:rPr>
              <a:t>Optimal Constrained Portfolio</a:t>
            </a:r>
          </a:p>
          <a:p>
            <a:r>
              <a:rPr lang="en-US" dirty="0">
                <a:cs typeface="Calibri"/>
              </a:rPr>
              <a:t>Conclusion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116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B4C4-DE39-0D6D-0428-B99A5C95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 Assignment </a:t>
            </a:r>
            <a:endParaRPr lang="en-US" dirty="0"/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1B264-906D-3725-B17A-8C458A790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-342900"/>
            <a:r>
              <a:rPr lang="en-US" dirty="0">
                <a:ea typeface="+mn-lt"/>
                <a:cs typeface="+mn-lt"/>
              </a:rPr>
              <a:t>Evaluate Templeton's international portfolio management and performance by using standard portfolio management theory. </a:t>
            </a:r>
          </a:p>
          <a:p>
            <a:pPr indent="-342900"/>
            <a:r>
              <a:rPr lang="en-US" dirty="0">
                <a:ea typeface="+mn-lt"/>
                <a:cs typeface="+mn-lt"/>
              </a:rPr>
              <a:t>Constructing an optimal and constrained portfolio. </a:t>
            </a:r>
          </a:p>
          <a:p>
            <a:pPr indent="-342900"/>
            <a:r>
              <a:rPr lang="en-US" dirty="0">
                <a:ea typeface="+mn-lt"/>
                <a:cs typeface="+mn-lt"/>
              </a:rPr>
              <a:t>Comparing the new optimal and constrained portfolios to the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1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238D-DFBD-212C-69F9-8163C478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Optimal vs Constrained 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438F0-0DF7-AC4F-BB5E-967E377E2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B74DC-8CDB-D95C-FB99-9CE98E6F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06" y="1452510"/>
            <a:ext cx="11272881" cy="54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0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5F9C-BB1D-655E-20C9-036BF6FF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Optimal vs Constrained 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6CC22-40D4-1667-7CEA-61F33CADC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After comparing both portfolios, the optimal portfolio is the one that gave a higher return. This was bound to happen since the constrained portfolio had a cap of 10% for each foreign country invested in. Along with a minimum of 45% to be invested in the USA.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7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8A845-CE8B-FC91-288C-1BEDACA2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Out of sample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025A3-7321-EDCD-D772-5A1252803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used the same weights as the Optimal Portfolio</a:t>
            </a:r>
          </a:p>
          <a:p>
            <a:r>
              <a:rPr lang="en-US" dirty="0"/>
              <a:t>We made sure the RVOLs were in descending order</a:t>
            </a:r>
          </a:p>
          <a:p>
            <a:r>
              <a:rPr lang="en-US" dirty="0"/>
              <a:t>Compared it to what we were able to find out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90C22-21A0-3FE3-87DD-065E36A5D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234" y="2209800"/>
            <a:ext cx="32956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7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6123-9C4D-D643-317C-C8FCD257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Conclusion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F737D-3DEB-FE80-E7A0-436C99ED5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data we had from what was provided in the years 1993-2019.</a:t>
            </a:r>
          </a:p>
          <a:p>
            <a:r>
              <a:rPr lang="en-US" dirty="0"/>
              <a:t>The out of sample return returns were not fit for that data</a:t>
            </a:r>
          </a:p>
          <a:p>
            <a:r>
              <a:rPr lang="en-US" dirty="0"/>
              <a:t>Overall, our optimal portfolio was the best portfolio</a:t>
            </a:r>
          </a:p>
        </p:txBody>
      </p:sp>
    </p:spTree>
    <p:extLst>
      <p:ext uri="{BB962C8B-B14F-4D97-AF65-F5344CB8AC3E}">
        <p14:creationId xmlns:p14="http://schemas.microsoft.com/office/powerpoint/2010/main" val="2020158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21</TotalTime>
  <Words>175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Calisto MT</vt:lpstr>
      <vt:lpstr>Wingdings 2</vt:lpstr>
      <vt:lpstr>Slate</vt:lpstr>
      <vt:lpstr>Templeton Growth Find</vt:lpstr>
      <vt:lpstr>Table of contents</vt:lpstr>
      <vt:lpstr> Assignment  </vt:lpstr>
      <vt:lpstr>Optimal vs Constrained Portfolio</vt:lpstr>
      <vt:lpstr>Optimal vs Constrained Portfolio</vt:lpstr>
      <vt:lpstr>Out of sample performance</vt:lpstr>
      <vt:lpstr>Conclusion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Anami Patel</cp:lastModifiedBy>
  <cp:revision>87</cp:revision>
  <dcterms:created xsi:type="dcterms:W3CDTF">2023-03-30T21:42:21Z</dcterms:created>
  <dcterms:modified xsi:type="dcterms:W3CDTF">2023-03-30T22:58:09Z</dcterms:modified>
</cp:coreProperties>
</file>