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Override ContentType="application/vnd.openxmlformats-officedocument.presentationml.notesMaster+xml" PartName="/ppt/notesMasters/notesMaster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viewProps+xml" PartName="/ppt/view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7e947f0268_0_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7e947f0268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7e9eb587fe_0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7e9eb587fe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7e9eb587fe_0_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7e9eb587fe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g7e9eb587fe_0_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7e9eb587fe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g7e947f0268_0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7e947f0268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7e9eb587fe_0_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7e9eb587fe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7e9eb587fe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7e9eb587f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7e947f0268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7e947f0268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6fdd95e93f_1_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6fdd95e93f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6fdd95e93f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6fdd95e93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g6fdd95e93f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6fdd95e93f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6fdd95e93f_1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6fdd95e93f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6fdd95e93f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6fdd95e93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320"/>
              <a:buFont typeface="Calibri"/>
              <a:buNone/>
            </a:pPr>
            <a:r>
              <a:rPr b="1" lang="en-US" sz="4320">
                <a:latin typeface="Calibri"/>
                <a:ea typeface="Calibri"/>
                <a:cs typeface="Calibri"/>
                <a:sym typeface="Calibri"/>
              </a:rPr>
              <a:t>Hedging Transaction Exposure</a:t>
            </a:r>
            <a:r>
              <a:rPr lang="en-US" sz="3959"/>
              <a:t>, </a:t>
            </a:r>
            <a:r>
              <a:rPr i="1" lang="en-US" sz="3959"/>
              <a:t>Popescu, Hagi and Associates</a:t>
            </a:r>
            <a:endParaRPr i="1" sz="3959"/>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22"/>
          <p:cNvSpPr txBox="1"/>
          <p:nvPr>
            <p:ph type="title"/>
          </p:nvPr>
        </p:nvSpPr>
        <p:spPr>
          <a:xfrm>
            <a:off x="457200" y="241113"/>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 </a:t>
            </a:r>
            <a:endParaRPr/>
          </a:p>
          <a:p>
            <a:pPr indent="0" lvl="0" marL="0" rtl="0" algn="ctr">
              <a:spcBef>
                <a:spcPts val="0"/>
              </a:spcBef>
              <a:spcAft>
                <a:spcPts val="0"/>
              </a:spcAft>
              <a:buNone/>
            </a:pPr>
            <a:r>
              <a:rPr b="1" lang="en-US"/>
              <a:t>Part 2</a:t>
            </a:r>
            <a:endParaRPr b="1"/>
          </a:p>
          <a:p>
            <a:pPr indent="0" lvl="0" marL="0" rtl="0" algn="ctr">
              <a:spcBef>
                <a:spcPts val="0"/>
              </a:spcBef>
              <a:spcAft>
                <a:spcPts val="0"/>
              </a:spcAft>
              <a:buNone/>
            </a:pPr>
            <a:r>
              <a:t/>
            </a:r>
            <a:endParaRPr/>
          </a:p>
        </p:txBody>
      </p:sp>
      <p:sp>
        <p:nvSpPr>
          <p:cNvPr id="146" name="Google Shape;146;p22"/>
          <p:cNvSpPr txBox="1"/>
          <p:nvPr>
            <p:ph idx="1" type="body"/>
          </p:nvPr>
        </p:nvSpPr>
        <p:spPr>
          <a:xfrm>
            <a:off x="457200" y="1600200"/>
            <a:ext cx="82296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lang="en-US" sz="2400"/>
              <a:t>      Now in May 6th :	</a:t>
            </a:r>
            <a:endParaRPr b="1" sz="2400"/>
          </a:p>
          <a:p>
            <a:pPr indent="0" lvl="0" marL="0" rtl="0" algn="l">
              <a:spcBef>
                <a:spcPts val="360"/>
              </a:spcBef>
              <a:spcAft>
                <a:spcPts val="0"/>
              </a:spcAft>
              <a:buNone/>
            </a:pPr>
            <a:r>
              <a:rPr b="1" lang="en-US" sz="2400"/>
              <a:t>      New</a:t>
            </a:r>
            <a:r>
              <a:rPr b="1" lang="en-US" sz="2400"/>
              <a:t> </a:t>
            </a:r>
            <a:r>
              <a:rPr b="1" lang="en-US" sz="2400"/>
              <a:t>Spot Rate (USD/JPY)= </a:t>
            </a:r>
            <a:r>
              <a:rPr b="1" lang="en-US" sz="2400">
                <a:solidFill>
                  <a:srgbClr val="4A86E8"/>
                </a:solidFill>
              </a:rPr>
              <a:t>0.01004</a:t>
            </a:r>
            <a:r>
              <a:rPr b="1" lang="en-US" sz="2400"/>
              <a:t>	</a:t>
            </a:r>
            <a:endParaRPr b="1" sz="2400"/>
          </a:p>
          <a:p>
            <a:pPr indent="0" lvl="0" marL="0" rtl="0" algn="l">
              <a:spcBef>
                <a:spcPts val="360"/>
              </a:spcBef>
              <a:spcAft>
                <a:spcPts val="0"/>
              </a:spcAft>
              <a:buNone/>
            </a:pPr>
            <a:r>
              <a:rPr b="1" lang="en-US" sz="2400"/>
              <a:t>	</a:t>
            </a:r>
            <a:endParaRPr b="1" sz="2400"/>
          </a:p>
          <a:p>
            <a:pPr indent="0" lvl="0" marL="0" rtl="0" algn="l">
              <a:spcBef>
                <a:spcPts val="360"/>
              </a:spcBef>
              <a:spcAft>
                <a:spcPts val="0"/>
              </a:spcAft>
              <a:buNone/>
            </a:pPr>
            <a:r>
              <a:t/>
            </a:r>
            <a:endParaRPr b="1" sz="2400"/>
          </a:p>
          <a:p>
            <a:pPr indent="0" lvl="0" marL="0" rtl="0" algn="l">
              <a:spcBef>
                <a:spcPts val="360"/>
              </a:spcBef>
              <a:spcAft>
                <a:spcPts val="0"/>
              </a:spcAft>
              <a:buNone/>
            </a:pPr>
            <a:r>
              <a:rPr b="1" lang="en-US" sz="2400"/>
              <a:t>What would be the effective total cost of </a:t>
            </a:r>
            <a:r>
              <a:rPr b="1" lang="en-US" sz="2400"/>
              <a:t>Japanese</a:t>
            </a:r>
            <a:r>
              <a:rPr b="1" lang="en-US" sz="2400"/>
              <a:t> parts  based on recommendations in part 1</a:t>
            </a:r>
            <a:endParaRPr b="1" sz="2400"/>
          </a:p>
          <a:p>
            <a:pPr indent="0" lvl="0" marL="0" rtl="0" algn="l">
              <a:spcBef>
                <a:spcPts val="360"/>
              </a:spcBef>
              <a:spcAft>
                <a:spcPts val="0"/>
              </a:spcAft>
              <a:buNone/>
            </a:pPr>
            <a:r>
              <a:rPr lang="en-US"/>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23"/>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a:t>3 Month Forward</a:t>
            </a:r>
            <a:endParaRPr b="1"/>
          </a:p>
        </p:txBody>
      </p:sp>
      <p:sp>
        <p:nvSpPr>
          <p:cNvPr id="152" name="Google Shape;152;p23"/>
          <p:cNvSpPr txBox="1"/>
          <p:nvPr>
            <p:ph idx="1" type="body"/>
          </p:nvPr>
        </p:nvSpPr>
        <p:spPr>
          <a:xfrm>
            <a:off x="390125" y="1274350"/>
            <a:ext cx="8229600" cy="54159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lang="en-US" sz="2400"/>
              <a:t>3 month forward rate =								0.012494</a:t>
            </a:r>
            <a:endParaRPr b="1" sz="2400"/>
          </a:p>
          <a:p>
            <a:pPr indent="0" lvl="0" marL="0" rtl="0" algn="l">
              <a:spcBef>
                <a:spcPts val="360"/>
              </a:spcBef>
              <a:spcAft>
                <a:spcPts val="0"/>
              </a:spcAft>
              <a:buNone/>
            </a:pPr>
            <a:r>
              <a:rPr b="1" lang="en-US" sz="2400"/>
              <a:t>JPY payable amount =								200000000</a:t>
            </a:r>
            <a:endParaRPr b="1" sz="2400"/>
          </a:p>
          <a:p>
            <a:pPr indent="0" lvl="0" marL="0" rtl="0" algn="l">
              <a:spcBef>
                <a:spcPts val="360"/>
              </a:spcBef>
              <a:spcAft>
                <a:spcPts val="0"/>
              </a:spcAft>
              <a:buNone/>
            </a:pPr>
            <a:r>
              <a:rPr b="1" lang="en-US" sz="2400">
                <a:solidFill>
                  <a:srgbClr val="274E13"/>
                </a:solidFill>
              </a:rPr>
              <a:t>USD cost of JPY in March =</a:t>
            </a:r>
            <a:r>
              <a:rPr b="1" lang="en-US" sz="2400"/>
              <a:t>							2498800</a:t>
            </a:r>
            <a:endParaRPr b="1" sz="2400"/>
          </a:p>
          <a:p>
            <a:pPr indent="0" lvl="0" marL="0" rtl="0" algn="l">
              <a:spcBef>
                <a:spcPts val="360"/>
              </a:spcBef>
              <a:spcAft>
                <a:spcPts val="0"/>
              </a:spcAft>
              <a:buNone/>
            </a:pPr>
            <a:r>
              <a:rPr b="1" lang="en-US" sz="2400"/>
              <a:t>Interest</a:t>
            </a:r>
            <a:r>
              <a:rPr b="1" lang="en-US" sz="2400"/>
              <a:t> rate of JPY = 									0.001085</a:t>
            </a:r>
            <a:endParaRPr b="1" sz="2400"/>
          </a:p>
          <a:p>
            <a:pPr indent="0" lvl="0" marL="0" rtl="0" algn="l">
              <a:spcBef>
                <a:spcPts val="360"/>
              </a:spcBef>
              <a:spcAft>
                <a:spcPts val="0"/>
              </a:spcAft>
              <a:buNone/>
            </a:pPr>
            <a:r>
              <a:rPr b="1" lang="en-US" sz="2400">
                <a:solidFill>
                  <a:srgbClr val="274E13"/>
                </a:solidFill>
              </a:rPr>
              <a:t>Interest</a:t>
            </a:r>
            <a:r>
              <a:rPr b="1" lang="en-US" sz="2400">
                <a:solidFill>
                  <a:srgbClr val="274E13"/>
                </a:solidFill>
              </a:rPr>
              <a:t> Income = 200M JPY* (Interest rt )^2 *St =   2178.68 (USD)</a:t>
            </a:r>
            <a:endParaRPr b="1" sz="2400">
              <a:solidFill>
                <a:srgbClr val="274E13"/>
              </a:solidFill>
            </a:endParaRPr>
          </a:p>
          <a:p>
            <a:pPr indent="0" lvl="0" marL="0" rtl="0" algn="l">
              <a:spcBef>
                <a:spcPts val="360"/>
              </a:spcBef>
              <a:spcAft>
                <a:spcPts val="0"/>
              </a:spcAft>
              <a:buNone/>
            </a:pPr>
            <a:r>
              <a:rPr b="1" lang="en-US" sz="2400"/>
              <a:t>Total cost of advising 3 month forward rate =           2496621</a:t>
            </a:r>
            <a:endParaRPr b="1" sz="2400"/>
          </a:p>
          <a:p>
            <a:pPr indent="0" lvl="0" marL="0" rtl="0" algn="l">
              <a:spcBef>
                <a:spcPts val="360"/>
              </a:spcBef>
              <a:spcAft>
                <a:spcPts val="0"/>
              </a:spcAft>
              <a:buClr>
                <a:schemeClr val="dk1"/>
              </a:buClr>
              <a:buSzPts val="1100"/>
              <a:buFont typeface="Arial"/>
              <a:buNone/>
            </a:pPr>
            <a:r>
              <a:rPr b="1" lang="en-US" sz="2400"/>
              <a:t>St in May = 											0.01004</a:t>
            </a:r>
            <a:endParaRPr b="1" sz="2400"/>
          </a:p>
          <a:p>
            <a:pPr indent="0" lvl="0" marL="0" rtl="0" algn="l">
              <a:spcBef>
                <a:spcPts val="360"/>
              </a:spcBef>
              <a:spcAft>
                <a:spcPts val="0"/>
              </a:spcAft>
              <a:buNone/>
            </a:pPr>
            <a:r>
              <a:t/>
            </a:r>
            <a:endParaRPr b="1" sz="2400">
              <a:solidFill>
                <a:srgbClr val="274E13"/>
              </a:solidFill>
            </a:endParaRPr>
          </a:p>
          <a:p>
            <a:pPr indent="0" lvl="0" marL="0" rtl="0" algn="l">
              <a:spcBef>
                <a:spcPts val="360"/>
              </a:spcBef>
              <a:spcAft>
                <a:spcPts val="0"/>
              </a:spcAft>
              <a:buNone/>
            </a:pPr>
            <a:r>
              <a:rPr b="1" lang="en-US" sz="2400">
                <a:solidFill>
                  <a:srgbClr val="274E13"/>
                </a:solidFill>
              </a:rPr>
              <a:t>USD cost of JPY in May = 								2008000</a:t>
            </a:r>
            <a:endParaRPr b="1" sz="2400">
              <a:solidFill>
                <a:srgbClr val="274E13"/>
              </a:solidFill>
            </a:endParaRPr>
          </a:p>
          <a:p>
            <a:pPr indent="0" lvl="0" marL="0" rtl="0" algn="l">
              <a:spcBef>
                <a:spcPts val="360"/>
              </a:spcBef>
              <a:spcAft>
                <a:spcPts val="0"/>
              </a:spcAft>
              <a:buNone/>
            </a:pPr>
            <a:r>
              <a:rPr b="1" lang="en-US" sz="2400"/>
              <a:t>Difference paid = Total cost of 3 month - USD cost in May</a:t>
            </a:r>
            <a:endParaRPr b="1" sz="2400"/>
          </a:p>
          <a:p>
            <a:pPr indent="0" lvl="0" marL="0" rtl="0" algn="l">
              <a:spcBef>
                <a:spcPts val="360"/>
              </a:spcBef>
              <a:spcAft>
                <a:spcPts val="0"/>
              </a:spcAft>
              <a:buNone/>
            </a:pPr>
            <a:r>
              <a:t/>
            </a:r>
            <a:endParaRPr b="1" sz="2400"/>
          </a:p>
          <a:p>
            <a:pPr indent="457200" lvl="0" marL="5943600" rtl="0" algn="l">
              <a:spcBef>
                <a:spcPts val="360"/>
              </a:spcBef>
              <a:spcAft>
                <a:spcPts val="0"/>
              </a:spcAft>
              <a:buNone/>
            </a:pPr>
            <a:r>
              <a:rPr b="1" lang="en-US" sz="2400">
                <a:solidFill>
                  <a:srgbClr val="FF0000"/>
                </a:solidFill>
              </a:rPr>
              <a:t>$ 488621.0</a:t>
            </a:r>
            <a:endParaRPr b="1" sz="240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24"/>
          <p:cNvSpPr txBox="1"/>
          <p:nvPr>
            <p:ph type="title"/>
          </p:nvPr>
        </p:nvSpPr>
        <p:spPr>
          <a:xfrm>
            <a:off x="457200" y="274646"/>
            <a:ext cx="8229600" cy="7818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a:t>6 Month Forward</a:t>
            </a:r>
            <a:endParaRPr b="1"/>
          </a:p>
          <a:p>
            <a:pPr indent="0" lvl="0" marL="0" rtl="0" algn="ctr">
              <a:spcBef>
                <a:spcPts val="0"/>
              </a:spcBef>
              <a:spcAft>
                <a:spcPts val="0"/>
              </a:spcAft>
              <a:buNone/>
            </a:pPr>
            <a:r>
              <a:t/>
            </a:r>
            <a:endParaRPr b="1"/>
          </a:p>
        </p:txBody>
      </p:sp>
      <p:sp>
        <p:nvSpPr>
          <p:cNvPr id="158" name="Google Shape;158;p24"/>
          <p:cNvSpPr txBox="1"/>
          <p:nvPr>
            <p:ph idx="1" type="body"/>
          </p:nvPr>
        </p:nvSpPr>
        <p:spPr>
          <a:xfrm>
            <a:off x="457200" y="1056450"/>
            <a:ext cx="8229600" cy="5650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lang="en-US" sz="2400"/>
              <a:t>6 month forward rate 	=					0.012561</a:t>
            </a:r>
            <a:endParaRPr b="1" sz="2400"/>
          </a:p>
          <a:p>
            <a:pPr indent="0" lvl="0" marL="0" rtl="0" algn="l">
              <a:spcBef>
                <a:spcPts val="360"/>
              </a:spcBef>
              <a:spcAft>
                <a:spcPts val="0"/>
              </a:spcAft>
              <a:buNone/>
            </a:pPr>
            <a:r>
              <a:rPr b="1" lang="en-US" sz="2400"/>
              <a:t>St in MAY = 								 	0.01004</a:t>
            </a:r>
            <a:endParaRPr b="1" sz="2400"/>
          </a:p>
          <a:p>
            <a:pPr indent="0" lvl="0" marL="0" rtl="0" algn="l">
              <a:spcBef>
                <a:spcPts val="360"/>
              </a:spcBef>
              <a:spcAft>
                <a:spcPts val="0"/>
              </a:spcAft>
              <a:buNone/>
            </a:pPr>
            <a:r>
              <a:rPr b="1" lang="en-US" sz="2400">
                <a:solidFill>
                  <a:srgbClr val="0000FF"/>
                </a:solidFill>
              </a:rPr>
              <a:t>Forward rate for MAY using IRPT =  </a:t>
            </a:r>
            <a:r>
              <a:rPr b="1" lang="en-US" sz="2400"/>
              <a:t>           	0.010109</a:t>
            </a:r>
            <a:endParaRPr b="1" sz="2400"/>
          </a:p>
          <a:p>
            <a:pPr indent="0" lvl="0" marL="0" rtl="0" algn="l">
              <a:spcBef>
                <a:spcPts val="360"/>
              </a:spcBef>
              <a:spcAft>
                <a:spcPts val="0"/>
              </a:spcAft>
              <a:buNone/>
            </a:pPr>
            <a:r>
              <a:rPr b="1" lang="en-US" sz="2400"/>
              <a:t>Interest</a:t>
            </a:r>
            <a:r>
              <a:rPr b="1" lang="en-US" sz="2400"/>
              <a:t> rate used for NPV = 					0.001165</a:t>
            </a:r>
            <a:endParaRPr b="1" sz="2400"/>
          </a:p>
          <a:p>
            <a:pPr indent="0" lvl="0" marL="0" rtl="0" algn="l">
              <a:spcBef>
                <a:spcPts val="360"/>
              </a:spcBef>
              <a:spcAft>
                <a:spcPts val="0"/>
              </a:spcAft>
              <a:buNone/>
            </a:pPr>
            <a:r>
              <a:rPr b="1" lang="en-US" sz="2400"/>
              <a:t>JPY payment amount	= 						2000000000</a:t>
            </a:r>
            <a:endParaRPr b="1" sz="2400"/>
          </a:p>
          <a:p>
            <a:pPr indent="0" lvl="0" marL="0" rtl="0" algn="l">
              <a:spcBef>
                <a:spcPts val="360"/>
              </a:spcBef>
              <a:spcAft>
                <a:spcPts val="0"/>
              </a:spcAft>
              <a:buNone/>
            </a:pPr>
            <a:r>
              <a:t/>
            </a:r>
            <a:endParaRPr b="1" sz="2400"/>
          </a:p>
          <a:p>
            <a:pPr indent="0" lvl="0" marL="0" rtl="0" algn="l">
              <a:spcBef>
                <a:spcPts val="360"/>
              </a:spcBef>
              <a:spcAft>
                <a:spcPts val="0"/>
              </a:spcAft>
              <a:buNone/>
            </a:pPr>
            <a:r>
              <a:rPr b="1" lang="en-US" sz="2400">
                <a:solidFill>
                  <a:srgbClr val="274E13"/>
                </a:solidFill>
              </a:rPr>
              <a:t>Cash flow in June (USD) =						25122000</a:t>
            </a:r>
            <a:endParaRPr b="1" sz="2400">
              <a:solidFill>
                <a:srgbClr val="274E13"/>
              </a:solidFill>
            </a:endParaRPr>
          </a:p>
          <a:p>
            <a:pPr indent="0" lvl="0" marL="0" rtl="0" algn="l">
              <a:spcBef>
                <a:spcPts val="360"/>
              </a:spcBef>
              <a:spcAft>
                <a:spcPts val="0"/>
              </a:spcAft>
              <a:buNone/>
            </a:pPr>
            <a:r>
              <a:rPr b="1" lang="en-US" sz="2400">
                <a:solidFill>
                  <a:srgbClr val="274E13"/>
                </a:solidFill>
              </a:rPr>
              <a:t>Cash flow in May (USD) =						20219804</a:t>
            </a:r>
            <a:endParaRPr b="1" sz="2400">
              <a:solidFill>
                <a:srgbClr val="274E13"/>
              </a:solidFill>
            </a:endParaRPr>
          </a:p>
          <a:p>
            <a:pPr indent="0" lvl="0" marL="0" rtl="0" algn="l">
              <a:spcBef>
                <a:spcPts val="360"/>
              </a:spcBef>
              <a:spcAft>
                <a:spcPts val="0"/>
              </a:spcAft>
              <a:buNone/>
            </a:pPr>
            <a:r>
              <a:rPr b="1" lang="en-US" sz="2400">
                <a:solidFill>
                  <a:srgbClr val="274E13"/>
                </a:solidFill>
              </a:rPr>
              <a:t>Difference 	=									4902196</a:t>
            </a:r>
            <a:endParaRPr b="1" sz="2400">
              <a:solidFill>
                <a:srgbClr val="274E13"/>
              </a:solidFill>
            </a:endParaRPr>
          </a:p>
          <a:p>
            <a:pPr indent="0" lvl="0" marL="0" rtl="0" algn="l">
              <a:spcBef>
                <a:spcPts val="360"/>
              </a:spcBef>
              <a:spcAft>
                <a:spcPts val="0"/>
              </a:spcAft>
              <a:buNone/>
            </a:pPr>
            <a:r>
              <a:rPr b="1" lang="en-US" sz="2400">
                <a:solidFill>
                  <a:srgbClr val="274E13"/>
                </a:solidFill>
              </a:rPr>
              <a:t>NPV of difference =							4896492</a:t>
            </a:r>
            <a:endParaRPr b="1" sz="2400">
              <a:solidFill>
                <a:srgbClr val="274E13"/>
              </a:solidFill>
            </a:endParaRPr>
          </a:p>
          <a:p>
            <a:pPr indent="0" lvl="0" marL="0" rtl="0" algn="l">
              <a:spcBef>
                <a:spcPts val="360"/>
              </a:spcBef>
              <a:spcAft>
                <a:spcPts val="0"/>
              </a:spcAft>
              <a:buNone/>
            </a:pPr>
            <a:r>
              <a:rPr b="1" lang="en-US" sz="2400">
                <a:solidFill>
                  <a:srgbClr val="274E13"/>
                </a:solidFill>
              </a:rPr>
              <a:t>Cost of JPY on May 6	=						20080000</a:t>
            </a:r>
            <a:endParaRPr b="1" sz="2400">
              <a:solidFill>
                <a:srgbClr val="274E13"/>
              </a:solidFill>
            </a:endParaRPr>
          </a:p>
          <a:p>
            <a:pPr indent="0" lvl="0" marL="0" rtl="0" algn="l">
              <a:spcBef>
                <a:spcPts val="360"/>
              </a:spcBef>
              <a:spcAft>
                <a:spcPts val="0"/>
              </a:spcAft>
              <a:buNone/>
            </a:pPr>
            <a:r>
              <a:rPr b="1" lang="en-US" sz="2400">
                <a:solidFill>
                  <a:srgbClr val="274E13"/>
                </a:solidFill>
              </a:rPr>
              <a:t>Total cost for advising 6 month rate = Cost in May+ NPV of diff </a:t>
            </a:r>
            <a:endParaRPr b="1" sz="2400">
              <a:solidFill>
                <a:srgbClr val="274E13"/>
              </a:solidFill>
            </a:endParaRPr>
          </a:p>
          <a:p>
            <a:pPr indent="0" lvl="0" marL="5029200" rtl="0" algn="l">
              <a:spcBef>
                <a:spcPts val="360"/>
              </a:spcBef>
              <a:spcAft>
                <a:spcPts val="0"/>
              </a:spcAft>
              <a:buNone/>
            </a:pPr>
            <a:r>
              <a:rPr b="1" lang="en-US" sz="2400"/>
              <a:t>       </a:t>
            </a:r>
            <a:r>
              <a:rPr b="1" lang="en-US" sz="2400">
                <a:solidFill>
                  <a:srgbClr val="FF0000"/>
                </a:solidFill>
              </a:rPr>
              <a:t>24976492</a:t>
            </a:r>
            <a:endParaRPr b="1" sz="240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25"/>
          <p:cNvSpPr txBox="1"/>
          <p:nvPr>
            <p:ph type="title"/>
          </p:nvPr>
        </p:nvSpPr>
        <p:spPr>
          <a:xfrm>
            <a:off x="457200" y="274647"/>
            <a:ext cx="8229600" cy="8151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a:t>June Futures</a:t>
            </a:r>
            <a:endParaRPr b="1"/>
          </a:p>
        </p:txBody>
      </p:sp>
      <p:sp>
        <p:nvSpPr>
          <p:cNvPr id="164" name="Google Shape;164;p25"/>
          <p:cNvSpPr txBox="1"/>
          <p:nvPr>
            <p:ph idx="1" type="body"/>
          </p:nvPr>
        </p:nvSpPr>
        <p:spPr>
          <a:xfrm>
            <a:off x="457200" y="1089900"/>
            <a:ext cx="8229600" cy="5566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lang="en-US" sz="2400"/>
              <a:t>June CME Future (in May) =						0.010002</a:t>
            </a:r>
            <a:endParaRPr b="1" sz="2400"/>
          </a:p>
          <a:p>
            <a:pPr indent="0" lvl="0" marL="0" rtl="0" algn="l">
              <a:spcBef>
                <a:spcPts val="360"/>
              </a:spcBef>
              <a:spcAft>
                <a:spcPts val="0"/>
              </a:spcAft>
              <a:buNone/>
            </a:pPr>
            <a:r>
              <a:rPr b="1" lang="en-US" sz="2400"/>
              <a:t>June CME Future (in Dec) =						0.01257</a:t>
            </a:r>
            <a:endParaRPr b="1" sz="2400"/>
          </a:p>
          <a:p>
            <a:pPr indent="0" lvl="0" marL="0" rtl="0" algn="l">
              <a:spcBef>
                <a:spcPts val="360"/>
              </a:spcBef>
              <a:spcAft>
                <a:spcPts val="0"/>
              </a:spcAft>
              <a:buNone/>
            </a:pPr>
            <a:r>
              <a:rPr b="1" lang="en-US" sz="2400"/>
              <a:t>St in May	= 									      0.01004</a:t>
            </a:r>
            <a:endParaRPr b="1" sz="2400"/>
          </a:p>
          <a:p>
            <a:pPr indent="0" lvl="0" marL="0" rtl="0" algn="l">
              <a:spcBef>
                <a:spcPts val="360"/>
              </a:spcBef>
              <a:spcAft>
                <a:spcPts val="0"/>
              </a:spcAft>
              <a:buNone/>
            </a:pPr>
            <a:r>
              <a:rPr b="1" lang="en-US" sz="2400"/>
              <a:t>Interest Rate used for NPV =						0.001165</a:t>
            </a:r>
            <a:endParaRPr b="1" sz="2400"/>
          </a:p>
          <a:p>
            <a:pPr indent="0" lvl="0" marL="0" rtl="0" algn="l">
              <a:spcBef>
                <a:spcPts val="360"/>
              </a:spcBef>
              <a:spcAft>
                <a:spcPts val="0"/>
              </a:spcAft>
              <a:buNone/>
            </a:pPr>
            <a:r>
              <a:rPr b="1" lang="en-US" sz="2400"/>
              <a:t>JPY payment amount  =							2000000000</a:t>
            </a:r>
            <a:endParaRPr b="1" sz="2400"/>
          </a:p>
          <a:p>
            <a:pPr indent="0" lvl="0" marL="0" rtl="0" algn="l">
              <a:spcBef>
                <a:spcPts val="360"/>
              </a:spcBef>
              <a:spcAft>
                <a:spcPts val="0"/>
              </a:spcAft>
              <a:buNone/>
            </a:pPr>
            <a:r>
              <a:rPr b="1" lang="en-US" sz="2400"/>
              <a:t>	</a:t>
            </a:r>
            <a:endParaRPr b="1" sz="2400"/>
          </a:p>
          <a:p>
            <a:pPr indent="0" lvl="0" marL="0" rtl="0" algn="l">
              <a:spcBef>
                <a:spcPts val="360"/>
              </a:spcBef>
              <a:spcAft>
                <a:spcPts val="0"/>
              </a:spcAft>
              <a:buNone/>
            </a:pPr>
            <a:r>
              <a:rPr b="1" lang="en-US" sz="2400">
                <a:solidFill>
                  <a:srgbClr val="274E13"/>
                </a:solidFill>
              </a:rPr>
              <a:t>CF in June using old rate (USD) =					25140000</a:t>
            </a:r>
            <a:endParaRPr b="1" sz="2400">
              <a:solidFill>
                <a:srgbClr val="274E13"/>
              </a:solidFill>
            </a:endParaRPr>
          </a:p>
          <a:p>
            <a:pPr indent="0" lvl="0" marL="0" rtl="0" algn="l">
              <a:spcBef>
                <a:spcPts val="360"/>
              </a:spcBef>
              <a:spcAft>
                <a:spcPts val="0"/>
              </a:spcAft>
              <a:buNone/>
            </a:pPr>
            <a:r>
              <a:rPr b="1" lang="en-US" sz="2400">
                <a:solidFill>
                  <a:srgbClr val="274E13"/>
                </a:solidFill>
              </a:rPr>
              <a:t>CF in June using new rate (USD) =				20004000</a:t>
            </a:r>
            <a:endParaRPr b="1" sz="2400">
              <a:solidFill>
                <a:srgbClr val="274E13"/>
              </a:solidFill>
            </a:endParaRPr>
          </a:p>
          <a:p>
            <a:pPr indent="0" lvl="0" marL="0" rtl="0" algn="l">
              <a:spcBef>
                <a:spcPts val="360"/>
              </a:spcBef>
              <a:spcAft>
                <a:spcPts val="0"/>
              </a:spcAft>
              <a:buNone/>
            </a:pPr>
            <a:r>
              <a:rPr b="1" lang="en-US" sz="2400">
                <a:solidFill>
                  <a:srgbClr val="274E13"/>
                </a:solidFill>
              </a:rPr>
              <a:t>Difference =										5136000</a:t>
            </a:r>
            <a:endParaRPr b="1" sz="2400">
              <a:solidFill>
                <a:srgbClr val="274E13"/>
              </a:solidFill>
            </a:endParaRPr>
          </a:p>
          <a:p>
            <a:pPr indent="0" lvl="0" marL="0" rtl="0" algn="l">
              <a:spcBef>
                <a:spcPts val="360"/>
              </a:spcBef>
              <a:spcAft>
                <a:spcPts val="0"/>
              </a:spcAft>
              <a:buNone/>
            </a:pPr>
            <a:r>
              <a:rPr b="1" lang="en-US" sz="2400">
                <a:solidFill>
                  <a:srgbClr val="274E13"/>
                </a:solidFill>
              </a:rPr>
              <a:t>NPV of Difference =								5130024</a:t>
            </a:r>
            <a:endParaRPr b="1" sz="2400">
              <a:solidFill>
                <a:srgbClr val="274E13"/>
              </a:solidFill>
            </a:endParaRPr>
          </a:p>
          <a:p>
            <a:pPr indent="0" lvl="0" marL="0" rtl="0" algn="l">
              <a:spcBef>
                <a:spcPts val="360"/>
              </a:spcBef>
              <a:spcAft>
                <a:spcPts val="0"/>
              </a:spcAft>
              <a:buNone/>
            </a:pPr>
            <a:r>
              <a:rPr b="1" lang="en-US" sz="2400">
                <a:solidFill>
                  <a:srgbClr val="274E13"/>
                </a:solidFill>
              </a:rPr>
              <a:t>Cost of JPY on May 6 = 							20080000</a:t>
            </a:r>
            <a:endParaRPr b="1" sz="2400">
              <a:solidFill>
                <a:srgbClr val="274E13"/>
              </a:solidFill>
            </a:endParaRPr>
          </a:p>
          <a:p>
            <a:pPr indent="0" lvl="0" marL="0" rtl="0" algn="l">
              <a:spcBef>
                <a:spcPts val="360"/>
              </a:spcBef>
              <a:spcAft>
                <a:spcPts val="0"/>
              </a:spcAft>
              <a:buNone/>
            </a:pPr>
            <a:r>
              <a:rPr b="1" lang="en-US" sz="2400">
                <a:solidFill>
                  <a:srgbClr val="274E13"/>
                </a:solidFill>
              </a:rPr>
              <a:t>Total cost for advising June future=  NPV of diff + Cost on Ma</a:t>
            </a:r>
            <a:r>
              <a:rPr b="1" lang="en-US" sz="2400"/>
              <a:t>y </a:t>
            </a:r>
            <a:endParaRPr b="1" sz="2400"/>
          </a:p>
          <a:p>
            <a:pPr indent="457200" lvl="0" marL="5486400" rtl="0" algn="l">
              <a:spcBef>
                <a:spcPts val="360"/>
              </a:spcBef>
              <a:spcAft>
                <a:spcPts val="0"/>
              </a:spcAft>
              <a:buNone/>
            </a:pPr>
            <a:r>
              <a:rPr b="1" lang="en-US" sz="2400">
                <a:solidFill>
                  <a:srgbClr val="FF0000"/>
                </a:solidFill>
              </a:rPr>
              <a:t>25210024</a:t>
            </a:r>
            <a:endParaRPr b="1" sz="240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Google Shape;169;p26"/>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a:t>OTC JPY Option </a:t>
            </a:r>
            <a:endParaRPr b="1"/>
          </a:p>
        </p:txBody>
      </p:sp>
      <p:sp>
        <p:nvSpPr>
          <p:cNvPr id="170" name="Google Shape;170;p26"/>
          <p:cNvSpPr txBox="1"/>
          <p:nvPr>
            <p:ph idx="1" type="body"/>
          </p:nvPr>
        </p:nvSpPr>
        <p:spPr>
          <a:xfrm>
            <a:off x="457200" y="1600200"/>
            <a:ext cx="82296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Clr>
                <a:schemeClr val="dk1"/>
              </a:buClr>
              <a:buSzPts val="1100"/>
              <a:buFont typeface="Arial"/>
              <a:buNone/>
            </a:pPr>
            <a:r>
              <a:rPr b="1" lang="en-US" sz="1200"/>
              <a:t>USD/JPY	             Premium per JPY	Tot Price/unit	  Tot price JPY $200 M    After 1 Month in Bank</a:t>
            </a:r>
            <a:endParaRPr b="1" sz="1200"/>
          </a:p>
          <a:p>
            <a:pPr indent="0" lvl="0" marL="0" rtl="0" algn="l">
              <a:spcBef>
                <a:spcPts val="360"/>
              </a:spcBef>
              <a:spcAft>
                <a:spcPts val="0"/>
              </a:spcAft>
              <a:buNone/>
            </a:pPr>
            <a:r>
              <a:rPr b="1" lang="en-US" sz="1200">
                <a:solidFill>
                  <a:srgbClr val="4A86E8"/>
                </a:solidFill>
              </a:rPr>
              <a:t>Strike price 0.009	0.004081	              0.013081	    2616200                        </a:t>
            </a:r>
            <a:r>
              <a:rPr b="1" lang="en-US" sz="1100">
                <a:solidFill>
                  <a:srgbClr val="4A86E8"/>
                </a:solidFill>
              </a:rPr>
              <a:t>2615187.566</a:t>
            </a:r>
            <a:endParaRPr b="1" sz="1200">
              <a:solidFill>
                <a:srgbClr val="4A86E8"/>
              </a:solidFill>
            </a:endParaRPr>
          </a:p>
          <a:p>
            <a:pPr indent="0" lvl="0" marL="0" rtl="0" algn="l">
              <a:spcBef>
                <a:spcPts val="360"/>
              </a:spcBef>
              <a:spcAft>
                <a:spcPts val="0"/>
              </a:spcAft>
              <a:buClr>
                <a:schemeClr val="dk1"/>
              </a:buClr>
              <a:buSzPts val="1100"/>
              <a:buFont typeface="Arial"/>
              <a:buNone/>
            </a:pPr>
            <a:r>
              <a:rPr b="1" lang="en-US" sz="1200"/>
              <a:t>Strike price 0.01	0.0031976	              0.0131976	    2639520                     </a:t>
            </a:r>
            <a:r>
              <a:rPr b="1" lang="en-US" sz="1200">
                <a:solidFill>
                  <a:srgbClr val="000000"/>
                </a:solidFill>
              </a:rPr>
              <a:t>   </a:t>
            </a:r>
            <a:r>
              <a:rPr b="1" lang="en-US" sz="1100">
                <a:solidFill>
                  <a:srgbClr val="000000"/>
                </a:solidFill>
              </a:rPr>
              <a:t>2638507.566</a:t>
            </a:r>
            <a:endParaRPr b="1" sz="1200">
              <a:solidFill>
                <a:srgbClr val="000000"/>
              </a:solidFill>
            </a:endParaRPr>
          </a:p>
          <a:p>
            <a:pPr indent="0" lvl="0" marL="0" rtl="0" algn="l">
              <a:spcBef>
                <a:spcPts val="360"/>
              </a:spcBef>
              <a:spcAft>
                <a:spcPts val="0"/>
              </a:spcAft>
              <a:buNone/>
            </a:pPr>
            <a:r>
              <a:t/>
            </a:r>
            <a:endParaRPr sz="1200">
              <a:solidFill>
                <a:srgbClr val="0000FF"/>
              </a:solidFill>
            </a:endParaRPr>
          </a:p>
          <a:p>
            <a:pPr indent="0" lvl="0" marL="0" rtl="0" algn="l">
              <a:spcBef>
                <a:spcPts val="360"/>
              </a:spcBef>
              <a:spcAft>
                <a:spcPts val="0"/>
              </a:spcAft>
              <a:buNone/>
            </a:pPr>
            <a:r>
              <a:rPr lang="en-US" sz="2400">
                <a:solidFill>
                  <a:srgbClr val="000000"/>
                </a:solidFill>
              </a:rPr>
              <a:t>On April 17 we receive 200M JPY and then place the it into the bank for 1 month with estimated interest rate of 0.0504%</a:t>
            </a:r>
            <a:endParaRPr sz="2400">
              <a:solidFill>
                <a:srgbClr val="000000"/>
              </a:solidFill>
            </a:endParaRPr>
          </a:p>
          <a:p>
            <a:pPr indent="0" lvl="0" marL="0" rtl="0" algn="l">
              <a:spcBef>
                <a:spcPts val="360"/>
              </a:spcBef>
              <a:spcAft>
                <a:spcPts val="0"/>
              </a:spcAft>
              <a:buNone/>
            </a:pPr>
            <a:r>
              <a:rPr lang="en-US" sz="2400">
                <a:solidFill>
                  <a:srgbClr val="000000"/>
                </a:solidFill>
              </a:rPr>
              <a:t>On May 11 we have 200,100,840 JPY</a:t>
            </a:r>
            <a:endParaRPr sz="2400">
              <a:solidFill>
                <a:srgbClr val="000000"/>
              </a:solidFill>
            </a:endParaRPr>
          </a:p>
          <a:p>
            <a:pPr indent="0" lvl="0" marL="0" rtl="0" algn="l">
              <a:spcBef>
                <a:spcPts val="360"/>
              </a:spcBef>
              <a:spcAft>
                <a:spcPts val="0"/>
              </a:spcAft>
              <a:buNone/>
            </a:pPr>
            <a:r>
              <a:rPr lang="en-US" sz="2400">
                <a:solidFill>
                  <a:srgbClr val="000000"/>
                </a:solidFill>
              </a:rPr>
              <a:t>Use 200M to pay for the parts and exchange the remaining amount </a:t>
            </a:r>
            <a:endParaRPr sz="2400">
              <a:solidFill>
                <a:srgbClr val="000000"/>
              </a:solidFill>
            </a:endParaRPr>
          </a:p>
          <a:p>
            <a:pPr indent="0" lvl="0" marL="0" rtl="0" algn="l">
              <a:spcBef>
                <a:spcPts val="360"/>
              </a:spcBef>
              <a:spcAft>
                <a:spcPts val="0"/>
              </a:spcAft>
              <a:buNone/>
            </a:pPr>
            <a:r>
              <a:rPr b="1" lang="en-US" sz="2400"/>
              <a:t>Spot Rate (USD/JPY)= </a:t>
            </a:r>
            <a:r>
              <a:rPr b="1" lang="en-US" sz="2400">
                <a:solidFill>
                  <a:srgbClr val="4A86E8"/>
                </a:solidFill>
              </a:rPr>
              <a:t>0.01004</a:t>
            </a:r>
            <a:endParaRPr b="1" sz="2400">
              <a:solidFill>
                <a:srgbClr val="4A86E8"/>
              </a:solidFill>
            </a:endParaRPr>
          </a:p>
          <a:p>
            <a:pPr indent="0" lvl="0" marL="0" rtl="0" algn="l">
              <a:spcBef>
                <a:spcPts val="360"/>
              </a:spcBef>
              <a:spcAft>
                <a:spcPts val="0"/>
              </a:spcAft>
              <a:buClr>
                <a:schemeClr val="dk1"/>
              </a:buClr>
              <a:buSzPts val="1100"/>
              <a:buFont typeface="Arial"/>
              <a:buNone/>
            </a:pPr>
            <a:r>
              <a:rPr b="1" lang="en-US" sz="2400">
                <a:solidFill>
                  <a:srgbClr val="4A86E8"/>
                </a:solidFill>
              </a:rPr>
              <a:t> </a:t>
            </a:r>
            <a:r>
              <a:rPr lang="en-US" sz="2400">
                <a:solidFill>
                  <a:srgbClr val="000000"/>
                </a:solidFill>
              </a:rPr>
              <a:t>Receive </a:t>
            </a:r>
            <a:r>
              <a:rPr lang="en-US" sz="2400"/>
              <a:t>1012.43</a:t>
            </a:r>
            <a:r>
              <a:rPr lang="en-US" sz="2400">
                <a:solidFill>
                  <a:srgbClr val="000000"/>
                </a:solidFill>
              </a:rPr>
              <a:t> USD</a:t>
            </a:r>
            <a:endParaRPr sz="2400">
              <a:solidFill>
                <a:srgbClr val="000000"/>
              </a:solidFill>
            </a:endParaRPr>
          </a:p>
          <a:p>
            <a:pPr indent="0" lvl="0" marL="0" rtl="0" algn="l">
              <a:spcBef>
                <a:spcPts val="360"/>
              </a:spcBef>
              <a:spcAft>
                <a:spcPts val="0"/>
              </a:spcAft>
              <a:buNone/>
            </a:pPr>
            <a:r>
              <a:t/>
            </a:r>
            <a:endParaRPr>
              <a:solidFill>
                <a:srgbClr val="000000"/>
              </a:solidFill>
            </a:endParaRPr>
          </a:p>
          <a:p>
            <a:pPr indent="0" lvl="0" marL="0" rtl="0" algn="l">
              <a:spcBef>
                <a:spcPts val="360"/>
              </a:spcBef>
              <a:spcAft>
                <a:spcPts val="0"/>
              </a:spcAft>
              <a:buNone/>
            </a:pPr>
            <a:r>
              <a:t/>
            </a:r>
            <a:endParaRPr>
              <a:solidFill>
                <a:srgbClr val="000000"/>
              </a:solidFill>
            </a:endParaRPr>
          </a:p>
          <a:p>
            <a:pPr indent="0" lvl="0" marL="0" rtl="0" algn="l">
              <a:spcBef>
                <a:spcPts val="360"/>
              </a:spcBef>
              <a:spcAft>
                <a:spcPts val="0"/>
              </a:spcAft>
              <a:buNone/>
            </a:pPr>
            <a:r>
              <a:t/>
            </a:r>
            <a:endParaRPr>
              <a:solidFill>
                <a:srgbClr val="0000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7"/>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a:t>JPY June Options</a:t>
            </a:r>
            <a:endParaRPr b="1"/>
          </a:p>
        </p:txBody>
      </p:sp>
      <p:sp>
        <p:nvSpPr>
          <p:cNvPr id="176" name="Google Shape;176;p27"/>
          <p:cNvSpPr txBox="1"/>
          <p:nvPr>
            <p:ph idx="1" type="body"/>
          </p:nvPr>
        </p:nvSpPr>
        <p:spPr>
          <a:xfrm>
            <a:off x="0" y="1583450"/>
            <a:ext cx="8686800" cy="4788300"/>
          </a:xfrm>
          <a:prstGeom prst="rect">
            <a:avLst/>
          </a:prstGeom>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b="1" lang="en-US" sz="1400">
                <a:solidFill>
                  <a:srgbClr val="000000"/>
                </a:solidFill>
              </a:rPr>
              <a:t>PHLX Options                      Premium May       Premium Dec      Pd- Pm               JPY * (pd-pm)      JPY* St       Total</a:t>
            </a:r>
            <a:endParaRPr b="1" sz="1400">
              <a:solidFill>
                <a:srgbClr val="000000"/>
              </a:solidFill>
            </a:endParaRPr>
          </a:p>
          <a:p>
            <a:pPr indent="0" lvl="0" marL="0" rtl="0" algn="l">
              <a:lnSpc>
                <a:spcPct val="115000"/>
              </a:lnSpc>
              <a:spcBef>
                <a:spcPts val="0"/>
              </a:spcBef>
              <a:spcAft>
                <a:spcPts val="0"/>
              </a:spcAft>
              <a:buNone/>
            </a:pPr>
            <a:r>
              <a:rPr b="1" i="1" lang="en-US" sz="1400" u="sng">
                <a:solidFill>
                  <a:srgbClr val="274E13"/>
                </a:solidFill>
              </a:rPr>
              <a:t>JPY June            0.008         0.0020465              0.004583           0.0025365         507300                2008000   </a:t>
            </a:r>
            <a:r>
              <a:rPr b="1" i="1" lang="en-US" sz="1400" u="sng">
                <a:solidFill>
                  <a:srgbClr val="4A86E8"/>
                </a:solidFill>
              </a:rPr>
              <a:t> 2515300</a:t>
            </a:r>
            <a:endParaRPr b="1" i="1" sz="1400" u="sng">
              <a:solidFill>
                <a:srgbClr val="4A86E8"/>
              </a:solidFill>
            </a:endParaRPr>
          </a:p>
          <a:p>
            <a:pPr indent="0" lvl="0" marL="0" rtl="0" algn="l">
              <a:lnSpc>
                <a:spcPct val="115000"/>
              </a:lnSpc>
              <a:spcBef>
                <a:spcPts val="0"/>
              </a:spcBef>
              <a:spcAft>
                <a:spcPts val="0"/>
              </a:spcAft>
              <a:buNone/>
            </a:pPr>
            <a:r>
              <a:t/>
            </a:r>
            <a:endParaRPr b="1" sz="1400">
              <a:solidFill>
                <a:srgbClr val="000000"/>
              </a:solidFill>
            </a:endParaRPr>
          </a:p>
          <a:p>
            <a:pPr indent="0" lvl="0" marL="0" rtl="0" algn="l">
              <a:lnSpc>
                <a:spcPct val="115000"/>
              </a:lnSpc>
              <a:spcBef>
                <a:spcPts val="0"/>
              </a:spcBef>
              <a:spcAft>
                <a:spcPts val="0"/>
              </a:spcAft>
              <a:buNone/>
            </a:pPr>
            <a:r>
              <a:rPr b="1" lang="en-US" sz="1400">
                <a:solidFill>
                  <a:srgbClr val="000000"/>
                </a:solidFill>
              </a:rPr>
              <a:t>JPY June            0.009         0.0020465              0.0036255         0.001579           315800                2008000  </a:t>
            </a:r>
            <a:r>
              <a:rPr b="1" lang="en-US" sz="1400">
                <a:solidFill>
                  <a:srgbClr val="4A86E8"/>
                </a:solidFill>
              </a:rPr>
              <a:t>  2323800</a:t>
            </a:r>
            <a:endParaRPr b="1" sz="1400">
              <a:solidFill>
                <a:srgbClr val="4A86E8"/>
              </a:solidFill>
            </a:endParaRPr>
          </a:p>
          <a:p>
            <a:pPr indent="0" lvl="0" marL="0" rtl="0" algn="l">
              <a:lnSpc>
                <a:spcPct val="115000"/>
              </a:lnSpc>
              <a:spcBef>
                <a:spcPts val="0"/>
              </a:spcBef>
              <a:spcAft>
                <a:spcPts val="0"/>
              </a:spcAft>
              <a:buNone/>
            </a:pPr>
            <a:r>
              <a:rPr b="1" lang="en-US" sz="1400">
                <a:solidFill>
                  <a:srgbClr val="000000"/>
                </a:solidFill>
              </a:rPr>
              <a:t>JPY June            0.01           0.0020465              0.0029542         0.0009077         181540                2008000  </a:t>
            </a:r>
            <a:r>
              <a:rPr b="1" lang="en-US" sz="1400">
                <a:solidFill>
                  <a:srgbClr val="4A86E8"/>
                </a:solidFill>
              </a:rPr>
              <a:t>  2189540</a:t>
            </a:r>
            <a:endParaRPr b="1" sz="1400">
              <a:solidFill>
                <a:srgbClr val="4A86E8"/>
              </a:solidFill>
            </a:endParaRPr>
          </a:p>
          <a:p>
            <a:pPr indent="0" lvl="0" marL="0" rtl="0" algn="l">
              <a:lnSpc>
                <a:spcPct val="115000"/>
              </a:lnSpc>
              <a:spcBef>
                <a:spcPts val="0"/>
              </a:spcBef>
              <a:spcAft>
                <a:spcPts val="0"/>
              </a:spcAft>
              <a:buNone/>
            </a:pPr>
            <a:r>
              <a:t/>
            </a:r>
            <a:endParaRPr b="1" sz="1100">
              <a:solidFill>
                <a:srgbClr val="4A86E8"/>
              </a:solidFill>
            </a:endParaRPr>
          </a:p>
          <a:p>
            <a:pPr indent="0" lvl="0" marL="0" rtl="0" algn="l">
              <a:lnSpc>
                <a:spcPct val="115000"/>
              </a:lnSpc>
              <a:spcBef>
                <a:spcPts val="0"/>
              </a:spcBef>
              <a:spcAft>
                <a:spcPts val="0"/>
              </a:spcAft>
              <a:buNone/>
            </a:pPr>
            <a:r>
              <a:t/>
            </a:r>
            <a:endParaRPr b="1" sz="1100">
              <a:solidFill>
                <a:srgbClr val="4A86E8"/>
              </a:solidFill>
            </a:endParaRPr>
          </a:p>
          <a:p>
            <a:pPr indent="0" lvl="0" marL="0" rtl="0" algn="l">
              <a:spcBef>
                <a:spcPts val="36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28"/>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Left position open</a:t>
            </a:r>
            <a:endParaRPr/>
          </a:p>
        </p:txBody>
      </p:sp>
      <p:sp>
        <p:nvSpPr>
          <p:cNvPr id="182" name="Google Shape;182;p28"/>
          <p:cNvSpPr txBox="1"/>
          <p:nvPr>
            <p:ph idx="1" type="body"/>
          </p:nvPr>
        </p:nvSpPr>
        <p:spPr>
          <a:xfrm>
            <a:off x="457200" y="1600200"/>
            <a:ext cx="82296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lang="en-US" sz="2400"/>
              <a:t>May 6th : Spot Rate (USD/JPY)= </a:t>
            </a:r>
            <a:r>
              <a:rPr b="1" lang="en-US" sz="2400">
                <a:solidFill>
                  <a:srgbClr val="4A86E8"/>
                </a:solidFill>
              </a:rPr>
              <a:t>0.01004</a:t>
            </a:r>
            <a:endParaRPr b="1" sz="2400">
              <a:solidFill>
                <a:srgbClr val="4A86E8"/>
              </a:solidFill>
            </a:endParaRPr>
          </a:p>
          <a:p>
            <a:pPr indent="0" lvl="0" marL="0" rtl="0" algn="l">
              <a:spcBef>
                <a:spcPts val="360"/>
              </a:spcBef>
              <a:spcAft>
                <a:spcPts val="0"/>
              </a:spcAft>
              <a:buNone/>
            </a:pPr>
            <a:r>
              <a:t/>
            </a:r>
            <a:endParaRPr b="1" sz="2400">
              <a:solidFill>
                <a:srgbClr val="4A86E8"/>
              </a:solidFill>
            </a:endParaRPr>
          </a:p>
          <a:p>
            <a:pPr indent="0" lvl="0" marL="0" rtl="0" algn="l">
              <a:spcBef>
                <a:spcPts val="360"/>
              </a:spcBef>
              <a:spcAft>
                <a:spcPts val="0"/>
              </a:spcAft>
              <a:buClr>
                <a:schemeClr val="dk1"/>
              </a:buClr>
              <a:buSzPts val="1100"/>
              <a:buFont typeface="Arial"/>
              <a:buNone/>
            </a:pPr>
            <a:r>
              <a:rPr b="1" lang="en-US" sz="2400">
                <a:solidFill>
                  <a:srgbClr val="000000"/>
                </a:solidFill>
              </a:rPr>
              <a:t>Cost of 200M JPY in USD: </a:t>
            </a:r>
            <a:r>
              <a:rPr b="1" lang="en-US" sz="2400">
                <a:solidFill>
                  <a:srgbClr val="4A86E8"/>
                </a:solidFill>
              </a:rPr>
              <a:t>2008000</a:t>
            </a:r>
            <a:endParaRPr b="1" sz="2400">
              <a:solidFill>
                <a:srgbClr val="4A86E8"/>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Google Shape;89;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4400"/>
              <a:buFont typeface="Calibri"/>
              <a:buNone/>
            </a:pPr>
            <a:r>
              <a:rPr b="1" i="1" lang="en-US"/>
              <a:t>Background</a:t>
            </a:r>
            <a:endParaRPr b="1" i="1"/>
          </a:p>
        </p:txBody>
      </p:sp>
      <p:sp>
        <p:nvSpPr>
          <p:cNvPr id="90" name="Google Shape;90;p14"/>
          <p:cNvSpPr txBox="1"/>
          <p:nvPr>
            <p:ph idx="1" type="body"/>
          </p:nvPr>
        </p:nvSpPr>
        <p:spPr>
          <a:xfrm>
            <a:off x="457200" y="1417650"/>
            <a:ext cx="8229600" cy="55230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3200"/>
              <a:buChar char="•"/>
            </a:pPr>
            <a:r>
              <a:rPr lang="en-US"/>
              <a:t>In December 2010, Len Mirman, Founder and CEO of DW inc, approached PHA. </a:t>
            </a:r>
            <a:endParaRPr/>
          </a:p>
          <a:p>
            <a:pPr indent="0" lvl="0" marL="0" rtl="0" algn="l">
              <a:lnSpc>
                <a:spcPct val="90000"/>
              </a:lnSpc>
              <a:spcBef>
                <a:spcPts val="640"/>
              </a:spcBef>
              <a:spcAft>
                <a:spcPts val="0"/>
              </a:spcAft>
              <a:buClr>
                <a:schemeClr val="dk1"/>
              </a:buClr>
              <a:buSzPts val="3200"/>
              <a:buNone/>
            </a:pPr>
            <a:r>
              <a:rPr lang="en-US"/>
              <a:t>    </a:t>
            </a:r>
            <a:r>
              <a:rPr b="1" i="1" lang="en-US" u="sng"/>
              <a:t>Problem:</a:t>
            </a:r>
            <a:endParaRPr/>
          </a:p>
          <a:p>
            <a:pPr indent="0" lvl="0" marL="0" rtl="0" algn="l">
              <a:lnSpc>
                <a:spcPct val="90000"/>
              </a:lnSpc>
              <a:spcBef>
                <a:spcPts val="640"/>
              </a:spcBef>
              <a:spcAft>
                <a:spcPts val="0"/>
              </a:spcAft>
              <a:buClr>
                <a:schemeClr val="dk1"/>
              </a:buClr>
              <a:buSzPts val="3200"/>
              <a:buNone/>
            </a:pPr>
            <a:r>
              <a:rPr b="1" i="1" lang="en-US"/>
              <a:t>    </a:t>
            </a:r>
            <a:r>
              <a:rPr lang="en-US"/>
              <a:t>Mismatch Inflows and outflows. </a:t>
            </a:r>
            <a:endParaRPr/>
          </a:p>
          <a:p>
            <a:pPr indent="0" lvl="0" marL="0" rtl="0" algn="l">
              <a:lnSpc>
                <a:spcPct val="90000"/>
              </a:lnSpc>
              <a:spcBef>
                <a:spcPts val="640"/>
              </a:spcBef>
              <a:spcAft>
                <a:spcPts val="0"/>
              </a:spcAft>
              <a:buClr>
                <a:schemeClr val="dk1"/>
              </a:buClr>
              <a:buSzPts val="3200"/>
              <a:buNone/>
            </a:pPr>
            <a:r>
              <a:rPr lang="en-US"/>
              <a:t>     Outflows denominated by foreign currency  </a:t>
            </a:r>
            <a:endParaRPr/>
          </a:p>
          <a:p>
            <a:pPr indent="0" lvl="0" marL="0" rtl="0" algn="l">
              <a:lnSpc>
                <a:spcPct val="90000"/>
              </a:lnSpc>
              <a:spcBef>
                <a:spcPts val="640"/>
              </a:spcBef>
              <a:spcAft>
                <a:spcPts val="0"/>
              </a:spcAft>
              <a:buClr>
                <a:schemeClr val="dk1"/>
              </a:buClr>
              <a:buSzPts val="3200"/>
              <a:buNone/>
            </a:pPr>
            <a:r>
              <a:rPr lang="en-US"/>
              <a:t>     Inflows denominated by USD</a:t>
            </a:r>
            <a:endParaRPr/>
          </a:p>
          <a:p>
            <a:pPr indent="0" lvl="0" marL="0" rtl="0" algn="l">
              <a:lnSpc>
                <a:spcPct val="90000"/>
              </a:lnSpc>
              <a:spcBef>
                <a:spcPts val="640"/>
              </a:spcBef>
              <a:spcAft>
                <a:spcPts val="0"/>
              </a:spcAft>
              <a:buClr>
                <a:schemeClr val="dk1"/>
              </a:buClr>
              <a:buSzPts val="3200"/>
              <a:buNone/>
            </a:pPr>
            <a:r>
              <a:rPr b="1" i="1" lang="en-US"/>
              <a:t>	</a:t>
            </a:r>
            <a:r>
              <a:rPr lang="en-US"/>
              <a:t>Never hedges and has dealt with fluctuating    	cost structure. </a:t>
            </a:r>
            <a:endParaRPr/>
          </a:p>
          <a:p>
            <a:pPr indent="0" lvl="0" marL="0" rtl="0" algn="l">
              <a:lnSpc>
                <a:spcPct val="90000"/>
              </a:lnSpc>
              <a:spcBef>
                <a:spcPts val="640"/>
              </a:spcBef>
              <a:spcAft>
                <a:spcPts val="0"/>
              </a:spcAft>
              <a:buClr>
                <a:schemeClr val="dk1"/>
              </a:buClr>
              <a:buSzPts val="3200"/>
              <a:buNone/>
            </a:pPr>
            <a:r>
              <a:rPr lang="en-US"/>
              <a:t>    Wants a predictable cost structure because it  </a:t>
            </a:r>
            <a:endParaRPr/>
          </a:p>
          <a:p>
            <a:pPr indent="0" lvl="0" marL="0" rtl="0" algn="l">
              <a:lnSpc>
                <a:spcPct val="90000"/>
              </a:lnSpc>
              <a:spcBef>
                <a:spcPts val="640"/>
              </a:spcBef>
              <a:spcAft>
                <a:spcPts val="0"/>
              </a:spcAft>
              <a:buClr>
                <a:schemeClr val="dk1"/>
              </a:buClr>
              <a:buSzPts val="3200"/>
              <a:buNone/>
            </a:pPr>
            <a:r>
              <a:rPr lang="en-US"/>
              <a:t>     wants to go public</a:t>
            </a:r>
            <a:endParaRPr/>
          </a:p>
          <a:p>
            <a:pPr indent="0" lvl="0" marL="0" rtl="0" algn="l">
              <a:lnSpc>
                <a:spcPct val="90000"/>
              </a:lnSpc>
              <a:spcBef>
                <a:spcPts val="640"/>
              </a:spcBef>
              <a:spcAft>
                <a:spcPts val="0"/>
              </a:spcAft>
              <a:buClr>
                <a:schemeClr val="dk1"/>
              </a:buClr>
              <a:buSzPts val="3200"/>
              <a:buNone/>
            </a:pPr>
            <a:r>
              <a:t/>
            </a:r>
            <a:endParaRPr b="1" i="1"/>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4400"/>
              <a:buFont typeface="Calibri"/>
              <a:buNone/>
            </a:pPr>
            <a:r>
              <a:rPr b="1" i="1" lang="en-US"/>
              <a:t>Situation</a:t>
            </a:r>
            <a:endParaRPr b="1" i="1"/>
          </a:p>
        </p:txBody>
      </p:sp>
      <p:sp>
        <p:nvSpPr>
          <p:cNvPr id="96" name="Google Shape;96;p15"/>
          <p:cNvSpPr txBox="1"/>
          <p:nvPr>
            <p:ph idx="1" type="body"/>
          </p:nvPr>
        </p:nvSpPr>
        <p:spPr>
          <a:xfrm>
            <a:off x="457200" y="1224744"/>
            <a:ext cx="8229600" cy="542062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On Dec 2012, DW ordered Japanese parts valued at 2,000,000,000 JPY. </a:t>
            </a:r>
            <a:endParaRPr/>
          </a:p>
          <a:p>
            <a:pPr indent="-342900" lvl="0" marL="342900" rtl="0" algn="l">
              <a:spcBef>
                <a:spcPts val="640"/>
              </a:spcBef>
              <a:spcAft>
                <a:spcPts val="0"/>
              </a:spcAft>
              <a:buClr>
                <a:schemeClr val="dk1"/>
              </a:buClr>
              <a:buSzPts val="3200"/>
              <a:buChar char="•"/>
            </a:pPr>
            <a:r>
              <a:rPr lang="en-US"/>
              <a:t>Delivery is with two months and payment is due within 30 days of delivery. </a:t>
            </a:r>
            <a:endParaRPr/>
          </a:p>
          <a:p>
            <a:pPr indent="-342900" lvl="0" marL="342900" rtl="0" algn="l">
              <a:spcBef>
                <a:spcPts val="640"/>
              </a:spcBef>
              <a:spcAft>
                <a:spcPts val="0"/>
              </a:spcAft>
              <a:buClr>
                <a:schemeClr val="dk1"/>
              </a:buClr>
              <a:buSzPts val="3200"/>
              <a:buChar char="•"/>
            </a:pPr>
            <a:r>
              <a:rPr b="1" i="1" lang="en-US"/>
              <a:t>Problem: </a:t>
            </a:r>
            <a:endParaRPr/>
          </a:p>
          <a:p>
            <a:pPr indent="-285750" lvl="1" marL="742950" rtl="0" algn="l">
              <a:spcBef>
                <a:spcPts val="560"/>
              </a:spcBef>
              <a:spcAft>
                <a:spcPts val="0"/>
              </a:spcAft>
              <a:buClr>
                <a:schemeClr val="dk1"/>
              </a:buClr>
              <a:buSzPts val="2800"/>
              <a:buChar char="–"/>
            </a:pPr>
            <a:r>
              <a:rPr i="1" lang="en-US"/>
              <a:t>On Dec 6 , DW received confirmation that the Japanese parts would be delivered by April, however the exact date is not guaranteed. Its “expected” to be in mid march with payment due on April 17</a:t>
            </a:r>
            <a:r>
              <a:rPr baseline="30000" i="1" lang="en-US"/>
              <a:t>th</a:t>
            </a:r>
            <a:r>
              <a:rPr i="1" lang="en-US"/>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6"/>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 </a:t>
            </a:r>
            <a:endParaRPr/>
          </a:p>
        </p:txBody>
      </p:sp>
      <p:sp>
        <p:nvSpPr>
          <p:cNvPr id="102" name="Google Shape;102;p16"/>
          <p:cNvSpPr txBox="1"/>
          <p:nvPr>
            <p:ph idx="1" type="body"/>
          </p:nvPr>
        </p:nvSpPr>
        <p:spPr>
          <a:xfrm>
            <a:off x="457200" y="115675"/>
            <a:ext cx="8229600" cy="67422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lang="en-US" sz="2400">
                <a:solidFill>
                  <a:srgbClr val="38761D"/>
                </a:solidFill>
              </a:rPr>
              <a:t>T.E = Spot rate * 200000000 JPY = 2494000</a:t>
            </a:r>
            <a:endParaRPr b="1" sz="2400">
              <a:solidFill>
                <a:srgbClr val="38761D"/>
              </a:solidFill>
            </a:endParaRPr>
          </a:p>
          <a:p>
            <a:pPr indent="0" lvl="0" marL="0" rtl="0" algn="l">
              <a:spcBef>
                <a:spcPts val="360"/>
              </a:spcBef>
              <a:spcAft>
                <a:spcPts val="0"/>
              </a:spcAft>
              <a:buNone/>
            </a:pPr>
            <a:r>
              <a:rPr b="1" lang="en-US" sz="2400" u="sng"/>
              <a:t>Range for best/worst under 3 cases.   </a:t>
            </a:r>
            <a:endParaRPr b="1" sz="2400" u="sng"/>
          </a:p>
          <a:p>
            <a:pPr indent="0" lvl="0" marL="0" rtl="0" algn="l">
              <a:spcBef>
                <a:spcPts val="360"/>
              </a:spcBef>
              <a:spcAft>
                <a:spcPts val="0"/>
              </a:spcAft>
              <a:buNone/>
            </a:pPr>
            <a:r>
              <a:rPr b="1" i="1" lang="en-US" sz="2400"/>
              <a:t>Extremes: </a:t>
            </a:r>
            <a:endParaRPr b="1" i="1" sz="2400"/>
          </a:p>
          <a:p>
            <a:pPr indent="0" lvl="0" marL="0" rtl="0" algn="l">
              <a:spcBef>
                <a:spcPts val="360"/>
              </a:spcBef>
              <a:spcAft>
                <a:spcPts val="0"/>
              </a:spcAft>
              <a:buNone/>
            </a:pPr>
            <a:r>
              <a:rPr lang="en-US" sz="2400"/>
              <a:t>min	-0.08070068854 	best      </a:t>
            </a:r>
            <a:r>
              <a:rPr b="1" lang="en-US" sz="2400">
                <a:solidFill>
                  <a:srgbClr val="3C78D8"/>
                </a:solidFill>
              </a:rPr>
              <a:t>2292732.483</a:t>
            </a:r>
            <a:endParaRPr b="1" sz="2400">
              <a:solidFill>
                <a:srgbClr val="3C78D8"/>
              </a:solidFill>
            </a:endParaRPr>
          </a:p>
          <a:p>
            <a:pPr indent="0" lvl="0" marL="0" rtl="0" algn="l">
              <a:spcBef>
                <a:spcPts val="360"/>
              </a:spcBef>
              <a:spcAft>
                <a:spcPts val="0"/>
              </a:spcAft>
              <a:buNone/>
            </a:pPr>
            <a:r>
              <a:rPr lang="en-US" sz="2400"/>
              <a:t>max	0.1971582773	      worst	</a:t>
            </a:r>
            <a:r>
              <a:rPr b="1" lang="en-US" sz="2400">
                <a:solidFill>
                  <a:srgbClr val="FF0000"/>
                </a:solidFill>
              </a:rPr>
              <a:t>2985712.744</a:t>
            </a:r>
            <a:endParaRPr b="1" sz="2400">
              <a:solidFill>
                <a:srgbClr val="FF0000"/>
              </a:solidFill>
            </a:endParaRPr>
          </a:p>
          <a:p>
            <a:pPr indent="0" lvl="0" marL="0" rtl="0" algn="l">
              <a:spcBef>
                <a:spcPts val="360"/>
              </a:spcBef>
              <a:spcAft>
                <a:spcPts val="0"/>
              </a:spcAft>
              <a:buNone/>
            </a:pPr>
            <a:r>
              <a:t/>
            </a:r>
            <a:endParaRPr b="1" i="1" sz="2400"/>
          </a:p>
          <a:p>
            <a:pPr indent="0" lvl="0" marL="0" rtl="0" algn="l">
              <a:spcBef>
                <a:spcPts val="360"/>
              </a:spcBef>
              <a:spcAft>
                <a:spcPts val="0"/>
              </a:spcAft>
              <a:buNone/>
            </a:pPr>
            <a:r>
              <a:rPr b="1" i="1" lang="en-US" sz="2400"/>
              <a:t>Normal distribution of  98%: </a:t>
            </a:r>
            <a:endParaRPr b="1" i="1" sz="2400"/>
          </a:p>
          <a:p>
            <a:pPr indent="0" lvl="0" marL="0" rtl="0" algn="l">
              <a:spcBef>
                <a:spcPts val="360"/>
              </a:spcBef>
              <a:spcAft>
                <a:spcPts val="0"/>
              </a:spcAft>
              <a:buNone/>
            </a:pPr>
            <a:r>
              <a:rPr lang="en-US" sz="2400"/>
              <a:t>Mean	0.02352238926	</a:t>
            </a:r>
            <a:endParaRPr sz="2400"/>
          </a:p>
          <a:p>
            <a:pPr indent="0" lvl="0" marL="0" rtl="0" algn="l">
              <a:spcBef>
                <a:spcPts val="360"/>
              </a:spcBef>
              <a:spcAft>
                <a:spcPts val="0"/>
              </a:spcAft>
              <a:buNone/>
            </a:pPr>
            <a:r>
              <a:rPr lang="en-US" sz="2400"/>
              <a:t>Standard Deviation	0.059841	</a:t>
            </a:r>
            <a:endParaRPr sz="2400"/>
          </a:p>
          <a:p>
            <a:pPr indent="0" lvl="0" marL="0" rtl="0" algn="l">
              <a:spcBef>
                <a:spcPts val="360"/>
              </a:spcBef>
              <a:spcAft>
                <a:spcPts val="0"/>
              </a:spcAft>
              <a:buNone/>
            </a:pPr>
            <a:r>
              <a:rPr b="1" lang="en-US" sz="2400">
                <a:solidFill>
                  <a:srgbClr val="000000"/>
                </a:solidFill>
              </a:rPr>
              <a:t>98% CI	</a:t>
            </a:r>
            <a:r>
              <a:rPr b="1" lang="en-US" sz="2400">
                <a:solidFill>
                  <a:srgbClr val="4A86E8"/>
                </a:solidFill>
              </a:rPr>
              <a:t>2205524.565</a:t>
            </a:r>
            <a:r>
              <a:rPr lang="en-US" sz="2400"/>
              <a:t>	</a:t>
            </a:r>
            <a:r>
              <a:rPr b="1" lang="en-US" sz="2400">
                <a:solidFill>
                  <a:srgbClr val="FF0000"/>
                </a:solidFill>
              </a:rPr>
              <a:t>2899805.113</a:t>
            </a:r>
            <a:endParaRPr b="1" sz="2400">
              <a:solidFill>
                <a:srgbClr val="FF0000"/>
              </a:solidFill>
            </a:endParaRPr>
          </a:p>
          <a:p>
            <a:pPr indent="0" lvl="0" marL="0" rtl="0" algn="l">
              <a:spcBef>
                <a:spcPts val="360"/>
              </a:spcBef>
              <a:spcAft>
                <a:spcPts val="0"/>
              </a:spcAft>
              <a:buNone/>
            </a:pPr>
            <a:r>
              <a:rPr b="1" i="1" lang="en-US" sz="2400">
                <a:solidFill>
                  <a:srgbClr val="000000"/>
                </a:solidFill>
              </a:rPr>
              <a:t>VaR (99%) </a:t>
            </a:r>
            <a:r>
              <a:rPr b="1" lang="en-US" sz="2400">
                <a:solidFill>
                  <a:srgbClr val="FF0000"/>
                </a:solidFill>
              </a:rPr>
              <a:t>2899805.113</a:t>
            </a:r>
            <a:endParaRPr b="1" i="1" sz="2400">
              <a:solidFill>
                <a:srgbClr val="000000"/>
              </a:solidFill>
            </a:endParaRPr>
          </a:p>
          <a:p>
            <a:pPr indent="0" lvl="0" marL="0" rtl="0" algn="l">
              <a:spcBef>
                <a:spcPts val="360"/>
              </a:spcBef>
              <a:spcAft>
                <a:spcPts val="0"/>
              </a:spcAft>
              <a:buNone/>
            </a:pPr>
            <a:r>
              <a:t/>
            </a:r>
            <a:endParaRPr b="1" i="1" sz="2400">
              <a:solidFill>
                <a:srgbClr val="000000"/>
              </a:solidFill>
            </a:endParaRPr>
          </a:p>
          <a:p>
            <a:pPr indent="0" lvl="0" marL="0" rtl="0" algn="l">
              <a:spcBef>
                <a:spcPts val="360"/>
              </a:spcBef>
              <a:spcAft>
                <a:spcPts val="0"/>
              </a:spcAft>
              <a:buNone/>
            </a:pPr>
            <a:r>
              <a:rPr b="1" i="1" lang="en-US" sz="2400">
                <a:solidFill>
                  <a:srgbClr val="000000"/>
                </a:solidFill>
              </a:rPr>
              <a:t>Simulation distribution of 98%: </a:t>
            </a:r>
            <a:endParaRPr b="1" i="1" sz="2400">
              <a:solidFill>
                <a:srgbClr val="000000"/>
              </a:solidFill>
            </a:endParaRPr>
          </a:p>
          <a:p>
            <a:pPr indent="0" lvl="0" marL="0" rtl="0" algn="l">
              <a:spcBef>
                <a:spcPts val="360"/>
              </a:spcBef>
              <a:spcAft>
                <a:spcPts val="0"/>
              </a:spcAft>
              <a:buNone/>
            </a:pPr>
            <a:r>
              <a:rPr b="1" lang="en-US" sz="2400">
                <a:solidFill>
                  <a:srgbClr val="000000"/>
                </a:solidFill>
              </a:rPr>
              <a:t>TE-LB (.01)	        </a:t>
            </a:r>
            <a:r>
              <a:rPr b="1" lang="en-US" sz="2400">
                <a:solidFill>
                  <a:srgbClr val="3C78D8"/>
                </a:solidFill>
              </a:rPr>
              <a:t>2292732.483</a:t>
            </a:r>
            <a:endParaRPr b="1" sz="2400">
              <a:solidFill>
                <a:srgbClr val="3C78D8"/>
              </a:solidFill>
            </a:endParaRPr>
          </a:p>
          <a:p>
            <a:pPr indent="0" lvl="0" marL="0" rtl="0" algn="l">
              <a:spcBef>
                <a:spcPts val="360"/>
              </a:spcBef>
              <a:spcAft>
                <a:spcPts val="0"/>
              </a:spcAft>
              <a:buNone/>
            </a:pPr>
            <a:r>
              <a:rPr b="1" lang="en-US" sz="2400">
                <a:solidFill>
                  <a:srgbClr val="000000"/>
                </a:solidFill>
              </a:rPr>
              <a:t>TE-UB (.99)	</a:t>
            </a:r>
            <a:r>
              <a:rPr b="1" lang="en-US" sz="2400">
                <a:solidFill>
                  <a:srgbClr val="FF0000"/>
                </a:solidFill>
              </a:rPr>
              <a:t>2941270.845</a:t>
            </a:r>
            <a:endParaRPr b="1" sz="2400">
              <a:solidFill>
                <a:srgbClr val="FF0000"/>
              </a:solidFill>
            </a:endParaRPr>
          </a:p>
          <a:p>
            <a:pPr indent="0" lvl="0" marL="0" rtl="0" algn="l">
              <a:spcBef>
                <a:spcPts val="360"/>
              </a:spcBef>
              <a:spcAft>
                <a:spcPts val="0"/>
              </a:spcAft>
              <a:buClr>
                <a:schemeClr val="dk1"/>
              </a:buClr>
              <a:buSzPts val="1100"/>
              <a:buFont typeface="Arial"/>
              <a:buNone/>
            </a:pPr>
            <a:r>
              <a:rPr b="1" i="1" lang="en-US" sz="2400"/>
              <a:t>VaR (99%) </a:t>
            </a:r>
            <a:r>
              <a:rPr b="1" lang="en-US" sz="2400">
                <a:solidFill>
                  <a:srgbClr val="FF0000"/>
                </a:solidFill>
              </a:rPr>
              <a:t>2941270.845</a:t>
            </a:r>
            <a:endParaRPr/>
          </a:p>
          <a:p>
            <a:pPr indent="0" lvl="0" marL="0" rtl="0" algn="l">
              <a:spcBef>
                <a:spcPts val="360"/>
              </a:spcBef>
              <a:spcAft>
                <a:spcPts val="0"/>
              </a:spcAft>
              <a:buNone/>
            </a:pPr>
            <a:r>
              <a:t/>
            </a:r>
            <a:endParaRPr/>
          </a:p>
          <a:p>
            <a:pPr indent="0" lvl="0" marL="0" rtl="0" algn="l">
              <a:spcBef>
                <a:spcPts val="36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17"/>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Histogram T.E</a:t>
            </a:r>
            <a:endParaRPr/>
          </a:p>
        </p:txBody>
      </p:sp>
      <p:sp>
        <p:nvSpPr>
          <p:cNvPr id="108" name="Google Shape;108;p17"/>
          <p:cNvSpPr txBox="1"/>
          <p:nvPr>
            <p:ph idx="1" type="body"/>
          </p:nvPr>
        </p:nvSpPr>
        <p:spPr>
          <a:xfrm>
            <a:off x="457200" y="1600200"/>
            <a:ext cx="82296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en-US"/>
              <a:t> </a:t>
            </a:r>
            <a:endParaRPr/>
          </a:p>
          <a:p>
            <a:pPr indent="0" lvl="0" marL="0" rtl="0" algn="l">
              <a:spcBef>
                <a:spcPts val="360"/>
              </a:spcBef>
              <a:spcAft>
                <a:spcPts val="0"/>
              </a:spcAft>
              <a:buNone/>
            </a:pPr>
            <a:r>
              <a:t/>
            </a:r>
            <a:endParaRPr/>
          </a:p>
        </p:txBody>
      </p:sp>
      <p:pic>
        <p:nvPicPr>
          <p:cNvPr id="109" name="Google Shape;109;p17" title="Chart"/>
          <p:cNvPicPr preferRelativeResize="0"/>
          <p:nvPr/>
        </p:nvPicPr>
        <p:blipFill>
          <a:blip r:embed="rId3">
            <a:alphaModFix/>
          </a:blip>
          <a:stretch>
            <a:fillRect/>
          </a:stretch>
        </p:blipFill>
        <p:spPr>
          <a:xfrm>
            <a:off x="710600" y="1922975"/>
            <a:ext cx="7247849" cy="46045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18"/>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b="1" lang="en-US"/>
              <a:t>PHLX Option market</a:t>
            </a:r>
            <a:endParaRPr b="1"/>
          </a:p>
        </p:txBody>
      </p:sp>
      <p:sp>
        <p:nvSpPr>
          <p:cNvPr id="115" name="Google Shape;115;p18"/>
          <p:cNvSpPr txBox="1"/>
          <p:nvPr>
            <p:ph idx="1" type="body"/>
          </p:nvPr>
        </p:nvSpPr>
        <p:spPr>
          <a:xfrm>
            <a:off x="0" y="1567150"/>
            <a:ext cx="87639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i="1" lang="en-US" sz="1800"/>
              <a:t>USD/JPY		Premium per JPY	X=0.0125	   Tot Price/ unit         Tot price JPY $200 mil	</a:t>
            </a:r>
            <a:endParaRPr b="1" i="1" sz="1800"/>
          </a:p>
          <a:p>
            <a:pPr indent="0" lvl="0" marL="0" rtl="0" algn="l">
              <a:spcBef>
                <a:spcPts val="360"/>
              </a:spcBef>
              <a:spcAft>
                <a:spcPts val="0"/>
              </a:spcAft>
              <a:buNone/>
            </a:pPr>
            <a:r>
              <a:rPr b="1" lang="en-US" sz="1800">
                <a:solidFill>
                  <a:srgbClr val="1155CC"/>
                </a:solidFill>
              </a:rPr>
              <a:t>JPY June 	0.008	0.4583	          Yes	            0.012583                       	2516600	</a:t>
            </a:r>
            <a:endParaRPr b="1" sz="1800">
              <a:solidFill>
                <a:srgbClr val="1155CC"/>
              </a:solidFill>
            </a:endParaRPr>
          </a:p>
          <a:p>
            <a:pPr indent="0" lvl="0" marL="0" rtl="0" algn="l">
              <a:spcBef>
                <a:spcPts val="360"/>
              </a:spcBef>
              <a:spcAft>
                <a:spcPts val="0"/>
              </a:spcAft>
              <a:buNone/>
            </a:pPr>
            <a:r>
              <a:rPr b="1" lang="en-US" sz="1800"/>
              <a:t>JPY June	0.009	0.36255	          Yes	            0.0126255	                  2525100	</a:t>
            </a:r>
            <a:endParaRPr b="1" sz="1800"/>
          </a:p>
          <a:p>
            <a:pPr indent="0" lvl="0" marL="0" rtl="0" algn="l">
              <a:spcBef>
                <a:spcPts val="360"/>
              </a:spcBef>
              <a:spcAft>
                <a:spcPts val="0"/>
              </a:spcAft>
              <a:buNone/>
            </a:pPr>
            <a:r>
              <a:rPr b="1" lang="en-US" sz="1800"/>
              <a:t>JPY June 	0.01	        0.29542	          Yes	            0.0129542	                  2590840	</a:t>
            </a:r>
            <a:endParaRPr b="1" sz="1800"/>
          </a:p>
          <a:p>
            <a:pPr indent="0" lvl="0" marL="0" rtl="0" algn="l">
              <a:spcBef>
                <a:spcPts val="360"/>
              </a:spcBef>
              <a:spcAft>
                <a:spcPts val="0"/>
              </a:spcAft>
              <a:buNone/>
            </a:pPr>
            <a:r>
              <a:t/>
            </a:r>
            <a:endParaRPr b="1" i="1" sz="1200"/>
          </a:p>
          <a:p>
            <a:pPr indent="0" lvl="0" marL="0" rtl="0" algn="l">
              <a:spcBef>
                <a:spcPts val="360"/>
              </a:spcBef>
              <a:spcAft>
                <a:spcPts val="0"/>
              </a:spcAft>
              <a:buNone/>
            </a:pPr>
            <a:r>
              <a:rPr b="1" i="1" lang="en-US" sz="1800"/>
              <a:t>How many contract to buy? </a:t>
            </a:r>
            <a:endParaRPr b="1" i="1" sz="1800"/>
          </a:p>
          <a:p>
            <a:pPr indent="0" lvl="0" marL="0" rtl="0" algn="l">
              <a:spcBef>
                <a:spcPts val="360"/>
              </a:spcBef>
              <a:spcAft>
                <a:spcPts val="0"/>
              </a:spcAft>
              <a:buNone/>
            </a:pPr>
            <a:r>
              <a:rPr b="1" i="1" lang="en-US" sz="1800"/>
              <a:t>1 contract = 1M. So 200 contracts for 200 M</a:t>
            </a:r>
            <a:endParaRPr b="1" i="1" sz="1800"/>
          </a:p>
          <a:p>
            <a:pPr indent="0" lvl="0" marL="0" rtl="0" algn="l">
              <a:spcBef>
                <a:spcPts val="360"/>
              </a:spcBef>
              <a:spcAft>
                <a:spcPts val="0"/>
              </a:spcAft>
              <a:buNone/>
            </a:pPr>
            <a:r>
              <a:t/>
            </a:r>
            <a:endParaRPr b="1" i="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19"/>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a:t>OTC option</a:t>
            </a:r>
            <a:endParaRPr b="1"/>
          </a:p>
        </p:txBody>
      </p:sp>
      <p:sp>
        <p:nvSpPr>
          <p:cNvPr id="121" name="Google Shape;121;p19"/>
          <p:cNvSpPr txBox="1"/>
          <p:nvPr>
            <p:ph idx="1" type="body"/>
          </p:nvPr>
        </p:nvSpPr>
        <p:spPr>
          <a:xfrm>
            <a:off x="457200" y="1600200"/>
            <a:ext cx="82296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lang="en-US" sz="1800"/>
              <a:t>USD/JPY		         Premium per JPY	0.0125	Tot Price/unit	 Tot price JPY $200 M</a:t>
            </a:r>
            <a:endParaRPr b="1" sz="1800"/>
          </a:p>
          <a:p>
            <a:pPr indent="0" lvl="0" marL="0" rtl="0" algn="l">
              <a:spcBef>
                <a:spcPts val="360"/>
              </a:spcBef>
              <a:spcAft>
                <a:spcPts val="0"/>
              </a:spcAft>
              <a:buNone/>
            </a:pPr>
            <a:r>
              <a:rPr b="1" lang="en-US" sz="1800">
                <a:solidFill>
                  <a:srgbClr val="4A86E8"/>
                </a:solidFill>
              </a:rPr>
              <a:t>Strike price 0.009	0.4081	                       Yes	0.013081	             2616200</a:t>
            </a:r>
            <a:endParaRPr b="1" sz="1800">
              <a:solidFill>
                <a:srgbClr val="4A86E8"/>
              </a:solidFill>
            </a:endParaRPr>
          </a:p>
          <a:p>
            <a:pPr indent="0" lvl="0" marL="0" rtl="0" algn="l">
              <a:spcBef>
                <a:spcPts val="360"/>
              </a:spcBef>
              <a:spcAft>
                <a:spcPts val="0"/>
              </a:spcAft>
              <a:buNone/>
            </a:pPr>
            <a:r>
              <a:rPr b="1" lang="en-US" sz="1800"/>
              <a:t>Strike price 0.01	0.31976	                       Yes	0.0131976	    2639520</a:t>
            </a:r>
            <a:endParaRPr b="1" sz="1800"/>
          </a:p>
          <a:p>
            <a:pPr indent="0" lvl="0" marL="0" rtl="0" algn="l">
              <a:spcBef>
                <a:spcPts val="360"/>
              </a:spcBef>
              <a:spcAft>
                <a:spcPts val="0"/>
              </a:spcAft>
              <a:buNone/>
            </a:pPr>
            <a:r>
              <a:t/>
            </a:r>
            <a:endParaRPr b="1" sz="1800"/>
          </a:p>
          <a:p>
            <a:pPr indent="0" lvl="0" marL="0" rtl="0" algn="l">
              <a:spcBef>
                <a:spcPts val="360"/>
              </a:spcBef>
              <a:spcAft>
                <a:spcPts val="0"/>
              </a:spcAft>
              <a:buNone/>
            </a:pPr>
            <a:r>
              <a:rPr b="1" lang="en-US" sz="1800"/>
              <a:t>Expiration = April 16th</a:t>
            </a:r>
            <a:endParaRPr b="1" sz="1800"/>
          </a:p>
          <a:p>
            <a:pPr indent="0" lvl="0" marL="0" rtl="0" algn="l">
              <a:spcBef>
                <a:spcPts val="360"/>
              </a:spcBef>
              <a:spcAft>
                <a:spcPts val="0"/>
              </a:spcAft>
              <a:buNone/>
            </a:pPr>
            <a:r>
              <a:t/>
            </a:r>
            <a:endParaRPr b="1" sz="1800"/>
          </a:p>
          <a:p>
            <a:pPr indent="0" lvl="0" marL="0" rtl="0" algn="l">
              <a:spcBef>
                <a:spcPts val="360"/>
              </a:spcBef>
              <a:spcAft>
                <a:spcPts val="0"/>
              </a:spcAft>
              <a:buNone/>
            </a:pPr>
            <a:r>
              <a:rPr b="1" lang="en-US" sz="2400"/>
              <a:t>TRADED VS OTC :</a:t>
            </a:r>
            <a:r>
              <a:rPr b="1" lang="en-US" sz="1800"/>
              <a:t> </a:t>
            </a:r>
            <a:endParaRPr b="1" sz="1800"/>
          </a:p>
          <a:p>
            <a:pPr indent="0" lvl="0" marL="0" rtl="0" algn="l">
              <a:spcBef>
                <a:spcPts val="360"/>
              </a:spcBef>
              <a:spcAft>
                <a:spcPts val="0"/>
              </a:spcAft>
              <a:buNone/>
            </a:pPr>
            <a:r>
              <a:t/>
            </a:r>
            <a:endParaRPr b="1" sz="1800"/>
          </a:p>
          <a:p>
            <a:pPr indent="0" lvl="0" marL="0" rtl="0" algn="l">
              <a:spcBef>
                <a:spcPts val="360"/>
              </a:spcBef>
              <a:spcAft>
                <a:spcPts val="0"/>
              </a:spcAft>
              <a:buNone/>
            </a:pPr>
            <a:r>
              <a:rPr b="1" lang="en-US" sz="2400"/>
              <a:t>Total premium cost for JPY of 200 M is lower with Traded option.</a:t>
            </a:r>
            <a:endParaRPr b="1" sz="2400"/>
          </a:p>
          <a:p>
            <a:pPr indent="0" lvl="0" marL="0" rtl="0" algn="l">
              <a:spcBef>
                <a:spcPts val="360"/>
              </a:spcBef>
              <a:spcAft>
                <a:spcPts val="0"/>
              </a:spcAft>
              <a:buNone/>
            </a:pPr>
            <a:r>
              <a:t/>
            </a:r>
            <a:endParaRPr b="1"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0"/>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l">
              <a:spcBef>
                <a:spcPts val="360"/>
              </a:spcBef>
              <a:spcAft>
                <a:spcPts val="0"/>
              </a:spcAft>
              <a:buClr>
                <a:schemeClr val="dk1"/>
              </a:buClr>
              <a:buSzPts val="1100"/>
              <a:buFont typeface="Arial"/>
              <a:buNone/>
            </a:pPr>
            <a:r>
              <a:rPr b="1" lang="en-US"/>
              <a:t>Forward Alternative</a:t>
            </a:r>
            <a:endParaRPr b="1"/>
          </a:p>
        </p:txBody>
      </p:sp>
      <p:sp>
        <p:nvSpPr>
          <p:cNvPr id="127" name="Google Shape;127;p20"/>
          <p:cNvSpPr txBox="1"/>
          <p:nvPr>
            <p:ph idx="1" type="body"/>
          </p:nvPr>
        </p:nvSpPr>
        <p:spPr>
          <a:xfrm>
            <a:off x="291950" y="1633250"/>
            <a:ext cx="82296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en-US"/>
              <a:t>		</a:t>
            </a:r>
            <a:r>
              <a:rPr b="1" lang="en-US"/>
              <a:t>			</a:t>
            </a:r>
            <a:r>
              <a:rPr b="1" lang="en-US" sz="1800"/>
              <a:t>USD    	JPY</a:t>
            </a:r>
            <a:endParaRPr b="1" sz="1800"/>
          </a:p>
          <a:p>
            <a:pPr indent="0" lvl="0" marL="0" rtl="0" algn="l">
              <a:spcBef>
                <a:spcPts val="360"/>
              </a:spcBef>
              <a:spcAft>
                <a:spcPts val="0"/>
              </a:spcAft>
              <a:buNone/>
            </a:pPr>
            <a:r>
              <a:rPr b="1" lang="en-US" sz="1800"/>
              <a:t>		</a:t>
            </a:r>
            <a:endParaRPr b="1" sz="1800"/>
          </a:p>
          <a:p>
            <a:pPr indent="0" lvl="0" marL="0" rtl="0" algn="l">
              <a:spcBef>
                <a:spcPts val="360"/>
              </a:spcBef>
              <a:spcAft>
                <a:spcPts val="0"/>
              </a:spcAft>
              <a:buNone/>
            </a:pPr>
            <a:r>
              <a:rPr b="1" lang="en-US" sz="1800"/>
              <a:t>Interest</a:t>
            </a:r>
            <a:r>
              <a:rPr b="1" lang="en-US" sz="1800"/>
              <a:t> Rate 3 month	</a:t>
            </a:r>
            <a:r>
              <a:rPr b="1" lang="en-US" sz="1800">
                <a:solidFill>
                  <a:srgbClr val="0000FF"/>
                </a:solidFill>
              </a:rPr>
              <a:t>0.1923	0.15205</a:t>
            </a:r>
            <a:endParaRPr b="1" sz="1800">
              <a:solidFill>
                <a:srgbClr val="0000FF"/>
              </a:solidFill>
            </a:endParaRPr>
          </a:p>
          <a:p>
            <a:pPr indent="0" lvl="0" marL="0" rtl="0" algn="l">
              <a:spcBef>
                <a:spcPts val="360"/>
              </a:spcBef>
              <a:spcAft>
                <a:spcPts val="0"/>
              </a:spcAft>
              <a:buNone/>
            </a:pPr>
            <a:r>
              <a:rPr b="1" lang="en-US" sz="1800"/>
              <a:t>Interest</a:t>
            </a:r>
            <a:r>
              <a:rPr b="1" lang="en-US" sz="1800"/>
              <a:t> Rate 6 month	</a:t>
            </a:r>
            <a:r>
              <a:rPr b="1" lang="en-US" sz="1800">
                <a:solidFill>
                  <a:srgbClr val="0000FF"/>
                </a:solidFill>
              </a:rPr>
              <a:t>0.26205	0.101</a:t>
            </a:r>
            <a:endParaRPr b="1" sz="1800">
              <a:solidFill>
                <a:srgbClr val="0000FF"/>
              </a:solidFill>
            </a:endParaRPr>
          </a:p>
          <a:p>
            <a:pPr indent="0" lvl="0" marL="0" rtl="0" algn="l">
              <a:spcBef>
                <a:spcPts val="360"/>
              </a:spcBef>
              <a:spcAft>
                <a:spcPts val="0"/>
              </a:spcAft>
              <a:buNone/>
            </a:pPr>
            <a:r>
              <a:rPr b="1" lang="en-US" sz="1800"/>
              <a:t>		</a:t>
            </a:r>
            <a:endParaRPr b="1" sz="1800"/>
          </a:p>
          <a:p>
            <a:pPr indent="0" lvl="0" marL="0" rtl="0" algn="l">
              <a:spcBef>
                <a:spcPts val="360"/>
              </a:spcBef>
              <a:spcAft>
                <a:spcPts val="0"/>
              </a:spcAft>
              <a:buNone/>
            </a:pPr>
            <a:r>
              <a:rPr b="1" lang="en-US" sz="1800"/>
              <a:t>IRPT 3 month =           			</a:t>
            </a:r>
            <a:r>
              <a:rPr b="1" lang="en-US" sz="1800">
                <a:solidFill>
                  <a:srgbClr val="0000FF"/>
                </a:solidFill>
              </a:rPr>
              <a:t>0.01247167221</a:t>
            </a:r>
            <a:endParaRPr b="1" sz="1800">
              <a:solidFill>
                <a:srgbClr val="0000FF"/>
              </a:solidFill>
            </a:endParaRPr>
          </a:p>
          <a:p>
            <a:pPr indent="0" lvl="0" marL="0" rtl="0" algn="l">
              <a:spcBef>
                <a:spcPts val="360"/>
              </a:spcBef>
              <a:spcAft>
                <a:spcPts val="0"/>
              </a:spcAft>
              <a:buNone/>
            </a:pPr>
            <a:r>
              <a:rPr b="1" lang="en-US" sz="1800"/>
              <a:t>IRPT 6 month = 				</a:t>
            </a:r>
            <a:r>
              <a:rPr b="1" lang="en-US" sz="1800">
                <a:solidFill>
                  <a:srgbClr val="0000FF"/>
                </a:solidFill>
              </a:rPr>
              <a:t>0.01248089255	</a:t>
            </a:r>
            <a:endParaRPr b="1" sz="1800">
              <a:solidFill>
                <a:srgbClr val="0000FF"/>
              </a:solidFill>
            </a:endParaRPr>
          </a:p>
          <a:p>
            <a:pPr indent="0" lvl="0" marL="0" rtl="0" algn="l">
              <a:spcBef>
                <a:spcPts val="360"/>
              </a:spcBef>
              <a:spcAft>
                <a:spcPts val="0"/>
              </a:spcAft>
              <a:buNone/>
            </a:pPr>
            <a:r>
              <a:rPr b="1" lang="en-US" sz="1800"/>
              <a:t>Spot rate = 					</a:t>
            </a:r>
            <a:r>
              <a:rPr b="1" lang="en-US" sz="1800">
                <a:solidFill>
                  <a:srgbClr val="0000FF"/>
                </a:solidFill>
              </a:rPr>
              <a:t>0.01247	</a:t>
            </a:r>
            <a:r>
              <a:rPr b="1" lang="en-US" sz="1800"/>
              <a:t>	</a:t>
            </a:r>
            <a:endParaRPr b="1" sz="1800"/>
          </a:p>
          <a:p>
            <a:pPr indent="0" lvl="0" marL="0" rtl="0" algn="l">
              <a:spcBef>
                <a:spcPts val="360"/>
              </a:spcBef>
              <a:spcAft>
                <a:spcPts val="0"/>
              </a:spcAft>
              <a:buNone/>
            </a:pPr>
            <a:r>
              <a:rPr b="1" lang="en-US" sz="1800"/>
              <a:t>Avg for 4 month forward rate =	</a:t>
            </a:r>
            <a:r>
              <a:rPr b="1" lang="en-US" sz="1800">
                <a:solidFill>
                  <a:srgbClr val="0000FF"/>
                </a:solidFill>
              </a:rPr>
              <a:t>0.01247628238	</a:t>
            </a:r>
            <a:endParaRPr b="1" sz="1800">
              <a:solidFill>
                <a:srgbClr val="0000FF"/>
              </a:solidFill>
            </a:endParaRPr>
          </a:p>
          <a:p>
            <a:pPr indent="0" lvl="0" marL="0" rtl="0" algn="l">
              <a:spcBef>
                <a:spcPts val="360"/>
              </a:spcBef>
              <a:spcAft>
                <a:spcPts val="0"/>
              </a:spcAft>
              <a:buNone/>
            </a:pPr>
            <a:r>
              <a:rPr b="1" lang="en-US" sz="1800"/>
              <a:t>JPY payment in April =    		</a:t>
            </a:r>
            <a:r>
              <a:rPr b="1" lang="en-US" sz="1800">
                <a:solidFill>
                  <a:srgbClr val="0000FF"/>
                </a:solidFill>
              </a:rPr>
              <a:t>200000000</a:t>
            </a:r>
            <a:r>
              <a:rPr b="1" lang="en-US" sz="1800"/>
              <a:t>	</a:t>
            </a:r>
            <a:endParaRPr b="1" sz="1800"/>
          </a:p>
          <a:p>
            <a:pPr indent="0" lvl="0" marL="0" rtl="0" algn="l">
              <a:spcBef>
                <a:spcPts val="360"/>
              </a:spcBef>
              <a:spcAft>
                <a:spcPts val="0"/>
              </a:spcAft>
              <a:buNone/>
            </a:pPr>
            <a:r>
              <a:rPr b="1" lang="en-US" sz="1800"/>
              <a:t>	  						</a:t>
            </a:r>
            <a:r>
              <a:rPr b="1" lang="en-US" sz="1800">
                <a:solidFill>
                  <a:srgbClr val="FF0000"/>
                </a:solidFill>
              </a:rPr>
              <a:t>2495256.476</a:t>
            </a:r>
            <a:endParaRPr b="1" sz="18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1"/>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a:t>Forward Alternative </a:t>
            </a:r>
            <a:r>
              <a:rPr b="1" i="1" lang="en-US"/>
              <a:t>vs</a:t>
            </a:r>
            <a:r>
              <a:rPr b="1" lang="en-US"/>
              <a:t> Cost of Options</a:t>
            </a:r>
            <a:endParaRPr b="1"/>
          </a:p>
        </p:txBody>
      </p:sp>
      <p:sp>
        <p:nvSpPr>
          <p:cNvPr id="133" name="Google Shape;133;p21"/>
          <p:cNvSpPr txBox="1"/>
          <p:nvPr>
            <p:ph idx="1" type="body"/>
          </p:nvPr>
        </p:nvSpPr>
        <p:spPr>
          <a:xfrm>
            <a:off x="457200" y="1600200"/>
            <a:ext cx="82296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sz="1800">
              <a:solidFill>
                <a:srgbClr val="FF0000"/>
              </a:solidFill>
            </a:endParaRPr>
          </a:p>
          <a:p>
            <a:pPr indent="0" lvl="0" marL="0" rtl="0" algn="l">
              <a:spcBef>
                <a:spcPts val="360"/>
              </a:spcBef>
              <a:spcAft>
                <a:spcPts val="0"/>
              </a:spcAft>
              <a:buNone/>
            </a:pPr>
            <a:r>
              <a:t/>
            </a:r>
            <a:endParaRPr sz="1800">
              <a:solidFill>
                <a:srgbClr val="FF0000"/>
              </a:solidFill>
            </a:endParaRPr>
          </a:p>
          <a:p>
            <a:pPr indent="0" lvl="0" marL="0" rtl="0" algn="l">
              <a:spcBef>
                <a:spcPts val="360"/>
              </a:spcBef>
              <a:spcAft>
                <a:spcPts val="0"/>
              </a:spcAft>
              <a:buNone/>
            </a:pPr>
            <a:r>
              <a:t/>
            </a:r>
            <a:endParaRPr sz="1800">
              <a:solidFill>
                <a:srgbClr val="FF0000"/>
              </a:solidFill>
            </a:endParaRPr>
          </a:p>
          <a:p>
            <a:pPr indent="0" lvl="0" marL="0" rtl="0" algn="l">
              <a:spcBef>
                <a:spcPts val="360"/>
              </a:spcBef>
              <a:spcAft>
                <a:spcPts val="0"/>
              </a:spcAft>
              <a:buNone/>
            </a:pPr>
            <a:r>
              <a:t/>
            </a:r>
            <a:endParaRPr sz="1800">
              <a:solidFill>
                <a:srgbClr val="FF0000"/>
              </a:solidFill>
            </a:endParaRPr>
          </a:p>
          <a:p>
            <a:pPr indent="0" lvl="0" marL="0" rtl="0" algn="l">
              <a:spcBef>
                <a:spcPts val="360"/>
              </a:spcBef>
              <a:spcAft>
                <a:spcPts val="0"/>
              </a:spcAft>
              <a:buNone/>
            </a:pPr>
            <a:r>
              <a:t/>
            </a:r>
            <a:endParaRPr sz="1800">
              <a:solidFill>
                <a:srgbClr val="FF0000"/>
              </a:solidFill>
            </a:endParaRPr>
          </a:p>
          <a:p>
            <a:pPr indent="0" lvl="0" marL="0" rtl="0" algn="l">
              <a:spcBef>
                <a:spcPts val="360"/>
              </a:spcBef>
              <a:spcAft>
                <a:spcPts val="0"/>
              </a:spcAft>
              <a:buNone/>
            </a:pPr>
            <a:r>
              <a:rPr b="1" lang="en-US" sz="1400">
                <a:solidFill>
                  <a:srgbClr val="FF0000"/>
                </a:solidFill>
              </a:rPr>
              <a:t>                           </a:t>
            </a:r>
            <a:endParaRPr sz="1400">
              <a:solidFill>
                <a:srgbClr val="FF0000"/>
              </a:solidFill>
            </a:endParaRPr>
          </a:p>
          <a:p>
            <a:pPr indent="0" lvl="0" marL="0" rtl="0" algn="l">
              <a:spcBef>
                <a:spcPts val="360"/>
              </a:spcBef>
              <a:spcAft>
                <a:spcPts val="0"/>
              </a:spcAft>
              <a:buNone/>
            </a:pPr>
            <a:r>
              <a:t/>
            </a:r>
            <a:endParaRPr b="1" sz="1400">
              <a:solidFill>
                <a:srgbClr val="FF0000"/>
              </a:solidFill>
            </a:endParaRPr>
          </a:p>
          <a:p>
            <a:pPr indent="0" lvl="0" marL="0" rtl="0" algn="l">
              <a:spcBef>
                <a:spcPts val="360"/>
              </a:spcBef>
              <a:spcAft>
                <a:spcPts val="0"/>
              </a:spcAft>
              <a:buNone/>
            </a:pPr>
            <a:r>
              <a:rPr lang="en-US" sz="1800">
                <a:solidFill>
                  <a:srgbClr val="FF0000"/>
                </a:solidFill>
              </a:rPr>
              <a:t>                           </a:t>
            </a:r>
            <a:r>
              <a:rPr lang="en-US" sz="1100">
                <a:solidFill>
                  <a:srgbClr val="FF0000"/>
                </a:solidFill>
              </a:rPr>
              <a:t>    </a:t>
            </a:r>
            <a:endParaRPr sz="1100">
              <a:solidFill>
                <a:srgbClr val="FF0000"/>
              </a:solidFill>
            </a:endParaRPr>
          </a:p>
          <a:p>
            <a:pPr indent="0" lvl="0" marL="0" rtl="0" algn="l">
              <a:spcBef>
                <a:spcPts val="360"/>
              </a:spcBef>
              <a:spcAft>
                <a:spcPts val="0"/>
              </a:spcAft>
              <a:buNone/>
            </a:pPr>
            <a:r>
              <a:rPr lang="en-US" sz="1100">
                <a:solidFill>
                  <a:srgbClr val="FF0000"/>
                </a:solidFill>
              </a:rPr>
              <a:t>                                                </a:t>
            </a:r>
            <a:r>
              <a:rPr b="1" lang="en-US" sz="1400">
                <a:solidFill>
                  <a:srgbClr val="1155CC"/>
                </a:solidFill>
              </a:rPr>
              <a:t>2,516,600	</a:t>
            </a:r>
            <a:endParaRPr sz="1800">
              <a:solidFill>
                <a:srgbClr val="FF0000"/>
              </a:solidFill>
            </a:endParaRPr>
          </a:p>
          <a:p>
            <a:pPr indent="0" lvl="0" marL="0" rtl="0" algn="l">
              <a:spcBef>
                <a:spcPts val="360"/>
              </a:spcBef>
              <a:spcAft>
                <a:spcPts val="0"/>
              </a:spcAft>
              <a:buNone/>
            </a:pPr>
            <a:r>
              <a:rPr lang="en-US" sz="1100">
                <a:solidFill>
                  <a:srgbClr val="FF0000"/>
                </a:solidFill>
              </a:rPr>
              <a:t>                                               </a:t>
            </a:r>
            <a:r>
              <a:rPr b="1" lang="en-US" sz="1400">
                <a:solidFill>
                  <a:srgbClr val="FF0000"/>
                </a:solidFill>
              </a:rPr>
              <a:t>2,495,256</a:t>
            </a:r>
            <a:endParaRPr b="1" sz="1400">
              <a:solidFill>
                <a:srgbClr val="FF0000"/>
              </a:solidFill>
            </a:endParaRPr>
          </a:p>
          <a:p>
            <a:pPr indent="0" lvl="0" marL="0" rtl="0" algn="l">
              <a:spcBef>
                <a:spcPts val="360"/>
              </a:spcBef>
              <a:spcAft>
                <a:spcPts val="0"/>
              </a:spcAft>
              <a:buNone/>
            </a:pPr>
            <a:r>
              <a:t/>
            </a:r>
            <a:endParaRPr b="1" sz="1400">
              <a:solidFill>
                <a:srgbClr val="FF0000"/>
              </a:solidFill>
            </a:endParaRPr>
          </a:p>
          <a:p>
            <a:pPr indent="0" lvl="0" marL="0" rtl="0" algn="l">
              <a:spcBef>
                <a:spcPts val="360"/>
              </a:spcBef>
              <a:spcAft>
                <a:spcPts val="0"/>
              </a:spcAft>
              <a:buNone/>
            </a:pPr>
            <a:r>
              <a:t/>
            </a:r>
            <a:endParaRPr b="1" sz="1400">
              <a:solidFill>
                <a:srgbClr val="FF0000"/>
              </a:solidFill>
            </a:endParaRPr>
          </a:p>
          <a:p>
            <a:pPr indent="0" lvl="0" marL="0" rtl="0" algn="l">
              <a:spcBef>
                <a:spcPts val="360"/>
              </a:spcBef>
              <a:spcAft>
                <a:spcPts val="0"/>
              </a:spcAft>
              <a:buNone/>
            </a:pPr>
            <a:r>
              <a:t/>
            </a:r>
            <a:endParaRPr b="1" sz="1400">
              <a:solidFill>
                <a:srgbClr val="FF0000"/>
              </a:solidFill>
            </a:endParaRPr>
          </a:p>
          <a:p>
            <a:pPr indent="0" lvl="0" marL="0" rtl="0" algn="l">
              <a:spcBef>
                <a:spcPts val="360"/>
              </a:spcBef>
              <a:spcAft>
                <a:spcPts val="0"/>
              </a:spcAft>
              <a:buNone/>
            </a:pPr>
            <a:r>
              <a:rPr b="1" lang="en-US" sz="1400">
                <a:solidFill>
                  <a:srgbClr val="FF0000"/>
                </a:solidFill>
              </a:rPr>
              <a:t>                                                                                       </a:t>
            </a:r>
            <a:r>
              <a:rPr b="1" lang="en-US" sz="1400">
                <a:solidFill>
                  <a:srgbClr val="000000"/>
                </a:solidFill>
              </a:rPr>
              <a:t>0.08</a:t>
            </a:r>
            <a:endParaRPr b="1" sz="1400">
              <a:solidFill>
                <a:srgbClr val="000000"/>
              </a:solidFill>
            </a:endParaRPr>
          </a:p>
        </p:txBody>
      </p:sp>
      <p:cxnSp>
        <p:nvCxnSpPr>
          <p:cNvPr id="134" name="Google Shape;134;p21"/>
          <p:cNvCxnSpPr/>
          <p:nvPr/>
        </p:nvCxnSpPr>
        <p:spPr>
          <a:xfrm flipH="1" rot="10800000">
            <a:off x="2852450" y="1906100"/>
            <a:ext cx="15900" cy="3437100"/>
          </a:xfrm>
          <a:prstGeom prst="straightConnector1">
            <a:avLst/>
          </a:prstGeom>
          <a:noFill/>
          <a:ln cap="flat" cmpd="sng" w="38100">
            <a:solidFill>
              <a:schemeClr val="dk2"/>
            </a:solidFill>
            <a:prstDash val="solid"/>
            <a:round/>
            <a:headEnd len="med" w="med" type="none"/>
            <a:tailEnd len="med" w="med" type="triangle"/>
          </a:ln>
        </p:spPr>
      </p:cxnSp>
      <p:cxnSp>
        <p:nvCxnSpPr>
          <p:cNvPr id="135" name="Google Shape;135;p21"/>
          <p:cNvCxnSpPr/>
          <p:nvPr/>
        </p:nvCxnSpPr>
        <p:spPr>
          <a:xfrm>
            <a:off x="2852450" y="5311400"/>
            <a:ext cx="4837200" cy="31800"/>
          </a:xfrm>
          <a:prstGeom prst="straightConnector1">
            <a:avLst/>
          </a:prstGeom>
          <a:noFill/>
          <a:ln cap="flat" cmpd="sng" w="38100">
            <a:solidFill>
              <a:schemeClr val="dk2"/>
            </a:solidFill>
            <a:prstDash val="solid"/>
            <a:round/>
            <a:headEnd len="med" w="med" type="none"/>
            <a:tailEnd len="med" w="med" type="triangle"/>
          </a:ln>
        </p:spPr>
      </p:cxnSp>
      <p:cxnSp>
        <p:nvCxnSpPr>
          <p:cNvPr id="136" name="Google Shape;136;p21"/>
          <p:cNvCxnSpPr/>
          <p:nvPr/>
        </p:nvCxnSpPr>
        <p:spPr>
          <a:xfrm>
            <a:off x="2828600" y="4539625"/>
            <a:ext cx="4884900" cy="31800"/>
          </a:xfrm>
          <a:prstGeom prst="straightConnector1">
            <a:avLst/>
          </a:prstGeom>
          <a:noFill/>
          <a:ln cap="flat" cmpd="sng" w="9525">
            <a:solidFill>
              <a:srgbClr val="FF0000"/>
            </a:solidFill>
            <a:prstDash val="solid"/>
            <a:round/>
            <a:headEnd len="med" w="med" type="none"/>
            <a:tailEnd len="med" w="med" type="triangle"/>
          </a:ln>
        </p:spPr>
      </p:cxnSp>
      <p:cxnSp>
        <p:nvCxnSpPr>
          <p:cNvPr id="137" name="Google Shape;137;p21"/>
          <p:cNvCxnSpPr/>
          <p:nvPr/>
        </p:nvCxnSpPr>
        <p:spPr>
          <a:xfrm flipH="1" rot="10800000">
            <a:off x="2757000" y="4197450"/>
            <a:ext cx="1352400" cy="1495800"/>
          </a:xfrm>
          <a:prstGeom prst="straightConnector1">
            <a:avLst/>
          </a:prstGeom>
          <a:noFill/>
          <a:ln cap="flat" cmpd="sng" w="9525">
            <a:solidFill>
              <a:srgbClr val="4A86E8"/>
            </a:solidFill>
            <a:prstDash val="solid"/>
            <a:round/>
            <a:headEnd len="med" w="med" type="none"/>
            <a:tailEnd len="med" w="med" type="none"/>
          </a:ln>
        </p:spPr>
      </p:cxnSp>
      <p:cxnSp>
        <p:nvCxnSpPr>
          <p:cNvPr id="138" name="Google Shape;138;p21"/>
          <p:cNvCxnSpPr/>
          <p:nvPr/>
        </p:nvCxnSpPr>
        <p:spPr>
          <a:xfrm>
            <a:off x="4109400" y="4207350"/>
            <a:ext cx="3230100" cy="15900"/>
          </a:xfrm>
          <a:prstGeom prst="straightConnector1">
            <a:avLst/>
          </a:prstGeom>
          <a:noFill/>
          <a:ln cap="flat" cmpd="sng" w="9525">
            <a:solidFill>
              <a:srgbClr val="4A86E8"/>
            </a:solidFill>
            <a:prstDash val="solid"/>
            <a:round/>
            <a:headEnd len="med" w="med" type="none"/>
            <a:tailEnd len="med" w="med" type="triangle"/>
          </a:ln>
        </p:spPr>
      </p:cxnSp>
      <p:sp>
        <p:nvSpPr>
          <p:cNvPr id="139" name="Google Shape;139;p21"/>
          <p:cNvSpPr txBox="1"/>
          <p:nvPr/>
        </p:nvSpPr>
        <p:spPr>
          <a:xfrm>
            <a:off x="6577800" y="4653900"/>
            <a:ext cx="1175400" cy="16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latin typeface="Calibri"/>
                <a:ea typeface="Calibri"/>
                <a:cs typeface="Calibri"/>
                <a:sym typeface="Calibri"/>
              </a:rPr>
              <a:t>Forward</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
        <p:nvSpPr>
          <p:cNvPr id="140" name="Google Shape;140;p21"/>
          <p:cNvSpPr txBox="1"/>
          <p:nvPr/>
        </p:nvSpPr>
        <p:spPr>
          <a:xfrm>
            <a:off x="6878175" y="3352038"/>
            <a:ext cx="7332300" cy="85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latin typeface="Calibri"/>
                <a:ea typeface="Calibri"/>
                <a:cs typeface="Calibri"/>
                <a:sym typeface="Calibri"/>
              </a:rPr>
              <a:t>Option</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