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 id="2147483659" r:id="rId2"/>
  </p:sldMasterIdLst>
  <p:notesMasterIdLst>
    <p:notesMasterId r:id="rId12"/>
  </p:notesMasterIdLst>
  <p:handoutMasterIdLst>
    <p:handoutMasterId r:id="rId13"/>
  </p:handoutMasterIdLst>
  <p:sldIdLst>
    <p:sldId id="330" r:id="rId3"/>
    <p:sldId id="414" r:id="rId4"/>
    <p:sldId id="413" r:id="rId5"/>
    <p:sldId id="427" r:id="rId6"/>
    <p:sldId id="426" r:id="rId7"/>
    <p:sldId id="417" r:id="rId8"/>
    <p:sldId id="418" r:id="rId9"/>
    <p:sldId id="419" r:id="rId10"/>
    <p:sldId id="420" r:id="rId11"/>
  </p:sldIdLst>
  <p:sldSz cx="9144000" cy="6858000" type="screen4x3"/>
  <p:notesSz cx="6858000" cy="9144000"/>
  <p:embeddedFontLst>
    <p:embeddedFont>
      <p:font typeface="Noto Sans Symbols" panose="020B0502040504020204" pitchFamily="34" charset="0"/>
      <p:regular r:id="rId14"/>
      <p:bold r:id="rId15"/>
      <p:italic r:id="rId16"/>
      <p:boldItalic r:id="rId17"/>
    </p:embeddedFont>
    <p:embeddedFont>
      <p:font typeface="Verdana" panose="020B0604030504040204"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guide id="3" orient="horz" pos="4178" userDrawn="1">
          <p15:clr>
            <a:srgbClr val="A4A3A4"/>
          </p15:clr>
        </p15:guide>
        <p15:guide id="4" orient="horz" pos="119" userDrawn="1">
          <p15:clr>
            <a:srgbClr val="A4A3A4"/>
          </p15:clr>
        </p15:guide>
        <p15:guide id="5" orient="horz" pos="709" userDrawn="1">
          <p15:clr>
            <a:srgbClr val="A4A3A4"/>
          </p15:clr>
        </p15:guide>
        <p15:guide id="6" orient="horz" pos="1071" userDrawn="1">
          <p15:clr>
            <a:srgbClr val="A4A3A4"/>
          </p15:clr>
        </p15:guide>
        <p15:guide id="7" pos="63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7" name="SP" initials="SP" lastIdx="3" clrIdx="7">
    <p:extLst>
      <p:ext uri="{19B8F6BF-5375-455C-9EA6-DF929625EA0E}">
        <p15:presenceInfo xmlns:p15="http://schemas.microsoft.com/office/powerpoint/2012/main" userId="SP" providerId="None"/>
      </p:ext>
    </p:extLst>
  </p:cmAuthor>
  <p:cmAuthor id="1" name="Ruchi Sachdev" initials="" lastIdx="8" clrIdx="1"/>
  <p:cmAuthor id="8" name="Sugandh Juneja" initials="SJ" lastIdx="1" clrIdx="8">
    <p:extLst>
      <p:ext uri="{19B8F6BF-5375-455C-9EA6-DF929625EA0E}">
        <p15:presenceInfo xmlns:p15="http://schemas.microsoft.com/office/powerpoint/2012/main" userId="Sugandh Juneja" providerId="None"/>
      </p:ext>
    </p:extLst>
  </p:cmAuthor>
  <p:cmAuthor id="2" name="Sarah Reusché" initials="" lastIdx="13" clrIdx="2"/>
  <p:cmAuthor id="3" name="Nitin Shankar" initials="" lastIdx="6" clrIdx="3"/>
  <p:cmAuthor id="4" name="Kristen Flathman" initials="" lastIdx="1" clrIdx="4"/>
  <p:cmAuthor id="5" name="Ben Schroeter" initials="" lastIdx="0" clrIdx="5"/>
  <p:cmAuthor id="6" name="AnnMarie Short" initials="AS" lastIdx="35" clrIdx="6">
    <p:extLst>
      <p:ext uri="{19B8F6BF-5375-455C-9EA6-DF929625EA0E}">
        <p15:presenceInfo xmlns:p15="http://schemas.microsoft.com/office/powerpoint/2012/main" userId="5a9a73d1263ca8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5" autoAdjust="0"/>
    <p:restoredTop sz="93874" autoAdjust="0"/>
  </p:normalViewPr>
  <p:slideViewPr>
    <p:cSldViewPr snapToGrid="0" snapToObjects="1">
      <p:cViewPr varScale="1">
        <p:scale>
          <a:sx n="106" d="100"/>
          <a:sy n="106" d="100"/>
        </p:scale>
        <p:origin x="2352" y="168"/>
      </p:cViewPr>
      <p:guideLst>
        <p:guide orient="horz" pos="4042"/>
        <p:guide pos="295"/>
        <p:guide orient="horz" pos="4178"/>
        <p:guide orient="horz" pos="119"/>
        <p:guide orient="horz" pos="709"/>
        <p:guide orient="horz" pos="1071"/>
        <p:guide pos="635"/>
      </p:guideLst>
    </p:cSldViewPr>
  </p:slideViewPr>
  <p:outlineViewPr>
    <p:cViewPr>
      <p:scale>
        <a:sx n="33" d="100"/>
        <a:sy n="33" d="100"/>
      </p:scale>
      <p:origin x="0" y="-6402"/>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12/24/21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602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 important aspect of corporate social responsibility involves creating an environment that ensures fair and ethical treatment of employees consistent with the societal norms. Specifically, to implement corporate social responsibility in the workplace, companies typically focus on the following areas: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Fair compensation that offers wages consistent with the industry norms and is sufficient to meet basic living requirements.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Work–life balance that ensures employees can allocate time to other aspects of their lives—family, personal interests, socializing, and leisure activities.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Diversity that is promoted by avoiding artificial barriers or distinctions based on factors such as race, ethnicity, religion, and culture.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 safe and healthful working environment that protects employees against workplace violence and work-related illnesses.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Employee development that is fostered by investing resources in training and advancing employees.</a:t>
            </a:r>
            <a:endParaRPr lang="en-IN" dirty="0"/>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5243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Raising the level of socially responsible marketing calls for a three-pronged approach that focuses on the community, the environment, and the marketplace. In this context, social justice advocates and environmentalists have brought a broader definition of bottom line into public consciousness by introducing societal and environmental benefits as key components of a company’s bottom line.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Thus, many companies focus on the so-called triple bottom line—people (social component), planet (sustainability component), and profit (monetary component).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concept of a triple bottom line implies that a company's responsibility lies with stakeholders, all entities directly or indirectly influenced by the actions of the company, rather than just with shareholders, who actually own the firm. These stakeholders can include, in addition to the shareholders, company employees and customers, as well as the society at large.</a:t>
            </a:r>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8972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 important aspect of corporate social responsibility involves creating an environment that ensures fair and ethical treatment of employees consistent with the societal norms. Specifically, to implement corporate social responsibility in the workplace, companies typically focus on the following areas: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Fair compensation that offers wages consistent with the industry norms and is sufficient to meet basic living requirements.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Work–life balance that ensures employees can allocate time to other aspects of their lives—family, personal interests, socializing, and leisure activities.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Diversity that is promoted by avoiding artificial barriers or distinctions based on factors such as race, ethnicity, religion, and culture.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 safe and healthful working environment that protects employees against workplace violence and work-related illnesses.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Employee development that is fostered by investing resources in training and advancing employees.</a:t>
            </a:r>
            <a:endParaRPr lang="en-IN" dirty="0"/>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1117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 growth of corporate giving raises the question of the ultimate impact of corporate philanthropy on a company’s market performance. Researchers have argued that corporate giving can have a positive impact in at least three domains: enhancing company image, enhancing customer loyalty, and enhancing perceived product performance.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has been shown that consumers view companies engaged in corporate philanthropy as being warmer, more compassionate, more ethical, more likable and trustworthy, and less blameworthy in the midst of corporate crises.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has further been shown that a company’s reputation for social responsibility tends to enhance consumer loyalty, increase customer satisfaction, decrease consumer price sensitivity, and increase their brand commitment.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also has been argued that a company’s socially responsible behavior is likely to increase product sales by motivating consumers to reward a company for its prosocial behavior and giving consumers the opportunity to attain moral satisfaction from the “warm glow of giving.”</a:t>
            </a:r>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7027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Many firms blend corporate social responsibility initiatives with marketing activities. Cause marketing links the firm’s contributions toward a designated cause to customers’ engaging directly or indirectly in revenue-producing transactions with the firm.</a:t>
            </a:r>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4666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82365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Social marketing is similar to cause marketing in that both aim to benefit the community in which the company operates. But unlike cause marketing, which aligns its business activities to support a cause, social marketing aims to further a cause, such as “say no to drugs” or “exercise more and eat better.”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unlike cause marketing, which is typically done by for-profit organizations, social marketing is typically done by nonprofit or government organizations and is not directly related to a particular business activity. Social marketing is about influencing behavioral change for social good by using a systematic marketing planning process that involves some well-defined audience segment. Social marketers initially focused on the issues of tobacco, family planning, and HIV/AIDS. Social marketing now includes efforts to improve public health, prevent injuries, protect the environment, contribute to communities, and enhance financial well-being. Today there are over 2,000 practitioners around the world working mainly in nonprofit organizations to advance the social good.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concept of social marketing is related to that of brand activism. 35 Brand activism entails a company taking a stand on an important—typically controversial—social, economic, environmental, or political issue. As a form of social marketing, brand activism is associated with a focus on societal issues that customers and employees care about, rather than on issues that concern the company’s bottom line. What makes brand activism stand out from other forms of social marketing is that it involves a company taking a prominent and early position on a divisive issue that has important societal implications.</a:t>
            </a:r>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70536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Sustainability—the ability to meet humanity’s needs without harming future generations—now tops many corporate agendas. Major corporations outline in great detail how they are trying to improve the long-term impact of their actions on communities and the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Increasingly, consumers want information about a company’s record on social and environmental responsibility to help them decide which companies to buy from, invest in, and work for. Communicating corporate social responsibility can be a challenge. Once a firm touts an environmental initiative, it can become a target for criticism. Often, the more committed a company is to sustainability and environmental protection, the more dilemmas can arise, as Green Mountain Coffee Roasters has found.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Heightened interest in sustainability has also, regrettably, resulted in greenwashing—that is, providing misleading information or giving a false impression that products or practices are environmentally friendly without living up to that promise.</a:t>
            </a:r>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37677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958098"/>
            <a:ext cx="8229600" cy="478970"/>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lgn="ctr">
              <a:buNone/>
              <a:defRPr sz="3000" b="1">
                <a:latin typeface="+mn-lt"/>
              </a:defRPr>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0" indent="0" algn="ctr">
              <a:buNone/>
              <a:defRPr sz="2200">
                <a:latin typeface="+mn-lt"/>
              </a:defRPr>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558412"/>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p:nvPr>
        </p:nvSpPr>
        <p:spPr>
          <a:xfrm>
            <a:off x="5048250" y="1558412"/>
            <a:ext cx="3638550" cy="37544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420799"/>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mn-lt"/>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69483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1"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3274199" y="1552575"/>
            <a:ext cx="2595602"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6091197"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2572593"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687986"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6803378"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L="1143000" marR="0" indent="-230400" algn="l" rtl="0">
              <a:lnSpc>
                <a:spcPct val="100000"/>
              </a:lnSpc>
              <a:spcAft>
                <a:spcPts val="0"/>
              </a:spcAft>
              <a:buClr>
                <a:srgbClr val="007FA3"/>
              </a:buClr>
              <a:buSzPct val="100000"/>
              <a:buFont typeface="Arial" panose="020B0604020202020204" pitchFamily="34" charset="0"/>
              <a:buChar char="▪"/>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en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4011769" cy="46940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0" y="2216772"/>
            <a:ext cx="4011769" cy="55218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57200" y="2953477"/>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457200" y="3640944"/>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7"/>
          </p:nvPr>
        </p:nvSpPr>
        <p:spPr>
          <a:xfrm>
            <a:off x="457200" y="4352925"/>
            <a:ext cx="4011769"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8"/>
          </p:nvPr>
        </p:nvSpPr>
        <p:spPr>
          <a:xfrm>
            <a:off x="457200" y="5010150"/>
            <a:ext cx="4011769"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7200" y="5692775"/>
            <a:ext cx="4011769"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622801" y="1557338"/>
            <a:ext cx="4064000" cy="4651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622800" y="2216150"/>
            <a:ext cx="4064000" cy="5524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622800" y="2952750"/>
            <a:ext cx="4064000" cy="52546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3"/>
          </p:nvPr>
        </p:nvSpPr>
        <p:spPr>
          <a:xfrm>
            <a:off x="4622800" y="3641725"/>
            <a:ext cx="4064000" cy="52387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4"/>
          </p:nvPr>
        </p:nvSpPr>
        <p:spPr>
          <a:xfrm>
            <a:off x="4622800" y="4352925"/>
            <a:ext cx="4064000"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25"/>
          </p:nvPr>
        </p:nvSpPr>
        <p:spPr>
          <a:xfrm>
            <a:off x="4713288" y="5010150"/>
            <a:ext cx="3973512"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26"/>
          </p:nvPr>
        </p:nvSpPr>
        <p:spPr>
          <a:xfrm>
            <a:off x="4713288" y="5692775"/>
            <a:ext cx="3973512"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47121803"/>
      </p:ext>
    </p:extLst>
  </p:cSld>
  <p:clrMapOvr>
    <a:masterClrMapping/>
  </p:clrMapOvr>
  <p:extLst>
    <p:ext uri="{DCECCB84-F9BA-43D5-87BE-67443E8EF086}">
      <p15:sldGuideLst xmlns:p15="http://schemas.microsoft.com/office/powerpoint/2012/main">
        <p15:guide id="1" orient="horz" pos="98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41479"/>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64404"/>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102487"/>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2022, 2016, 2012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8" name="Picture Placeholder 21" descr="Pearson Logo">
            <a:extLst>
              <a:ext uri="{FF2B5EF4-FFF2-40B4-BE49-F238E27FC236}">
                <a16:creationId xmlns:a16="http://schemas.microsoft.com/office/drawing/2014/main" id="{9482BDEB-84DF-4344-AD30-389884976DF6}"/>
              </a:ext>
            </a:extLst>
          </p:cNvPr>
          <p:cNvPicPr>
            <a:picLocks noChangeAspect="1"/>
          </p:cNvPicPr>
          <p:nvPr userDrawn="1"/>
        </p:nvPicPr>
        <p:blipFill>
          <a:blip r:embed="rId14"/>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64" r:id="rId1"/>
    <p:sldLayoutId id="2147483650" r:id="rId2"/>
    <p:sldLayoutId id="2147483676" r:id="rId3"/>
    <p:sldLayoutId id="2147483677" r:id="rId4"/>
    <p:sldLayoutId id="2147483678" r:id="rId5"/>
    <p:sldLayoutId id="2147483679" r:id="rId6"/>
    <p:sldLayoutId id="2147483680" r:id="rId7"/>
    <p:sldLayoutId id="2147483671" r:id="rId8"/>
    <p:sldLayoutId id="2147483673" r:id="rId9"/>
    <p:sldLayoutId id="2147483670" r:id="rId10"/>
    <p:sldLayoutId id="2147483669" r:id="rId11"/>
    <p:sldLayoutId id="214748365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 uri="{C183D7F6-B498-43B3-948B-1728B52AA6E4}">
                <adec:decorative xmlns:adec="http://schemas.microsoft.com/office/drawing/2017/decorative" val="1"/>
              </a:ext>
            </a:extLst>
          </p:cNvPr>
          <p:cNvSpPr>
            <a:spLocks noGrp="1"/>
          </p:cNvSpPr>
          <p:nvPr>
            <p:ph type="title"/>
          </p:nvPr>
        </p:nvSpPr>
        <p:spPr>
          <a:xfrm>
            <a:off x="457199" y="143692"/>
            <a:ext cx="8229601" cy="987333"/>
          </a:xfrm>
        </p:spPr>
        <p:txBody>
          <a:bodyPr anchor="ctr"/>
          <a:lstStyle/>
          <a:p>
            <a:r>
              <a:rPr lang="en-US" dirty="0"/>
              <a:t>Marketing Management</a:t>
            </a:r>
          </a:p>
        </p:txBody>
      </p:sp>
      <p:sp>
        <p:nvSpPr>
          <p:cNvPr id="3" name="Content Placeholder 2">
            <a:extLst>
              <a:ext uri="{FF2B5EF4-FFF2-40B4-BE49-F238E27FC236}">
                <a16:creationId xmlns:a16="http://schemas.microsoft.com/office/drawing/2014/main" id="{ABE18F80-D4FC-4D8F-B2BD-E7BEE7E012B5}"/>
              </a:ext>
              <a:ext uri="{C183D7F6-B498-43B3-948B-1728B52AA6E4}">
                <adec:decorative xmlns:adec="http://schemas.microsoft.com/office/drawing/2017/decorative" val="1"/>
              </a:ext>
            </a:extLst>
          </p:cNvPr>
          <p:cNvSpPr>
            <a:spLocks noGrp="1"/>
          </p:cNvSpPr>
          <p:nvPr>
            <p:ph type="body" idx="1"/>
          </p:nvPr>
        </p:nvSpPr>
        <p:spPr>
          <a:xfrm>
            <a:off x="457200" y="1212419"/>
            <a:ext cx="8229600" cy="413524"/>
          </a:xfrm>
        </p:spPr>
        <p:txBody>
          <a:bodyPr anchor="ctr"/>
          <a:lstStyle/>
          <a:p>
            <a:r>
              <a:rPr lang="en-US" dirty="0">
                <a:solidFill>
                  <a:schemeClr val="tx2"/>
                </a:solidFill>
              </a:rPr>
              <a:t>Sixteenth Edition</a:t>
            </a:r>
          </a:p>
        </p:txBody>
      </p:sp>
      <p:sp>
        <p:nvSpPr>
          <p:cNvPr id="5" name="Content Placeholder 4">
            <a:extLst>
              <a:ext uri="{FF2B5EF4-FFF2-40B4-BE49-F238E27FC236}">
                <a16:creationId xmlns:a16="http://schemas.microsoft.com/office/drawing/2014/main" id="{2D222376-7AD7-4443-B67A-120BE12F4DDB}"/>
              </a:ext>
              <a:ext uri="{C183D7F6-B498-43B3-948B-1728B52AA6E4}">
                <adec:decorative xmlns:adec="http://schemas.microsoft.com/office/drawing/2017/decorative" val="1"/>
              </a:ext>
            </a:extLst>
          </p:cNvPr>
          <p:cNvSpPr>
            <a:spLocks noGrp="1"/>
          </p:cNvSpPr>
          <p:nvPr>
            <p:ph sz="quarter" idx="14"/>
          </p:nvPr>
        </p:nvSpPr>
        <p:spPr>
          <a:xfrm>
            <a:off x="5029200" y="1906104"/>
            <a:ext cx="3657600" cy="1186345"/>
          </a:xfrm>
        </p:spPr>
        <p:txBody>
          <a:bodyPr/>
          <a:lstStyle/>
          <a:p>
            <a:pPr marL="0" algn="ctr"/>
            <a:r>
              <a:rPr lang="en-US" b="1" dirty="0">
                <a:latin typeface="+mn-lt"/>
              </a:rPr>
              <a:t>Chapter 21</a:t>
            </a:r>
          </a:p>
        </p:txBody>
      </p:sp>
      <p:sp>
        <p:nvSpPr>
          <p:cNvPr id="6" name="Content Placeholder 5">
            <a:extLst>
              <a:ext uri="{FF2B5EF4-FFF2-40B4-BE49-F238E27FC236}">
                <a16:creationId xmlns:a16="http://schemas.microsoft.com/office/drawing/2014/main" id="{82FD4EC9-4778-4E2F-B136-2A176CA2BA69}"/>
              </a:ext>
              <a:ext uri="{C183D7F6-B498-43B3-948B-1728B52AA6E4}">
                <adec:decorative xmlns:adec="http://schemas.microsoft.com/office/drawing/2017/decorative" val="1"/>
              </a:ext>
            </a:extLst>
          </p:cNvPr>
          <p:cNvSpPr>
            <a:spLocks noGrp="1"/>
          </p:cNvSpPr>
          <p:nvPr>
            <p:ph sz="quarter" idx="15"/>
          </p:nvPr>
        </p:nvSpPr>
        <p:spPr>
          <a:xfrm>
            <a:off x="5029200" y="3252789"/>
            <a:ext cx="3657600" cy="1786139"/>
          </a:xfrm>
        </p:spPr>
        <p:txBody>
          <a:bodyPr/>
          <a:lstStyle/>
          <a:p>
            <a:r>
              <a:rPr lang="en-US" dirty="0">
                <a:cs typeface="Arial" panose="020B0604020202020204" pitchFamily="34" charset="0"/>
              </a:rPr>
              <a:t>Socially Responsible Marketing</a:t>
            </a:r>
          </a:p>
        </p:txBody>
      </p:sp>
      <p:pic>
        <p:nvPicPr>
          <p:cNvPr id="9" name="Picture 8" descr="Front Cover: Marketing Management, Sixteenth Edition by Kotler, Keller and Chernev.">
            <a:extLst>
              <a:ext uri="{FF2B5EF4-FFF2-40B4-BE49-F238E27FC236}">
                <a16:creationId xmlns:a16="http://schemas.microsoft.com/office/drawing/2014/main" id="{67DBEC26-2F96-40C6-ABB9-0994C7F3CE27}"/>
              </a:ext>
            </a:extLst>
          </p:cNvPr>
          <p:cNvPicPr>
            <a:picLocks noChangeAspect="1"/>
          </p:cNvPicPr>
          <p:nvPr/>
        </p:nvPicPr>
        <p:blipFill>
          <a:blip r:embed="rId3"/>
          <a:stretch>
            <a:fillRect/>
          </a:stretch>
        </p:blipFill>
        <p:spPr>
          <a:xfrm>
            <a:off x="588058" y="1725745"/>
            <a:ext cx="3383061" cy="4378075"/>
          </a:xfrm>
          <a:prstGeom prst="rect">
            <a:avLst/>
          </a:prstGeom>
          <a:ln>
            <a:solidFill>
              <a:schemeClr val="tx1"/>
            </a:solidFill>
          </a:ln>
        </p:spPr>
      </p:pic>
      <p:sp>
        <p:nvSpPr>
          <p:cNvPr id="8" name="Content Placeholder 7">
            <a:extLst>
              <a:ext uri="{FF2B5EF4-FFF2-40B4-BE49-F238E27FC236}">
                <a16:creationId xmlns:a16="http://schemas.microsoft.com/office/drawing/2014/main" id="{C8E88D28-1A9F-4FC4-946F-10B4629D1438}"/>
              </a:ext>
              <a:ext uri="{C183D7F6-B498-43B3-948B-1728B52AA6E4}">
                <adec:decorative xmlns:adec="http://schemas.microsoft.com/office/drawing/2017/decorative" val="1"/>
              </a:ext>
            </a:extLst>
          </p:cNvPr>
          <p:cNvSpPr>
            <a:spLocks noGrp="1"/>
          </p:cNvSpPr>
          <p:nvPr>
            <p:ph sz="quarter" idx="17"/>
          </p:nvPr>
        </p:nvSpPr>
        <p:spPr>
          <a:xfrm>
            <a:off x="2173000" y="6415232"/>
            <a:ext cx="6589712" cy="228600"/>
          </a:xfrm>
        </p:spPr>
        <p:txBody>
          <a:bodyPr/>
          <a:lstStyle/>
          <a:p>
            <a:pPr marL="0" indent="0"/>
            <a:r>
              <a:rPr lang="en-US" altLang="en-US" sz="1200" b="0" dirty="0">
                <a:latin typeface="Verdana"/>
                <a:ea typeface="Verdana" panose="020B0604030504040204" pitchFamily="34" charset="0"/>
                <a:cs typeface="Verdana" panose="020B0604030504040204" pitchFamily="34" charset="0"/>
              </a:rPr>
              <a:t>Copyright © </a:t>
            </a:r>
            <a:r>
              <a:rPr lang="en-IN" dirty="0"/>
              <a:t>2022, 2016, 2012 </a:t>
            </a:r>
            <a:r>
              <a:rPr lang="en-US" altLang="en-US" sz="1200" b="0" dirty="0">
                <a:latin typeface="Verdana"/>
                <a:ea typeface="Verdana" panose="020B0604030504040204" pitchFamily="34" charset="0"/>
                <a:cs typeface="Verdana" panose="020B0604030504040204" pitchFamily="34" charset="0"/>
              </a:rPr>
              <a:t>Pearson Education, Inc. All Rights Reserved</a:t>
            </a:r>
          </a:p>
        </p:txBody>
      </p:sp>
      <p:pic>
        <p:nvPicPr>
          <p:cNvPr id="22" name="Picture Placeholder 21" descr="Pearson Logo">
            <a:extLst>
              <a:ext uri="{FF2B5EF4-FFF2-40B4-BE49-F238E27FC236}">
                <a16:creationId xmlns:a16="http://schemas.microsoft.com/office/drawing/2014/main" id="{463657D3-0029-4FB6-A24C-CAB832988B4E}"/>
              </a:ext>
            </a:extLst>
          </p:cNvPr>
          <p:cNvPicPr>
            <a:picLocks noGrp="1" noChangeAspect="1"/>
          </p:cNvPicPr>
          <p:nvPr>
            <p:ph type="pic" sz="quarter" idx="16"/>
          </p:nvPr>
        </p:nvPicPr>
        <p:blipFill>
          <a:blip r:embed="rId4"/>
          <a:srcRect t="22152" b="22152"/>
          <a:stretch>
            <a:fillRect/>
          </a:stretch>
        </p:blipFill>
        <p:spPr>
          <a:xfrm>
            <a:off x="315677" y="6420639"/>
            <a:ext cx="1176574" cy="296443"/>
          </a:xfrm>
        </p:spPr>
      </p:pic>
    </p:spTree>
    <p:extLst>
      <p:ext uri="{BB962C8B-B14F-4D97-AF65-F5344CB8AC3E}">
        <p14:creationId xmlns:p14="http://schemas.microsoft.com/office/powerpoint/2010/main" val="3801335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a:xfrm>
            <a:off x="457200" y="-398237"/>
            <a:ext cx="8229600" cy="1097279"/>
          </a:xfrm>
        </p:spPr>
        <p:txBody>
          <a:bodyPr/>
          <a:lstStyle/>
          <a:p>
            <a:r>
              <a:rPr lang="en-US" altLang="en-US" sz="3200" dirty="0"/>
              <a:t>          Socially Responsible Marketing </a:t>
            </a:r>
            <a:endParaRPr lang="en-IN" dirty="0"/>
          </a:p>
        </p:txBody>
      </p:sp>
      <p:sp>
        <p:nvSpPr>
          <p:cNvPr id="7" name="Content Placeholder 6"/>
          <p:cNvSpPr>
            <a:spLocks noGrp="1"/>
          </p:cNvSpPr>
          <p:nvPr>
            <p:ph sz="quarter" idx="13"/>
          </p:nvPr>
        </p:nvSpPr>
        <p:spPr>
          <a:xfrm>
            <a:off x="276719" y="798327"/>
            <a:ext cx="8686801" cy="3705484"/>
          </a:xfrm>
        </p:spPr>
        <p:txBody>
          <a:bodyPr/>
          <a:lstStyle/>
          <a:p>
            <a:pPr marL="432" indent="0">
              <a:buNone/>
            </a:pPr>
            <a:r>
              <a:rPr lang="en-US" altLang="en-US" sz="1800" dirty="0">
                <a:solidFill>
                  <a:srgbClr val="00B050"/>
                </a:solidFill>
                <a:cs typeface="Avenir Black" pitchFamily="-84" charset="0"/>
              </a:rPr>
              <a:t>Corporate Social Responsibility (CSR) </a:t>
            </a:r>
            <a:r>
              <a:rPr lang="en-US" altLang="en-US" sz="1800" dirty="0">
                <a:cs typeface="Avenir Black" pitchFamily="-84" charset="0"/>
              </a:rPr>
              <a:t>has become a priority for many organizations and is ingrained in their business models. It is </a:t>
            </a:r>
            <a:r>
              <a:rPr lang="en-US" altLang="en-US" sz="1800" dirty="0">
                <a:solidFill>
                  <a:srgbClr val="FF0000"/>
                </a:solidFill>
                <a:cs typeface="Avenir Black" pitchFamily="-84" charset="0"/>
              </a:rPr>
              <a:t>CORE</a:t>
            </a:r>
            <a:r>
              <a:rPr lang="en-US" altLang="en-US" sz="1800" dirty="0">
                <a:cs typeface="Avenir Black" pitchFamily="-84" charset="0"/>
              </a:rPr>
              <a:t> to their business and not just a stand-alone program</a:t>
            </a:r>
          </a:p>
        </p:txBody>
      </p:sp>
      <p:pic>
        <p:nvPicPr>
          <p:cNvPr id="6" name="Picture 5">
            <a:extLst>
              <a:ext uri="{FF2B5EF4-FFF2-40B4-BE49-F238E27FC236}">
                <a16:creationId xmlns:a16="http://schemas.microsoft.com/office/drawing/2014/main" id="{F6F847DF-A564-2947-9D46-99EC83759685}"/>
              </a:ext>
            </a:extLst>
          </p:cNvPr>
          <p:cNvPicPr>
            <a:picLocks noChangeAspect="1"/>
          </p:cNvPicPr>
          <p:nvPr/>
        </p:nvPicPr>
        <p:blipFill>
          <a:blip r:embed="rId3"/>
          <a:stretch>
            <a:fillRect/>
          </a:stretch>
        </p:blipFill>
        <p:spPr>
          <a:xfrm>
            <a:off x="4800599" y="3398258"/>
            <a:ext cx="4085014" cy="2029661"/>
          </a:xfrm>
          <a:prstGeom prst="rect">
            <a:avLst/>
          </a:prstGeom>
        </p:spPr>
      </p:pic>
      <p:sp>
        <p:nvSpPr>
          <p:cNvPr id="8" name="TextBox 7">
            <a:extLst>
              <a:ext uri="{FF2B5EF4-FFF2-40B4-BE49-F238E27FC236}">
                <a16:creationId xmlns:a16="http://schemas.microsoft.com/office/drawing/2014/main" id="{BEABFF80-4FFD-7D45-B591-481454BBFDE7}"/>
              </a:ext>
            </a:extLst>
          </p:cNvPr>
          <p:cNvSpPr txBox="1"/>
          <p:nvPr/>
        </p:nvSpPr>
        <p:spPr>
          <a:xfrm>
            <a:off x="324851" y="3284609"/>
            <a:ext cx="4451684" cy="954107"/>
          </a:xfrm>
          <a:prstGeom prst="rect">
            <a:avLst/>
          </a:prstGeom>
          <a:noFill/>
        </p:spPr>
        <p:txBody>
          <a:bodyPr wrap="square" rtlCol="0">
            <a:spAutoFit/>
          </a:bodyPr>
          <a:lstStyle/>
          <a:p>
            <a:r>
              <a:rPr lang="en-US" dirty="0"/>
              <a:t>Focus on </a:t>
            </a:r>
            <a:r>
              <a:rPr lang="en-US" dirty="0">
                <a:solidFill>
                  <a:srgbClr val="00B050"/>
                </a:solidFill>
              </a:rPr>
              <a:t>Stakeholders</a:t>
            </a:r>
            <a:r>
              <a:rPr lang="en-US" dirty="0"/>
              <a:t> rather than just </a:t>
            </a:r>
            <a:r>
              <a:rPr lang="en-US" dirty="0">
                <a:solidFill>
                  <a:srgbClr val="FF0000"/>
                </a:solidFill>
              </a:rPr>
              <a:t>Shareholders.</a:t>
            </a:r>
          </a:p>
          <a:p>
            <a:r>
              <a:rPr lang="en-US" dirty="0">
                <a:solidFill>
                  <a:srgbClr val="00B050"/>
                </a:solidFill>
              </a:rPr>
              <a:t>Stakeholders</a:t>
            </a:r>
            <a:r>
              <a:rPr lang="en-US" dirty="0">
                <a:solidFill>
                  <a:schemeClr val="tx1"/>
                </a:solidFill>
              </a:rPr>
              <a:t> are all entities directly or indirectly influenced by the actions of the company</a:t>
            </a:r>
          </a:p>
          <a:p>
            <a:endParaRPr lang="en-US" dirty="0">
              <a:solidFill>
                <a:srgbClr val="FF0000"/>
              </a:solidFill>
            </a:endParaRPr>
          </a:p>
        </p:txBody>
      </p:sp>
      <p:pic>
        <p:nvPicPr>
          <p:cNvPr id="9" name="Picture 8">
            <a:extLst>
              <a:ext uri="{FF2B5EF4-FFF2-40B4-BE49-F238E27FC236}">
                <a16:creationId xmlns:a16="http://schemas.microsoft.com/office/drawing/2014/main" id="{E340481D-1474-924F-BFE3-5AF5DBAFCF45}"/>
              </a:ext>
            </a:extLst>
          </p:cNvPr>
          <p:cNvPicPr>
            <a:picLocks noChangeAspect="1"/>
          </p:cNvPicPr>
          <p:nvPr/>
        </p:nvPicPr>
        <p:blipFill>
          <a:blip r:embed="rId4"/>
          <a:stretch>
            <a:fillRect/>
          </a:stretch>
        </p:blipFill>
        <p:spPr>
          <a:xfrm>
            <a:off x="426817" y="4016418"/>
            <a:ext cx="3856424" cy="2742892"/>
          </a:xfrm>
          <a:prstGeom prst="rect">
            <a:avLst/>
          </a:prstGeom>
        </p:spPr>
      </p:pic>
      <p:sp>
        <p:nvSpPr>
          <p:cNvPr id="3" name="Rectangle 2">
            <a:extLst>
              <a:ext uri="{FF2B5EF4-FFF2-40B4-BE49-F238E27FC236}">
                <a16:creationId xmlns:a16="http://schemas.microsoft.com/office/drawing/2014/main" id="{221518AD-7B6C-094E-8A61-E1106D7AB899}"/>
              </a:ext>
            </a:extLst>
          </p:cNvPr>
          <p:cNvSpPr/>
          <p:nvPr/>
        </p:nvSpPr>
        <p:spPr>
          <a:xfrm>
            <a:off x="1215189" y="4102768"/>
            <a:ext cx="2286000" cy="27672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0F00D98-5257-6548-AF26-F53BA2ACB9A9}"/>
              </a:ext>
            </a:extLst>
          </p:cNvPr>
          <p:cNvSpPr/>
          <p:nvPr/>
        </p:nvSpPr>
        <p:spPr>
          <a:xfrm>
            <a:off x="1215189" y="4102768"/>
            <a:ext cx="2286000" cy="276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14DBEB-96CF-C644-80C2-3C1074FEC84F}"/>
              </a:ext>
            </a:extLst>
          </p:cNvPr>
          <p:cNvSpPr/>
          <p:nvPr/>
        </p:nvSpPr>
        <p:spPr>
          <a:xfrm>
            <a:off x="1816768" y="6509084"/>
            <a:ext cx="1143000" cy="250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5512CB-660D-AA4C-A73D-44368B3016EF}"/>
              </a:ext>
            </a:extLst>
          </p:cNvPr>
          <p:cNvSpPr/>
          <p:nvPr/>
        </p:nvSpPr>
        <p:spPr>
          <a:xfrm>
            <a:off x="336883" y="1918350"/>
            <a:ext cx="8662738" cy="1200329"/>
          </a:xfrm>
          <a:prstGeom prst="rect">
            <a:avLst/>
          </a:prstGeom>
        </p:spPr>
        <p:txBody>
          <a:bodyPr wrap="square">
            <a:spAutoFit/>
          </a:bodyPr>
          <a:lstStyle/>
          <a:p>
            <a:r>
              <a:rPr lang="en-US" sz="1800" dirty="0">
                <a:latin typeface="+mn-lt"/>
              </a:rPr>
              <a:t>Traditionally, companies focused on maximizing</a:t>
            </a:r>
            <a:r>
              <a:rPr lang="en-US" sz="1800" dirty="0">
                <a:solidFill>
                  <a:srgbClr val="FF0000"/>
                </a:solidFill>
                <a:latin typeface="+mn-lt"/>
              </a:rPr>
              <a:t> shareholder </a:t>
            </a:r>
            <a:r>
              <a:rPr lang="en-US" sz="1800" dirty="0">
                <a:latin typeface="+mn-lt"/>
              </a:rPr>
              <a:t>value. Today, companies need to act in a manner that also </a:t>
            </a:r>
            <a:r>
              <a:rPr lang="en-US" sz="1800" dirty="0">
                <a:solidFill>
                  <a:srgbClr val="00B050"/>
                </a:solidFill>
                <a:latin typeface="+mn-lt"/>
              </a:rPr>
              <a:t>benefits society</a:t>
            </a:r>
            <a:r>
              <a:rPr lang="en-US" sz="1800" dirty="0">
                <a:latin typeface="+mn-lt"/>
              </a:rPr>
              <a:t>. Socially responsible companies adopt policies that promote the well-being of society and the environment while lessening negative impacts on them</a:t>
            </a:r>
          </a:p>
        </p:txBody>
      </p:sp>
      <p:sp>
        <p:nvSpPr>
          <p:cNvPr id="11" name="Rectangle 10">
            <a:extLst>
              <a:ext uri="{FF2B5EF4-FFF2-40B4-BE49-F238E27FC236}">
                <a16:creationId xmlns:a16="http://schemas.microsoft.com/office/drawing/2014/main" id="{E3E8C3D6-788E-3B4F-B576-7CFFF4395EC0}"/>
              </a:ext>
            </a:extLst>
          </p:cNvPr>
          <p:cNvSpPr/>
          <p:nvPr/>
        </p:nvSpPr>
        <p:spPr>
          <a:xfrm>
            <a:off x="5277477" y="5633303"/>
            <a:ext cx="3057888" cy="369332"/>
          </a:xfrm>
          <a:prstGeom prst="rect">
            <a:avLst/>
          </a:prstGeom>
        </p:spPr>
        <p:txBody>
          <a:bodyPr wrap="none">
            <a:spAutoFit/>
          </a:bodyPr>
          <a:lstStyle/>
          <a:p>
            <a:pPr marL="432"/>
            <a:r>
              <a:rPr lang="en-US" altLang="en-US" sz="1800" dirty="0">
                <a:latin typeface="+mn-lt"/>
                <a:cs typeface="Avenir Black" pitchFamily="-84" charset="0"/>
              </a:rPr>
              <a:t>“Doing Well by Doing Good”</a:t>
            </a:r>
          </a:p>
        </p:txBody>
      </p:sp>
    </p:spTree>
    <p:extLst>
      <p:ext uri="{BB962C8B-B14F-4D97-AF65-F5344CB8AC3E}">
        <p14:creationId xmlns:p14="http://schemas.microsoft.com/office/powerpoint/2010/main" val="1301338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a:xfrm>
            <a:off x="589552" y="-289973"/>
            <a:ext cx="8229600" cy="1097279"/>
          </a:xfrm>
        </p:spPr>
        <p:txBody>
          <a:bodyPr/>
          <a:lstStyle/>
          <a:p>
            <a:r>
              <a:rPr lang="en-US" altLang="en-US" sz="2800" dirty="0"/>
              <a:t>The Role of Social Responsibility in Marketing </a:t>
            </a:r>
            <a:endParaRPr lang="en-IN" sz="2800" dirty="0"/>
          </a:p>
        </p:txBody>
      </p:sp>
      <p:sp>
        <p:nvSpPr>
          <p:cNvPr id="7" name="Content Placeholder 6"/>
          <p:cNvSpPr>
            <a:spLocks noGrp="1"/>
          </p:cNvSpPr>
          <p:nvPr>
            <p:ph sz="quarter" idx="13"/>
          </p:nvPr>
        </p:nvSpPr>
        <p:spPr>
          <a:xfrm>
            <a:off x="72180" y="810367"/>
            <a:ext cx="8734929" cy="2887336"/>
          </a:xfrm>
        </p:spPr>
        <p:txBody>
          <a:bodyPr/>
          <a:lstStyle/>
          <a:p>
            <a:r>
              <a:rPr lang="en-US" altLang="en-US" b="1" dirty="0">
                <a:cs typeface="Avenir Black" pitchFamily="-84" charset="0"/>
              </a:rPr>
              <a:t>Raising the level of socially responsible marketing requires pursuing a </a:t>
            </a:r>
            <a:r>
              <a:rPr lang="en-US" altLang="en-US" b="1" dirty="0">
                <a:solidFill>
                  <a:srgbClr val="FF0000"/>
                </a:solidFill>
                <a:cs typeface="Avenir Black" pitchFamily="-84" charset="0"/>
              </a:rPr>
              <a:t>Triple Bottom Line </a:t>
            </a:r>
            <a:r>
              <a:rPr lang="en-US" altLang="en-US" b="1" dirty="0">
                <a:cs typeface="Avenir Black" pitchFamily="-84" charset="0"/>
              </a:rPr>
              <a:t>strategy</a:t>
            </a:r>
          </a:p>
          <a:p>
            <a:r>
              <a:rPr lang="en-US" altLang="en-US" b="1" dirty="0">
                <a:cs typeface="Avenir Black" pitchFamily="-84" charset="0"/>
              </a:rPr>
              <a:t>Triple bottom line (</a:t>
            </a:r>
            <a:r>
              <a:rPr lang="en-US" altLang="en-US" b="1" dirty="0">
                <a:solidFill>
                  <a:srgbClr val="FF0000"/>
                </a:solidFill>
                <a:cs typeface="Avenir Black" pitchFamily="-84" charset="0"/>
              </a:rPr>
              <a:t>TBL/3BL</a:t>
            </a:r>
            <a:r>
              <a:rPr lang="en-US" altLang="en-US" b="1" dirty="0">
                <a:cs typeface="Avenir Black" pitchFamily="-84" charset="0"/>
              </a:rPr>
              <a:t>)</a:t>
            </a:r>
          </a:p>
          <a:p>
            <a:pPr lvl="1"/>
            <a:r>
              <a:rPr lang="en-US" dirty="0"/>
              <a:t>People (social)</a:t>
            </a:r>
          </a:p>
          <a:p>
            <a:pPr lvl="1"/>
            <a:r>
              <a:rPr lang="en-US" dirty="0"/>
              <a:t>Planet (sustainability)</a:t>
            </a:r>
          </a:p>
          <a:p>
            <a:pPr lvl="1"/>
            <a:r>
              <a:rPr lang="en-US" dirty="0"/>
              <a:t>Profit (monetary)</a:t>
            </a:r>
            <a:endParaRPr lang="en-US" altLang="en-US" dirty="0">
              <a:cs typeface="Avenir Black" pitchFamily="-84" charset="0"/>
            </a:endParaRPr>
          </a:p>
        </p:txBody>
      </p:sp>
      <p:pic>
        <p:nvPicPr>
          <p:cNvPr id="3" name="Picture 2">
            <a:extLst>
              <a:ext uri="{FF2B5EF4-FFF2-40B4-BE49-F238E27FC236}">
                <a16:creationId xmlns:a16="http://schemas.microsoft.com/office/drawing/2014/main" id="{DF114416-B645-3A4A-A0DA-074A2253A3BE}"/>
              </a:ext>
            </a:extLst>
          </p:cNvPr>
          <p:cNvPicPr>
            <a:picLocks noChangeAspect="1"/>
          </p:cNvPicPr>
          <p:nvPr/>
        </p:nvPicPr>
        <p:blipFill>
          <a:blip r:embed="rId3"/>
          <a:stretch>
            <a:fillRect/>
          </a:stretch>
        </p:blipFill>
        <p:spPr>
          <a:xfrm>
            <a:off x="352921" y="3767770"/>
            <a:ext cx="4604086" cy="2959775"/>
          </a:xfrm>
          <a:prstGeom prst="rect">
            <a:avLst/>
          </a:prstGeom>
        </p:spPr>
      </p:pic>
      <p:pic>
        <p:nvPicPr>
          <p:cNvPr id="6" name="Picture 5">
            <a:extLst>
              <a:ext uri="{FF2B5EF4-FFF2-40B4-BE49-F238E27FC236}">
                <a16:creationId xmlns:a16="http://schemas.microsoft.com/office/drawing/2014/main" id="{B40205BD-910D-1645-A167-46B30DDFBCE0}"/>
              </a:ext>
            </a:extLst>
          </p:cNvPr>
          <p:cNvPicPr>
            <a:picLocks noChangeAspect="1"/>
          </p:cNvPicPr>
          <p:nvPr/>
        </p:nvPicPr>
        <p:blipFill>
          <a:blip r:embed="rId4"/>
          <a:stretch>
            <a:fillRect/>
          </a:stretch>
        </p:blipFill>
        <p:spPr>
          <a:xfrm>
            <a:off x="4728411" y="1792706"/>
            <a:ext cx="4415589" cy="5004908"/>
          </a:xfrm>
          <a:prstGeom prst="rect">
            <a:avLst/>
          </a:prstGeom>
        </p:spPr>
      </p:pic>
    </p:spTree>
    <p:extLst>
      <p:ext uri="{BB962C8B-B14F-4D97-AF65-F5344CB8AC3E}">
        <p14:creationId xmlns:p14="http://schemas.microsoft.com/office/powerpoint/2010/main" val="4157743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p:txBody>
          <a:bodyPr/>
          <a:lstStyle/>
          <a:p>
            <a:r>
              <a:rPr lang="en-US" altLang="en-US" sz="3200" dirty="0"/>
              <a:t>Community-Based Corporate Social Responsibility </a:t>
            </a:r>
            <a:endParaRPr lang="en-IN" dirty="0"/>
          </a:p>
        </p:txBody>
      </p:sp>
      <p:sp>
        <p:nvSpPr>
          <p:cNvPr id="7" name="Content Placeholder 6"/>
          <p:cNvSpPr>
            <a:spLocks noGrp="1"/>
          </p:cNvSpPr>
          <p:nvPr>
            <p:ph sz="quarter" idx="13"/>
          </p:nvPr>
        </p:nvSpPr>
        <p:spPr>
          <a:xfrm>
            <a:off x="457200" y="1556327"/>
            <a:ext cx="7206916" cy="3705484"/>
          </a:xfrm>
        </p:spPr>
        <p:txBody>
          <a:bodyPr/>
          <a:lstStyle/>
          <a:p>
            <a:r>
              <a:rPr lang="en-US" altLang="en-US" dirty="0">
                <a:cs typeface="Avenir Black" pitchFamily="-84" charset="0"/>
              </a:rPr>
              <a:t>Corporate Social Responsibility in the workplace</a:t>
            </a:r>
          </a:p>
          <a:p>
            <a:pPr lvl="1"/>
            <a:r>
              <a:rPr lang="en-US" altLang="en-US" dirty="0">
                <a:cs typeface="Avenir Black" pitchFamily="-84" charset="0"/>
              </a:rPr>
              <a:t>Fair compensation</a:t>
            </a:r>
          </a:p>
          <a:p>
            <a:pPr lvl="1"/>
            <a:r>
              <a:rPr lang="en-US" altLang="en-US" dirty="0">
                <a:cs typeface="Avenir Black" pitchFamily="-84" charset="0"/>
              </a:rPr>
              <a:t>Work</a:t>
            </a:r>
            <a:r>
              <a:rPr lang="en-US" dirty="0"/>
              <a:t>–</a:t>
            </a:r>
            <a:r>
              <a:rPr lang="en-US" altLang="en-US" dirty="0">
                <a:cs typeface="Avenir Black" pitchFamily="-84" charset="0"/>
              </a:rPr>
              <a:t>life balance</a:t>
            </a:r>
          </a:p>
          <a:p>
            <a:pPr lvl="1"/>
            <a:r>
              <a:rPr lang="en-US" altLang="en-US" dirty="0">
                <a:cs typeface="Avenir Black" pitchFamily="-84" charset="0"/>
              </a:rPr>
              <a:t>Diversity</a:t>
            </a:r>
          </a:p>
          <a:p>
            <a:pPr lvl="1"/>
            <a:r>
              <a:rPr lang="en-US" altLang="en-US" dirty="0">
                <a:cs typeface="Avenir Black" pitchFamily="-84" charset="0"/>
              </a:rPr>
              <a:t>Safe working environment</a:t>
            </a:r>
          </a:p>
          <a:p>
            <a:pPr lvl="1"/>
            <a:r>
              <a:rPr lang="en-US" altLang="en-US" dirty="0">
                <a:cs typeface="Avenir Black" pitchFamily="-84" charset="0"/>
              </a:rPr>
              <a:t>Employee development</a:t>
            </a:r>
          </a:p>
        </p:txBody>
      </p:sp>
      <p:pic>
        <p:nvPicPr>
          <p:cNvPr id="3" name="Content Placeholder 2" descr="Chocolate in a wrapper with the FairTrade logo."/>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5132339" y="2490537"/>
            <a:ext cx="3746965" cy="2573179"/>
          </a:xfrm>
        </p:spPr>
      </p:pic>
    </p:spTree>
    <p:extLst>
      <p:ext uri="{BB962C8B-B14F-4D97-AF65-F5344CB8AC3E}">
        <p14:creationId xmlns:p14="http://schemas.microsoft.com/office/powerpoint/2010/main" val="3943421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p:txBody>
          <a:bodyPr/>
          <a:lstStyle/>
          <a:p>
            <a:r>
              <a:rPr lang="en-US" altLang="en-US" sz="3200" dirty="0"/>
              <a:t>Community-Based Corporate Social Responsibility </a:t>
            </a:r>
            <a:endParaRPr lang="en-IN" dirty="0"/>
          </a:p>
        </p:txBody>
      </p:sp>
      <p:sp>
        <p:nvSpPr>
          <p:cNvPr id="7" name="Content Placeholder 6"/>
          <p:cNvSpPr>
            <a:spLocks noGrp="1"/>
          </p:cNvSpPr>
          <p:nvPr>
            <p:ph sz="quarter" idx="13"/>
          </p:nvPr>
        </p:nvSpPr>
        <p:spPr>
          <a:xfrm>
            <a:off x="457200" y="1556327"/>
            <a:ext cx="7066547" cy="2101273"/>
          </a:xfrm>
        </p:spPr>
        <p:txBody>
          <a:bodyPr/>
          <a:lstStyle/>
          <a:p>
            <a:r>
              <a:rPr lang="en-IN" dirty="0"/>
              <a:t>Corporate Philanthropy</a:t>
            </a:r>
          </a:p>
          <a:p>
            <a:pPr lvl="1"/>
            <a:r>
              <a:rPr lang="en-IN" dirty="0"/>
              <a:t>Enhancing company image</a:t>
            </a:r>
          </a:p>
          <a:p>
            <a:pPr lvl="1"/>
            <a:r>
              <a:rPr lang="en-IN" dirty="0"/>
              <a:t>Enhancing customer loyalty</a:t>
            </a:r>
          </a:p>
          <a:p>
            <a:pPr lvl="1"/>
            <a:r>
              <a:rPr lang="en-IN" dirty="0"/>
              <a:t>Enhancing perceived product performance</a:t>
            </a:r>
          </a:p>
        </p:txBody>
      </p:sp>
      <p:pic>
        <p:nvPicPr>
          <p:cNvPr id="3" name="Content Placeholder 2" descr="The United Way logo."/>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191305" y="4018510"/>
            <a:ext cx="4761389" cy="2011854"/>
          </a:xfrm>
        </p:spPr>
      </p:pic>
    </p:spTree>
    <p:extLst>
      <p:ext uri="{BB962C8B-B14F-4D97-AF65-F5344CB8AC3E}">
        <p14:creationId xmlns:p14="http://schemas.microsoft.com/office/powerpoint/2010/main" val="1947101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p:txBody>
          <a:bodyPr/>
          <a:lstStyle/>
          <a:p>
            <a:r>
              <a:rPr lang="en-US" altLang="en-US" sz="3200" dirty="0"/>
              <a:t>Community-Based Corporate Social Responsibility </a:t>
            </a:r>
            <a:endParaRPr lang="en-IN" dirty="0"/>
          </a:p>
        </p:txBody>
      </p:sp>
      <p:sp>
        <p:nvSpPr>
          <p:cNvPr id="7" name="Content Placeholder 6"/>
          <p:cNvSpPr>
            <a:spLocks noGrp="1"/>
          </p:cNvSpPr>
          <p:nvPr>
            <p:ph sz="quarter" idx="13"/>
          </p:nvPr>
        </p:nvSpPr>
        <p:spPr>
          <a:xfrm>
            <a:off x="457200" y="1556327"/>
            <a:ext cx="4419600" cy="3512978"/>
          </a:xfrm>
        </p:spPr>
        <p:txBody>
          <a:bodyPr/>
          <a:lstStyle/>
          <a:p>
            <a:r>
              <a:rPr lang="en-IN" b="1" dirty="0"/>
              <a:t>Cause marketing</a:t>
            </a:r>
          </a:p>
          <a:p>
            <a:pPr lvl="1"/>
            <a:r>
              <a:rPr lang="en-US" dirty="0"/>
              <a:t>Links the firm’s contributions toward a designated cause to customers engaging directly or indirectly in revenue-producing transactions with the firm</a:t>
            </a:r>
            <a:endParaRPr lang="en-IN" dirty="0"/>
          </a:p>
        </p:txBody>
      </p:sp>
      <p:pic>
        <p:nvPicPr>
          <p:cNvPr id="3" name="Content Placeholder 2" descr="Dawn dishwashing liquid."/>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5727033" y="1556327"/>
            <a:ext cx="2409616" cy="4398339"/>
          </a:xfrm>
        </p:spPr>
      </p:pic>
    </p:spTree>
    <p:extLst>
      <p:ext uri="{BB962C8B-B14F-4D97-AF65-F5344CB8AC3E}">
        <p14:creationId xmlns:p14="http://schemas.microsoft.com/office/powerpoint/2010/main" val="925133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a:xfrm>
            <a:off x="457200" y="-181685"/>
            <a:ext cx="8229600" cy="1097279"/>
          </a:xfrm>
        </p:spPr>
        <p:txBody>
          <a:bodyPr/>
          <a:lstStyle/>
          <a:p>
            <a:r>
              <a:rPr lang="en-US" altLang="en-US" dirty="0"/>
              <a:t>Cause Marketing Can…</a:t>
            </a:r>
            <a:endParaRPr lang="en-IN" dirty="0"/>
          </a:p>
        </p:txBody>
      </p:sp>
      <p:sp>
        <p:nvSpPr>
          <p:cNvPr id="3" name="Content Placeholder 2"/>
          <p:cNvSpPr>
            <a:spLocks noGrp="1"/>
          </p:cNvSpPr>
          <p:nvPr>
            <p:ph sz="quarter" idx="13"/>
          </p:nvPr>
        </p:nvSpPr>
        <p:spPr>
          <a:xfrm>
            <a:off x="457199" y="1148732"/>
            <a:ext cx="3444241" cy="3315212"/>
          </a:xfrm>
        </p:spPr>
        <p:txBody>
          <a:bodyPr/>
          <a:lstStyle/>
          <a:p>
            <a:pPr marL="255600"/>
            <a:r>
              <a:rPr lang="en-US" sz="2200" dirty="0"/>
              <a:t>Improve social welfare</a:t>
            </a:r>
          </a:p>
          <a:p>
            <a:pPr marL="255600"/>
            <a:r>
              <a:rPr lang="en-US" sz="2200" dirty="0"/>
              <a:t>Create differentiated brand positioning</a:t>
            </a:r>
          </a:p>
          <a:p>
            <a:pPr marL="255600"/>
            <a:r>
              <a:rPr lang="en-US" sz="2200" dirty="0"/>
              <a:t>Build strong consumer bonds</a:t>
            </a:r>
          </a:p>
          <a:p>
            <a:pPr marL="255600"/>
            <a:r>
              <a:rPr lang="en-US" sz="2200" dirty="0"/>
              <a:t>Enhance the company’s public image</a:t>
            </a:r>
          </a:p>
        </p:txBody>
      </p:sp>
      <p:sp>
        <p:nvSpPr>
          <p:cNvPr id="4" name="Content Placeholder 3"/>
          <p:cNvSpPr>
            <a:spLocks noGrp="1"/>
          </p:cNvSpPr>
          <p:nvPr>
            <p:ph sz="quarter" idx="14"/>
          </p:nvPr>
        </p:nvSpPr>
        <p:spPr>
          <a:xfrm>
            <a:off x="4160520" y="1148733"/>
            <a:ext cx="4859912" cy="2568764"/>
          </a:xfrm>
        </p:spPr>
        <p:txBody>
          <a:bodyPr/>
          <a:lstStyle/>
          <a:p>
            <a:pPr marL="255600"/>
            <a:r>
              <a:rPr lang="en-US" sz="2200" dirty="0"/>
              <a:t>Create a reservoir of goodwill</a:t>
            </a:r>
          </a:p>
          <a:p>
            <a:pPr marL="255600"/>
            <a:r>
              <a:rPr lang="en-US" sz="2200" dirty="0"/>
              <a:t>Boost internal morale</a:t>
            </a:r>
          </a:p>
          <a:p>
            <a:pPr marL="255600"/>
            <a:r>
              <a:rPr lang="en-US" sz="2200" dirty="0"/>
              <a:t>Galvanize employees</a:t>
            </a:r>
          </a:p>
          <a:p>
            <a:pPr marL="255600"/>
            <a:r>
              <a:rPr lang="en-US" sz="2200" dirty="0"/>
              <a:t>Drive sales</a:t>
            </a:r>
          </a:p>
          <a:p>
            <a:pPr marL="255600"/>
            <a:r>
              <a:rPr lang="en-US" sz="2200" dirty="0"/>
              <a:t>Increase the firm’s market value</a:t>
            </a:r>
            <a:endParaRPr lang="en-IN" sz="2200" dirty="0"/>
          </a:p>
        </p:txBody>
      </p:sp>
      <p:pic>
        <p:nvPicPr>
          <p:cNvPr id="6" name="Content Placeholder 5" descr="A Toms shoe on a box labeled one for one."/>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4921263" y="3950636"/>
            <a:ext cx="3308337" cy="2398055"/>
          </a:xfrm>
        </p:spPr>
      </p:pic>
      <p:sp>
        <p:nvSpPr>
          <p:cNvPr id="5" name="TextBox 4">
            <a:extLst>
              <a:ext uri="{FF2B5EF4-FFF2-40B4-BE49-F238E27FC236}">
                <a16:creationId xmlns:a16="http://schemas.microsoft.com/office/drawing/2014/main" id="{9463AB6B-E3BE-9C4C-BE45-9DA6F0073B4A}"/>
              </a:ext>
            </a:extLst>
          </p:cNvPr>
          <p:cNvSpPr txBox="1"/>
          <p:nvPr/>
        </p:nvSpPr>
        <p:spPr>
          <a:xfrm>
            <a:off x="457199" y="4367453"/>
            <a:ext cx="4030580" cy="1754326"/>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rgbClr val="0070C0"/>
                </a:solidFill>
              </a:rPr>
              <a:t>Build brand awareness and image</a:t>
            </a:r>
          </a:p>
          <a:p>
            <a:pPr marL="285750" indent="-285750">
              <a:buFont typeface="Arial" panose="020B0604020202020204" pitchFamily="34" charset="0"/>
              <a:buChar char="•"/>
            </a:pPr>
            <a:r>
              <a:rPr lang="en-US" sz="1800" dirty="0">
                <a:solidFill>
                  <a:srgbClr val="0070C0"/>
                </a:solidFill>
              </a:rPr>
              <a:t>Establish brand credibility</a:t>
            </a:r>
          </a:p>
          <a:p>
            <a:pPr marL="285750" indent="-285750">
              <a:buFont typeface="Arial" panose="020B0604020202020204" pitchFamily="34" charset="0"/>
              <a:buChar char="•"/>
            </a:pPr>
            <a:r>
              <a:rPr lang="en-US" sz="1800" dirty="0">
                <a:solidFill>
                  <a:srgbClr val="0070C0"/>
                </a:solidFill>
              </a:rPr>
              <a:t>Evoke brand positive feelings</a:t>
            </a:r>
          </a:p>
          <a:p>
            <a:pPr marL="285750" indent="-285750">
              <a:buFont typeface="Arial" panose="020B0604020202020204" pitchFamily="34" charset="0"/>
              <a:buChar char="•"/>
            </a:pPr>
            <a:r>
              <a:rPr lang="en-US" sz="1800" dirty="0">
                <a:solidFill>
                  <a:srgbClr val="0070C0"/>
                </a:solidFill>
              </a:rPr>
              <a:t>Create brand community and engagement</a:t>
            </a:r>
          </a:p>
          <a:p>
            <a:pPr marL="285750" indent="-285750">
              <a:buFont typeface="Arial" panose="020B0604020202020204" pitchFamily="34" charset="0"/>
              <a:buChar char="•"/>
            </a:pPr>
            <a:r>
              <a:rPr lang="en-US" sz="1800" dirty="0">
                <a:solidFill>
                  <a:srgbClr val="0070C0"/>
                </a:solidFill>
              </a:rPr>
              <a:t>Enhance company’s image</a:t>
            </a:r>
          </a:p>
        </p:txBody>
      </p:sp>
    </p:spTree>
    <p:extLst>
      <p:ext uri="{BB962C8B-B14F-4D97-AF65-F5344CB8AC3E}">
        <p14:creationId xmlns:p14="http://schemas.microsoft.com/office/powerpoint/2010/main" val="112909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p:txBody>
          <a:bodyPr/>
          <a:lstStyle/>
          <a:p>
            <a:r>
              <a:rPr lang="en-US" altLang="en-US" sz="3200" dirty="0"/>
              <a:t>Community-Based Corporate Social Responsibility </a:t>
            </a:r>
            <a:endParaRPr lang="en-IN" dirty="0"/>
          </a:p>
        </p:txBody>
      </p:sp>
      <p:sp>
        <p:nvSpPr>
          <p:cNvPr id="7" name="Content Placeholder 6"/>
          <p:cNvSpPr>
            <a:spLocks noGrp="1"/>
          </p:cNvSpPr>
          <p:nvPr>
            <p:ph sz="quarter" idx="13"/>
          </p:nvPr>
        </p:nvSpPr>
        <p:spPr>
          <a:xfrm>
            <a:off x="457199" y="1556327"/>
            <a:ext cx="5029201" cy="4372552"/>
          </a:xfrm>
        </p:spPr>
        <p:txBody>
          <a:bodyPr/>
          <a:lstStyle/>
          <a:p>
            <a:r>
              <a:rPr lang="en-IN" b="1" dirty="0"/>
              <a:t>Social marketing</a:t>
            </a:r>
          </a:p>
          <a:p>
            <a:pPr lvl="1"/>
            <a:r>
              <a:rPr lang="en-IN" dirty="0"/>
              <a:t>Aims to further a cause:</a:t>
            </a:r>
          </a:p>
          <a:p>
            <a:pPr marL="458550" lvl="1" indent="0">
              <a:buNone/>
            </a:pPr>
            <a:r>
              <a:rPr lang="en-IN" dirty="0"/>
              <a:t>       “Say no to drugs”</a:t>
            </a:r>
          </a:p>
          <a:p>
            <a:r>
              <a:rPr lang="en-IN" b="1" dirty="0"/>
              <a:t>Brand activism</a:t>
            </a:r>
          </a:p>
          <a:p>
            <a:pPr lvl="1"/>
            <a:r>
              <a:rPr lang="en-US" dirty="0"/>
              <a:t>Taking a stand on an important—typically controversial—social, economic, environmental, or political issue:</a:t>
            </a:r>
          </a:p>
          <a:p>
            <a:pPr marL="458550" lvl="1" indent="0">
              <a:buNone/>
            </a:pPr>
            <a:r>
              <a:rPr lang="en-US" dirty="0"/>
              <a:t>    	Nike/NFL players kneeling     	during national anthem</a:t>
            </a:r>
            <a:endParaRPr lang="en-IN" dirty="0"/>
          </a:p>
        </p:txBody>
      </p:sp>
      <p:pic>
        <p:nvPicPr>
          <p:cNvPr id="3" name="Content Placeholder 2" descr="A Coca Cola aluminum bottle."/>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031830" y="1556325"/>
            <a:ext cx="1712371" cy="4372553"/>
          </a:xfrm>
        </p:spPr>
      </p:pic>
    </p:spTree>
    <p:extLst>
      <p:ext uri="{BB962C8B-B14F-4D97-AF65-F5344CB8AC3E}">
        <p14:creationId xmlns:p14="http://schemas.microsoft.com/office/powerpoint/2010/main" val="324758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C792-CCA6-4BF3-B9D1-14E80F5F9431}"/>
              </a:ext>
            </a:extLst>
          </p:cNvPr>
          <p:cNvSpPr>
            <a:spLocks noGrp="1"/>
          </p:cNvSpPr>
          <p:nvPr>
            <p:ph type="title"/>
          </p:nvPr>
        </p:nvSpPr>
        <p:spPr/>
        <p:txBody>
          <a:bodyPr/>
          <a:lstStyle/>
          <a:p>
            <a:r>
              <a:rPr lang="en-US" altLang="en-US" sz="3200" dirty="0"/>
              <a:t>Sustainability-Focused Corporate Responsibility </a:t>
            </a:r>
            <a:endParaRPr lang="en-IN" dirty="0"/>
          </a:p>
        </p:txBody>
      </p:sp>
      <p:sp>
        <p:nvSpPr>
          <p:cNvPr id="7" name="Content Placeholder 6"/>
          <p:cNvSpPr>
            <a:spLocks noGrp="1"/>
          </p:cNvSpPr>
          <p:nvPr>
            <p:ph sz="quarter" idx="13"/>
          </p:nvPr>
        </p:nvSpPr>
        <p:spPr>
          <a:xfrm>
            <a:off x="457199" y="1556327"/>
            <a:ext cx="5173579" cy="2742957"/>
          </a:xfrm>
        </p:spPr>
        <p:txBody>
          <a:bodyPr/>
          <a:lstStyle/>
          <a:p>
            <a:r>
              <a:rPr lang="en-US" b="1" dirty="0"/>
              <a:t>Sustainability</a:t>
            </a:r>
          </a:p>
          <a:p>
            <a:pPr lvl="1"/>
            <a:r>
              <a:rPr lang="en-US" dirty="0"/>
              <a:t>The ability to meet humanity’s needs without harming future generations</a:t>
            </a:r>
          </a:p>
          <a:p>
            <a:pPr lvl="1"/>
            <a:r>
              <a:rPr lang="en-US" b="1" dirty="0"/>
              <a:t>Greenwashing</a:t>
            </a:r>
          </a:p>
        </p:txBody>
      </p:sp>
      <p:pic>
        <p:nvPicPr>
          <p:cNvPr id="3" name="Content Placeholder 2" descr="A Green Mountain coffee pod in a Keurig coffee machine."/>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018417" y="1556327"/>
            <a:ext cx="2608224" cy="3962157"/>
          </a:xfrm>
        </p:spPr>
      </p:pic>
      <p:pic>
        <p:nvPicPr>
          <p:cNvPr id="4" name="Picture 3">
            <a:extLst>
              <a:ext uri="{FF2B5EF4-FFF2-40B4-BE49-F238E27FC236}">
                <a16:creationId xmlns:a16="http://schemas.microsoft.com/office/drawing/2014/main" id="{F2197242-A648-DF48-9099-935589217CCA}"/>
              </a:ext>
            </a:extLst>
          </p:cNvPr>
          <p:cNvPicPr>
            <a:picLocks noChangeAspect="1"/>
          </p:cNvPicPr>
          <p:nvPr/>
        </p:nvPicPr>
        <p:blipFill>
          <a:blip r:embed="rId4"/>
          <a:stretch>
            <a:fillRect/>
          </a:stretch>
        </p:blipFill>
        <p:spPr>
          <a:xfrm>
            <a:off x="961185" y="3729789"/>
            <a:ext cx="3516051" cy="2304046"/>
          </a:xfrm>
          <a:prstGeom prst="rect">
            <a:avLst/>
          </a:prstGeom>
        </p:spPr>
      </p:pic>
      <p:sp>
        <p:nvSpPr>
          <p:cNvPr id="6" name="Rectangle 5">
            <a:extLst>
              <a:ext uri="{FF2B5EF4-FFF2-40B4-BE49-F238E27FC236}">
                <a16:creationId xmlns:a16="http://schemas.microsoft.com/office/drawing/2014/main" id="{4A2884AC-AA30-3F4B-A5E7-420F4AAAA917}"/>
              </a:ext>
            </a:extLst>
          </p:cNvPr>
          <p:cNvSpPr/>
          <p:nvPr/>
        </p:nvSpPr>
        <p:spPr>
          <a:xfrm>
            <a:off x="1356899" y="5907505"/>
            <a:ext cx="2625558" cy="252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1AEFAB-1F36-BD44-AAEB-073F0B1545FA}"/>
              </a:ext>
            </a:extLst>
          </p:cNvPr>
          <p:cNvSpPr/>
          <p:nvPr/>
        </p:nvSpPr>
        <p:spPr>
          <a:xfrm>
            <a:off x="11622505" y="251460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274760"/>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148349</TotalTime>
  <Words>1525</Words>
  <Application>Microsoft Macintosh PowerPoint</Application>
  <PresentationFormat>On-screen Show (4:3)</PresentationFormat>
  <Paragraphs>101</Paragraphs>
  <Slides>9</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Times New Roman</vt:lpstr>
      <vt:lpstr>Noto Sans Symbols</vt:lpstr>
      <vt:lpstr>Avenir Black</vt:lpstr>
      <vt:lpstr>Arial</vt:lpstr>
      <vt:lpstr>Verdana</vt:lpstr>
      <vt:lpstr>USHE</vt:lpstr>
      <vt:lpstr>USHE_slide options</vt:lpstr>
      <vt:lpstr>Marketing Management</vt:lpstr>
      <vt:lpstr>          Socially Responsible Marketing </vt:lpstr>
      <vt:lpstr>The Role of Social Responsibility in Marketing </vt:lpstr>
      <vt:lpstr>Community-Based Corporate Social Responsibility </vt:lpstr>
      <vt:lpstr>Community-Based Corporate Social Responsibility </vt:lpstr>
      <vt:lpstr>Community-Based Corporate Social Responsibility </vt:lpstr>
      <vt:lpstr>Cause Marketing Can…</vt:lpstr>
      <vt:lpstr>Community-Based Corporate Social Responsibility </vt:lpstr>
      <vt:lpstr>Sustainability-Focused Corporate Responsibility </vt:lpstr>
    </vt:vector>
  </TitlesOfParts>
  <Company>Pearson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Management, Sixteenth Edition, Chapter 21, Socially Responsible Marketing</dc:title>
  <dc:subject>Business</dc:subject>
  <dc:creator>Kotler/Keller/Chernev</dc:creator>
  <cp:keywords>Marketing Management</cp:keywords>
  <dc:description/>
  <cp:lastModifiedBy>Paul Galvani</cp:lastModifiedBy>
  <cp:revision>879</cp:revision>
  <cp:lastPrinted>2021-12-14T15:42:31Z</cp:lastPrinted>
  <dcterms:modified xsi:type="dcterms:W3CDTF">2021-12-24T15:32:10Z</dcterms:modified>
</cp:coreProperties>
</file>