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1"/>
  </p:notesMasterIdLst>
  <p:handoutMasterIdLst>
    <p:handoutMasterId r:id="rId12"/>
  </p:handoutMasterIdLst>
  <p:sldIdLst>
    <p:sldId id="330" r:id="rId3"/>
    <p:sldId id="415" r:id="rId4"/>
    <p:sldId id="412" r:id="rId5"/>
    <p:sldId id="414" r:id="rId6"/>
    <p:sldId id="416" r:id="rId7"/>
    <p:sldId id="421" r:id="rId8"/>
    <p:sldId id="418" r:id="rId9"/>
    <p:sldId id="422" r:id="rId10"/>
  </p:sldIdLst>
  <p:sldSz cx="9144000" cy="6858000" type="screen4x3"/>
  <p:notesSz cx="6858000" cy="9144000"/>
  <p:embeddedFontLst>
    <p:embeddedFont>
      <p:font typeface="Noto Sans Symbols" panose="020B0502040504020204" pitchFamily="34" charset="0"/>
      <p:regular r:id="rId13"/>
      <p:bold r:id="rId14"/>
      <p:italic r:id="rId15"/>
      <p:boldItalic r:id="rId16"/>
    </p:embeddedFont>
    <p:embeddedFont>
      <p:font typeface="Verdana" panose="020B060403050404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6" autoAdjust="0"/>
    <p:restoredTop sz="79326" autoAdjust="0"/>
  </p:normalViewPr>
  <p:slideViewPr>
    <p:cSldViewPr snapToGrid="0" snapToObjects="1">
      <p:cViewPr varScale="1">
        <p:scale>
          <a:sx n="88" d="100"/>
          <a:sy n="88" d="100"/>
        </p:scale>
        <p:origin x="1576" y="184"/>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12/24/21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satisfaction is the key to building customer loyalty. Without fulfilling customer needs, a company would find it challenging to create a loyal customer base.</a:t>
            </a:r>
          </a:p>
          <a:p>
            <a:endParaRPr lang="en-US" dirty="0">
              <a:latin typeface="Arial" panose="020B0604020202020204" pitchFamily="34" charset="0"/>
            </a:endParaRPr>
          </a:p>
          <a:p>
            <a:r>
              <a:rPr lang="en-US" dirty="0"/>
              <a:t>Satisfaction is a person’s feelings of pleasure or disappointment that result from comparing the perceived performance (or outcome) of a product or service with expectations. If the performance or experience falls short of expectations, the customer is dissatisfied. If it matches expectations, the customer is satisfied. If it exceeds expectations, the customer is highly satisfied or delighted.</a:t>
            </a:r>
            <a:endParaRPr lang="en-US" dirty="0">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385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Figure 19.1 shows the 5_A Customer Acquisition Funnel.</a:t>
            </a:r>
          </a:p>
          <a:p>
            <a:endParaRPr lang="en-US" dirty="0">
              <a:latin typeface="Arial" panose="020B0604020202020204" pitchFamily="34" charset="0"/>
            </a:endParaRPr>
          </a:p>
          <a:p>
            <a:r>
              <a:rPr lang="en-US" dirty="0"/>
              <a:t>The awareness phase is the gateway to customers’ interaction with the company’s offering. It is in this phase that target customers encounter the company’s offering. This encounter can be driven by the company’s marketing communication, can occur at the point of sale, or may stem from advocacy by other customers and collaborators.</a:t>
            </a:r>
            <a:endParaRPr lang="en-US" dirty="0">
              <a:latin typeface="Arial" panose="020B0604020202020204" pitchFamily="34" charset="0"/>
            </a:endParaRPr>
          </a:p>
          <a:p>
            <a:endParaRPr lang="en-US" dirty="0">
              <a:latin typeface="Arial" panose="020B0604020202020204" pitchFamily="34" charset="0"/>
            </a:endParaRPr>
          </a:p>
          <a:p>
            <a:r>
              <a:rPr lang="en-US" dirty="0"/>
              <a:t>The appeal phase reflects the fact that although customers might become aware of multiple offerings, they do not actively consider all of them. Instead, they tend to shortlist the most appealing offerings in order to form a consideration set composed of offerings that are most likely to fulfill their need. Thus, the appeal phase of the decision process can be viewed as a process of selective elimination, paring down the initial set of offerings that came to customers’ minds.</a:t>
            </a:r>
            <a:endParaRPr lang="en-US" dirty="0">
              <a:latin typeface="Arial" panose="020B0604020202020204" pitchFamily="34" charset="0"/>
            </a:endParaRPr>
          </a:p>
          <a:p>
            <a:endParaRPr lang="en-US" dirty="0">
              <a:latin typeface="Arial" panose="020B0604020202020204" pitchFamily="34" charset="0"/>
            </a:endParaRPr>
          </a:p>
          <a:p>
            <a:r>
              <a:rPr lang="en-US" dirty="0"/>
              <a:t>During the ask phase, customers seek additional information about the offerings in their consideration set. This additional information can come from external sources such as friends and family, the media, and/or the company and its collaborators. For example, customers might call friends for advice, contact the company for more information, browse online reviews, use an app to compare prices, and even try out products at stores.</a:t>
            </a:r>
            <a:endParaRPr lang="en-US" dirty="0">
              <a:latin typeface="Arial" panose="020B0604020202020204" pitchFamily="34" charset="0"/>
            </a:endParaRPr>
          </a:p>
          <a:p>
            <a:endParaRPr lang="en-US" dirty="0">
              <a:latin typeface="Arial" panose="020B0604020202020204" pitchFamily="34" charset="0"/>
            </a:endParaRPr>
          </a:p>
          <a:p>
            <a:r>
              <a:rPr lang="en-US" dirty="0"/>
              <a:t>The act phase marks a transition from information gathering and evaluation to an action typically directed at a particular offering. Customer actions are not limited to purchase: They reflect the total ownership and usage experience, which also includes actual consumption of the product or service as well as the post-consumption experience.</a:t>
            </a:r>
            <a:endParaRPr lang="en-US" dirty="0">
              <a:latin typeface="Arial" panose="020B0604020202020204" pitchFamily="34" charset="0"/>
            </a:endParaRPr>
          </a:p>
          <a:p>
            <a:endParaRPr lang="en-US" dirty="0">
              <a:latin typeface="Arial" panose="020B0604020202020204" pitchFamily="34" charset="0"/>
            </a:endParaRPr>
          </a:p>
          <a:p>
            <a:r>
              <a:rPr lang="en-US" dirty="0"/>
              <a:t>The advocate phase reflects customers’ reactions following their consumption experience. Ideally, customers’ reactions will involve a certain level of loyalty to the company and its offering. These reactions can range from simply repurchasing the offering to ultimately advocating the offering to others. Active advocates recommend products, services, and brands they love without even being asked. They share positive experiences with others and often become evangelists.</a:t>
            </a:r>
            <a:endParaRPr lang="en-US" dirty="0">
              <a:latin typeface="Arial" panose="020B0604020202020204" pitchFamily="34" charset="0"/>
            </a:endParaRPr>
          </a:p>
          <a:p>
            <a:endParaRPr lang="en-US" dirty="0">
              <a:latin typeface="Arial" panose="020B0604020202020204" pitchFamily="34" charset="0"/>
            </a:endParaRPr>
          </a:p>
          <a:p>
            <a:r>
              <a:rPr lang="en-US" dirty="0"/>
              <a:t>The different steps of the decision funnel do not always occur in the linear process depicted in Figure 19.1; they can involve multiple iterations, reconsidering and reevaluating the available data, and gathering new information. And customers do not necessarily go through all of the Five A’s; they might skip one or more of the five phases. </a:t>
            </a:r>
            <a:endParaRPr lang="en-US"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IN"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steps are Awareness, Appeal, Ask, Act, and Advocate.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851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management of customer acquisition and retention involves clear understanding and accurate estimation of customer conversion and retention rates. By calculating </a:t>
            </a:r>
            <a:r>
              <a:rPr lang="en-US" i="1" dirty="0"/>
              <a:t>conversion rates</a:t>
            </a:r>
            <a:r>
              <a:rPr lang="en-US" dirty="0"/>
              <a:t>—the percentages of customers at the different stages who move to the next stage—managers can identify any bottleneck stage or barrier to building a loyal customer base.</a:t>
            </a:r>
            <a:endParaRPr lang="en-US" dirty="0">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795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highly satisfied customer generally stays loyal longer, buys more as the company introduces new and upgraded products, talks favorably to others about the company and its products, pays less attention to competing brands, is less sensitive to price, offers product or service ideas to the company, and costs less to serve than new customers because transactions can become routine.</a:t>
            </a:r>
          </a:p>
          <a:p>
            <a:endParaRPr lang="en-US" dirty="0">
              <a:latin typeface="Arial" panose="020B0604020202020204" pitchFamily="34" charset="0"/>
            </a:endParaRPr>
          </a:p>
          <a:p>
            <a:r>
              <a:rPr lang="en-US" dirty="0"/>
              <a:t>The University of Michigan has developed the American Customer Satisfaction Index (ACSI) to measure consumers’ perceived satisfaction with different firms, industries, economic sectors, and national economies. Research has shown a strong and consistent association between customer satisfaction, as measured by ACSI, and a firm’s financial performance in terms of ROI, sales, long-term firm value, and other metrics.0 “Marketing Insight: Net Promoter Score and Customer Satisfaction” explains why some companies believe just one well-designed question is all that is necessary to assess customer satisfaction.</a:t>
            </a:r>
            <a:endParaRPr lang="en-US" dirty="0">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682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are using information about customers to build long-term relationships.</a:t>
            </a:r>
          </a:p>
          <a:p>
            <a:endParaRPr lang="en-US" dirty="0"/>
          </a:p>
          <a:p>
            <a:r>
              <a:rPr lang="en-US" i="1" dirty="0"/>
              <a:t>Customer relationship management (CRM) </a:t>
            </a:r>
            <a:r>
              <a:rPr lang="en-US" dirty="0"/>
              <a:t>is the process of carefully managing detailed information about individual customers and all customer touch points to maximize loyalty. Managing customer relationships is important because a major driver of company profitability is the aggregate value of the company’s customer base. </a:t>
            </a:r>
          </a:p>
          <a:p>
            <a:endParaRPr lang="en-US" dirty="0"/>
          </a:p>
          <a:p>
            <a:r>
              <a:rPr lang="en-US" dirty="0"/>
              <a:t>A related concept, </a:t>
            </a:r>
            <a:r>
              <a:rPr lang="en-US" i="1" dirty="0"/>
              <a:t>customer value management</a:t>
            </a:r>
            <a:r>
              <a:rPr lang="en-US" dirty="0"/>
              <a:t>, describes the company’s optimization of the value of its customer base. Customer value management focuses on the analysis of individual data on prospects and customers to develop marketing strategies to acquire and retain customers and drive customer behavior.</a:t>
            </a:r>
            <a:endParaRPr lang="en-US" dirty="0">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047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perfectly designed and implemented a marketing program is, mistakes will happen. The best thing a company can do—other than minimizing the chance of mistakes occurring in the first place—is make it easy for customers to complain. </a:t>
            </a:r>
          </a:p>
          <a:p>
            <a:endParaRPr lang="en-US" dirty="0">
              <a:latin typeface="Arial" panose="020B0604020202020204" pitchFamily="34" charset="0"/>
            </a:endParaRPr>
          </a:p>
          <a:p>
            <a:r>
              <a:rPr lang="en-US" dirty="0"/>
              <a:t>Given that many customers may choose not to complain, companies should proactively monitor social media and other places where customer complaints and feedback may be aired.</a:t>
            </a:r>
            <a:endParaRPr lang="en-US" dirty="0">
              <a:latin typeface="Arial" panose="020B0604020202020204" pitchFamily="34" charset="0"/>
            </a:endParaRPr>
          </a:p>
          <a:p>
            <a:endParaRPr lang="en-US" dirty="0">
              <a:latin typeface="Arial" panose="020B0604020202020204" pitchFamily="34" charset="0"/>
            </a:endParaRPr>
          </a:p>
          <a:p>
            <a:r>
              <a:rPr lang="en-US" dirty="0"/>
              <a:t>Given the potential downside of having an unhappy customer, it’s critical that marketers deal with negative experiences properly and promptly.</a:t>
            </a:r>
          </a:p>
          <a:p>
            <a:r>
              <a:rPr lang="en-US" dirty="0"/>
              <a:t>• Set up a seven-day, 24-hour toll-free hotline (by e-mail, online chat, phone, or fax) to make it easier for the customer to register complaints and for the company to act on them. </a:t>
            </a:r>
          </a:p>
          <a:p>
            <a:r>
              <a:rPr lang="en-US" dirty="0"/>
              <a:t>• Contact the complaining customer as quickly as possible. The slower the company is to respond, the more dissatisfaction may grow and lead to negative word of mouth.</a:t>
            </a:r>
          </a:p>
          <a:p>
            <a:r>
              <a:rPr lang="en-US" dirty="0"/>
              <a:t> • Identify the true source of customer dissatisfaction before seeking a solution. Some complaining customers are not looking for compensation so much as for a sign that the company cares. </a:t>
            </a:r>
          </a:p>
          <a:p>
            <a:r>
              <a:rPr lang="en-US" dirty="0"/>
              <a:t>• Accept responsibility for the customer’s disappointment; do not shift the blame onto the customer. </a:t>
            </a:r>
          </a:p>
          <a:p>
            <a:r>
              <a:rPr lang="en-US" dirty="0"/>
              <a:t>• Resolve the complaint swiftly and to the customer’s satisfaction, while taking into account the costs of resolving the complaint and the lifetime value of the customer.</a:t>
            </a:r>
          </a:p>
          <a:p>
            <a:endParaRPr lang="en-US" dirty="0">
              <a:latin typeface="Arial" panose="020B0604020202020204" pitchFamily="34" charset="0"/>
            </a:endParaRPr>
          </a:p>
          <a:p>
            <a:r>
              <a:rPr lang="en-US" dirty="0"/>
              <a:t>Big companies especially are targets for opportunistic customers who attempt to capitalize on even minor transgressions or generous compensation policies. Some firms fight back and even take an aggressive stance if they feel a criticism or complaint is unjustified. Others seek ways to find a silver lining in customer complaints and use them to improve the company’s image and performance.</a:t>
            </a:r>
            <a:endParaRPr lang="en-US" dirty="0">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4447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profitability analysis and the customer acquisition funnel help marketers decide how to manage groups of customers who vary in loyalty, profitability, risk, and other factors.</a:t>
            </a:r>
          </a:p>
          <a:p>
            <a:endParaRPr lang="en-US" dirty="0">
              <a:latin typeface="Arial" panose="020B0604020202020204" pitchFamily="34" charset="0"/>
            </a:endParaRPr>
          </a:p>
          <a:p>
            <a:r>
              <a:rPr lang="en-US" dirty="0"/>
              <a:t>A company should aim to build customer value across all of its customer touch points. A customer touch point is any occasion when a customer encounters the brand and product—from actual experience to personal or mass communications to casual observation. </a:t>
            </a:r>
            <a:endParaRPr lang="en-US" dirty="0">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412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marL="1143000" indent="-230400">
              <a:buFont typeface="Arial" panose="020B0604020202020204" pitchFamily="34" charset="0"/>
              <a:buChar char="▪"/>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5"/>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50" r:id="rId3"/>
    <p:sldLayoutId id="2147483676" r:id="rId4"/>
    <p:sldLayoutId id="2147483677" r:id="rId5"/>
    <p:sldLayoutId id="2147483678" r:id="rId6"/>
    <p:sldLayoutId id="2147483679" r:id="rId7"/>
    <p:sldLayoutId id="2147483680" r:id="rId8"/>
    <p:sldLayoutId id="2147483671" r:id="rId9"/>
    <p:sldLayoutId id="2147483673" r:id="rId10"/>
    <p:sldLayoutId id="2147483670" r:id="rId11"/>
    <p:sldLayoutId id="2147483669" r:id="rId12"/>
    <p:sldLayoutId id="214748365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19</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90"/>
            <a:ext cx="3657600" cy="601456"/>
          </a:xfrm>
        </p:spPr>
        <p:txBody>
          <a:bodyPr/>
          <a:lstStyle/>
          <a:p>
            <a:r>
              <a:rPr lang="en-US" dirty="0">
                <a:cs typeface="Arial" panose="020B0604020202020204" pitchFamily="34" charset="0"/>
              </a:rPr>
              <a:t>Building Customer Loyalty</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123370" y="-16858"/>
            <a:ext cx="9064171" cy="1097279"/>
          </a:xfrm>
        </p:spPr>
        <p:txBody>
          <a:bodyPr/>
          <a:lstStyle/>
          <a:p>
            <a:r>
              <a:rPr lang="en-US" sz="3200" dirty="0"/>
              <a:t>Managing Customer Satisfaction and Loyalty</a:t>
            </a:r>
            <a:endParaRPr lang="en-IN" sz="2000" dirty="0"/>
          </a:p>
        </p:txBody>
      </p:sp>
      <p:sp>
        <p:nvSpPr>
          <p:cNvPr id="4" name="Content Placeholder 3"/>
          <p:cNvSpPr>
            <a:spLocks noGrp="1"/>
          </p:cNvSpPr>
          <p:nvPr>
            <p:ph sz="quarter" idx="13"/>
          </p:nvPr>
        </p:nvSpPr>
        <p:spPr>
          <a:xfrm>
            <a:off x="457200" y="1250125"/>
            <a:ext cx="8232775" cy="4663335"/>
          </a:xfrm>
        </p:spPr>
        <p:txBody>
          <a:bodyPr/>
          <a:lstStyle/>
          <a:p>
            <a:r>
              <a:rPr lang="en-US" dirty="0"/>
              <a:t>Making a sale is </a:t>
            </a:r>
            <a:r>
              <a:rPr lang="en-US" dirty="0">
                <a:solidFill>
                  <a:srgbClr val="FF0000"/>
                </a:solidFill>
              </a:rPr>
              <a:t>NOT </a:t>
            </a:r>
            <a:r>
              <a:rPr lang="en-US" dirty="0"/>
              <a:t>ultimate goal of  marketing process</a:t>
            </a:r>
          </a:p>
          <a:p>
            <a:r>
              <a:rPr lang="en-US" dirty="0"/>
              <a:t>It is the beginning of building customer relationships for the purpose of creating a </a:t>
            </a:r>
            <a:r>
              <a:rPr lang="en-US" dirty="0">
                <a:solidFill>
                  <a:srgbClr val="00B050"/>
                </a:solidFill>
              </a:rPr>
              <a:t>loyal customer base,</a:t>
            </a:r>
            <a:r>
              <a:rPr lang="en-US" dirty="0">
                <a:solidFill>
                  <a:schemeClr val="tx1"/>
                </a:solidFill>
              </a:rPr>
              <a:t> engaging and connecting with them</a:t>
            </a:r>
          </a:p>
          <a:p>
            <a:r>
              <a:rPr lang="en-US" dirty="0">
                <a:solidFill>
                  <a:schemeClr val="tx1"/>
                </a:solidFill>
              </a:rPr>
              <a:t>With </a:t>
            </a:r>
            <a:r>
              <a:rPr lang="en-US" dirty="0">
                <a:solidFill>
                  <a:srgbClr val="FF0000"/>
                </a:solidFill>
              </a:rPr>
              <a:t>no loyal customers</a:t>
            </a:r>
            <a:r>
              <a:rPr lang="en-US" dirty="0">
                <a:solidFill>
                  <a:schemeClr val="tx1"/>
                </a:solidFill>
              </a:rPr>
              <a:t>, company will constantly have to invest in acquiring NEW customers </a:t>
            </a:r>
          </a:p>
          <a:p>
            <a:r>
              <a:rPr lang="en-US" dirty="0">
                <a:solidFill>
                  <a:schemeClr val="tx1"/>
                </a:solidFill>
              </a:rPr>
              <a:t>Imagine a situation where every</a:t>
            </a:r>
          </a:p>
          <a:p>
            <a:pPr marL="432" indent="0">
              <a:buNone/>
            </a:pPr>
            <a:r>
              <a:rPr lang="en-US" dirty="0">
                <a:solidFill>
                  <a:schemeClr val="tx1"/>
                </a:solidFill>
              </a:rPr>
              <a:t>   consumers buys a product from</a:t>
            </a:r>
          </a:p>
          <a:p>
            <a:pPr marL="432" indent="0">
              <a:buNone/>
            </a:pPr>
            <a:r>
              <a:rPr lang="en-US" dirty="0">
                <a:solidFill>
                  <a:schemeClr val="tx1"/>
                </a:solidFill>
              </a:rPr>
              <a:t>   a company</a:t>
            </a:r>
            <a:r>
              <a:rPr lang="en-US" dirty="0">
                <a:solidFill>
                  <a:srgbClr val="FF0000"/>
                </a:solidFill>
              </a:rPr>
              <a:t> ONCE </a:t>
            </a:r>
            <a:r>
              <a:rPr lang="en-US" dirty="0">
                <a:solidFill>
                  <a:schemeClr val="tx1"/>
                </a:solidFill>
              </a:rPr>
              <a:t>only!</a:t>
            </a:r>
          </a:p>
          <a:p>
            <a:pPr marL="432" indent="0">
              <a:buNone/>
            </a:pPr>
            <a:endParaRPr lang="en-US" dirty="0">
              <a:solidFill>
                <a:schemeClr val="tx1"/>
              </a:solidFill>
            </a:endParaRPr>
          </a:p>
        </p:txBody>
      </p:sp>
      <p:pic>
        <p:nvPicPr>
          <p:cNvPr id="3" name="Picture 2">
            <a:extLst>
              <a:ext uri="{FF2B5EF4-FFF2-40B4-BE49-F238E27FC236}">
                <a16:creationId xmlns:a16="http://schemas.microsoft.com/office/drawing/2014/main" id="{43AF4A39-5571-7C4B-8E28-227B2B3F7863}"/>
              </a:ext>
            </a:extLst>
          </p:cNvPr>
          <p:cNvPicPr>
            <a:picLocks noChangeAspect="1"/>
          </p:cNvPicPr>
          <p:nvPr/>
        </p:nvPicPr>
        <p:blipFill>
          <a:blip r:embed="rId3"/>
          <a:stretch>
            <a:fillRect/>
          </a:stretch>
        </p:blipFill>
        <p:spPr>
          <a:xfrm>
            <a:off x="5326742" y="4314632"/>
            <a:ext cx="3817257" cy="2543368"/>
          </a:xfrm>
          <a:prstGeom prst="rect">
            <a:avLst/>
          </a:prstGeom>
        </p:spPr>
      </p:pic>
    </p:spTree>
    <p:extLst>
      <p:ext uri="{BB962C8B-B14F-4D97-AF65-F5344CB8AC3E}">
        <p14:creationId xmlns:p14="http://schemas.microsoft.com/office/powerpoint/2010/main" val="3847797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sz="3200" dirty="0"/>
              <a:t>     The 5-A Customer Acquisition Funnel</a:t>
            </a:r>
            <a:endParaRPr lang="en-IN" sz="3200" dirty="0"/>
          </a:p>
        </p:txBody>
      </p:sp>
      <p:pic>
        <p:nvPicPr>
          <p:cNvPr id="3" name="Content Placeholder 2" descr="A flowchart shows the five phases of the customer acquisition process. For long description in Notes pane, press F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8753" y="1932742"/>
            <a:ext cx="8229669" cy="1352401"/>
          </a:xfrm>
        </p:spPr>
      </p:pic>
      <p:sp>
        <p:nvSpPr>
          <p:cNvPr id="4" name="TextBox 3">
            <a:extLst>
              <a:ext uri="{FF2B5EF4-FFF2-40B4-BE49-F238E27FC236}">
                <a16:creationId xmlns:a16="http://schemas.microsoft.com/office/drawing/2014/main" id="{7F1543B4-9EFA-5E4B-BF8B-FDE4DC0B816B}"/>
              </a:ext>
            </a:extLst>
          </p:cNvPr>
          <p:cNvSpPr txBox="1"/>
          <p:nvPr/>
        </p:nvSpPr>
        <p:spPr>
          <a:xfrm>
            <a:off x="457200" y="3947886"/>
            <a:ext cx="8686800" cy="954107"/>
          </a:xfrm>
          <a:prstGeom prst="rect">
            <a:avLst/>
          </a:prstGeom>
          <a:noFill/>
        </p:spPr>
        <p:txBody>
          <a:bodyPr wrap="square" rtlCol="0">
            <a:spAutoFit/>
          </a:bodyPr>
          <a:lstStyle/>
          <a:p>
            <a:r>
              <a:rPr lang="en-US" b="1" dirty="0">
                <a:solidFill>
                  <a:srgbClr val="FF0000"/>
                </a:solidFill>
              </a:rPr>
              <a:t>First encounter</a:t>
            </a:r>
            <a:r>
              <a:rPr lang="en-US" b="1" dirty="0"/>
              <a:t>	</a:t>
            </a:r>
            <a:r>
              <a:rPr lang="en-US" b="1" dirty="0">
                <a:solidFill>
                  <a:srgbClr val="FFC000"/>
                </a:solidFill>
              </a:rPr>
              <a:t>Selective	</a:t>
            </a:r>
            <a:r>
              <a:rPr lang="en-US" b="1" dirty="0"/>
              <a:t>	Seek	             </a:t>
            </a:r>
            <a:r>
              <a:rPr lang="en-US" b="1" dirty="0">
                <a:solidFill>
                  <a:srgbClr val="00B050"/>
                </a:solidFill>
              </a:rPr>
              <a:t>Purchase</a:t>
            </a:r>
            <a:r>
              <a:rPr lang="en-US" b="1" dirty="0"/>
              <a:t>	            </a:t>
            </a:r>
            <a:r>
              <a:rPr lang="en-US" b="1" dirty="0">
                <a:solidFill>
                  <a:srgbClr val="0070C0"/>
                </a:solidFill>
              </a:rPr>
              <a:t>Tell others</a:t>
            </a:r>
          </a:p>
          <a:p>
            <a:r>
              <a:rPr lang="en-US" b="1" dirty="0">
                <a:solidFill>
                  <a:srgbClr val="FF0000"/>
                </a:solidFill>
              </a:rPr>
              <a:t>with company’s </a:t>
            </a:r>
            <a:r>
              <a:rPr lang="en-US" b="1" dirty="0"/>
              <a:t>	</a:t>
            </a:r>
            <a:r>
              <a:rPr lang="en-US" b="1" dirty="0">
                <a:solidFill>
                  <a:srgbClr val="FFC000"/>
                </a:solidFill>
              </a:rPr>
              <a:t>elimination</a:t>
            </a:r>
            <a:r>
              <a:rPr lang="en-US" b="1" dirty="0"/>
              <a:t>	information                                             </a:t>
            </a:r>
            <a:r>
              <a:rPr lang="en-US" b="1" dirty="0">
                <a:solidFill>
                  <a:srgbClr val="0070C0"/>
                </a:solidFill>
              </a:rPr>
              <a:t>Word of mouth</a:t>
            </a:r>
          </a:p>
          <a:p>
            <a:r>
              <a:rPr lang="en-US" b="1" dirty="0">
                <a:solidFill>
                  <a:srgbClr val="FF0000"/>
                </a:solidFill>
              </a:rPr>
              <a:t>Products/services</a:t>
            </a:r>
            <a:r>
              <a:rPr lang="en-US" b="1" dirty="0"/>
              <a:t>	</a:t>
            </a:r>
            <a:r>
              <a:rPr lang="en-US" b="1" dirty="0">
                <a:solidFill>
                  <a:srgbClr val="FFC000"/>
                </a:solidFill>
              </a:rPr>
              <a:t>Not all will appeal</a:t>
            </a:r>
            <a:r>
              <a:rPr lang="en-US" b="1" dirty="0"/>
              <a:t>	about products</a:t>
            </a:r>
          </a:p>
          <a:p>
            <a:r>
              <a:rPr lang="en-US" b="1" dirty="0"/>
              <a:t>				interested in            </a:t>
            </a:r>
            <a:r>
              <a:rPr lang="en-US" b="1" dirty="0">
                <a:solidFill>
                  <a:srgbClr val="00B050"/>
                </a:solidFill>
              </a:rPr>
              <a:t>Loyalty</a:t>
            </a:r>
            <a:endParaRPr lang="en-US" b="1" dirty="0"/>
          </a:p>
        </p:txBody>
      </p:sp>
      <p:sp>
        <p:nvSpPr>
          <p:cNvPr id="5" name="Down Arrow 4">
            <a:extLst>
              <a:ext uri="{FF2B5EF4-FFF2-40B4-BE49-F238E27FC236}">
                <a16:creationId xmlns:a16="http://schemas.microsoft.com/office/drawing/2014/main" id="{4F629081-A6DC-1643-AD1D-63FD1BEDEC7C}"/>
              </a:ext>
            </a:extLst>
          </p:cNvPr>
          <p:cNvSpPr/>
          <p:nvPr/>
        </p:nvSpPr>
        <p:spPr>
          <a:xfrm flipH="1">
            <a:off x="6125029" y="4252686"/>
            <a:ext cx="58057" cy="348343"/>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63394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7262" y="-234572"/>
            <a:ext cx="10283371" cy="1097279"/>
          </a:xfrm>
        </p:spPr>
        <p:txBody>
          <a:bodyPr/>
          <a:lstStyle/>
          <a:p>
            <a:r>
              <a:rPr lang="en-US" sz="2800" dirty="0"/>
              <a:t>Balancing Customer Acquisition/Customer Retention</a:t>
            </a:r>
            <a:endParaRPr lang="en-IN" sz="2800" dirty="0"/>
          </a:p>
        </p:txBody>
      </p:sp>
      <p:sp>
        <p:nvSpPr>
          <p:cNvPr id="4" name="Content Placeholder 3"/>
          <p:cNvSpPr>
            <a:spLocks noGrp="1"/>
          </p:cNvSpPr>
          <p:nvPr>
            <p:ph sz="quarter" idx="13"/>
          </p:nvPr>
        </p:nvSpPr>
        <p:spPr>
          <a:xfrm>
            <a:off x="268514" y="959835"/>
            <a:ext cx="8875486" cy="4663335"/>
          </a:xfrm>
        </p:spPr>
        <p:txBody>
          <a:bodyPr/>
          <a:lstStyle/>
          <a:p>
            <a:r>
              <a:rPr lang="en-US" dirty="0"/>
              <a:t>Need to </a:t>
            </a:r>
            <a:r>
              <a:rPr lang="en-US" dirty="0">
                <a:solidFill>
                  <a:srgbClr val="00B050"/>
                </a:solidFill>
              </a:rPr>
              <a:t>attract</a:t>
            </a:r>
            <a:r>
              <a:rPr lang="en-US" dirty="0"/>
              <a:t> new customers while at the same time, </a:t>
            </a:r>
            <a:r>
              <a:rPr lang="en-US" dirty="0">
                <a:solidFill>
                  <a:srgbClr val="00B050"/>
                </a:solidFill>
              </a:rPr>
              <a:t>retain</a:t>
            </a:r>
            <a:r>
              <a:rPr lang="en-US" dirty="0"/>
              <a:t> and cultivate existing ones</a:t>
            </a:r>
          </a:p>
          <a:p>
            <a:pPr lvl="1"/>
            <a:r>
              <a:rPr lang="en-US" dirty="0"/>
              <a:t>Estimate customer </a:t>
            </a:r>
            <a:r>
              <a:rPr lang="en-US" b="1" dirty="0">
                <a:solidFill>
                  <a:srgbClr val="FF0000"/>
                </a:solidFill>
              </a:rPr>
              <a:t>conversion </a:t>
            </a:r>
            <a:r>
              <a:rPr lang="en-US" b="1" dirty="0"/>
              <a:t>rates</a:t>
            </a:r>
            <a:r>
              <a:rPr lang="en-US" dirty="0"/>
              <a:t> and </a:t>
            </a:r>
            <a:r>
              <a:rPr lang="en-US" b="1" dirty="0">
                <a:solidFill>
                  <a:srgbClr val="00B050"/>
                </a:solidFill>
              </a:rPr>
              <a:t>retention</a:t>
            </a:r>
            <a:r>
              <a:rPr lang="en-US" b="1" dirty="0"/>
              <a:t> rates</a:t>
            </a:r>
          </a:p>
          <a:p>
            <a:pPr lvl="1"/>
            <a:r>
              <a:rPr lang="en-US" dirty="0"/>
              <a:t>Satisfied customers are company’s customer </a:t>
            </a:r>
            <a:r>
              <a:rPr lang="en-US" dirty="0">
                <a:solidFill>
                  <a:srgbClr val="00B050"/>
                </a:solidFill>
              </a:rPr>
              <a:t>relationship capital</a:t>
            </a:r>
          </a:p>
          <a:p>
            <a:pPr lvl="1"/>
            <a:r>
              <a:rPr lang="en-US" dirty="0"/>
              <a:t>Satisfaction is key to building loyalty</a:t>
            </a:r>
          </a:p>
          <a:p>
            <a:pPr lvl="1"/>
            <a:r>
              <a:rPr lang="en-US" dirty="0"/>
              <a:t>Costs </a:t>
            </a:r>
            <a:r>
              <a:rPr lang="en-US" dirty="0">
                <a:solidFill>
                  <a:srgbClr val="FF0000"/>
                </a:solidFill>
              </a:rPr>
              <a:t>5x more </a:t>
            </a:r>
            <a:r>
              <a:rPr lang="en-US" dirty="0"/>
              <a:t>to get </a:t>
            </a:r>
            <a:r>
              <a:rPr lang="en-US" dirty="0">
                <a:solidFill>
                  <a:srgbClr val="FF0000"/>
                </a:solidFill>
              </a:rPr>
              <a:t>new</a:t>
            </a:r>
            <a:r>
              <a:rPr lang="en-US" dirty="0"/>
              <a:t> than keep existing customers</a:t>
            </a:r>
          </a:p>
        </p:txBody>
      </p:sp>
      <p:pic>
        <p:nvPicPr>
          <p:cNvPr id="3" name="Picture 2">
            <a:extLst>
              <a:ext uri="{FF2B5EF4-FFF2-40B4-BE49-F238E27FC236}">
                <a16:creationId xmlns:a16="http://schemas.microsoft.com/office/drawing/2014/main" id="{21680493-B753-BB4D-A284-BD1CBD4680D2}"/>
              </a:ext>
            </a:extLst>
          </p:cNvPr>
          <p:cNvPicPr>
            <a:picLocks noChangeAspect="1"/>
          </p:cNvPicPr>
          <p:nvPr/>
        </p:nvPicPr>
        <p:blipFill>
          <a:blip r:embed="rId3"/>
          <a:stretch>
            <a:fillRect/>
          </a:stretch>
        </p:blipFill>
        <p:spPr>
          <a:xfrm>
            <a:off x="2883805" y="4298950"/>
            <a:ext cx="4271737" cy="2527300"/>
          </a:xfrm>
          <a:prstGeom prst="rect">
            <a:avLst/>
          </a:prstGeom>
        </p:spPr>
      </p:pic>
    </p:spTree>
    <p:extLst>
      <p:ext uri="{BB962C8B-B14F-4D97-AF65-F5344CB8AC3E}">
        <p14:creationId xmlns:p14="http://schemas.microsoft.com/office/powerpoint/2010/main" val="2893627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166919" y="-147479"/>
            <a:ext cx="9281886" cy="1097279"/>
          </a:xfrm>
        </p:spPr>
        <p:txBody>
          <a:bodyPr/>
          <a:lstStyle/>
          <a:p>
            <a:r>
              <a:rPr lang="en-US" sz="3200" dirty="0"/>
              <a:t>Managing Customer Satisfaction and Loyalty </a:t>
            </a:r>
            <a:endParaRPr lang="en-IN" dirty="0"/>
          </a:p>
        </p:txBody>
      </p:sp>
      <p:sp>
        <p:nvSpPr>
          <p:cNvPr id="4" name="Content Placeholder 3"/>
          <p:cNvSpPr>
            <a:spLocks noGrp="1"/>
          </p:cNvSpPr>
          <p:nvPr>
            <p:ph sz="quarter" idx="13"/>
          </p:nvPr>
        </p:nvSpPr>
        <p:spPr>
          <a:xfrm>
            <a:off x="181428" y="1134005"/>
            <a:ext cx="8232775" cy="4663335"/>
          </a:xfrm>
        </p:spPr>
        <p:txBody>
          <a:bodyPr/>
          <a:lstStyle/>
          <a:p>
            <a:pPr marL="458550" lvl="1" indent="0">
              <a:buNone/>
            </a:pPr>
            <a:r>
              <a:rPr lang="en-US" dirty="0"/>
              <a:t>A highly satisfied customer:</a:t>
            </a:r>
          </a:p>
          <a:p>
            <a:pPr lvl="2"/>
            <a:r>
              <a:rPr lang="en-US" dirty="0"/>
              <a:t>Stays</a:t>
            </a:r>
            <a:r>
              <a:rPr lang="en-US" dirty="0">
                <a:solidFill>
                  <a:srgbClr val="FF0000"/>
                </a:solidFill>
              </a:rPr>
              <a:t> loyal </a:t>
            </a:r>
            <a:r>
              <a:rPr lang="en-US" dirty="0"/>
              <a:t>longer</a:t>
            </a:r>
          </a:p>
          <a:p>
            <a:pPr lvl="2"/>
            <a:r>
              <a:rPr lang="en-US" dirty="0"/>
              <a:t>Buys </a:t>
            </a:r>
            <a:r>
              <a:rPr lang="en-US" dirty="0">
                <a:solidFill>
                  <a:srgbClr val="00B050"/>
                </a:solidFill>
              </a:rPr>
              <a:t>more</a:t>
            </a:r>
          </a:p>
          <a:p>
            <a:pPr lvl="2"/>
            <a:r>
              <a:rPr lang="en-US" dirty="0"/>
              <a:t>Talks </a:t>
            </a:r>
            <a:r>
              <a:rPr lang="en-US" dirty="0">
                <a:solidFill>
                  <a:srgbClr val="0070C0"/>
                </a:solidFill>
              </a:rPr>
              <a:t>favorably</a:t>
            </a:r>
            <a:r>
              <a:rPr lang="en-US" dirty="0"/>
              <a:t> about the company</a:t>
            </a:r>
          </a:p>
          <a:p>
            <a:pPr lvl="2"/>
            <a:r>
              <a:rPr lang="en-US" dirty="0"/>
              <a:t>Pays </a:t>
            </a:r>
            <a:r>
              <a:rPr lang="en-US" dirty="0">
                <a:solidFill>
                  <a:srgbClr val="FFC000"/>
                </a:solidFill>
              </a:rPr>
              <a:t>less attention </a:t>
            </a:r>
            <a:r>
              <a:rPr lang="en-US" dirty="0"/>
              <a:t>to competing brands</a:t>
            </a:r>
          </a:p>
          <a:p>
            <a:pPr lvl="2"/>
            <a:r>
              <a:rPr lang="en-US" dirty="0"/>
              <a:t>Is </a:t>
            </a:r>
            <a:r>
              <a:rPr lang="en-US" dirty="0">
                <a:solidFill>
                  <a:srgbClr val="7030A0"/>
                </a:solidFill>
              </a:rPr>
              <a:t>less sensitive </a:t>
            </a:r>
            <a:r>
              <a:rPr lang="en-US" dirty="0"/>
              <a:t>to price</a:t>
            </a:r>
          </a:p>
          <a:p>
            <a:pPr lvl="2"/>
            <a:r>
              <a:rPr lang="en-US" dirty="0">
                <a:solidFill>
                  <a:srgbClr val="C00000"/>
                </a:solidFill>
              </a:rPr>
              <a:t>Offers ideas </a:t>
            </a:r>
            <a:r>
              <a:rPr lang="en-US" dirty="0"/>
              <a:t>to the company</a:t>
            </a:r>
          </a:p>
          <a:p>
            <a:pPr lvl="2"/>
            <a:r>
              <a:rPr lang="en-US" dirty="0">
                <a:solidFill>
                  <a:srgbClr val="007FA3"/>
                </a:solidFill>
              </a:rPr>
              <a:t>Costs less </a:t>
            </a:r>
            <a:r>
              <a:rPr lang="en-US" dirty="0"/>
              <a:t>to serve than new customers</a:t>
            </a:r>
            <a:endParaRPr lang="en-US" sz="2800" dirty="0"/>
          </a:p>
        </p:txBody>
      </p:sp>
      <p:pic>
        <p:nvPicPr>
          <p:cNvPr id="3" name="Picture 2">
            <a:extLst>
              <a:ext uri="{FF2B5EF4-FFF2-40B4-BE49-F238E27FC236}">
                <a16:creationId xmlns:a16="http://schemas.microsoft.com/office/drawing/2014/main" id="{27741C11-780C-FE4C-BF73-793A99A12A30}"/>
              </a:ext>
            </a:extLst>
          </p:cNvPr>
          <p:cNvPicPr>
            <a:picLocks noChangeAspect="1"/>
          </p:cNvPicPr>
          <p:nvPr/>
        </p:nvPicPr>
        <p:blipFill>
          <a:blip r:embed="rId3"/>
          <a:stretch>
            <a:fillRect/>
          </a:stretch>
        </p:blipFill>
        <p:spPr>
          <a:xfrm>
            <a:off x="4297814" y="4714421"/>
            <a:ext cx="4846186" cy="2143579"/>
          </a:xfrm>
          <a:prstGeom prst="rect">
            <a:avLst/>
          </a:prstGeom>
        </p:spPr>
      </p:pic>
    </p:spTree>
    <p:extLst>
      <p:ext uri="{BB962C8B-B14F-4D97-AF65-F5344CB8AC3E}">
        <p14:creationId xmlns:p14="http://schemas.microsoft.com/office/powerpoint/2010/main" val="2445756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dirty="0"/>
              <a:t>Managing Customer Relationships</a:t>
            </a:r>
            <a:endParaRPr lang="en-IN" dirty="0"/>
          </a:p>
        </p:txBody>
      </p:sp>
      <p:sp>
        <p:nvSpPr>
          <p:cNvPr id="4" name="Content Placeholder 3"/>
          <p:cNvSpPr>
            <a:spLocks noGrp="1"/>
          </p:cNvSpPr>
          <p:nvPr>
            <p:ph sz="quarter" idx="13"/>
          </p:nvPr>
        </p:nvSpPr>
        <p:spPr>
          <a:xfrm>
            <a:off x="210462" y="1293668"/>
            <a:ext cx="8686795" cy="4663335"/>
          </a:xfrm>
        </p:spPr>
        <p:txBody>
          <a:bodyPr/>
          <a:lstStyle/>
          <a:p>
            <a:r>
              <a:rPr lang="en-US" b="1" dirty="0"/>
              <a:t>Customer Relationship Management (C</a:t>
            </a:r>
            <a:r>
              <a:rPr lang="en-US" sz="100" b="1" dirty="0"/>
              <a:t> </a:t>
            </a:r>
            <a:r>
              <a:rPr lang="en-US" b="1" dirty="0"/>
              <a:t>R</a:t>
            </a:r>
            <a:r>
              <a:rPr lang="en-US" sz="100" b="1" dirty="0"/>
              <a:t> </a:t>
            </a:r>
            <a:r>
              <a:rPr lang="en-US" b="1" dirty="0"/>
              <a:t>M)</a:t>
            </a:r>
            <a:endParaRPr lang="en-US" dirty="0"/>
          </a:p>
          <a:p>
            <a:pPr lvl="1"/>
            <a:r>
              <a:rPr lang="en-US" dirty="0"/>
              <a:t>The process of carefully managing detailed information about </a:t>
            </a:r>
            <a:r>
              <a:rPr lang="en-US" dirty="0">
                <a:solidFill>
                  <a:srgbClr val="00B050"/>
                </a:solidFill>
              </a:rPr>
              <a:t>individual </a:t>
            </a:r>
            <a:r>
              <a:rPr lang="en-US" dirty="0"/>
              <a:t>customers and all customer </a:t>
            </a:r>
            <a:r>
              <a:rPr lang="en-US" dirty="0">
                <a:solidFill>
                  <a:srgbClr val="FF0000"/>
                </a:solidFill>
              </a:rPr>
              <a:t>touch points </a:t>
            </a:r>
            <a:r>
              <a:rPr lang="en-US" dirty="0"/>
              <a:t>to maximize loyalty</a:t>
            </a:r>
          </a:p>
          <a:p>
            <a:pPr lvl="1"/>
            <a:endParaRPr lang="en-US" dirty="0"/>
          </a:p>
          <a:p>
            <a:pPr lvl="1"/>
            <a:r>
              <a:rPr lang="en-US" dirty="0"/>
              <a:t>Not all customers are equal</a:t>
            </a:r>
          </a:p>
          <a:p>
            <a:pPr lvl="1"/>
            <a:r>
              <a:rPr lang="en-US" dirty="0"/>
              <a:t>Cannot be “all things to all people”</a:t>
            </a:r>
          </a:p>
          <a:p>
            <a:pPr lvl="1"/>
            <a:r>
              <a:rPr lang="en-US" dirty="0">
                <a:solidFill>
                  <a:srgbClr val="FF0000"/>
                </a:solidFill>
              </a:rPr>
              <a:t>The 80/20 rule:</a:t>
            </a:r>
          </a:p>
          <a:p>
            <a:pPr marL="458550" lvl="1" indent="0">
              <a:buNone/>
            </a:pPr>
            <a:r>
              <a:rPr lang="en-US" dirty="0"/>
              <a:t>    80% of company’s</a:t>
            </a:r>
          </a:p>
          <a:p>
            <a:pPr marL="458550" lvl="1" indent="0">
              <a:buNone/>
            </a:pPr>
            <a:r>
              <a:rPr lang="en-US" dirty="0"/>
              <a:t>    profit comes from top</a:t>
            </a:r>
          </a:p>
          <a:p>
            <a:pPr marL="458550" lvl="1" indent="0">
              <a:buNone/>
            </a:pPr>
            <a:r>
              <a:rPr lang="en-US" dirty="0"/>
              <a:t>    20% of its customers</a:t>
            </a:r>
          </a:p>
        </p:txBody>
      </p:sp>
      <p:pic>
        <p:nvPicPr>
          <p:cNvPr id="3" name="Picture 2">
            <a:extLst>
              <a:ext uri="{FF2B5EF4-FFF2-40B4-BE49-F238E27FC236}">
                <a16:creationId xmlns:a16="http://schemas.microsoft.com/office/drawing/2014/main" id="{9C600A57-A263-A44C-B4C9-F1E7CAD1B510}"/>
              </a:ext>
            </a:extLst>
          </p:cNvPr>
          <p:cNvPicPr>
            <a:picLocks noChangeAspect="1"/>
          </p:cNvPicPr>
          <p:nvPr/>
        </p:nvPicPr>
        <p:blipFill>
          <a:blip r:embed="rId3"/>
          <a:stretch>
            <a:fillRect/>
          </a:stretch>
        </p:blipFill>
        <p:spPr>
          <a:xfrm>
            <a:off x="4361503" y="4383315"/>
            <a:ext cx="4782497" cy="2925740"/>
          </a:xfrm>
          <a:prstGeom prst="rect">
            <a:avLst/>
          </a:prstGeom>
        </p:spPr>
      </p:pic>
    </p:spTree>
    <p:extLst>
      <p:ext uri="{BB962C8B-B14F-4D97-AF65-F5344CB8AC3E}">
        <p14:creationId xmlns:p14="http://schemas.microsoft.com/office/powerpoint/2010/main" val="4205341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dirty="0"/>
              <a:t>Dealing With Customer Complaints</a:t>
            </a:r>
            <a:endParaRPr lang="en-IN" dirty="0"/>
          </a:p>
        </p:txBody>
      </p:sp>
      <p:sp>
        <p:nvSpPr>
          <p:cNvPr id="3" name="Content Placeholder 2"/>
          <p:cNvSpPr>
            <a:spLocks noGrp="1"/>
          </p:cNvSpPr>
          <p:nvPr>
            <p:ph sz="quarter" idx="13"/>
          </p:nvPr>
        </p:nvSpPr>
        <p:spPr>
          <a:xfrm>
            <a:off x="-65314" y="1556326"/>
            <a:ext cx="9223829" cy="4461016"/>
          </a:xfrm>
        </p:spPr>
        <p:txBody>
          <a:bodyPr/>
          <a:lstStyle/>
          <a:p>
            <a:r>
              <a:rPr lang="en-US" dirty="0"/>
              <a:t>Make it easy for customers to complain</a:t>
            </a:r>
          </a:p>
          <a:p>
            <a:pPr lvl="1"/>
            <a:r>
              <a:rPr lang="en-US" dirty="0"/>
              <a:t>Set up a 24/7 hotline</a:t>
            </a:r>
          </a:p>
          <a:p>
            <a:pPr lvl="1"/>
            <a:r>
              <a:rPr lang="en-US" dirty="0"/>
              <a:t>Reach out to dissatisfied customers</a:t>
            </a:r>
          </a:p>
          <a:p>
            <a:pPr lvl="1"/>
            <a:r>
              <a:rPr lang="en-US" dirty="0"/>
              <a:t>Identify real source of dissatisfaction before finding a solution</a:t>
            </a:r>
          </a:p>
          <a:p>
            <a:pPr lvl="1"/>
            <a:r>
              <a:rPr lang="en-US" dirty="0"/>
              <a:t>Accept responsibility</a:t>
            </a:r>
          </a:p>
          <a:p>
            <a:pPr lvl="1"/>
            <a:r>
              <a:rPr lang="en-US" dirty="0"/>
              <a:t>Resolve the complaint</a:t>
            </a:r>
          </a:p>
          <a:p>
            <a:pPr lvl="1"/>
            <a:endParaRPr lang="en-US" dirty="0"/>
          </a:p>
          <a:p>
            <a:pPr marL="458550" lvl="1" indent="0">
              <a:buNone/>
            </a:pPr>
            <a:r>
              <a:rPr lang="en-US" dirty="0">
                <a:solidFill>
                  <a:srgbClr val="FF0000"/>
                </a:solidFill>
              </a:rPr>
              <a:t>Only about 5% of dissatisfied</a:t>
            </a:r>
          </a:p>
          <a:p>
            <a:pPr marL="458550" lvl="1" indent="0">
              <a:buNone/>
            </a:pPr>
            <a:r>
              <a:rPr lang="en-US" dirty="0">
                <a:solidFill>
                  <a:srgbClr val="FF0000"/>
                </a:solidFill>
              </a:rPr>
              <a:t>customers contact company.</a:t>
            </a:r>
          </a:p>
          <a:p>
            <a:pPr marL="458550" lvl="1" indent="0">
              <a:buNone/>
            </a:pPr>
            <a:r>
              <a:rPr lang="en-US" dirty="0">
                <a:solidFill>
                  <a:srgbClr val="FF0000"/>
                </a:solidFill>
              </a:rPr>
              <a:t>Remaining 95%??? (stop buying)</a:t>
            </a:r>
          </a:p>
        </p:txBody>
      </p:sp>
      <p:pic>
        <p:nvPicPr>
          <p:cNvPr id="7" name="Picture 6">
            <a:extLst>
              <a:ext uri="{FF2B5EF4-FFF2-40B4-BE49-F238E27FC236}">
                <a16:creationId xmlns:a16="http://schemas.microsoft.com/office/drawing/2014/main" id="{5B2DF813-D7EA-DD47-B2F3-15C503795707}"/>
              </a:ext>
            </a:extLst>
          </p:cNvPr>
          <p:cNvPicPr>
            <a:picLocks noChangeAspect="1"/>
          </p:cNvPicPr>
          <p:nvPr/>
        </p:nvPicPr>
        <p:blipFill>
          <a:blip r:embed="rId3"/>
          <a:stretch>
            <a:fillRect/>
          </a:stretch>
        </p:blipFill>
        <p:spPr>
          <a:xfrm>
            <a:off x="5637892" y="3456132"/>
            <a:ext cx="3506108" cy="2804886"/>
          </a:xfrm>
          <a:prstGeom prst="rect">
            <a:avLst/>
          </a:prstGeom>
        </p:spPr>
      </p:pic>
    </p:spTree>
    <p:extLst>
      <p:ext uri="{BB962C8B-B14F-4D97-AF65-F5344CB8AC3E}">
        <p14:creationId xmlns:p14="http://schemas.microsoft.com/office/powerpoint/2010/main" val="281809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457200" y="-220049"/>
            <a:ext cx="8229600" cy="1097279"/>
          </a:xfrm>
        </p:spPr>
        <p:txBody>
          <a:bodyPr/>
          <a:lstStyle/>
          <a:p>
            <a:r>
              <a:rPr lang="en-US" dirty="0"/>
              <a:t>Customer Lifetime Value (CLV)</a:t>
            </a:r>
            <a:endParaRPr lang="en-IN" dirty="0"/>
          </a:p>
        </p:txBody>
      </p:sp>
      <p:sp>
        <p:nvSpPr>
          <p:cNvPr id="4" name="Content Placeholder 3"/>
          <p:cNvSpPr>
            <a:spLocks noGrp="1"/>
          </p:cNvSpPr>
          <p:nvPr>
            <p:ph sz="quarter" idx="13"/>
          </p:nvPr>
        </p:nvSpPr>
        <p:spPr>
          <a:xfrm>
            <a:off x="457200" y="1119500"/>
            <a:ext cx="8232775" cy="4663335"/>
          </a:xfrm>
        </p:spPr>
        <p:txBody>
          <a:bodyPr/>
          <a:lstStyle/>
          <a:p>
            <a:r>
              <a:rPr lang="en-US" b="1" dirty="0"/>
              <a:t>Customer lifetime value </a:t>
            </a:r>
          </a:p>
          <a:p>
            <a:pPr lvl="1"/>
            <a:r>
              <a:rPr lang="en-US" dirty="0"/>
              <a:t>The monetary value that customers will create for the company during their lifetime</a:t>
            </a:r>
          </a:p>
          <a:p>
            <a:r>
              <a:rPr lang="en-US" dirty="0"/>
              <a:t>Improve customer service</a:t>
            </a:r>
          </a:p>
          <a:p>
            <a:r>
              <a:rPr lang="en-US" dirty="0"/>
              <a:t>Engage customers</a:t>
            </a:r>
          </a:p>
          <a:p>
            <a:r>
              <a:rPr lang="en-US" dirty="0"/>
              <a:t>Enhance the growth potential of each customer</a:t>
            </a:r>
          </a:p>
          <a:p>
            <a:r>
              <a:rPr lang="en-US" dirty="0"/>
              <a:t>Manage unprofitable customers</a:t>
            </a:r>
          </a:p>
          <a:p>
            <a:r>
              <a:rPr lang="en-US" dirty="0"/>
              <a:t>Reward the most profitable customer</a:t>
            </a:r>
          </a:p>
        </p:txBody>
      </p:sp>
      <p:pic>
        <p:nvPicPr>
          <p:cNvPr id="3" name="Picture 2">
            <a:extLst>
              <a:ext uri="{FF2B5EF4-FFF2-40B4-BE49-F238E27FC236}">
                <a16:creationId xmlns:a16="http://schemas.microsoft.com/office/drawing/2014/main" id="{D894993E-D162-4E4B-B24F-DB041C1E9D81}"/>
              </a:ext>
            </a:extLst>
          </p:cNvPr>
          <p:cNvPicPr>
            <a:picLocks noChangeAspect="1"/>
          </p:cNvPicPr>
          <p:nvPr/>
        </p:nvPicPr>
        <p:blipFill>
          <a:blip r:embed="rId3"/>
          <a:stretch>
            <a:fillRect/>
          </a:stretch>
        </p:blipFill>
        <p:spPr>
          <a:xfrm>
            <a:off x="5883124" y="4165601"/>
            <a:ext cx="3260877" cy="2692400"/>
          </a:xfrm>
          <a:prstGeom prst="rect">
            <a:avLst/>
          </a:prstGeom>
        </p:spPr>
      </p:pic>
    </p:spTree>
    <p:extLst>
      <p:ext uri="{BB962C8B-B14F-4D97-AF65-F5344CB8AC3E}">
        <p14:creationId xmlns:p14="http://schemas.microsoft.com/office/powerpoint/2010/main" val="4197136394"/>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149791</TotalTime>
  <Words>1693</Words>
  <Application>Microsoft Macintosh PowerPoint</Application>
  <PresentationFormat>On-screen Show (4:3)</PresentationFormat>
  <Paragraphs>117</Paragraphs>
  <Slides>8</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Times New Roman</vt:lpstr>
      <vt:lpstr>Noto Sans Symbols</vt:lpstr>
      <vt:lpstr>Arial</vt:lpstr>
      <vt:lpstr>Verdana</vt:lpstr>
      <vt:lpstr>USHE</vt:lpstr>
      <vt:lpstr>USHE_slide options</vt:lpstr>
      <vt:lpstr>Marketing Management</vt:lpstr>
      <vt:lpstr>Managing Customer Satisfaction and Loyalty</vt:lpstr>
      <vt:lpstr>     The 5-A Customer Acquisition Funnel</vt:lpstr>
      <vt:lpstr>Balancing Customer Acquisition/Customer Retention</vt:lpstr>
      <vt:lpstr>Managing Customer Satisfaction and Loyalty </vt:lpstr>
      <vt:lpstr>Managing Customer Relationships</vt:lpstr>
      <vt:lpstr>Dealing With Customer Complaints</vt:lpstr>
      <vt:lpstr>Customer Lifetime Value (CLV)</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19, Building Customer Loyalty</dc:title>
  <dc:subject>Business</dc:subject>
  <dc:creator>Kotler/Keller/Chernev</dc:creator>
  <cp:keywords>Marketing Management</cp:keywords>
  <dc:description>Long description alt-text is inserted in the notes pane.</dc:description>
  <cp:lastModifiedBy>Paul Galvani</cp:lastModifiedBy>
  <cp:revision>869</cp:revision>
  <dcterms:modified xsi:type="dcterms:W3CDTF">2021-12-25T15:21:56Z</dcterms:modified>
</cp:coreProperties>
</file>