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3" r:id="rId1"/>
    <p:sldMasterId id="2147483659" r:id="rId2"/>
  </p:sldMasterIdLst>
  <p:notesMasterIdLst>
    <p:notesMasterId r:id="rId12"/>
  </p:notesMasterIdLst>
  <p:handoutMasterIdLst>
    <p:handoutMasterId r:id="rId13"/>
  </p:handoutMasterIdLst>
  <p:sldIdLst>
    <p:sldId id="330" r:id="rId3"/>
    <p:sldId id="436" r:id="rId4"/>
    <p:sldId id="416" r:id="rId5"/>
    <p:sldId id="422" r:id="rId6"/>
    <p:sldId id="418" r:id="rId7"/>
    <p:sldId id="428" r:id="rId8"/>
    <p:sldId id="435" r:id="rId9"/>
    <p:sldId id="434" r:id="rId10"/>
    <p:sldId id="432" r:id="rId11"/>
  </p:sldIdLst>
  <p:sldSz cx="9144000" cy="6858000" type="screen4x3"/>
  <p:notesSz cx="6858000" cy="9144000"/>
  <p:embeddedFontLst>
    <p:embeddedFont>
      <p:font typeface="Noto Sans Symbols" panose="020B0502040504020204" pitchFamily="34" charset="0"/>
      <p:regular r:id="rId14"/>
      <p:bold r:id="rId15"/>
      <p:italic r:id="rId16"/>
      <p:boldItalic r:id="rId17"/>
    </p:embeddedFont>
    <p:embeddedFont>
      <p:font typeface="Verdana" panose="020B060403050404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42" userDrawn="1">
          <p15:clr>
            <a:srgbClr val="A4A3A4"/>
          </p15:clr>
        </p15:guide>
        <p15:guide id="2" pos="295" userDrawn="1">
          <p15:clr>
            <a:srgbClr val="A4A3A4"/>
          </p15:clr>
        </p15:guide>
        <p15:guide id="3" orient="horz" pos="4178" userDrawn="1">
          <p15:clr>
            <a:srgbClr val="A4A3A4"/>
          </p15:clr>
        </p15:guide>
        <p15:guide id="4" orient="horz" pos="119" userDrawn="1">
          <p15:clr>
            <a:srgbClr val="A4A3A4"/>
          </p15:clr>
        </p15:guide>
        <p15:guide id="5" orient="horz" pos="709" userDrawn="1">
          <p15:clr>
            <a:srgbClr val="A4A3A4"/>
          </p15:clr>
        </p15:guide>
        <p15:guide id="6" orient="horz" pos="1071" userDrawn="1">
          <p15:clr>
            <a:srgbClr val="A4A3A4"/>
          </p15:clr>
        </p15:guide>
        <p15:guide id="7" pos="6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7" name="SP" initials="SP" lastIdx="3" clrIdx="7">
    <p:extLst>
      <p:ext uri="{19B8F6BF-5375-455C-9EA6-DF929625EA0E}">
        <p15:presenceInfo xmlns:p15="http://schemas.microsoft.com/office/powerpoint/2012/main" userId="SP" providerId="None"/>
      </p:ext>
    </p:extLst>
  </p:cmAuthor>
  <p:cmAuthor id="1" name="Ruchi Sachdev" initials="" lastIdx="8" clrIdx="1"/>
  <p:cmAuthor id="8" name="Sugandh Juneja" initials="SJ" lastIdx="1" clrIdx="8">
    <p:extLst>
      <p:ext uri="{19B8F6BF-5375-455C-9EA6-DF929625EA0E}">
        <p15:presenceInfo xmlns:p15="http://schemas.microsoft.com/office/powerpoint/2012/main" userId="Sugandh Juneja" providerId="None"/>
      </p:ext>
    </p:extLst>
  </p:cmAuthor>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7" autoAdjust="0"/>
    <p:restoredTop sz="63093" autoAdjust="0"/>
  </p:normalViewPr>
  <p:slideViewPr>
    <p:cSldViewPr snapToGrid="0" snapToObjects="1">
      <p:cViewPr varScale="1">
        <p:scale>
          <a:sx n="68" d="100"/>
          <a:sy n="68" d="100"/>
        </p:scale>
        <p:origin x="3376" y="208"/>
      </p:cViewPr>
      <p:guideLst>
        <p:guide orient="horz" pos="4042"/>
        <p:guide pos="295"/>
        <p:guide orient="horz" pos="4178"/>
        <p:guide orient="horz" pos="119"/>
        <p:guide orient="horz" pos="709"/>
        <p:guide orient="horz" pos="1071"/>
        <p:guide pos="635"/>
      </p:guideLst>
    </p:cSldViewPr>
  </p:slideViewPr>
  <p:outlineViewPr>
    <p:cViewPr>
      <p:scale>
        <a:sx n="33" d="100"/>
        <a:sy n="33" d="100"/>
      </p:scale>
      <p:origin x="0" y="-12576"/>
    </p:cViewPr>
  </p:outlineViewPr>
  <p:notesTextViewPr>
    <p:cViewPr>
      <p:scale>
        <a:sx n="100" d="100"/>
        <a:sy n="100" d="100"/>
      </p:scale>
      <p:origin x="0" y="0"/>
    </p:cViewPr>
  </p:notesTextViewPr>
  <p:sorterViewPr>
    <p:cViewPr>
      <p:scale>
        <a:sx n="100" d="100"/>
        <a:sy n="100" d="100"/>
      </p:scale>
      <p:origin x="0" y="-3344"/>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12/24/21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approaches to idea generation: market-driven, or top-down, and invention-driven, or bottom-up. </a:t>
            </a:r>
          </a:p>
          <a:p>
            <a:r>
              <a:rPr lang="en-US" dirty="0"/>
              <a:t>Top-down idea generation begins with identifying a market opportunity followed by developing an offering specifically designed to address this opportunity.</a:t>
            </a:r>
          </a:p>
          <a:p>
            <a:r>
              <a:rPr lang="en-US" dirty="0"/>
              <a:t>Bottom-up idea generation is the opposite of top-down generation: It starts with an invention and then seeks to identify an unmet market need.</a:t>
            </a:r>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527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Figure 18.1 shows the stage gate framework for developing new offerings.  </a:t>
            </a:r>
          </a:p>
          <a:p>
            <a:endParaRPr lang="en-IN" dirty="0"/>
          </a:p>
          <a:p>
            <a:r>
              <a:rPr lang="en-US" dirty="0"/>
              <a:t>The five stages of the stage-gate approach to developing new offerings can be summarized as follows: </a:t>
            </a:r>
          </a:p>
          <a:p>
            <a:r>
              <a:rPr lang="en-US" dirty="0"/>
              <a:t>• Idea generation. The starting point for developing a new offering is uncovering an unmet customer need and coming up with an idea about how to fulfill this need better than the available alternatives. The initial idea outlines in broad strokes the ways in which the company can address the focal customer need, without going into much detail about the specifics of the market offering. Idea generation is followed by an assessment of the soundness of the idea and validation of its key assumptions. </a:t>
            </a:r>
          </a:p>
          <a:p>
            <a:r>
              <a:rPr lang="en-US" dirty="0"/>
              <a:t>• Concept development. Following validation of the idea, the next step is the development of an initial version (prototype) of the offering that has the core functionality of the proposed offering. The developed concepts are then validated by assessing their technological feasibility and potential to fulfill the uncovered customer need. </a:t>
            </a:r>
          </a:p>
          <a:p>
            <a:r>
              <a:rPr lang="en-US" dirty="0"/>
              <a:t>• Business-model design. The validated concept then becomes the core of a business model that defines the offering’s target market, the value created by the offering in this market, and the key attributes of the offering. The business model is validated on the basis of the degree to which it is able to fulfill the identified customer need in a way that sufficiently benefits the company and its collaborators. </a:t>
            </a:r>
          </a:p>
          <a:p>
            <a:r>
              <a:rPr lang="en-US" dirty="0"/>
              <a:t>• Offering implementation. The validated business model is still only a plan; the company has not developed a market-ready version of the offering. To fulfill the needs of its target customers and create value for its stakeholders and collaborators, the company must develop the resources needed to create the offering and then develop a market-ready version of it. </a:t>
            </a:r>
          </a:p>
          <a:p>
            <a:r>
              <a:rPr lang="en-US" dirty="0"/>
              <a:t>• Commercial deployment. The market-ready version of the offering is then commercially deployed, meaning that it is communicated and made available to target customers. Commercial deployment often begins with launching the offering in selected markets before making the offering available to the entire target market. The commercial deployment is concomitant with continuous market testing and optimizing of the product to better meet the needs of the target customers, respond to changes in the market environment, and take advantage of any changes in the underlying technology, know-how, and business processes.</a:t>
            </a:r>
            <a:endParaRPr lang="en-IN"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Arial"/>
                <a:ea typeface="Arial"/>
                <a:cs typeface="Arial"/>
                <a:sym typeface="Arial"/>
              </a:rPr>
              <a:t>The stages starting from the left followed by right arrows are as follows: Idea generation, Concept development, Business model design, Offering development, and Commercial development. All the right arrows are labeled with downward dotted lines. The arrow between Idea generation and Concept development is labeled Idea validation. The arrow between Concept development and Business model design is labeled Concept validation. The arrow between Business model design and Offering development is labeled Business model validation. The arrow between Offering development and Commercial development is labeled Offering validation.</a:t>
            </a:r>
            <a:endParaRPr lang="en-IN"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2865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approaches to idea generation: market-driven, or top-down, and invention-driven, or bottom-up. </a:t>
            </a:r>
          </a:p>
          <a:p>
            <a:r>
              <a:rPr lang="en-US" dirty="0"/>
              <a:t>Top-down idea generation begins with identifying a market opportunity followed by developing an offering specifically designed to address this opportunity.</a:t>
            </a:r>
          </a:p>
          <a:p>
            <a:r>
              <a:rPr lang="en-US" dirty="0"/>
              <a:t>Bottom-up idea generation is the opposite of top-down generation: It starts with an invention and then seeks to identify an unmet market need.</a:t>
            </a:r>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02019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 development embodies a potentially viable idea by creating an initial version, or prototype, of the company’s offering. The prototype is a working model of the offering that aims to flesh out the original idea and weed out potential problems before the actual offering is created. </a:t>
            </a:r>
          </a:p>
          <a:p>
            <a:endParaRPr lang="en-US" dirty="0"/>
          </a:p>
          <a:p>
            <a:r>
              <a:rPr lang="en-US" dirty="0"/>
              <a:t>Concept development improves the chances of market success by evaluating consumer response to the offering’s core benefits in order to create a product with maximum market potential.</a:t>
            </a:r>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76311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Business-model design also takes the offering’s viability—its value-creating capacity—into consideration, in addition to concept development’s focus on the technological feasibility and the desirability of the offering. If the business model is validated, the concept can move to the development stage. If the business-model analysis suggests that the offering is unlikely to create market value for the company and its customers, the offering concept (and sometimes the underlying idea) must be revised and reevaluated.</a:t>
            </a:r>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5397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Because large-scale rollouts are characterized by greater uncertainty and higher costs, companies often choose to launch the offering in a few select markets before making it available to all target customers.</a:t>
            </a:r>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81066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commercialization decision is whether a company should launch its new offering to all target customers delineated in its business model or initially deploy its offering only in selected markets, gradually expanding availability until the offering reaches its full market potential.20 Many companies have adopted the selective market deployment approach, which allows them to conduct testing in a natural environment and observe how target customers, competitors, and company collaborators react to the offering.</a:t>
            </a:r>
          </a:p>
          <a:p>
            <a:endParaRPr lang="en-US" dirty="0"/>
          </a:p>
          <a:p>
            <a:r>
              <a:rPr lang="en-US" dirty="0"/>
              <a:t>The subset of target customers to which the offering will initially be made available is referred to as the primary target. The primary target typically involves customers who are most likely to buy the company’s offering and who will help the company to refine the offering and generate an initial stream of revenue.</a:t>
            </a:r>
            <a:endParaRPr lang="en-IN" dirty="0"/>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5812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18.4 shows Adopter Categorization on the Basis of Relative Time of Adoption of Innovations.</a:t>
            </a:r>
          </a:p>
          <a:p>
            <a:endParaRPr lang="en-US" dirty="0"/>
          </a:p>
          <a:p>
            <a:r>
              <a:rPr lang="en-US" dirty="0"/>
              <a:t>Depending on the timing of new-product adoption, the Rogers model divides customers into five categories (Figure 18.4): </a:t>
            </a:r>
          </a:p>
          <a:p>
            <a:r>
              <a:rPr lang="en-US" dirty="0"/>
              <a:t>• Innovators are technology enthusiasts; they are venturesome and enjoy tinkering with new products and mastering their intricacies. In return for lower prices, they are happy to conduct alpha and beta testing and to report on weaknesses in the early offering. Innovators are defined as the first 2.5 percent of adopters. </a:t>
            </a:r>
          </a:p>
          <a:p>
            <a:r>
              <a:rPr lang="en-US" dirty="0"/>
              <a:t>• Early adopters are opinion leaders who carefully search for new technologies that might give them a dramatic competitive advantage. They are less price sensitive and are willing to adopt the product if given personalized solutions and good service support. Early adopters are defined as the 13.5 percent of adopters following the innovators. </a:t>
            </a:r>
          </a:p>
          <a:p>
            <a:r>
              <a:rPr lang="en-US" dirty="0"/>
              <a:t>• The early majority includes deliberate pragmatists who adopt the new technology after its benefits have been proved and much adoption has already taken place. The early majority makes up the mainstream market and includes the next 34 percent of adopters. </a:t>
            </a:r>
          </a:p>
          <a:p>
            <a:r>
              <a:rPr lang="en-US" dirty="0"/>
              <a:t>• The late majority encompasses skeptical conservatives who are risk averse, technology shy, and price sensitive. The late majority consists of the next 34 percent of adopters following the early majority. </a:t>
            </a:r>
          </a:p>
          <a:p>
            <a:r>
              <a:rPr lang="en-US" dirty="0"/>
              <a:t>• Laggards are tradition bound and resist an innovation until the status quo is no longer defensible. The laggards make up the remaining 16 percent of the adopter population.</a:t>
            </a:r>
            <a:endParaRPr lang="en-IN"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Arial"/>
                <a:ea typeface="Arial"/>
                <a:cs typeface="Arial"/>
                <a:sym typeface="Arial"/>
              </a:rPr>
              <a:t>The horizontal axis is labeled Time of adoption of innovation. The graph shows a normal curve with a symmetric distribution. It shows four dashed vertical lines intersecting the curve dividing it into five sections. The first section starting from the left is labeled 2 and a half % innovators. The second section is labeled 13 and a half % early adopters. The third section is labeled 34% early majority. The fourth section is labeled 34% late majority. The last section is labeled 16% laggards.</a:t>
            </a:r>
            <a:endParaRPr lang="en-IN"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6691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554920"/>
            <a:ext cx="8232775" cy="4663335"/>
          </a:xfrm>
        </p:spPr>
        <p:txBody>
          <a:bodyPr/>
          <a:lstStyle>
            <a:lvl1pPr indent="-255600">
              <a:defRPr sz="2400">
                <a:latin typeface="+mn-lt"/>
              </a:defRPr>
            </a:lvl1pPr>
            <a:lvl2pPr indent="-284400">
              <a:defRPr sz="2400">
                <a:latin typeface="+mn-lt"/>
              </a:defRPr>
            </a:lvl2pPr>
            <a:lvl3pPr marL="1143000" indent="-230400">
              <a:buFont typeface="Arial" panose="020B0604020202020204" pitchFamily="34" charset="0"/>
              <a:buChar char="▪"/>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57200" y="1556327"/>
            <a:ext cx="363537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234542" y="1556327"/>
            <a:ext cx="4452257"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3971925"/>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1"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3274199"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2022, 2016, 2012 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9482BDEB-84DF-4344-AD30-389884976DF6}"/>
              </a:ext>
            </a:extLst>
          </p:cNvPr>
          <p:cNvPicPr>
            <a:picLocks noChangeAspect="1"/>
          </p:cNvPicPr>
          <p:nvPr userDrawn="1"/>
        </p:nvPicPr>
        <p:blipFill>
          <a:blip r:embed="rId15"/>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49" r:id="rId2"/>
    <p:sldLayoutId id="2147483650" r:id="rId3"/>
    <p:sldLayoutId id="2147483676" r:id="rId4"/>
    <p:sldLayoutId id="2147483677" r:id="rId5"/>
    <p:sldLayoutId id="2147483678" r:id="rId6"/>
    <p:sldLayoutId id="2147483679" r:id="rId7"/>
    <p:sldLayoutId id="2147483680" r:id="rId8"/>
    <p:sldLayoutId id="2147483671" r:id="rId9"/>
    <p:sldLayoutId id="2147483673" r:id="rId10"/>
    <p:sldLayoutId id="2147483670" r:id="rId11"/>
    <p:sldLayoutId id="2147483669" r:id="rId12"/>
    <p:sldLayoutId id="214748365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199" y="143692"/>
            <a:ext cx="8229601" cy="987333"/>
          </a:xfrm>
        </p:spPr>
        <p:txBody>
          <a:bodyPr anchor="ctr"/>
          <a:lstStyle/>
          <a:p>
            <a:r>
              <a:rPr lang="en-US" dirty="0"/>
              <a:t>Marketing Management</a:t>
            </a:r>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200" y="1212419"/>
            <a:ext cx="8229600" cy="413524"/>
          </a:xfrm>
        </p:spPr>
        <p:txBody>
          <a:bodyPr anchor="ctr"/>
          <a:lstStyle/>
          <a:p>
            <a:r>
              <a:rPr lang="en-US" dirty="0">
                <a:solidFill>
                  <a:schemeClr val="tx2"/>
                </a:solidFill>
              </a:rPr>
              <a:t>Sixteenth Edition</a:t>
            </a:r>
          </a:p>
        </p:txBody>
      </p:sp>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1"/>
              </a:ext>
            </a:extLst>
          </p:cNvPr>
          <p:cNvSpPr>
            <a:spLocks noGrp="1"/>
          </p:cNvSpPr>
          <p:nvPr>
            <p:ph sz="quarter" idx="14"/>
          </p:nvPr>
        </p:nvSpPr>
        <p:spPr>
          <a:xfrm>
            <a:off x="5029200" y="1906104"/>
            <a:ext cx="3657600" cy="1186345"/>
          </a:xfrm>
        </p:spPr>
        <p:txBody>
          <a:bodyPr/>
          <a:lstStyle/>
          <a:p>
            <a:pPr marL="0" algn="ctr"/>
            <a:r>
              <a:rPr lang="en-US" b="1" dirty="0">
                <a:latin typeface="+mn-lt"/>
              </a:rPr>
              <a:t>Chapter 18</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5029200" y="3252789"/>
            <a:ext cx="3657600" cy="1786139"/>
          </a:xfrm>
        </p:spPr>
        <p:txBody>
          <a:bodyPr/>
          <a:lstStyle/>
          <a:p>
            <a:r>
              <a:rPr lang="en-US" dirty="0">
                <a:cs typeface="Arial" panose="020B0604020202020204" pitchFamily="34" charset="0"/>
              </a:rPr>
              <a:t>Developing New Market Offerings</a:t>
            </a:r>
          </a:p>
        </p:txBody>
      </p:sp>
      <p:pic>
        <p:nvPicPr>
          <p:cNvPr id="9" name="Picture 8" descr="Front Cover: Marketing Management, Sixteenth Edition by Kotler, Keller and Chernev.">
            <a:extLst>
              <a:ext uri="{FF2B5EF4-FFF2-40B4-BE49-F238E27FC236}">
                <a16:creationId xmlns:a16="http://schemas.microsoft.com/office/drawing/2014/main" id="{67DBEC26-2F96-40C6-ABB9-0994C7F3CE27}"/>
              </a:ext>
            </a:extLst>
          </p:cNvPr>
          <p:cNvPicPr>
            <a:picLocks noChangeAspect="1"/>
          </p:cNvPicPr>
          <p:nvPr/>
        </p:nvPicPr>
        <p:blipFill>
          <a:blip r:embed="rId3"/>
          <a:stretch>
            <a:fillRect/>
          </a:stretch>
        </p:blipFill>
        <p:spPr>
          <a:xfrm>
            <a:off x="588058" y="1725745"/>
            <a:ext cx="3383061" cy="4378075"/>
          </a:xfrm>
          <a:prstGeom prst="rect">
            <a:avLst/>
          </a:prstGeom>
          <a:ln>
            <a:solidFill>
              <a:schemeClr val="tx1"/>
            </a:solidFill>
          </a:ln>
        </p:spPr>
      </p:pic>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1"/>
              </a:ext>
            </a:extLst>
          </p:cNvPr>
          <p:cNvSpPr>
            <a:spLocks noGrp="1"/>
          </p:cNvSpPr>
          <p:nvPr>
            <p:ph sz="quarter" idx="17"/>
          </p:nvPr>
        </p:nvSpPr>
        <p:spPr>
          <a:xfrm>
            <a:off x="2173000" y="6415232"/>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a:t>
            </a:r>
            <a:r>
              <a:rPr lang="en-IN" dirty="0"/>
              <a:t>2022, 2016, 2012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pic>
        <p:nvPicPr>
          <p:cNvPr id="22" name="Picture Placeholder 21" descr="Pearson Logo">
            <a:extLst>
              <a:ext uri="{FF2B5EF4-FFF2-40B4-BE49-F238E27FC236}">
                <a16:creationId xmlns:a16="http://schemas.microsoft.com/office/drawing/2014/main" id="{463657D3-0029-4FB6-A24C-CAB832988B4E}"/>
              </a:ext>
            </a:extLst>
          </p:cNvPr>
          <p:cNvPicPr>
            <a:picLocks noGrp="1" noChangeAspect="1"/>
          </p:cNvPicPr>
          <p:nvPr>
            <p:ph type="pic" sz="quarter" idx="16"/>
          </p:nvPr>
        </p:nvPicPr>
        <p:blipFill>
          <a:blip r:embed="rId4"/>
          <a:srcRect t="22152" b="22152"/>
          <a:stretch>
            <a:fillRect/>
          </a:stretch>
        </p:blipFill>
        <p:spPr>
          <a:xfrm>
            <a:off x="315677" y="6420639"/>
            <a:ext cx="1176574" cy="296443"/>
          </a:xfrm>
        </p:spPr>
      </p:pic>
    </p:spTree>
    <p:extLst>
      <p:ext uri="{BB962C8B-B14F-4D97-AF65-F5344CB8AC3E}">
        <p14:creationId xmlns:p14="http://schemas.microsoft.com/office/powerpoint/2010/main" val="380133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1100" y="-222779"/>
            <a:ext cx="9944100" cy="1097279"/>
          </a:xfrm>
        </p:spPr>
        <p:txBody>
          <a:bodyPr/>
          <a:lstStyle/>
          <a:p>
            <a:r>
              <a:rPr lang="en-US" altLang="en-US" dirty="0"/>
              <a:t>	     Why New Products?</a:t>
            </a:r>
            <a:endParaRPr lang="en-IN" dirty="0"/>
          </a:p>
        </p:txBody>
      </p:sp>
      <p:sp>
        <p:nvSpPr>
          <p:cNvPr id="7" name="Content Placeholder 6"/>
          <p:cNvSpPr>
            <a:spLocks noGrp="1"/>
          </p:cNvSpPr>
          <p:nvPr>
            <p:ph sz="quarter" idx="13"/>
          </p:nvPr>
        </p:nvSpPr>
        <p:spPr>
          <a:xfrm>
            <a:off x="95250" y="1631120"/>
            <a:ext cx="9048750" cy="4663335"/>
          </a:xfrm>
        </p:spPr>
        <p:txBody>
          <a:bodyPr/>
          <a:lstStyle/>
          <a:p>
            <a:r>
              <a:rPr lang="en-US" altLang="en-US" b="1" dirty="0">
                <a:cs typeface="Arial" panose="020B0604020202020204" pitchFamily="34" charset="0"/>
              </a:rPr>
              <a:t>Consumers’ needs and tastes change</a:t>
            </a:r>
          </a:p>
          <a:p>
            <a:r>
              <a:rPr lang="en-US" altLang="en-US" b="1" dirty="0">
                <a:cs typeface="Arial" panose="020B0604020202020204" pitchFamily="34" charset="0"/>
              </a:rPr>
              <a:t>Product Life Cycles are shortening</a:t>
            </a:r>
          </a:p>
          <a:p>
            <a:r>
              <a:rPr lang="en-US" altLang="en-US" b="1" dirty="0">
                <a:cs typeface="Arial" panose="020B0604020202020204" pitchFamily="34" charset="0"/>
              </a:rPr>
              <a:t>Competition is increasing both domestic and foreign</a:t>
            </a:r>
          </a:p>
          <a:p>
            <a:r>
              <a:rPr lang="en-US" altLang="en-US" b="1" dirty="0">
                <a:cs typeface="Arial" panose="020B0604020202020204" pitchFamily="34" charset="0"/>
              </a:rPr>
              <a:t>New markets are constantly evolving</a:t>
            </a:r>
          </a:p>
          <a:p>
            <a:r>
              <a:rPr lang="en-US" altLang="en-US" b="1" dirty="0">
                <a:cs typeface="Arial" panose="020B0604020202020204" pitchFamily="34" charset="0"/>
              </a:rPr>
              <a:t>Technology is changing at a more rapid pace (disruptive)</a:t>
            </a:r>
          </a:p>
          <a:p>
            <a:r>
              <a:rPr lang="en-US" altLang="en-US" b="1" dirty="0">
                <a:cs typeface="Arial" panose="020B0604020202020204" pitchFamily="34" charset="0"/>
              </a:rPr>
              <a:t>Economy is forever changing </a:t>
            </a:r>
          </a:p>
          <a:p>
            <a:pPr marL="432" indent="0">
              <a:buNone/>
            </a:pPr>
            <a:r>
              <a:rPr lang="en-US" altLang="en-US" b="1" dirty="0">
                <a:solidFill>
                  <a:srgbClr val="FF0000"/>
                </a:solidFill>
                <a:cs typeface="Arial" panose="020B0604020202020204" pitchFamily="34" charset="0"/>
              </a:rPr>
              <a:t>	   HOWEVER, up to 95% of new products fail!!</a:t>
            </a:r>
            <a:endParaRPr lang="en-US" altLang="en-US" b="1" dirty="0">
              <a:cs typeface="Arial" panose="020B0604020202020204" pitchFamily="34" charset="0"/>
            </a:endParaRPr>
          </a:p>
          <a:p>
            <a:pPr marL="458550" lvl="1" indent="0">
              <a:buNone/>
            </a:pPr>
            <a:r>
              <a:rPr lang="en-US" altLang="en-US" b="1" dirty="0">
                <a:solidFill>
                  <a:schemeClr val="tx1"/>
                </a:solidFill>
                <a:latin typeface="+mj-lt"/>
                <a:cs typeface="Arial" panose="020B0604020202020204" pitchFamily="34" charset="0"/>
              </a:rPr>
              <a:t>New Products are not just “thought up” and “created”</a:t>
            </a:r>
          </a:p>
        </p:txBody>
      </p:sp>
      <p:pic>
        <p:nvPicPr>
          <p:cNvPr id="2" name="Picture 1">
            <a:extLst>
              <a:ext uri="{FF2B5EF4-FFF2-40B4-BE49-F238E27FC236}">
                <a16:creationId xmlns:a16="http://schemas.microsoft.com/office/drawing/2014/main" id="{8AEC57E5-F303-AD4F-8255-2046AFBB8BC1}"/>
              </a:ext>
            </a:extLst>
          </p:cNvPr>
          <p:cNvPicPr>
            <a:picLocks noChangeAspect="1"/>
          </p:cNvPicPr>
          <p:nvPr/>
        </p:nvPicPr>
        <p:blipFill>
          <a:blip r:embed="rId3"/>
          <a:stretch>
            <a:fillRect/>
          </a:stretch>
        </p:blipFill>
        <p:spPr>
          <a:xfrm>
            <a:off x="6038850" y="44103"/>
            <a:ext cx="2990850" cy="2241144"/>
          </a:xfrm>
          <a:prstGeom prst="rect">
            <a:avLst/>
          </a:prstGeom>
        </p:spPr>
      </p:pic>
    </p:spTree>
    <p:extLst>
      <p:ext uri="{BB962C8B-B14F-4D97-AF65-F5344CB8AC3E}">
        <p14:creationId xmlns:p14="http://schemas.microsoft.com/office/powerpoint/2010/main" val="313640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1450" y="215371"/>
            <a:ext cx="8763001" cy="1097279"/>
          </a:xfrm>
        </p:spPr>
        <p:txBody>
          <a:bodyPr/>
          <a:lstStyle/>
          <a:p>
            <a:pPr algn="ctr"/>
            <a:r>
              <a:rPr lang="en-US" altLang="en-US" sz="3000" dirty="0"/>
              <a:t>The Stage Gate (hurdle/checkpoint) Framework for Developing New Products </a:t>
            </a:r>
            <a:r>
              <a:rPr lang="en-US" altLang="en-US" sz="3000" dirty="0">
                <a:solidFill>
                  <a:srgbClr val="FF0000"/>
                </a:solidFill>
              </a:rPr>
              <a:t>(NPD)</a:t>
            </a:r>
            <a:endParaRPr lang="en-IN" sz="3000" dirty="0">
              <a:solidFill>
                <a:srgbClr val="FF0000"/>
              </a:solidFill>
            </a:endParaRPr>
          </a:p>
        </p:txBody>
      </p:sp>
      <p:pic>
        <p:nvPicPr>
          <p:cNvPr id="2" name="Content Placeholder 1" descr="A flowchart depicts the stage gate framework for developing new offerings. For long description in Notes pane, press F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099" y="2819400"/>
            <a:ext cx="9258300" cy="1724585"/>
          </a:xfrm>
        </p:spPr>
      </p:pic>
      <p:pic>
        <p:nvPicPr>
          <p:cNvPr id="3" name="Picture 2">
            <a:extLst>
              <a:ext uri="{FF2B5EF4-FFF2-40B4-BE49-F238E27FC236}">
                <a16:creationId xmlns:a16="http://schemas.microsoft.com/office/drawing/2014/main" id="{3642E9A4-93C8-3445-9650-99141A127E69}"/>
              </a:ext>
            </a:extLst>
          </p:cNvPr>
          <p:cNvPicPr>
            <a:picLocks noChangeAspect="1"/>
          </p:cNvPicPr>
          <p:nvPr/>
        </p:nvPicPr>
        <p:blipFill>
          <a:blip r:embed="rId4"/>
          <a:stretch>
            <a:fillRect/>
          </a:stretch>
        </p:blipFill>
        <p:spPr>
          <a:xfrm>
            <a:off x="5257800" y="4800600"/>
            <a:ext cx="3676651" cy="1900844"/>
          </a:xfrm>
          <a:prstGeom prst="rect">
            <a:avLst/>
          </a:prstGeom>
        </p:spPr>
      </p:pic>
    </p:spTree>
    <p:extLst>
      <p:ext uri="{BB962C8B-B14F-4D97-AF65-F5344CB8AC3E}">
        <p14:creationId xmlns:p14="http://schemas.microsoft.com/office/powerpoint/2010/main" val="159232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1100" y="-222779"/>
            <a:ext cx="9944100" cy="1097279"/>
          </a:xfrm>
        </p:spPr>
        <p:txBody>
          <a:bodyPr/>
          <a:lstStyle/>
          <a:p>
            <a:r>
              <a:rPr lang="en-US" altLang="en-US" dirty="0"/>
              <a:t>		Generating Ideas for New Products</a:t>
            </a:r>
            <a:endParaRPr lang="en-IN" dirty="0"/>
          </a:p>
        </p:txBody>
      </p:sp>
      <p:sp>
        <p:nvSpPr>
          <p:cNvPr id="7" name="Content Placeholder 6"/>
          <p:cNvSpPr>
            <a:spLocks noGrp="1"/>
          </p:cNvSpPr>
          <p:nvPr>
            <p:ph sz="quarter" idx="13"/>
          </p:nvPr>
        </p:nvSpPr>
        <p:spPr>
          <a:xfrm>
            <a:off x="95250" y="1078670"/>
            <a:ext cx="9048750" cy="4663335"/>
          </a:xfrm>
        </p:spPr>
        <p:txBody>
          <a:bodyPr/>
          <a:lstStyle/>
          <a:p>
            <a:r>
              <a:rPr lang="en-US" altLang="en-US" b="1" dirty="0">
                <a:solidFill>
                  <a:srgbClr val="00B050"/>
                </a:solidFill>
                <a:cs typeface="Arial" panose="020B0604020202020204" pitchFamily="34" charset="0"/>
              </a:rPr>
              <a:t>Top-down idea generation</a:t>
            </a:r>
          </a:p>
          <a:p>
            <a:pPr lvl="1"/>
            <a:r>
              <a:rPr lang="en-US" dirty="0">
                <a:solidFill>
                  <a:srgbClr val="00B050"/>
                </a:solidFill>
              </a:rPr>
              <a:t>Identify a market opportunity then develop an offering specifically designed to address this opportunity</a:t>
            </a:r>
            <a:endParaRPr lang="en-US" altLang="en-US" b="1" dirty="0">
              <a:solidFill>
                <a:srgbClr val="00B050"/>
              </a:solidFill>
              <a:cs typeface="Arial" panose="020B0604020202020204" pitchFamily="34" charset="0"/>
            </a:endParaRPr>
          </a:p>
          <a:p>
            <a:r>
              <a:rPr lang="en-US" altLang="en-US" b="1" dirty="0">
                <a:solidFill>
                  <a:srgbClr val="FF0000"/>
                </a:solidFill>
                <a:cs typeface="Arial" panose="020B0604020202020204" pitchFamily="34" charset="0"/>
              </a:rPr>
              <a:t>Bottom-up idea generation</a:t>
            </a:r>
          </a:p>
          <a:p>
            <a:pPr lvl="1"/>
            <a:r>
              <a:rPr lang="en-US" dirty="0">
                <a:solidFill>
                  <a:srgbClr val="FF0000"/>
                </a:solidFill>
              </a:rPr>
              <a:t>Starts with an invention and then seeks to identify an unmet market need</a:t>
            </a:r>
          </a:p>
          <a:p>
            <a:pPr lvl="1"/>
            <a:endParaRPr lang="en-US" dirty="0"/>
          </a:p>
          <a:p>
            <a:pPr lvl="1"/>
            <a:r>
              <a:rPr lang="en-US" dirty="0"/>
              <a:t>“Me-Too” vs. “New to the World” products</a:t>
            </a:r>
          </a:p>
          <a:p>
            <a:pPr lvl="1"/>
            <a:r>
              <a:rPr lang="en-US" dirty="0"/>
              <a:t>Observe customers using</a:t>
            </a:r>
          </a:p>
          <a:p>
            <a:pPr lvl="1"/>
            <a:r>
              <a:rPr lang="en-US" dirty="0"/>
              <a:t>Interview customers, employees, experts</a:t>
            </a:r>
          </a:p>
          <a:p>
            <a:pPr lvl="1"/>
            <a:r>
              <a:rPr lang="en-US" dirty="0"/>
              <a:t>Analyze competition</a:t>
            </a:r>
          </a:p>
          <a:p>
            <a:pPr lvl="1"/>
            <a:r>
              <a:rPr lang="en-US" dirty="0"/>
              <a:t>Crowdsourcing</a:t>
            </a:r>
          </a:p>
          <a:p>
            <a:pPr marL="458550" lvl="1" indent="0">
              <a:buNone/>
            </a:pPr>
            <a:endParaRPr lang="en-US" altLang="en-US" sz="3600" b="1" dirty="0">
              <a:solidFill>
                <a:srgbClr val="007FA3"/>
              </a:solidFill>
              <a:latin typeface="+mj-lt"/>
              <a:cs typeface="Arial" panose="020B0604020202020204" pitchFamily="34" charset="0"/>
            </a:endParaRPr>
          </a:p>
        </p:txBody>
      </p:sp>
      <p:pic>
        <p:nvPicPr>
          <p:cNvPr id="2" name="Picture 1">
            <a:extLst>
              <a:ext uri="{FF2B5EF4-FFF2-40B4-BE49-F238E27FC236}">
                <a16:creationId xmlns:a16="http://schemas.microsoft.com/office/drawing/2014/main" id="{A84846D9-84E4-2645-BEF5-E3DE4962C01C}"/>
              </a:ext>
            </a:extLst>
          </p:cNvPr>
          <p:cNvPicPr>
            <a:picLocks noChangeAspect="1"/>
          </p:cNvPicPr>
          <p:nvPr/>
        </p:nvPicPr>
        <p:blipFill>
          <a:blip r:embed="rId3"/>
          <a:stretch>
            <a:fillRect/>
          </a:stretch>
        </p:blipFill>
        <p:spPr>
          <a:xfrm>
            <a:off x="6591300" y="3410337"/>
            <a:ext cx="2403311" cy="2940050"/>
          </a:xfrm>
          <a:prstGeom prst="rect">
            <a:avLst/>
          </a:prstGeom>
        </p:spPr>
      </p:pic>
    </p:spTree>
    <p:extLst>
      <p:ext uri="{BB962C8B-B14F-4D97-AF65-F5344CB8AC3E}">
        <p14:creationId xmlns:p14="http://schemas.microsoft.com/office/powerpoint/2010/main" val="2105828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 y="-222779"/>
            <a:ext cx="8229600" cy="1097279"/>
          </a:xfrm>
        </p:spPr>
        <p:txBody>
          <a:bodyPr/>
          <a:lstStyle/>
          <a:p>
            <a:r>
              <a:rPr lang="en-US" altLang="en-US" dirty="0"/>
              <a:t>Concept Development/Testing</a:t>
            </a:r>
            <a:endParaRPr lang="en-IN" dirty="0"/>
          </a:p>
        </p:txBody>
      </p:sp>
      <p:sp>
        <p:nvSpPr>
          <p:cNvPr id="7" name="Content Placeholder 6"/>
          <p:cNvSpPr>
            <a:spLocks noGrp="1"/>
          </p:cNvSpPr>
          <p:nvPr>
            <p:ph sz="quarter" idx="13"/>
          </p:nvPr>
        </p:nvSpPr>
        <p:spPr>
          <a:xfrm>
            <a:off x="114300" y="1116770"/>
            <a:ext cx="8232775" cy="4663335"/>
          </a:xfrm>
        </p:spPr>
        <p:txBody>
          <a:bodyPr/>
          <a:lstStyle/>
          <a:p>
            <a:r>
              <a:rPr lang="en-US" altLang="en-US" b="1" dirty="0">
                <a:cs typeface="Avenir Black" pitchFamily="-84" charset="0"/>
              </a:rPr>
              <a:t>Prototype</a:t>
            </a:r>
          </a:p>
          <a:p>
            <a:pPr lvl="1"/>
            <a:r>
              <a:rPr lang="en-US" dirty="0"/>
              <a:t>A working model of the offering that aims to flesh out the original idea and weed out potential problems before the actual offering is created</a:t>
            </a:r>
          </a:p>
          <a:p>
            <a:r>
              <a:rPr lang="en-US" altLang="en-US" b="1" dirty="0">
                <a:cs typeface="Avenir Black" pitchFamily="-84" charset="0"/>
              </a:rPr>
              <a:t>Alpha testing</a:t>
            </a:r>
          </a:p>
          <a:p>
            <a:pPr lvl="1"/>
            <a:r>
              <a:rPr lang="en-US" dirty="0"/>
              <a:t>Evaluation of the product within the firm</a:t>
            </a:r>
            <a:endParaRPr lang="en-US" altLang="en-US" b="1" dirty="0">
              <a:cs typeface="Avenir Black" pitchFamily="-84" charset="0"/>
            </a:endParaRPr>
          </a:p>
          <a:p>
            <a:r>
              <a:rPr lang="en-US" altLang="en-US" b="1" dirty="0">
                <a:cs typeface="Arial" panose="020B0604020202020204" pitchFamily="34" charset="0"/>
              </a:rPr>
              <a:t>Beta testing</a:t>
            </a:r>
          </a:p>
          <a:p>
            <a:pPr lvl="1"/>
            <a:r>
              <a:rPr lang="en-US" dirty="0"/>
              <a:t>Tests the product with customers</a:t>
            </a:r>
            <a:endParaRPr lang="en-US" altLang="en-US" dirty="0">
              <a:cs typeface="Arial" panose="020B0604020202020204" pitchFamily="34" charset="0"/>
            </a:endParaRPr>
          </a:p>
          <a:p>
            <a:pPr lvl="1"/>
            <a:endParaRPr lang="en-US" altLang="en-US" dirty="0">
              <a:cs typeface="Arial" panose="020B0604020202020204" pitchFamily="34" charset="0"/>
            </a:endParaRPr>
          </a:p>
        </p:txBody>
      </p:sp>
      <p:pic>
        <p:nvPicPr>
          <p:cNvPr id="2" name="Picture 1">
            <a:extLst>
              <a:ext uri="{FF2B5EF4-FFF2-40B4-BE49-F238E27FC236}">
                <a16:creationId xmlns:a16="http://schemas.microsoft.com/office/drawing/2014/main" id="{A4D07985-6917-D64B-8F16-E6D3C48D078F}"/>
              </a:ext>
            </a:extLst>
          </p:cNvPr>
          <p:cNvPicPr>
            <a:picLocks noChangeAspect="1"/>
          </p:cNvPicPr>
          <p:nvPr/>
        </p:nvPicPr>
        <p:blipFill>
          <a:blip r:embed="rId3"/>
          <a:stretch>
            <a:fillRect/>
          </a:stretch>
        </p:blipFill>
        <p:spPr>
          <a:xfrm>
            <a:off x="5943600" y="4208374"/>
            <a:ext cx="3181350" cy="2478176"/>
          </a:xfrm>
          <a:prstGeom prst="rect">
            <a:avLst/>
          </a:prstGeom>
        </p:spPr>
      </p:pic>
    </p:spTree>
    <p:extLst>
      <p:ext uri="{BB962C8B-B14F-4D97-AF65-F5344CB8AC3E}">
        <p14:creationId xmlns:p14="http://schemas.microsoft.com/office/powerpoint/2010/main" val="2488049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3350" y="-108479"/>
            <a:ext cx="8229600" cy="1097279"/>
          </a:xfrm>
        </p:spPr>
        <p:txBody>
          <a:bodyPr/>
          <a:lstStyle/>
          <a:p>
            <a:r>
              <a:rPr lang="en-US" altLang="en-US" dirty="0"/>
              <a:t>		Business Model Design</a:t>
            </a:r>
            <a:endParaRPr lang="en-IN" dirty="0"/>
          </a:p>
        </p:txBody>
      </p:sp>
      <p:sp>
        <p:nvSpPr>
          <p:cNvPr id="7" name="Content Placeholder 6"/>
          <p:cNvSpPr>
            <a:spLocks noGrp="1"/>
          </p:cNvSpPr>
          <p:nvPr>
            <p:ph sz="quarter" idx="13"/>
          </p:nvPr>
        </p:nvSpPr>
        <p:spPr>
          <a:xfrm>
            <a:off x="457200" y="1821620"/>
            <a:ext cx="8553450" cy="4663335"/>
          </a:xfrm>
        </p:spPr>
        <p:txBody>
          <a:bodyPr/>
          <a:lstStyle/>
          <a:p>
            <a:r>
              <a:rPr lang="en-US" altLang="en-US" dirty="0">
                <a:cs typeface="Avenir Black" pitchFamily="-84" charset="0"/>
              </a:rPr>
              <a:t>Can the product idea be translated into a commercial one?</a:t>
            </a:r>
          </a:p>
          <a:p>
            <a:r>
              <a:rPr lang="en-US" dirty="0"/>
              <a:t>Do target customers find the offering </a:t>
            </a:r>
            <a:r>
              <a:rPr lang="en-US" b="1" dirty="0"/>
              <a:t>desirable</a:t>
            </a:r>
            <a:r>
              <a:rPr lang="en-US" dirty="0"/>
              <a:t>, and does it create value for these customers?</a:t>
            </a:r>
          </a:p>
          <a:p>
            <a:r>
              <a:rPr lang="en-US" dirty="0"/>
              <a:t>Is it </a:t>
            </a:r>
            <a:r>
              <a:rPr lang="en-US" b="1" dirty="0"/>
              <a:t>feasible</a:t>
            </a:r>
            <a:r>
              <a:rPr lang="en-US" dirty="0"/>
              <a:t> for the offering to be built as planned?</a:t>
            </a:r>
          </a:p>
          <a:p>
            <a:r>
              <a:rPr lang="en-US" dirty="0"/>
              <a:t>Is the offering </a:t>
            </a:r>
            <a:r>
              <a:rPr lang="en-US" b="1" dirty="0"/>
              <a:t>viable</a:t>
            </a:r>
            <a:r>
              <a:rPr lang="en-US" dirty="0"/>
              <a:t>—that is, able to create value for the company and its collaborators?</a:t>
            </a:r>
          </a:p>
          <a:p>
            <a:r>
              <a:rPr lang="en-US" altLang="en-US" sz="2000" dirty="0">
                <a:cs typeface="Arial" panose="020B0604020202020204" pitchFamily="34" charset="0"/>
              </a:rPr>
              <a:t>Target Market</a:t>
            </a:r>
          </a:p>
          <a:p>
            <a:r>
              <a:rPr lang="en-US" altLang="en-US" sz="2000" dirty="0">
                <a:cs typeface="Arial" panose="020B0604020202020204" pitchFamily="34" charset="0"/>
              </a:rPr>
              <a:t>Value Proposition</a:t>
            </a:r>
          </a:p>
          <a:p>
            <a:r>
              <a:rPr lang="en-US" altLang="en-US" sz="2000" dirty="0">
                <a:cs typeface="Arial" panose="020B0604020202020204" pitchFamily="34" charset="0"/>
              </a:rPr>
              <a:t>Market Offering</a:t>
            </a:r>
          </a:p>
          <a:p>
            <a:pPr marL="458550" lvl="1" indent="0">
              <a:buNone/>
            </a:pPr>
            <a:endParaRPr lang="en-US" altLang="en-US" dirty="0">
              <a:cs typeface="Arial" panose="020B0604020202020204" pitchFamily="34" charset="0"/>
            </a:endParaRPr>
          </a:p>
          <a:p>
            <a:pPr marL="458550" lvl="1" indent="0">
              <a:buNone/>
            </a:pPr>
            <a:endParaRPr lang="en-IN" dirty="0"/>
          </a:p>
        </p:txBody>
      </p:sp>
      <p:pic>
        <p:nvPicPr>
          <p:cNvPr id="2" name="Picture 1">
            <a:extLst>
              <a:ext uri="{FF2B5EF4-FFF2-40B4-BE49-F238E27FC236}">
                <a16:creationId xmlns:a16="http://schemas.microsoft.com/office/drawing/2014/main" id="{64057920-0AC3-AC46-A6B1-E5B057067127}"/>
              </a:ext>
            </a:extLst>
          </p:cNvPr>
          <p:cNvPicPr>
            <a:picLocks noChangeAspect="1"/>
          </p:cNvPicPr>
          <p:nvPr/>
        </p:nvPicPr>
        <p:blipFill>
          <a:blip r:embed="rId3"/>
          <a:stretch>
            <a:fillRect/>
          </a:stretch>
        </p:blipFill>
        <p:spPr>
          <a:xfrm>
            <a:off x="5245100" y="4406900"/>
            <a:ext cx="3492500" cy="2451100"/>
          </a:xfrm>
          <a:prstGeom prst="rect">
            <a:avLst/>
          </a:prstGeom>
        </p:spPr>
      </p:pic>
    </p:spTree>
    <p:extLst>
      <p:ext uri="{BB962C8B-B14F-4D97-AF65-F5344CB8AC3E}">
        <p14:creationId xmlns:p14="http://schemas.microsoft.com/office/powerpoint/2010/main" val="320514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Commercial Deployment</a:t>
            </a:r>
            <a:endParaRPr lang="en-IN" dirty="0"/>
          </a:p>
        </p:txBody>
      </p:sp>
      <p:sp>
        <p:nvSpPr>
          <p:cNvPr id="7" name="Content Placeholder 6"/>
          <p:cNvSpPr>
            <a:spLocks noGrp="1"/>
          </p:cNvSpPr>
          <p:nvPr>
            <p:ph sz="quarter" idx="13"/>
          </p:nvPr>
        </p:nvSpPr>
        <p:spPr/>
        <p:txBody>
          <a:bodyPr/>
          <a:lstStyle/>
          <a:p>
            <a:r>
              <a:rPr lang="en-US" b="1" dirty="0"/>
              <a:t>Commercialization</a:t>
            </a:r>
          </a:p>
          <a:p>
            <a:pPr lvl="1"/>
            <a:r>
              <a:rPr lang="en-US" dirty="0"/>
              <a:t>Informs target customers about the company’s offering and makes the offering available to these customers</a:t>
            </a:r>
            <a:endParaRPr lang="en-US" altLang="en-US" sz="2000" dirty="0">
              <a:cs typeface="Arial" panose="020B0604020202020204" pitchFamily="34" charset="0"/>
            </a:endParaRPr>
          </a:p>
        </p:txBody>
      </p:sp>
    </p:spTree>
    <p:extLst>
      <p:ext uri="{BB962C8B-B14F-4D97-AF65-F5344CB8AC3E}">
        <p14:creationId xmlns:p14="http://schemas.microsoft.com/office/powerpoint/2010/main" val="67518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9550" y="-222779"/>
            <a:ext cx="10267950" cy="1097279"/>
          </a:xfrm>
        </p:spPr>
        <p:txBody>
          <a:bodyPr/>
          <a:lstStyle/>
          <a:p>
            <a:r>
              <a:rPr lang="en-US" altLang="en-US" sz="3200" dirty="0"/>
              <a:t>Selective Market Deployment/Test Marketing</a:t>
            </a:r>
            <a:endParaRPr lang="en-IN" sz="3200" dirty="0"/>
          </a:p>
        </p:txBody>
      </p:sp>
      <p:sp>
        <p:nvSpPr>
          <p:cNvPr id="2" name="Content Placeholder 1"/>
          <p:cNvSpPr>
            <a:spLocks noGrp="1"/>
          </p:cNvSpPr>
          <p:nvPr>
            <p:ph sz="quarter" idx="13"/>
          </p:nvPr>
        </p:nvSpPr>
        <p:spPr>
          <a:xfrm>
            <a:off x="457200" y="546677"/>
            <a:ext cx="8686800" cy="1644073"/>
          </a:xfrm>
        </p:spPr>
        <p:txBody>
          <a:bodyPr/>
          <a:lstStyle/>
          <a:p>
            <a:pPr marL="432" indent="0">
              <a:buNone/>
            </a:pPr>
            <a:endParaRPr lang="en-US" dirty="0"/>
          </a:p>
          <a:p>
            <a:r>
              <a:rPr lang="en-US" dirty="0"/>
              <a:t>Allows company to conduct testing in a natural environment and observe how target customers, competitors, and company collaborators react to the offering</a:t>
            </a:r>
          </a:p>
          <a:p>
            <a:r>
              <a:rPr lang="en-US" altLang="en-US" dirty="0">
                <a:cs typeface="Arial" panose="020B0604020202020204" pitchFamily="34" charset="0"/>
              </a:rPr>
              <a:t>Commercialization</a:t>
            </a:r>
          </a:p>
        </p:txBody>
      </p:sp>
      <p:pic>
        <p:nvPicPr>
          <p:cNvPr id="7" name="Picture 6">
            <a:extLst>
              <a:ext uri="{FF2B5EF4-FFF2-40B4-BE49-F238E27FC236}">
                <a16:creationId xmlns:a16="http://schemas.microsoft.com/office/drawing/2014/main" id="{FDDEA3E3-8042-6F42-ACC4-1CE4237CA33E}"/>
              </a:ext>
            </a:extLst>
          </p:cNvPr>
          <p:cNvPicPr>
            <a:picLocks noChangeAspect="1"/>
          </p:cNvPicPr>
          <p:nvPr/>
        </p:nvPicPr>
        <p:blipFill>
          <a:blip r:embed="rId3"/>
          <a:stretch>
            <a:fillRect/>
          </a:stretch>
        </p:blipFill>
        <p:spPr>
          <a:xfrm>
            <a:off x="4743450" y="2960206"/>
            <a:ext cx="3631284" cy="2730500"/>
          </a:xfrm>
          <a:prstGeom prst="rect">
            <a:avLst/>
          </a:prstGeom>
        </p:spPr>
      </p:pic>
    </p:spTree>
    <p:extLst>
      <p:ext uri="{BB962C8B-B14F-4D97-AF65-F5344CB8AC3E}">
        <p14:creationId xmlns:p14="http://schemas.microsoft.com/office/powerpoint/2010/main" val="641601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150" y="215371"/>
            <a:ext cx="9048750" cy="1097279"/>
          </a:xfrm>
        </p:spPr>
        <p:txBody>
          <a:bodyPr/>
          <a:lstStyle/>
          <a:p>
            <a:pPr algn="ctr"/>
            <a:r>
              <a:rPr lang="en-US" altLang="en-US" sz="3400" dirty="0"/>
              <a:t>Characterization of Consumers Based on How Quickly They Adopt Innovations</a:t>
            </a:r>
            <a:endParaRPr lang="en-IN" sz="3400" dirty="0"/>
          </a:p>
        </p:txBody>
      </p:sp>
      <p:pic>
        <p:nvPicPr>
          <p:cNvPr id="2" name="Content Placeholder 1" descr="A graph shows adopter categorization on the basis of the relative time of adoption of innovations. For long description in Notes pane, press F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0585" y="1962150"/>
            <a:ext cx="9026073" cy="3987325"/>
          </a:xfrm>
        </p:spPr>
      </p:pic>
    </p:spTree>
    <p:extLst>
      <p:ext uri="{BB962C8B-B14F-4D97-AF65-F5344CB8AC3E}">
        <p14:creationId xmlns:p14="http://schemas.microsoft.com/office/powerpoint/2010/main" val="1461575250"/>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148419</TotalTime>
  <Words>1722</Words>
  <Application>Microsoft Macintosh PowerPoint</Application>
  <PresentationFormat>On-screen Show (4:3)</PresentationFormat>
  <Paragraphs>96</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Times New Roman</vt:lpstr>
      <vt:lpstr>Noto Sans Symbols</vt:lpstr>
      <vt:lpstr>Avenir Black</vt:lpstr>
      <vt:lpstr>Arial</vt:lpstr>
      <vt:lpstr>Verdana</vt:lpstr>
      <vt:lpstr>USHE</vt:lpstr>
      <vt:lpstr>USHE_slide options</vt:lpstr>
      <vt:lpstr>Marketing Management</vt:lpstr>
      <vt:lpstr>      Why New Products?</vt:lpstr>
      <vt:lpstr>The Stage Gate (hurdle/checkpoint) Framework for Developing New Products (NPD)</vt:lpstr>
      <vt:lpstr>  Generating Ideas for New Products</vt:lpstr>
      <vt:lpstr>Concept Development/Testing</vt:lpstr>
      <vt:lpstr>  Business Model Design</vt:lpstr>
      <vt:lpstr>Commercial Deployment</vt:lpstr>
      <vt:lpstr>Selective Market Deployment/Test Marketing</vt:lpstr>
      <vt:lpstr>Characterization of Consumers Based on How Quickly They Adopt Innovations</vt:lpstr>
    </vt:vector>
  </TitlesOfParts>
  <Company>Pearson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Management, Sixteenth Edition, Chapter 18, Developing New Market Offerings</dc:title>
  <dc:subject>Business</dc:subject>
  <dc:creator>Kotler/Keller/Chernev</dc:creator>
  <cp:keywords>Marketing Management</cp:keywords>
  <dc:description>Long description alt-text is inserted in the notes pane.</dc:description>
  <cp:lastModifiedBy>Paul Galvani</cp:lastModifiedBy>
  <cp:revision>862</cp:revision>
  <cp:lastPrinted>2021-11-16T00:37:26Z</cp:lastPrinted>
  <dcterms:modified xsi:type="dcterms:W3CDTF">2021-12-24T14:19:19Z</dcterms:modified>
</cp:coreProperties>
</file>