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3" r:id="rId1"/>
    <p:sldMasterId id="2147483659" r:id="rId2"/>
  </p:sldMasterIdLst>
  <p:notesMasterIdLst>
    <p:notesMasterId r:id="rId10"/>
  </p:notesMasterIdLst>
  <p:handoutMasterIdLst>
    <p:handoutMasterId r:id="rId11"/>
  </p:handoutMasterIdLst>
  <p:sldIdLst>
    <p:sldId id="330" r:id="rId3"/>
    <p:sldId id="412" r:id="rId4"/>
    <p:sldId id="436" r:id="rId5"/>
    <p:sldId id="416" r:id="rId6"/>
    <p:sldId id="417" r:id="rId7"/>
    <p:sldId id="421" r:id="rId8"/>
    <p:sldId id="429" r:id="rId9"/>
  </p:sldIdLst>
  <p:sldSz cx="9144000" cy="6858000" type="screen4x3"/>
  <p:notesSz cx="6858000" cy="9144000"/>
  <p:embeddedFontLst>
    <p:embeddedFont>
      <p:font typeface="Noto Sans Symbols" panose="020B0502040504020204" pitchFamily="34" charset="0"/>
      <p:regular r:id="rId12"/>
      <p:bold r:id="rId13"/>
      <p:italic r:id="rId14"/>
      <p:boldItalic r:id="rId15"/>
    </p:embeddedFont>
    <p:embeddedFont>
      <p:font typeface="Verdana" panose="020B060403050404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042" userDrawn="1">
          <p15:clr>
            <a:srgbClr val="A4A3A4"/>
          </p15:clr>
        </p15:guide>
        <p15:guide id="2" pos="295" userDrawn="1">
          <p15:clr>
            <a:srgbClr val="A4A3A4"/>
          </p15:clr>
        </p15:guide>
        <p15:guide id="3" orient="horz" pos="4178" userDrawn="1">
          <p15:clr>
            <a:srgbClr val="A4A3A4"/>
          </p15:clr>
        </p15:guide>
        <p15:guide id="4" orient="horz" pos="119" userDrawn="1">
          <p15:clr>
            <a:srgbClr val="A4A3A4"/>
          </p15:clr>
        </p15:guide>
        <p15:guide id="5" orient="horz" pos="709" userDrawn="1">
          <p15:clr>
            <a:srgbClr val="A4A3A4"/>
          </p15:clr>
        </p15:guide>
        <p15:guide id="6" orient="horz" pos="1071" userDrawn="1">
          <p15:clr>
            <a:srgbClr val="A4A3A4"/>
          </p15:clr>
        </p15:guide>
        <p15:guide id="7" pos="635" userDrawn="1">
          <p15:clr>
            <a:srgbClr val="A4A3A4"/>
          </p15:clr>
        </p15:guide>
        <p15:guide id="8" orient="horz" pos="98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7" name="SP" initials="SP" lastIdx="3" clrIdx="7">
    <p:extLst>
      <p:ext uri="{19B8F6BF-5375-455C-9EA6-DF929625EA0E}">
        <p15:presenceInfo xmlns:p15="http://schemas.microsoft.com/office/powerpoint/2012/main" userId="SP" providerId="None"/>
      </p:ext>
    </p:extLst>
  </p:cmAuthor>
  <p:cmAuthor id="1" name="Ruchi Sachdev" initials="" lastIdx="8" clrIdx="1"/>
  <p:cmAuthor id="8" name="Sugandh Juneja" initials="SJ" lastIdx="1" clrIdx="8">
    <p:extLst>
      <p:ext uri="{19B8F6BF-5375-455C-9EA6-DF929625EA0E}">
        <p15:presenceInfo xmlns:p15="http://schemas.microsoft.com/office/powerpoint/2012/main" userId="Sugandh Juneja" providerId="None"/>
      </p:ext>
    </p:extLst>
  </p:cmAuthor>
  <p:cmAuthor id="2" name="Sarah Reusché" initials="" lastIdx="13" clrIdx="2"/>
  <p:cmAuthor id="3" name="Nitin Shankar" initials="" lastIdx="6" clrIdx="3"/>
  <p:cmAuthor id="4" name="Kristen Flathman" initials="" lastIdx="1" clrIdx="4"/>
  <p:cmAuthor id="5" name="Ben Schroeter" initials="" lastIdx="0" clrIdx="5"/>
  <p:cmAuthor id="6" name="AnnMarie Short" initials="AS" lastIdx="35" clrIdx="6">
    <p:extLst>
      <p:ext uri="{19B8F6BF-5375-455C-9EA6-DF929625EA0E}">
        <p15:presenceInfo xmlns:p15="http://schemas.microsoft.com/office/powerpoint/2012/main" userId="5a9a73d1263ca8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95" autoAdjust="0"/>
    <p:restoredTop sz="89969" autoAdjust="0"/>
  </p:normalViewPr>
  <p:slideViewPr>
    <p:cSldViewPr snapToGrid="0" snapToObjects="1">
      <p:cViewPr varScale="1">
        <p:scale>
          <a:sx n="101" d="100"/>
          <a:sy n="101" d="100"/>
        </p:scale>
        <p:origin x="2584" y="184"/>
      </p:cViewPr>
      <p:guideLst>
        <p:guide orient="horz" pos="4042"/>
        <p:guide pos="295"/>
        <p:guide orient="horz" pos="4178"/>
        <p:guide orient="horz" pos="119"/>
        <p:guide orient="horz" pos="709"/>
        <p:guide orient="horz" pos="1071"/>
        <p:guide pos="635"/>
        <p:guide orient="horz" pos="981"/>
      </p:guideLst>
    </p:cSldViewPr>
  </p:slideViewPr>
  <p:outlineViewPr>
    <p:cViewPr>
      <p:scale>
        <a:sx n="33" d="100"/>
        <a:sy n="33" d="100"/>
      </p:scale>
      <p:origin x="0" y="-15126"/>
    </p:cViewPr>
  </p:outlineViewPr>
  <p:notesTextViewPr>
    <p:cViewPr>
      <p:scale>
        <a:sx n="100" d="100"/>
        <a:sy n="100" d="100"/>
      </p:scale>
      <p:origin x="0" y="0"/>
    </p:cViewPr>
  </p:notesTextViewPr>
  <p:sorterViewPr>
    <p:cViewPr>
      <p:scale>
        <a:sx n="100" d="100"/>
        <a:sy n="100" d="100"/>
      </p:scale>
      <p:origin x="0" y="-3344"/>
    </p:cViewPr>
  </p:sorterViewPr>
  <p:notesViewPr>
    <p:cSldViewPr snapToGrid="0" snapToObjects="1">
      <p:cViewPr varScale="1">
        <p:scale>
          <a:sx n="68" d="100"/>
          <a:sy n="68" d="100"/>
        </p:scale>
        <p:origin x="306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12/23/21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0602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Most producers do not sell their goods directly to the final users; between them stands a set of intermediaries performing a variety of functions. These intermediaries constitute a marketing channel (also called a trade channel or distribution channel).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Some intermediaries—such as wholesalers and retailers—buy, take title to, and resell the merchandise; they are called merchants. Others—brokers, manufacturers’ representatives, sales agents—search for customers and may negotiate on the producer’s behalf but do not take title to the goods; they are called agents. Still others— transportation companies, independent warehouses, banks, advertising agencies—assist in the distribution process but neither take title to goods nor negotiate purchases or sales; they are called facilitators.</a:t>
            </a:r>
            <a:endParaRPr lang="en-IN" dirty="0"/>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80950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a:t>
            </a:r>
            <a:r>
              <a:rPr lang="en-US" dirty="0"/>
              <a:t>Many of the channel functions involve bi-directional flows of goods and services.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Some of these functions (storage and movement, title, and communications) constitute a forward flow of activity from the company to the customer; others (ordering and payment) constitute a backward flow from customers to the company.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Still others (information, negotiation, finance, and risk taking) occur in both directions.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question for marketers is not whether various channel functions need to be performed—they must be—but, rather, who is to perform them. Shifting some functions to intermediaries lowers the producer’s costs and prices, but the intermediary must add a charge to cover its work.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If the intermediaries are more efficient than the manufacturer, prices to consumers should be lower. If consumers perform some functions themselves, they should enjoy even lower prices. Changes in channel institutions thus largely reflect the discovery of more efficient ways to combine or separate the economic functions that provide assortments of goods to target customers.</a:t>
            </a:r>
            <a:endParaRPr lang="en-IN" dirty="0"/>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85440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Figure 15.2 shows Consumer and Industrial Marketing Channels..</a:t>
            </a:r>
          </a:p>
          <a:p>
            <a:endParaRPr lang="en-IN" dirty="0"/>
          </a:p>
          <a:p>
            <a:r>
              <a:rPr lang="en-US" dirty="0"/>
              <a:t>Distribution channels can be described by the number of intermediaries that exist between the producer and the final customer. The number of intermediaries, also referred to as channel levels, define the length and breadth of the distribution channel</a:t>
            </a:r>
            <a:r>
              <a:rPr lang="en-IN" dirty="0"/>
              <a:t>.</a:t>
            </a:r>
          </a:p>
          <a:p>
            <a:endParaRPr lang="en-US"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first flowchart is titled consumer marketing channels. The flowchart is divided into three columns. The first column labeled 0 level starting from the top followed by the down arrow is as follows: Manufacturer and Consumer. The second column labeled 1level starting from the top followed by down arrows is as follows: Manufacturer, Retailer, and Consumer. The third column labeled 2 level starting from the top followed by down arrows is as follows: Manufacturer, Wholesaler, Retailer, and Consumer.</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second flowchart is titled industrial marketing channels. The flowchart is divided into three columns. The first column labeled 0 levels starting from the top followed by the down arrow is as follows: Manufacturer and Industrial customer. The second column labeled 1level starting from the top followed by down arrows is as follows: Manufacturer, Industrial distributors, and Industrial customer. The third column labeled 2 level starting from the top followed by down arrows is as follows: Manufacturer, Manufacturer’s representative, and Industrial customer. Manufacturer’s representative from 2 levels is connected to Industrial distributors from 1 level with leftward arrow with corner downward.</a:t>
            </a:r>
            <a:endParaRPr lang="en-IN" sz="1200" b="0" i="0" u="none" strike="noStrike" kern="1200" cap="none" dirty="0">
              <a:solidFill>
                <a:schemeClr val="dk1"/>
              </a:solidFill>
              <a:effectLst/>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26412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Each channel can target a different segment of buyers, or different need states for one buyer, to deliver the right products in the right places in the right way at the least cost. When this doesn’t happen, channel conflict, excessive cost, or insufficient demand can result. Research has shown that multichannel customers can be more valuable to marketers. Most companies today have adopted multichannel marketing.</a:t>
            </a:r>
          </a:p>
          <a:p>
            <a:endParaRPr lang="en-US" altLang="en-US" dirty="0">
              <a:latin typeface="Arial" panose="020B0604020202020204" pitchFamily="34" charset="0"/>
            </a:endParaRPr>
          </a:p>
          <a:p>
            <a:endParaRPr lang="en-US" altLang="en-US" dirty="0">
              <a:latin typeface="Arial" panose="020B0604020202020204" pitchFamily="34"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79770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Exclusive distribution severely limits the number of intermediaries. It’s appropriate when the producer wants to ensure more knowledgeable and dedicated efforts by the resellers, and it often requires a closer partnership with them. Exclusive distribution is used for new automobiles, some major appliances, and luxury apparel and accessories.</a:t>
            </a:r>
          </a:p>
          <a:p>
            <a:endParaRPr lang="en-US" altLang="en-US" dirty="0">
              <a:latin typeface="Arial" panose="020B0604020202020204" pitchFamily="34" charset="0"/>
            </a:endParaRPr>
          </a:p>
          <a:p>
            <a:r>
              <a:rPr lang="en-US" dirty="0"/>
              <a:t>Both channel partners benefit from exclusive arrangements: The producer obtains more loyal and dependable outlets, and the retailer gets a steady supply of special products and stronger seller support. Exclusive arrangements are legal as long as they do not substantially lessen competition or tend to create a monopoly and as long as both parties enter into them voluntarily.</a:t>
            </a:r>
          </a:p>
          <a:p>
            <a:endParaRPr lang="en-US" altLang="en-US" dirty="0">
              <a:latin typeface="Arial" panose="020B0604020202020204" pitchFamily="34" charset="0"/>
            </a:endParaRPr>
          </a:p>
          <a:p>
            <a:r>
              <a:rPr lang="en-US" dirty="0"/>
              <a:t>Selective distribution relies on some but not all of the intermediaries willing to carry a particular product. Unlike exclusive distribution, in which individual retailers do not directly compete with one another (for example, because they are assigned non-overlapping geographic areas), selective distribution might include retailers that compete for the same customers. STIHL is a good example of successful selective distribution. </a:t>
            </a:r>
          </a:p>
          <a:p>
            <a:endParaRPr lang="en-US" dirty="0"/>
          </a:p>
          <a:p>
            <a:r>
              <a:rPr lang="en-US" dirty="0"/>
              <a:t>Intensive distribution places the goods or services in as many outlets as possible. This strategy works well for snack foods, soft drinks, newspapers, candies, and gum—products that consumers buy frequently or in a variety of locations. Convenience stores such as 7-Eleven and Circle K and gas station outlets like ExxonMobil’s On the Run survive by providing simple location and time convenience.</a:t>
            </a:r>
          </a:p>
          <a:p>
            <a:endParaRPr lang="en-US" altLang="en-US" dirty="0">
              <a:latin typeface="Arial" panose="020B0604020202020204" pitchFamily="34" charset="0"/>
            </a:endParaRPr>
          </a:p>
          <a:p>
            <a:endParaRPr lang="en-US" altLang="en-US" dirty="0">
              <a:latin typeface="Arial" panose="020B0604020202020204" pitchFamily="34"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62008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Physical distribution has now been expanded into the broader concept of supply chain management.</a:t>
            </a:r>
          </a:p>
          <a:p>
            <a:endParaRPr lang="en-US" altLang="en-US" dirty="0">
              <a:latin typeface="Arial" panose="020B0604020202020204" pitchFamily="34" charset="0"/>
            </a:endParaRPr>
          </a:p>
          <a:p>
            <a:r>
              <a:rPr lang="en-US" dirty="0"/>
              <a:t>The supply chain perspective can help a company identify superior suppliers and distributors and then help it improve productivity and reduce costs.</a:t>
            </a:r>
            <a:endParaRPr lang="en-US" altLang="en-US" dirty="0">
              <a:latin typeface="Arial" panose="020B0604020202020204" pitchFamily="34"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63918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958098"/>
            <a:ext cx="8229600" cy="478970"/>
          </a:xfrm>
          <a:prstGeom prst="rect">
            <a:avLst/>
          </a:prstGeom>
          <a:noFill/>
          <a:ln>
            <a:noFill/>
          </a:ln>
        </p:spPr>
        <p:txBody>
          <a:bodyPr lIns="91425" tIns="91425" rIns="91425" bIns="91425" anchor="ctr" anchorCtr="0"/>
          <a:lstStyle>
            <a:lvl1pPr marL="0" marR="0" lvl="0" indent="0" algn="l" rtl="0">
              <a:spcBef>
                <a:spcPts val="0"/>
              </a:spcBef>
              <a:buClr>
                <a:srgbClr val="007FA3"/>
              </a:buClr>
              <a:buFont typeface="Arial"/>
              <a:buNone/>
              <a:defRPr sz="2000" b="0" i="0" u="none" strike="noStrike" cap="none">
                <a:solidFill>
                  <a:srgbClr val="007FA3"/>
                </a:solidFill>
                <a:latin typeface="+mn-lt"/>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lgn="ctr">
              <a:buNone/>
              <a:defRPr sz="3000" b="1">
                <a:latin typeface="+mn-lt"/>
              </a:defRPr>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0" indent="0" algn="ctr">
              <a:buNone/>
              <a:defRPr sz="2200">
                <a:latin typeface="+mn-lt"/>
              </a:defRPr>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val="839355990"/>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Tile Placeholder"/>
          <p:cNvSpPr txBox="1">
            <a:spLocks noGrp="1"/>
          </p:cNvSpPr>
          <p:nvPr>
            <p:ph type="title" hasCustomPrompt="1"/>
          </p:nvPr>
        </p:nvSpPr>
        <p:spPr>
          <a:xfrm>
            <a:off x="457200" y="241479"/>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64404"/>
            <a:ext cx="8232775" cy="3417887"/>
          </a:xfrm>
        </p:spPr>
        <p:txBody>
          <a:bodyPr/>
          <a:lstStyle/>
          <a:p>
            <a:endParaRPr lang="en-US" dirty="0"/>
          </a:p>
        </p:txBody>
      </p:sp>
      <p:sp>
        <p:nvSpPr>
          <p:cNvPr id="55" name="Content Placeholder"/>
          <p:cNvSpPr txBox="1">
            <a:spLocks noGrp="1"/>
          </p:cNvSpPr>
          <p:nvPr>
            <p:ph type="body" idx="1" hasCustomPrompt="1"/>
          </p:nvPr>
        </p:nvSpPr>
        <p:spPr>
          <a:xfrm>
            <a:off x="457200" y="5102487"/>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8509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4F033AD-BE5C-406D-991C-6AC56003E70C}"/>
              </a:ext>
            </a:extLst>
          </p:cNvPr>
          <p:cNvSpPr>
            <a:spLocks noGrp="1"/>
          </p:cNvSpPr>
          <p:nvPr>
            <p:ph type="title" hasCustomPrompt="1"/>
          </p:nvPr>
        </p:nvSpPr>
        <p:spPr/>
        <p:txBody>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hasCustomPrompt="1"/>
          </p:nvPr>
        </p:nvSpPr>
        <p:spPr>
          <a:xfrm>
            <a:off x="457200" y="1558412"/>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id="{5CAF3FDC-1BE7-4A19-A3D7-02B55407B90B}"/>
              </a:ext>
            </a:extLst>
          </p:cNvPr>
          <p:cNvSpPr>
            <a:spLocks noGrp="1"/>
          </p:cNvSpPr>
          <p:nvPr>
            <p:ph sz="quarter" idx="15"/>
          </p:nvPr>
        </p:nvSpPr>
        <p:spPr>
          <a:xfrm>
            <a:off x="5048250" y="1558412"/>
            <a:ext cx="3638550" cy="3754437"/>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id="{BF40E849-7663-4A75-9BC8-012C23AC44DF}"/>
              </a:ext>
            </a:extLst>
          </p:cNvPr>
          <p:cNvSpPr>
            <a:spLocks noGrp="1"/>
          </p:cNvSpPr>
          <p:nvPr>
            <p:ph sz="quarter" idx="14" hasCustomPrompt="1"/>
          </p:nvPr>
        </p:nvSpPr>
        <p:spPr>
          <a:xfrm>
            <a:off x="457200" y="5420799"/>
            <a:ext cx="8229600" cy="533400"/>
          </a:xfrm>
        </p:spPr>
        <p:txBody>
          <a:bodyPr/>
          <a:lstStyle>
            <a:lvl1pPr>
              <a:defRPr/>
            </a:lvl1pPr>
          </a:lstStyle>
          <a:p>
            <a:pPr lvl="0"/>
            <a:r>
              <a:rPr lang="en-US" dirty="0"/>
              <a:t>Caption</a:t>
            </a:r>
          </a:p>
        </p:txBody>
      </p:sp>
      <p:sp>
        <p:nvSpPr>
          <p:cNvPr id="3" name="Date Placeholder 2">
            <a:extLst>
              <a:ext uri="{FF2B5EF4-FFF2-40B4-BE49-F238E27FC236}">
                <a16:creationId xmlns:a16="http://schemas.microsoft.com/office/drawing/2014/main" id="{A50D4E5D-00F7-4DC6-9BB0-713B8A0DA354}"/>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18AF4094-2296-458C-908A-D778D0DF5AFA}"/>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660428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bel Layout 1">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065091D3-E16C-46AB-9A90-0F52CA812534}"/>
              </a:ext>
            </a:extLst>
          </p:cNvPr>
          <p:cNvSpPr>
            <a:spLocks noGrp="1"/>
          </p:cNvSpPr>
          <p:nvPr>
            <p:ph type="title" hasCustomPrompt="1"/>
          </p:nvPr>
        </p:nvSpPr>
        <p:spPr/>
        <p:txBody>
          <a:bodyPr/>
          <a:lstStyle>
            <a:lvl1pPr>
              <a:defRPr sz="3600">
                <a:latin typeface="+mj-lt"/>
              </a:defRPr>
            </a:lvl1pPr>
          </a:lstStyle>
          <a:p>
            <a:r>
              <a:rPr lang="en-US" dirty="0"/>
              <a:t>Click to add title</a:t>
            </a:r>
          </a:p>
        </p:txBody>
      </p:sp>
      <p:sp>
        <p:nvSpPr>
          <p:cNvPr id="7" name="Image title">
            <a:extLst>
              <a:ext uri="{FF2B5EF4-FFF2-40B4-BE49-F238E27FC236}">
                <a16:creationId xmlns:a16="http://schemas.microsoft.com/office/drawing/2014/main" id="{CB345607-C53C-44AF-8929-3BDC4C617AB6}"/>
              </a:ext>
            </a:extLst>
          </p:cNvPr>
          <p:cNvSpPr>
            <a:spLocks noGrp="1"/>
          </p:cNvSpPr>
          <p:nvPr>
            <p:ph type="body" sz="quarter" idx="13" hasCustomPrompt="1"/>
          </p:nvPr>
        </p:nvSpPr>
        <p:spPr>
          <a:xfrm>
            <a:off x="2982913" y="4359275"/>
            <a:ext cx="3482975" cy="600075"/>
          </a:xfrm>
        </p:spPr>
        <p:txBody>
          <a:bodyPr/>
          <a:lstStyle>
            <a:lvl1pPr marL="101600" indent="0">
              <a:buNone/>
              <a:defRPr/>
            </a:lvl1pPr>
          </a:lstStyle>
          <a:p>
            <a:pPr lvl="0"/>
            <a:r>
              <a:rPr lang="en-US" dirty="0"/>
              <a:t>Image title</a:t>
            </a:r>
          </a:p>
        </p:txBody>
      </p:sp>
      <p:sp>
        <p:nvSpPr>
          <p:cNvPr id="9" name="Image">
            <a:extLst>
              <a:ext uri="{FF2B5EF4-FFF2-40B4-BE49-F238E27FC236}">
                <a16:creationId xmlns:a16="http://schemas.microsoft.com/office/drawing/2014/main" id="{C2661E64-2E71-47E6-A5A0-AC5348C08F51}"/>
              </a:ext>
            </a:extLst>
          </p:cNvPr>
          <p:cNvSpPr>
            <a:spLocks noGrp="1"/>
          </p:cNvSpPr>
          <p:nvPr>
            <p:ph type="pic" sz="quarter" idx="14" hasCustomPrompt="1"/>
          </p:nvPr>
        </p:nvSpPr>
        <p:spPr>
          <a:xfrm>
            <a:off x="2982912" y="1681163"/>
            <a:ext cx="3482975" cy="2559050"/>
          </a:xfrm>
        </p:spPr>
        <p:txBody>
          <a:bodyPr/>
          <a:lstStyle>
            <a:lvl1pPr marL="101600" indent="0">
              <a:buNone/>
              <a:defRPr/>
            </a:lvl1pPr>
          </a:lstStyle>
          <a:p>
            <a:r>
              <a:rPr lang="en-US" dirty="0"/>
              <a:t>Image</a:t>
            </a:r>
          </a:p>
        </p:txBody>
      </p:sp>
      <p:sp>
        <p:nvSpPr>
          <p:cNvPr id="11" name="Label 1">
            <a:extLst>
              <a:ext uri="{FF2B5EF4-FFF2-40B4-BE49-F238E27FC236}">
                <a16:creationId xmlns:a16="http://schemas.microsoft.com/office/drawing/2014/main" id="{3D0F2ED9-E212-40DC-A528-BE4A28DE88FD}"/>
              </a:ext>
            </a:extLst>
          </p:cNvPr>
          <p:cNvSpPr>
            <a:spLocks noGrp="1"/>
          </p:cNvSpPr>
          <p:nvPr>
            <p:ph type="body" sz="quarter" idx="15" hasCustomPrompt="1"/>
          </p:nvPr>
        </p:nvSpPr>
        <p:spPr>
          <a:xfrm>
            <a:off x="808109" y="1681163"/>
            <a:ext cx="1220716" cy="627062"/>
          </a:xfrm>
        </p:spPr>
        <p:txBody>
          <a:bodyPr/>
          <a:lstStyle>
            <a:lvl1pPr marL="101600" indent="0">
              <a:buNone/>
              <a:defRPr/>
            </a:lvl1pPr>
          </a:lstStyle>
          <a:p>
            <a:pPr lvl="0"/>
            <a:r>
              <a:rPr lang="en-US" dirty="0"/>
              <a:t>Label 1</a:t>
            </a:r>
          </a:p>
        </p:txBody>
      </p:sp>
      <p:sp>
        <p:nvSpPr>
          <p:cNvPr id="13" name="Label 2">
            <a:extLst>
              <a:ext uri="{FF2B5EF4-FFF2-40B4-BE49-F238E27FC236}">
                <a16:creationId xmlns:a16="http://schemas.microsoft.com/office/drawing/2014/main" id="{E8D9AEEF-5E99-48D4-B8C3-C5A995764DCA}"/>
              </a:ext>
            </a:extLst>
          </p:cNvPr>
          <p:cNvSpPr>
            <a:spLocks noGrp="1"/>
          </p:cNvSpPr>
          <p:nvPr>
            <p:ph type="body" sz="quarter" idx="16" hasCustomPrompt="1"/>
          </p:nvPr>
        </p:nvSpPr>
        <p:spPr>
          <a:xfrm>
            <a:off x="808109" y="2647157"/>
            <a:ext cx="1206500" cy="627062"/>
          </a:xfrm>
        </p:spPr>
        <p:txBody>
          <a:bodyPr/>
          <a:lstStyle>
            <a:lvl1pPr marL="101600" indent="0">
              <a:buNone/>
              <a:defRPr/>
            </a:lvl1pPr>
          </a:lstStyle>
          <a:p>
            <a:pPr lvl="0"/>
            <a:r>
              <a:rPr lang="en-US" dirty="0"/>
              <a:t>Label 2</a:t>
            </a:r>
          </a:p>
        </p:txBody>
      </p:sp>
      <p:sp>
        <p:nvSpPr>
          <p:cNvPr id="15" name="Label 3">
            <a:extLst>
              <a:ext uri="{FF2B5EF4-FFF2-40B4-BE49-F238E27FC236}">
                <a16:creationId xmlns:a16="http://schemas.microsoft.com/office/drawing/2014/main" id="{99D329CE-18C4-40A9-A508-1684979AC205}"/>
              </a:ext>
            </a:extLst>
          </p:cNvPr>
          <p:cNvSpPr>
            <a:spLocks noGrp="1"/>
          </p:cNvSpPr>
          <p:nvPr>
            <p:ph type="body" sz="quarter" idx="17" hasCustomPrompt="1"/>
          </p:nvPr>
        </p:nvSpPr>
        <p:spPr>
          <a:xfrm>
            <a:off x="808109" y="3613151"/>
            <a:ext cx="1206500" cy="627062"/>
          </a:xfrm>
        </p:spPr>
        <p:txBody>
          <a:bodyPr/>
          <a:lstStyle>
            <a:lvl1pPr marL="101600" indent="0">
              <a:buNone/>
              <a:defRPr/>
            </a:lvl1pPr>
          </a:lstStyle>
          <a:p>
            <a:pPr lvl="0"/>
            <a:r>
              <a:rPr lang="en-US" dirty="0"/>
              <a:t>Label 3</a:t>
            </a:r>
          </a:p>
        </p:txBody>
      </p:sp>
      <p:sp>
        <p:nvSpPr>
          <p:cNvPr id="17" name="Label 4">
            <a:extLst>
              <a:ext uri="{FF2B5EF4-FFF2-40B4-BE49-F238E27FC236}">
                <a16:creationId xmlns:a16="http://schemas.microsoft.com/office/drawing/2014/main" id="{AAE735D1-F9F4-4525-9ED5-F10A99DECCB8}"/>
              </a:ext>
            </a:extLst>
          </p:cNvPr>
          <p:cNvSpPr>
            <a:spLocks noGrp="1"/>
          </p:cNvSpPr>
          <p:nvPr>
            <p:ph type="body" sz="quarter" idx="18" hasCustomPrompt="1"/>
          </p:nvPr>
        </p:nvSpPr>
        <p:spPr>
          <a:xfrm>
            <a:off x="7381874" y="1681163"/>
            <a:ext cx="1304925" cy="627062"/>
          </a:xfrm>
        </p:spPr>
        <p:txBody>
          <a:bodyPr/>
          <a:lstStyle>
            <a:lvl1pPr marL="101600" indent="0">
              <a:buNone/>
              <a:defRPr/>
            </a:lvl1pPr>
          </a:lstStyle>
          <a:p>
            <a:pPr lvl="0"/>
            <a:r>
              <a:rPr lang="en-US" dirty="0"/>
              <a:t>Label 4</a:t>
            </a:r>
          </a:p>
        </p:txBody>
      </p:sp>
      <p:sp>
        <p:nvSpPr>
          <p:cNvPr id="19" name="Label 5">
            <a:extLst>
              <a:ext uri="{FF2B5EF4-FFF2-40B4-BE49-F238E27FC236}">
                <a16:creationId xmlns:a16="http://schemas.microsoft.com/office/drawing/2014/main" id="{43259E0C-9247-446E-9183-FBF70F8FD41C}"/>
              </a:ext>
            </a:extLst>
          </p:cNvPr>
          <p:cNvSpPr>
            <a:spLocks noGrp="1"/>
          </p:cNvSpPr>
          <p:nvPr>
            <p:ph type="body" sz="quarter" idx="19" hasCustomPrompt="1"/>
          </p:nvPr>
        </p:nvSpPr>
        <p:spPr>
          <a:xfrm>
            <a:off x="7381874" y="2651590"/>
            <a:ext cx="1304925" cy="618196"/>
          </a:xfrm>
        </p:spPr>
        <p:txBody>
          <a:bodyPr/>
          <a:lstStyle>
            <a:lvl1pPr marL="101600" indent="0">
              <a:buNone/>
              <a:defRPr/>
            </a:lvl1pPr>
          </a:lstStyle>
          <a:p>
            <a:pPr lvl="0"/>
            <a:r>
              <a:rPr lang="en-US" dirty="0"/>
              <a:t>Label 5</a:t>
            </a:r>
          </a:p>
        </p:txBody>
      </p:sp>
      <p:sp>
        <p:nvSpPr>
          <p:cNvPr id="21" name="Label 6">
            <a:extLst>
              <a:ext uri="{FF2B5EF4-FFF2-40B4-BE49-F238E27FC236}">
                <a16:creationId xmlns:a16="http://schemas.microsoft.com/office/drawing/2014/main" id="{111F58DF-A1C1-4DD6-ADE5-FC54A39F6757}"/>
              </a:ext>
            </a:extLst>
          </p:cNvPr>
          <p:cNvSpPr>
            <a:spLocks noGrp="1"/>
          </p:cNvSpPr>
          <p:nvPr>
            <p:ph type="body" sz="quarter" idx="20" hasCustomPrompt="1"/>
          </p:nvPr>
        </p:nvSpPr>
        <p:spPr>
          <a:xfrm>
            <a:off x="7381874" y="3613151"/>
            <a:ext cx="1304925" cy="627063"/>
          </a:xfrm>
        </p:spPr>
        <p:txBody>
          <a:bodyPr/>
          <a:lstStyle>
            <a:lvl1pPr marL="101600" indent="0">
              <a:buNone/>
              <a:defRPr/>
            </a:lvl1pPr>
          </a:lstStyle>
          <a:p>
            <a:pPr lvl="0"/>
            <a:r>
              <a:rPr lang="en-US" dirty="0"/>
              <a:t>Label 6</a:t>
            </a:r>
          </a:p>
        </p:txBody>
      </p:sp>
      <p:sp>
        <p:nvSpPr>
          <p:cNvPr id="3" name="Date Placeholder 2">
            <a:extLst>
              <a:ext uri="{FF2B5EF4-FFF2-40B4-BE49-F238E27FC236}">
                <a16:creationId xmlns:a16="http://schemas.microsoft.com/office/drawing/2014/main" id="{D0CEC9E9-2CDA-42DF-A6E1-55B455A7E67B}"/>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5429F10E-ACBA-4EA4-B23A-AC32FC5A681B}"/>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027899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bel Layout 2">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5AF36A59-5DE4-46F3-8035-460E546D5673}"/>
              </a:ext>
            </a:extLst>
          </p:cNvPr>
          <p:cNvSpPr>
            <a:spLocks noGrp="1"/>
          </p:cNvSpPr>
          <p:nvPr>
            <p:ph type="title"/>
          </p:nvPr>
        </p:nvSpPr>
        <p:spPr/>
        <p:txBody>
          <a:bodyPr/>
          <a:lstStyle>
            <a:lvl1pPr>
              <a:defRPr sz="3600">
                <a:latin typeface="+mj-lt"/>
              </a:defRPr>
            </a:lvl1pPr>
          </a:lstStyle>
          <a:p>
            <a:r>
              <a:rPr lang="en-US" dirty="0"/>
              <a:t>Click to edit Master title style</a:t>
            </a:r>
          </a:p>
        </p:txBody>
      </p:sp>
      <p:sp>
        <p:nvSpPr>
          <p:cNvPr id="7" name="Image 1 title">
            <a:extLst>
              <a:ext uri="{FF2B5EF4-FFF2-40B4-BE49-F238E27FC236}">
                <a16:creationId xmlns:a16="http://schemas.microsoft.com/office/drawing/2014/main" id="{2BEC12FB-EC67-436F-875F-0A306862EF78}"/>
              </a:ext>
            </a:extLst>
          </p:cNvPr>
          <p:cNvSpPr>
            <a:spLocks noGrp="1"/>
          </p:cNvSpPr>
          <p:nvPr>
            <p:ph type="body" sz="quarter" idx="13" hasCustomPrompt="1"/>
          </p:nvPr>
        </p:nvSpPr>
        <p:spPr>
          <a:xfrm>
            <a:off x="457201" y="4392613"/>
            <a:ext cx="2107323" cy="504825"/>
          </a:xfrm>
        </p:spPr>
        <p:txBody>
          <a:bodyPr/>
          <a:lstStyle>
            <a:lvl1pPr marL="101600" indent="0">
              <a:buNone/>
              <a:defRPr/>
            </a:lvl1pPr>
          </a:lstStyle>
          <a:p>
            <a:pPr lvl="0"/>
            <a:r>
              <a:rPr lang="en-US" dirty="0"/>
              <a:t>Image 1 title</a:t>
            </a:r>
          </a:p>
        </p:txBody>
      </p:sp>
      <p:sp>
        <p:nvSpPr>
          <p:cNvPr id="9" name="Image 1">
            <a:extLst>
              <a:ext uri="{FF2B5EF4-FFF2-40B4-BE49-F238E27FC236}">
                <a16:creationId xmlns:a16="http://schemas.microsoft.com/office/drawing/2014/main" id="{1E9C9C32-F8ED-4AA8-AA00-26A2357E73E9}"/>
              </a:ext>
            </a:extLst>
          </p:cNvPr>
          <p:cNvSpPr>
            <a:spLocks noGrp="1"/>
          </p:cNvSpPr>
          <p:nvPr>
            <p:ph type="pic" sz="quarter" idx="14" hasCustomPrompt="1"/>
          </p:nvPr>
        </p:nvSpPr>
        <p:spPr>
          <a:xfrm>
            <a:off x="457200" y="1817688"/>
            <a:ext cx="2107324" cy="2386012"/>
          </a:xfrm>
        </p:spPr>
        <p:txBody>
          <a:bodyPr/>
          <a:lstStyle>
            <a:lvl1pPr marL="101600" indent="0">
              <a:buNone/>
              <a:defRPr/>
            </a:lvl1pPr>
          </a:lstStyle>
          <a:p>
            <a:r>
              <a:rPr lang="en-US" dirty="0"/>
              <a:t>Image 1</a:t>
            </a:r>
          </a:p>
        </p:txBody>
      </p:sp>
      <p:sp>
        <p:nvSpPr>
          <p:cNvPr id="11" name="Label 1.1">
            <a:extLst>
              <a:ext uri="{FF2B5EF4-FFF2-40B4-BE49-F238E27FC236}">
                <a16:creationId xmlns:a16="http://schemas.microsoft.com/office/drawing/2014/main" id="{BD50A136-2F5A-4764-ADDC-D48D703981CC}"/>
              </a:ext>
            </a:extLst>
          </p:cNvPr>
          <p:cNvSpPr>
            <a:spLocks noGrp="1"/>
          </p:cNvSpPr>
          <p:nvPr>
            <p:ph type="body" sz="quarter" idx="15" hasCustomPrompt="1"/>
          </p:nvPr>
        </p:nvSpPr>
        <p:spPr>
          <a:xfrm>
            <a:off x="2774622" y="1794947"/>
            <a:ext cx="1534619" cy="591855"/>
          </a:xfrm>
        </p:spPr>
        <p:txBody>
          <a:bodyPr/>
          <a:lstStyle>
            <a:lvl1pPr marL="101600" indent="0">
              <a:buNone/>
              <a:defRPr/>
            </a:lvl1pPr>
          </a:lstStyle>
          <a:p>
            <a:pPr lvl="0"/>
            <a:r>
              <a:rPr lang="en-US" dirty="0"/>
              <a:t>Label 1.1</a:t>
            </a:r>
          </a:p>
        </p:txBody>
      </p:sp>
      <p:sp>
        <p:nvSpPr>
          <p:cNvPr id="13" name="Label 1.2">
            <a:extLst>
              <a:ext uri="{FF2B5EF4-FFF2-40B4-BE49-F238E27FC236}">
                <a16:creationId xmlns:a16="http://schemas.microsoft.com/office/drawing/2014/main" id="{16926224-3F90-4884-9AC1-A5381D78801B}"/>
              </a:ext>
            </a:extLst>
          </p:cNvPr>
          <p:cNvSpPr>
            <a:spLocks noGrp="1"/>
          </p:cNvSpPr>
          <p:nvPr>
            <p:ph type="body" sz="quarter" idx="16" hasCustomPrompt="1"/>
          </p:nvPr>
        </p:nvSpPr>
        <p:spPr>
          <a:xfrm>
            <a:off x="2774622" y="2707481"/>
            <a:ext cx="1534619" cy="606425"/>
          </a:xfrm>
        </p:spPr>
        <p:txBody>
          <a:bodyPr/>
          <a:lstStyle>
            <a:lvl1pPr marL="101600" indent="0">
              <a:buNone/>
              <a:defRPr/>
            </a:lvl1pPr>
          </a:lstStyle>
          <a:p>
            <a:pPr lvl="0"/>
            <a:r>
              <a:rPr lang="en-US" dirty="0"/>
              <a:t>Label 1.2</a:t>
            </a:r>
          </a:p>
        </p:txBody>
      </p:sp>
      <p:sp>
        <p:nvSpPr>
          <p:cNvPr id="15" name="Label 1.3">
            <a:extLst>
              <a:ext uri="{FF2B5EF4-FFF2-40B4-BE49-F238E27FC236}">
                <a16:creationId xmlns:a16="http://schemas.microsoft.com/office/drawing/2014/main" id="{D4719473-9C3F-493C-B20E-27CDBBA38B68}"/>
              </a:ext>
            </a:extLst>
          </p:cNvPr>
          <p:cNvSpPr>
            <a:spLocks noGrp="1"/>
          </p:cNvSpPr>
          <p:nvPr>
            <p:ph type="body" sz="quarter" idx="17" hasCustomPrompt="1"/>
          </p:nvPr>
        </p:nvSpPr>
        <p:spPr>
          <a:xfrm>
            <a:off x="2774622" y="3597275"/>
            <a:ext cx="1534619" cy="606425"/>
          </a:xfrm>
        </p:spPr>
        <p:txBody>
          <a:bodyPr/>
          <a:lstStyle>
            <a:lvl1pPr marL="101600" indent="0">
              <a:buNone/>
              <a:defRPr/>
            </a:lvl1pPr>
          </a:lstStyle>
          <a:p>
            <a:pPr lvl="0"/>
            <a:r>
              <a:rPr lang="en-US" dirty="0"/>
              <a:t>Label 1.3</a:t>
            </a:r>
          </a:p>
        </p:txBody>
      </p:sp>
      <p:sp>
        <p:nvSpPr>
          <p:cNvPr id="17" name="Image 2 title">
            <a:extLst>
              <a:ext uri="{FF2B5EF4-FFF2-40B4-BE49-F238E27FC236}">
                <a16:creationId xmlns:a16="http://schemas.microsoft.com/office/drawing/2014/main" id="{DC526974-AF8C-4228-AAAA-33D0B8AB71C7}"/>
              </a:ext>
            </a:extLst>
          </p:cNvPr>
          <p:cNvSpPr>
            <a:spLocks noGrp="1"/>
          </p:cNvSpPr>
          <p:nvPr>
            <p:ph type="body" sz="quarter" idx="18" hasCustomPrompt="1"/>
          </p:nvPr>
        </p:nvSpPr>
        <p:spPr>
          <a:xfrm>
            <a:off x="4931596" y="4347439"/>
            <a:ext cx="2107323" cy="504825"/>
          </a:xfrm>
        </p:spPr>
        <p:txBody>
          <a:bodyPr/>
          <a:lstStyle>
            <a:lvl1pPr marL="101600" indent="0">
              <a:buNone/>
              <a:defRPr/>
            </a:lvl1pPr>
          </a:lstStyle>
          <a:p>
            <a:pPr lvl="0"/>
            <a:r>
              <a:rPr lang="en-US" dirty="0"/>
              <a:t>Image 2 title</a:t>
            </a:r>
          </a:p>
        </p:txBody>
      </p:sp>
      <p:sp>
        <p:nvSpPr>
          <p:cNvPr id="19" name="Image 2">
            <a:extLst>
              <a:ext uri="{FF2B5EF4-FFF2-40B4-BE49-F238E27FC236}">
                <a16:creationId xmlns:a16="http://schemas.microsoft.com/office/drawing/2014/main" id="{812D2BB4-4991-47F8-9E82-9C9B41B052FB}"/>
              </a:ext>
            </a:extLst>
          </p:cNvPr>
          <p:cNvSpPr>
            <a:spLocks noGrp="1"/>
          </p:cNvSpPr>
          <p:nvPr>
            <p:ph type="pic" sz="quarter" idx="19" hasCustomPrompt="1"/>
          </p:nvPr>
        </p:nvSpPr>
        <p:spPr>
          <a:xfrm>
            <a:off x="4931596" y="1806537"/>
            <a:ext cx="2107323" cy="2397164"/>
          </a:xfrm>
        </p:spPr>
        <p:txBody>
          <a:bodyPr/>
          <a:lstStyle>
            <a:lvl1pPr marL="101600" indent="0">
              <a:buNone/>
              <a:defRPr/>
            </a:lvl1pPr>
          </a:lstStyle>
          <a:p>
            <a:r>
              <a:rPr lang="en-US" dirty="0"/>
              <a:t>Image 2</a:t>
            </a:r>
          </a:p>
        </p:txBody>
      </p:sp>
      <p:sp>
        <p:nvSpPr>
          <p:cNvPr id="21" name="Label 2.1">
            <a:extLst>
              <a:ext uri="{FF2B5EF4-FFF2-40B4-BE49-F238E27FC236}">
                <a16:creationId xmlns:a16="http://schemas.microsoft.com/office/drawing/2014/main" id="{15D9E78D-62D4-4D7C-8E37-E1A000DA23A2}"/>
              </a:ext>
            </a:extLst>
          </p:cNvPr>
          <p:cNvSpPr>
            <a:spLocks noGrp="1"/>
          </p:cNvSpPr>
          <p:nvPr>
            <p:ph type="body" sz="quarter" idx="20" hasCustomPrompt="1"/>
          </p:nvPr>
        </p:nvSpPr>
        <p:spPr>
          <a:xfrm>
            <a:off x="7304580" y="1794947"/>
            <a:ext cx="1534619" cy="608524"/>
          </a:xfrm>
        </p:spPr>
        <p:txBody>
          <a:bodyPr/>
          <a:lstStyle>
            <a:lvl1pPr marL="101600" indent="0">
              <a:buNone/>
              <a:defRPr/>
            </a:lvl1pPr>
          </a:lstStyle>
          <a:p>
            <a:pPr lvl="0"/>
            <a:r>
              <a:rPr lang="en-US" dirty="0"/>
              <a:t>Label 2.1</a:t>
            </a:r>
          </a:p>
        </p:txBody>
      </p:sp>
      <p:sp>
        <p:nvSpPr>
          <p:cNvPr id="23" name="Label 2.2">
            <a:extLst>
              <a:ext uri="{FF2B5EF4-FFF2-40B4-BE49-F238E27FC236}">
                <a16:creationId xmlns:a16="http://schemas.microsoft.com/office/drawing/2014/main" id="{0ECEA5DA-0702-46DA-A4DD-66B7E7FF424B}"/>
              </a:ext>
            </a:extLst>
          </p:cNvPr>
          <p:cNvSpPr>
            <a:spLocks noGrp="1"/>
          </p:cNvSpPr>
          <p:nvPr>
            <p:ph type="body" sz="quarter" idx="21" hasCustomPrompt="1"/>
          </p:nvPr>
        </p:nvSpPr>
        <p:spPr>
          <a:xfrm>
            <a:off x="7304579" y="2707481"/>
            <a:ext cx="1534619" cy="608524"/>
          </a:xfrm>
        </p:spPr>
        <p:txBody>
          <a:bodyPr/>
          <a:lstStyle>
            <a:lvl1pPr marL="101600" indent="0">
              <a:buNone/>
              <a:defRPr/>
            </a:lvl1pPr>
          </a:lstStyle>
          <a:p>
            <a:pPr lvl="0"/>
            <a:r>
              <a:rPr lang="en-US" dirty="0"/>
              <a:t>Label 2.2</a:t>
            </a:r>
          </a:p>
        </p:txBody>
      </p:sp>
      <p:sp>
        <p:nvSpPr>
          <p:cNvPr id="25" name="Label 2.3">
            <a:extLst>
              <a:ext uri="{FF2B5EF4-FFF2-40B4-BE49-F238E27FC236}">
                <a16:creationId xmlns:a16="http://schemas.microsoft.com/office/drawing/2014/main" id="{64C63D68-E200-46DF-8E34-92DC66FE879B}"/>
              </a:ext>
            </a:extLst>
          </p:cNvPr>
          <p:cNvSpPr>
            <a:spLocks noGrp="1"/>
          </p:cNvSpPr>
          <p:nvPr>
            <p:ph type="body" sz="quarter" idx="22" hasCustomPrompt="1"/>
          </p:nvPr>
        </p:nvSpPr>
        <p:spPr>
          <a:xfrm>
            <a:off x="7304579" y="3579818"/>
            <a:ext cx="1534620" cy="608524"/>
          </a:xfrm>
        </p:spPr>
        <p:txBody>
          <a:bodyPr/>
          <a:lstStyle>
            <a:lvl1pPr marL="101600" indent="0">
              <a:buNone/>
              <a:defRPr/>
            </a:lvl1pPr>
          </a:lstStyle>
          <a:p>
            <a:pPr lvl="0"/>
            <a:r>
              <a:rPr lang="en-US" dirty="0"/>
              <a:t>Label 2.3</a:t>
            </a:r>
          </a:p>
        </p:txBody>
      </p:sp>
      <p:sp>
        <p:nvSpPr>
          <p:cNvPr id="3" name="Date Placeholder 2">
            <a:extLst>
              <a:ext uri="{FF2B5EF4-FFF2-40B4-BE49-F238E27FC236}">
                <a16:creationId xmlns:a16="http://schemas.microsoft.com/office/drawing/2014/main" id="{D8A4DA0A-BA94-4C4E-A521-FB23D113A856}"/>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44569933-5FC5-4C73-96ED-E1AC0FC867FE}"/>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648721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Title Placeholder"/>
          <p:cNvSpPr txBox="1">
            <a:spLocks noGrp="1"/>
          </p:cNvSpPr>
          <p:nvPr>
            <p:ph type="title" hasCustomPrompt="1"/>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	</a:t>
            </a:r>
            <a:endParaRPr dirty="0"/>
          </a:p>
        </p:txBody>
      </p:sp>
      <p:sp>
        <p:nvSpPr>
          <p:cNvPr id="70" name="Content Placeholder"/>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mn-lt"/>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4215940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Shape 24"/>
        <p:cNvGrpSpPr/>
        <p:nvPr/>
      </p:nvGrpSpPr>
      <p:grpSpPr>
        <a:xfrm>
          <a:off x="0" y="0"/>
          <a:ext cx="0" cy="0"/>
          <a:chOff x="0" y="0"/>
          <a:chExt cx="0" cy="0"/>
        </a:xfrm>
      </p:grpSpPr>
      <p:sp>
        <p:nvSpPr>
          <p:cNvPr id="25"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00F45AE3-EB76-41DE-97B2-CFE79B73D3C6}"/>
              </a:ext>
            </a:extLst>
          </p:cNvPr>
          <p:cNvSpPr>
            <a:spLocks noGrp="1"/>
          </p:cNvSpPr>
          <p:nvPr>
            <p:ph sz="quarter" idx="13"/>
          </p:nvPr>
        </p:nvSpPr>
        <p:spPr>
          <a:xfrm>
            <a:off x="457200" y="1554920"/>
            <a:ext cx="8232775" cy="4663335"/>
          </a:xfrm>
        </p:spPr>
        <p:txBody>
          <a:bodyPr/>
          <a:lstStyle>
            <a:lvl1pPr indent="-255600">
              <a:defRPr sz="2400">
                <a:latin typeface="+mn-lt"/>
              </a:defRPr>
            </a:lvl1pPr>
            <a:lvl2pPr indent="-284400">
              <a:defRPr sz="2400">
                <a:latin typeface="+mn-lt"/>
              </a:defRPr>
            </a:lvl2pPr>
            <a:lvl3pPr marL="1143000" indent="-230400">
              <a:buFont typeface="Arial" panose="020B0604020202020204" pitchFamily="34" charset="0"/>
              <a:buChar char="▪"/>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 name="Content Placeholder 2">
            <a:extLst>
              <a:ext uri="{FF2B5EF4-FFF2-40B4-BE49-F238E27FC236}">
                <a16:creationId xmlns:a16="http://schemas.microsoft.com/office/drawing/2014/main" id="{6F503D41-401A-43DB-9BC0-38F51965B892}"/>
              </a:ext>
            </a:extLst>
          </p:cNvPr>
          <p:cNvSpPr>
            <a:spLocks noGrp="1"/>
          </p:cNvSpPr>
          <p:nvPr>
            <p:ph sz="quarter" idx="15"/>
          </p:nvPr>
        </p:nvSpPr>
        <p:spPr>
          <a:xfrm>
            <a:off x="457200" y="1556327"/>
            <a:ext cx="3635375" cy="4520623"/>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234542" y="1556327"/>
            <a:ext cx="4452257" cy="226752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234542" y="3971925"/>
            <a:ext cx="4452258"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76906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hasCustomPrompt="1"/>
          </p:nvPr>
        </p:nvSpPr>
        <p:spPr>
          <a:xfrm>
            <a:off x="457200" y="1552575"/>
            <a:ext cx="399197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marL="1143000" marR="0" lvl="2" indent="-230400" algn="l" rtl="0">
              <a:lnSpc>
                <a:spcPct val="100000"/>
              </a:lnSpc>
              <a:spcBef>
                <a:spcPts val="600"/>
              </a:spcBef>
              <a:spcAft>
                <a:spcPts val="0"/>
              </a:spcAft>
              <a:buClr>
                <a:srgbClr val="007FA3"/>
              </a:buClr>
              <a:buSzPct val="100000"/>
              <a:buFont typeface="Arial" panose="020B0604020202020204" pitchFamily="34" charset="0"/>
              <a:buChar char="▪"/>
            </a:pPr>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694830" y="1552575"/>
            <a:ext cx="399197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marL="1143000" marR="0" lvl="2" indent="-230400" algn="l" rtl="0">
              <a:lnSpc>
                <a:spcPct val="100000"/>
              </a:lnSpc>
              <a:spcBef>
                <a:spcPts val="600"/>
              </a:spcBef>
              <a:spcAft>
                <a:spcPts val="0"/>
              </a:spcAft>
              <a:buClr>
                <a:srgbClr val="007FA3"/>
              </a:buClr>
              <a:buSzPct val="100000"/>
              <a:buFont typeface="Arial" panose="020B0604020202020204" pitchFamily="34" charset="0"/>
              <a:buChar char="▪"/>
            </a:pPr>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26110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hree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57201" y="1552575"/>
            <a:ext cx="2595603"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3274199" y="1552575"/>
            <a:ext cx="2595602"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6091197" y="1552575"/>
            <a:ext cx="2595603"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64433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Four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2572593"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4687986"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p:nvPr>
        </p:nvSpPr>
        <p:spPr>
          <a:xfrm>
            <a:off x="6803378"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011214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en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4011769" cy="46940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57200" y="2216772"/>
            <a:ext cx="4011769" cy="552186"/>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457200" y="2953477"/>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p:nvPr>
        </p:nvSpPr>
        <p:spPr>
          <a:xfrm>
            <a:off x="457200" y="3640944"/>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Content Placeholder 2"/>
          <p:cNvSpPr>
            <a:spLocks noGrp="1"/>
          </p:cNvSpPr>
          <p:nvPr>
            <p:ph sz="quarter" idx="17"/>
          </p:nvPr>
        </p:nvSpPr>
        <p:spPr>
          <a:xfrm>
            <a:off x="457200" y="4352925"/>
            <a:ext cx="4011769"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8"/>
          </p:nvPr>
        </p:nvSpPr>
        <p:spPr>
          <a:xfrm>
            <a:off x="457200" y="5010150"/>
            <a:ext cx="4011769"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7200" y="5692775"/>
            <a:ext cx="4011769"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622801" y="1557338"/>
            <a:ext cx="4064000" cy="465137"/>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622800" y="2216150"/>
            <a:ext cx="4064000" cy="5524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622800" y="2952750"/>
            <a:ext cx="4064000" cy="525463"/>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p:cNvSpPr>
            <a:spLocks noGrp="1"/>
          </p:cNvSpPr>
          <p:nvPr>
            <p:ph sz="quarter" idx="23"/>
          </p:nvPr>
        </p:nvSpPr>
        <p:spPr>
          <a:xfrm>
            <a:off x="4622800" y="3641725"/>
            <a:ext cx="4064000" cy="52387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1" name="Content Placeholder 20"/>
          <p:cNvSpPr>
            <a:spLocks noGrp="1"/>
          </p:cNvSpPr>
          <p:nvPr>
            <p:ph sz="quarter" idx="24"/>
          </p:nvPr>
        </p:nvSpPr>
        <p:spPr>
          <a:xfrm>
            <a:off x="4622800" y="4352925"/>
            <a:ext cx="4064000"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3" name="Content Placeholder 22"/>
          <p:cNvSpPr>
            <a:spLocks noGrp="1"/>
          </p:cNvSpPr>
          <p:nvPr>
            <p:ph sz="quarter" idx="25"/>
          </p:nvPr>
        </p:nvSpPr>
        <p:spPr>
          <a:xfrm>
            <a:off x="4713288" y="5010150"/>
            <a:ext cx="3973512"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5" name="Content Placeholder 24"/>
          <p:cNvSpPr>
            <a:spLocks noGrp="1"/>
          </p:cNvSpPr>
          <p:nvPr>
            <p:ph sz="quarter" idx="26"/>
          </p:nvPr>
        </p:nvSpPr>
        <p:spPr>
          <a:xfrm>
            <a:off x="4713288" y="5692775"/>
            <a:ext cx="3973512"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47121803"/>
      </p:ext>
    </p:extLst>
  </p:cSld>
  <p:clrMapOvr>
    <a:masterClrMapping/>
  </p:clrMapOvr>
  <p:extLst>
    <p:ext uri="{DCECCB84-F9BA-43D5-87BE-67443E8EF086}">
      <p15:sldGuideLst xmlns:p15="http://schemas.microsoft.com/office/powerpoint/2012/main">
        <p15:guide id="1" orient="horz" pos="981"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1.jp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3246644562"/>
      </p:ext>
    </p:extLst>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Content Placeholder"/>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6" name="Copyright"/>
          <p:cNvSpPr txBox="1"/>
          <p:nvPr/>
        </p:nvSpPr>
        <p:spPr>
          <a:xfrm>
            <a:off x="1600200" y="6429344"/>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2022, 2016, 2012 Pearson Education, Inc. All Rights Reserved</a:t>
            </a: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8" name="Picture Placeholder 21" descr="Pearson Logo">
            <a:extLst>
              <a:ext uri="{FF2B5EF4-FFF2-40B4-BE49-F238E27FC236}">
                <a16:creationId xmlns:a16="http://schemas.microsoft.com/office/drawing/2014/main" id="{9482BDEB-84DF-4344-AD30-389884976DF6}"/>
              </a:ext>
            </a:extLst>
          </p:cNvPr>
          <p:cNvPicPr>
            <a:picLocks noChangeAspect="1"/>
          </p:cNvPicPr>
          <p:nvPr userDrawn="1"/>
        </p:nvPicPr>
        <p:blipFill>
          <a:blip r:embed="rId15"/>
          <a:srcRect t="22152" b="22152"/>
          <a:stretch>
            <a:fillRect/>
          </a:stretch>
        </p:blipFill>
        <p:spPr>
          <a:xfrm>
            <a:off x="315677" y="6420639"/>
            <a:ext cx="1176574" cy="296443"/>
          </a:xfrm>
          <a:prstGeom prst="rect">
            <a:avLst/>
          </a:prstGeom>
        </p:spPr>
      </p:pic>
    </p:spTree>
  </p:cSld>
  <p:clrMap bg1="lt1" tx1="dk1" bg2="dk2" tx2="lt2" accent1="accent1" accent2="accent2" accent3="accent3" accent4="accent4" accent5="accent5" accent6="accent6" hlink="hlink" folHlink="folHlink"/>
  <p:sldLayoutIdLst>
    <p:sldLayoutId id="2147483664" r:id="rId1"/>
    <p:sldLayoutId id="2147483649" r:id="rId2"/>
    <p:sldLayoutId id="2147483650" r:id="rId3"/>
    <p:sldLayoutId id="2147483676" r:id="rId4"/>
    <p:sldLayoutId id="2147483677" r:id="rId5"/>
    <p:sldLayoutId id="2147483678" r:id="rId6"/>
    <p:sldLayoutId id="2147483679" r:id="rId7"/>
    <p:sldLayoutId id="2147483680" r:id="rId8"/>
    <p:sldLayoutId id="2147483671" r:id="rId9"/>
    <p:sldLayoutId id="2147483673" r:id="rId10"/>
    <p:sldLayoutId id="2147483670" r:id="rId11"/>
    <p:sldLayoutId id="2147483669" r:id="rId12"/>
    <p:sldLayoutId id="214748365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 uri="{C183D7F6-B498-43B3-948B-1728B52AA6E4}">
                <adec:decorative xmlns:adec="http://schemas.microsoft.com/office/drawing/2017/decorative" val="1"/>
              </a:ext>
            </a:extLst>
          </p:cNvPr>
          <p:cNvSpPr>
            <a:spLocks noGrp="1"/>
          </p:cNvSpPr>
          <p:nvPr>
            <p:ph type="title"/>
          </p:nvPr>
        </p:nvSpPr>
        <p:spPr>
          <a:xfrm>
            <a:off x="457199" y="143692"/>
            <a:ext cx="8229601" cy="987333"/>
          </a:xfrm>
        </p:spPr>
        <p:txBody>
          <a:bodyPr anchor="ctr"/>
          <a:lstStyle/>
          <a:p>
            <a:r>
              <a:rPr lang="en-US" dirty="0"/>
              <a:t>Marketing Management</a:t>
            </a:r>
          </a:p>
        </p:txBody>
      </p:sp>
      <p:sp>
        <p:nvSpPr>
          <p:cNvPr id="3" name="Content Placeholder 2">
            <a:extLst>
              <a:ext uri="{FF2B5EF4-FFF2-40B4-BE49-F238E27FC236}">
                <a16:creationId xmlns:a16="http://schemas.microsoft.com/office/drawing/2014/main" id="{ABE18F80-D4FC-4D8F-B2BD-E7BEE7E012B5}"/>
              </a:ext>
              <a:ext uri="{C183D7F6-B498-43B3-948B-1728B52AA6E4}">
                <adec:decorative xmlns:adec="http://schemas.microsoft.com/office/drawing/2017/decorative" val="1"/>
              </a:ext>
            </a:extLst>
          </p:cNvPr>
          <p:cNvSpPr>
            <a:spLocks noGrp="1"/>
          </p:cNvSpPr>
          <p:nvPr>
            <p:ph type="body" idx="1"/>
          </p:nvPr>
        </p:nvSpPr>
        <p:spPr>
          <a:xfrm>
            <a:off x="457200" y="1212419"/>
            <a:ext cx="8229600" cy="413524"/>
          </a:xfrm>
        </p:spPr>
        <p:txBody>
          <a:bodyPr anchor="ctr"/>
          <a:lstStyle/>
          <a:p>
            <a:r>
              <a:rPr lang="en-US" dirty="0">
                <a:solidFill>
                  <a:schemeClr val="tx2"/>
                </a:solidFill>
              </a:rPr>
              <a:t>Sixteenth Edition</a:t>
            </a:r>
          </a:p>
        </p:txBody>
      </p:sp>
      <p:sp>
        <p:nvSpPr>
          <p:cNvPr id="5" name="Content Placeholder 4">
            <a:extLst>
              <a:ext uri="{FF2B5EF4-FFF2-40B4-BE49-F238E27FC236}">
                <a16:creationId xmlns:a16="http://schemas.microsoft.com/office/drawing/2014/main" id="{2D222376-7AD7-4443-B67A-120BE12F4DDB}"/>
              </a:ext>
              <a:ext uri="{C183D7F6-B498-43B3-948B-1728B52AA6E4}">
                <adec:decorative xmlns:adec="http://schemas.microsoft.com/office/drawing/2017/decorative" val="1"/>
              </a:ext>
            </a:extLst>
          </p:cNvPr>
          <p:cNvSpPr>
            <a:spLocks noGrp="1"/>
          </p:cNvSpPr>
          <p:nvPr>
            <p:ph sz="quarter" idx="14"/>
          </p:nvPr>
        </p:nvSpPr>
        <p:spPr>
          <a:xfrm>
            <a:off x="5029200" y="1906104"/>
            <a:ext cx="3657600" cy="1186345"/>
          </a:xfrm>
        </p:spPr>
        <p:txBody>
          <a:bodyPr/>
          <a:lstStyle/>
          <a:p>
            <a:pPr marL="0" algn="ctr"/>
            <a:r>
              <a:rPr lang="en-US" b="1" dirty="0">
                <a:latin typeface="+mn-lt"/>
              </a:rPr>
              <a:t>Chapter 15</a:t>
            </a:r>
          </a:p>
        </p:txBody>
      </p:sp>
      <p:sp>
        <p:nvSpPr>
          <p:cNvPr id="6" name="Content Placeholder 5">
            <a:extLst>
              <a:ext uri="{FF2B5EF4-FFF2-40B4-BE49-F238E27FC236}">
                <a16:creationId xmlns:a16="http://schemas.microsoft.com/office/drawing/2014/main" id="{82FD4EC9-4778-4E2F-B136-2A176CA2BA69}"/>
              </a:ext>
              <a:ext uri="{C183D7F6-B498-43B3-948B-1728B52AA6E4}">
                <adec:decorative xmlns:adec="http://schemas.microsoft.com/office/drawing/2017/decorative" val="1"/>
              </a:ext>
            </a:extLst>
          </p:cNvPr>
          <p:cNvSpPr>
            <a:spLocks noGrp="1"/>
          </p:cNvSpPr>
          <p:nvPr>
            <p:ph sz="quarter" idx="15"/>
          </p:nvPr>
        </p:nvSpPr>
        <p:spPr>
          <a:xfrm>
            <a:off x="5029200" y="3252789"/>
            <a:ext cx="3657600" cy="1786139"/>
          </a:xfrm>
        </p:spPr>
        <p:txBody>
          <a:bodyPr/>
          <a:lstStyle/>
          <a:p>
            <a:r>
              <a:rPr lang="en-US" dirty="0">
                <a:cs typeface="Avenir Black" charset="0"/>
              </a:rPr>
              <a:t>Designing and Managing Distribution Channels</a:t>
            </a:r>
            <a:endParaRPr lang="en-US" dirty="0">
              <a:cs typeface="Arial" panose="020B0604020202020204" pitchFamily="34" charset="0"/>
            </a:endParaRPr>
          </a:p>
        </p:txBody>
      </p:sp>
      <p:pic>
        <p:nvPicPr>
          <p:cNvPr id="9" name="Picture 8" descr="Front Cover: Marketing Management, Sixteenth Edition by Kotler, Keller and Chernev.">
            <a:extLst>
              <a:ext uri="{FF2B5EF4-FFF2-40B4-BE49-F238E27FC236}">
                <a16:creationId xmlns:a16="http://schemas.microsoft.com/office/drawing/2014/main" id="{67DBEC26-2F96-40C6-ABB9-0994C7F3CE27}"/>
              </a:ext>
            </a:extLst>
          </p:cNvPr>
          <p:cNvPicPr>
            <a:picLocks noChangeAspect="1"/>
          </p:cNvPicPr>
          <p:nvPr/>
        </p:nvPicPr>
        <p:blipFill>
          <a:blip r:embed="rId3"/>
          <a:stretch>
            <a:fillRect/>
          </a:stretch>
        </p:blipFill>
        <p:spPr>
          <a:xfrm>
            <a:off x="588058" y="1725745"/>
            <a:ext cx="3383061" cy="4378075"/>
          </a:xfrm>
          <a:prstGeom prst="rect">
            <a:avLst/>
          </a:prstGeom>
          <a:ln>
            <a:solidFill>
              <a:schemeClr val="tx1"/>
            </a:solidFill>
          </a:ln>
        </p:spPr>
      </p:pic>
      <p:sp>
        <p:nvSpPr>
          <p:cNvPr id="8" name="Content Placeholder 7">
            <a:extLst>
              <a:ext uri="{FF2B5EF4-FFF2-40B4-BE49-F238E27FC236}">
                <a16:creationId xmlns:a16="http://schemas.microsoft.com/office/drawing/2014/main" id="{C8E88D28-1A9F-4FC4-946F-10B4629D1438}"/>
              </a:ext>
              <a:ext uri="{C183D7F6-B498-43B3-948B-1728B52AA6E4}">
                <adec:decorative xmlns:adec="http://schemas.microsoft.com/office/drawing/2017/decorative" val="1"/>
              </a:ext>
            </a:extLst>
          </p:cNvPr>
          <p:cNvSpPr>
            <a:spLocks noGrp="1"/>
          </p:cNvSpPr>
          <p:nvPr>
            <p:ph sz="quarter" idx="17"/>
          </p:nvPr>
        </p:nvSpPr>
        <p:spPr>
          <a:xfrm>
            <a:off x="2173000" y="6415232"/>
            <a:ext cx="6589712" cy="228600"/>
          </a:xfrm>
        </p:spPr>
        <p:txBody>
          <a:bodyPr/>
          <a:lstStyle/>
          <a:p>
            <a:pPr marL="0" indent="0"/>
            <a:r>
              <a:rPr lang="en-US" altLang="en-US" sz="1200" b="0" dirty="0">
                <a:latin typeface="Verdana"/>
                <a:ea typeface="Verdana" panose="020B0604030504040204" pitchFamily="34" charset="0"/>
                <a:cs typeface="Verdana" panose="020B0604030504040204" pitchFamily="34" charset="0"/>
              </a:rPr>
              <a:t>Copyright © </a:t>
            </a:r>
            <a:r>
              <a:rPr lang="en-IN" dirty="0"/>
              <a:t>2022, 2016, 2012 </a:t>
            </a:r>
            <a:r>
              <a:rPr lang="en-US" altLang="en-US" sz="1200" b="0" dirty="0">
                <a:latin typeface="Verdana"/>
                <a:ea typeface="Verdana" panose="020B0604030504040204" pitchFamily="34" charset="0"/>
                <a:cs typeface="Verdana" panose="020B0604030504040204" pitchFamily="34" charset="0"/>
              </a:rPr>
              <a:t>Pearson Education, Inc. All Rights Reserved</a:t>
            </a:r>
          </a:p>
        </p:txBody>
      </p:sp>
      <p:pic>
        <p:nvPicPr>
          <p:cNvPr id="22" name="Picture Placeholder 21" descr="Pearson Logo">
            <a:extLst>
              <a:ext uri="{FF2B5EF4-FFF2-40B4-BE49-F238E27FC236}">
                <a16:creationId xmlns:a16="http://schemas.microsoft.com/office/drawing/2014/main" id="{463657D3-0029-4FB6-A24C-CAB832988B4E}"/>
              </a:ext>
            </a:extLst>
          </p:cNvPr>
          <p:cNvPicPr>
            <a:picLocks noGrp="1" noChangeAspect="1"/>
          </p:cNvPicPr>
          <p:nvPr>
            <p:ph type="pic" sz="quarter" idx="16"/>
          </p:nvPr>
        </p:nvPicPr>
        <p:blipFill>
          <a:blip r:embed="rId4"/>
          <a:srcRect t="22152" b="22152"/>
          <a:stretch>
            <a:fillRect/>
          </a:stretch>
        </p:blipFill>
        <p:spPr>
          <a:xfrm>
            <a:off x="315677" y="6420639"/>
            <a:ext cx="1176574" cy="296443"/>
          </a:xfrm>
        </p:spPr>
      </p:pic>
    </p:spTree>
    <p:extLst>
      <p:ext uri="{BB962C8B-B14F-4D97-AF65-F5344CB8AC3E}">
        <p14:creationId xmlns:p14="http://schemas.microsoft.com/office/powerpoint/2010/main" val="3801335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7C792-CCA6-4BF3-B9D1-14E80F5F9431}"/>
              </a:ext>
            </a:extLst>
          </p:cNvPr>
          <p:cNvSpPr>
            <a:spLocks noGrp="1"/>
          </p:cNvSpPr>
          <p:nvPr>
            <p:ph type="title"/>
          </p:nvPr>
        </p:nvSpPr>
        <p:spPr>
          <a:xfrm>
            <a:off x="457200" y="-127529"/>
            <a:ext cx="8229600" cy="1097279"/>
          </a:xfrm>
        </p:spPr>
        <p:txBody>
          <a:bodyPr/>
          <a:lstStyle/>
          <a:p>
            <a:r>
              <a:rPr lang="en-US" altLang="en-US" dirty="0"/>
              <a:t>    The Role of Distribution Channels</a:t>
            </a:r>
            <a:endParaRPr lang="en-IN" dirty="0"/>
          </a:p>
        </p:txBody>
      </p:sp>
      <p:sp>
        <p:nvSpPr>
          <p:cNvPr id="5" name="Content Placeholder 4"/>
          <p:cNvSpPr>
            <a:spLocks noGrp="1"/>
          </p:cNvSpPr>
          <p:nvPr>
            <p:ph sz="quarter" idx="13"/>
          </p:nvPr>
        </p:nvSpPr>
        <p:spPr>
          <a:xfrm>
            <a:off x="76200" y="993775"/>
            <a:ext cx="9055100" cy="1689389"/>
          </a:xfrm>
        </p:spPr>
        <p:txBody>
          <a:bodyPr/>
          <a:lstStyle/>
          <a:p>
            <a:r>
              <a:rPr lang="en-US" altLang="en-US" b="1" dirty="0">
                <a:cs typeface="Avenir Black" pitchFamily="-84" charset="0"/>
              </a:rPr>
              <a:t>Most companies do not sell directly to consumers. Between them stand a set or intermediaries performing a variety of functions</a:t>
            </a:r>
          </a:p>
          <a:p>
            <a:r>
              <a:rPr lang="en-US" altLang="en-US" b="1" dirty="0">
                <a:cs typeface="Avenir Black" pitchFamily="-84" charset="0"/>
              </a:rPr>
              <a:t>Distribution channels </a:t>
            </a:r>
            <a:r>
              <a:rPr lang="en-US" altLang="en-US" sz="2000" b="1" dirty="0">
                <a:cs typeface="Avenir Black" pitchFamily="-84" charset="0"/>
              </a:rPr>
              <a:t>(AKA Marketing Channels, trade Channels)</a:t>
            </a:r>
          </a:p>
          <a:p>
            <a:pPr lvl="1"/>
            <a:r>
              <a:rPr lang="en-US" altLang="en-US" dirty="0">
                <a:cs typeface="Arial" panose="020B0604020202020204" pitchFamily="34" charset="0"/>
              </a:rPr>
              <a:t>Set of independent yet interdependent</a:t>
            </a:r>
          </a:p>
          <a:p>
            <a:pPr marL="458550" lvl="1" indent="0">
              <a:buNone/>
            </a:pPr>
            <a:r>
              <a:rPr lang="en-US" altLang="en-US" dirty="0">
                <a:cs typeface="Arial" panose="020B0604020202020204" pitchFamily="34" charset="0"/>
              </a:rPr>
              <a:t>    businesses helping  make a product </a:t>
            </a:r>
          </a:p>
          <a:p>
            <a:pPr marL="458550" lvl="1" indent="0">
              <a:buNone/>
            </a:pPr>
            <a:r>
              <a:rPr lang="en-US" altLang="en-US" dirty="0">
                <a:cs typeface="Arial" panose="020B0604020202020204" pitchFamily="34" charset="0"/>
              </a:rPr>
              <a:t>     or service available for consumers</a:t>
            </a:r>
          </a:p>
        </p:txBody>
      </p:sp>
      <p:sp>
        <p:nvSpPr>
          <p:cNvPr id="6" name="Content Placeholder 5"/>
          <p:cNvSpPr>
            <a:spLocks noGrp="1"/>
          </p:cNvSpPr>
          <p:nvPr>
            <p:ph sz="quarter" idx="14"/>
          </p:nvPr>
        </p:nvSpPr>
        <p:spPr>
          <a:xfrm>
            <a:off x="-368300" y="4086114"/>
            <a:ext cx="6070600" cy="1969476"/>
          </a:xfrm>
        </p:spPr>
        <p:txBody>
          <a:bodyPr/>
          <a:lstStyle/>
          <a:p>
            <a:pPr marL="741600" lvl="1"/>
            <a:r>
              <a:rPr lang="en-US" altLang="en-US" dirty="0">
                <a:cs typeface="Arial" panose="020B0604020202020204" pitchFamily="34" charset="0"/>
              </a:rPr>
              <a:t>Intermediaries:</a:t>
            </a:r>
            <a:endParaRPr lang="en-IN" altLang="en-US" dirty="0"/>
          </a:p>
          <a:p>
            <a:pPr marL="1144800" lvl="2"/>
            <a:r>
              <a:rPr lang="en-US" altLang="en-US" b="1" dirty="0">
                <a:cs typeface="Arial" panose="020B0604020202020204" pitchFamily="34" charset="0"/>
              </a:rPr>
              <a:t>Merchants (</a:t>
            </a:r>
            <a:r>
              <a:rPr lang="en-US" altLang="en-US" b="1" dirty="0">
                <a:solidFill>
                  <a:srgbClr val="00B050"/>
                </a:solidFill>
                <a:cs typeface="Arial" panose="020B0604020202020204" pitchFamily="34" charset="0"/>
              </a:rPr>
              <a:t>take title </a:t>
            </a:r>
            <a:r>
              <a:rPr lang="en-US" altLang="en-US" b="1" dirty="0">
                <a:cs typeface="Arial" panose="020B0604020202020204" pitchFamily="34" charset="0"/>
              </a:rPr>
              <a:t>and re-sell)</a:t>
            </a:r>
          </a:p>
          <a:p>
            <a:pPr marL="1144800" lvl="2"/>
            <a:r>
              <a:rPr lang="en-US" altLang="en-US" b="1" dirty="0">
                <a:cs typeface="Arial" panose="020B0604020202020204" pitchFamily="34" charset="0"/>
              </a:rPr>
              <a:t>Agents/Brokers (</a:t>
            </a:r>
            <a:r>
              <a:rPr lang="en-US" altLang="en-US" b="1" dirty="0">
                <a:solidFill>
                  <a:srgbClr val="FF0000"/>
                </a:solidFill>
                <a:cs typeface="Arial" panose="020B0604020202020204" pitchFamily="34" charset="0"/>
              </a:rPr>
              <a:t>no title</a:t>
            </a:r>
            <a:r>
              <a:rPr lang="en-US" altLang="en-US" b="1" dirty="0">
                <a:cs typeface="Arial" panose="020B0604020202020204" pitchFamily="34" charset="0"/>
              </a:rPr>
              <a:t>)</a:t>
            </a:r>
          </a:p>
          <a:p>
            <a:pPr marL="914400" lvl="2" indent="0">
              <a:buNone/>
            </a:pPr>
            <a:endParaRPr lang="en-IN" b="1" dirty="0"/>
          </a:p>
        </p:txBody>
      </p:sp>
      <p:pic>
        <p:nvPicPr>
          <p:cNvPr id="8" name="Picture 7">
            <a:extLst>
              <a:ext uri="{FF2B5EF4-FFF2-40B4-BE49-F238E27FC236}">
                <a16:creationId xmlns:a16="http://schemas.microsoft.com/office/drawing/2014/main" id="{F67DFED4-D138-D44A-8700-7D24D153EC7E}"/>
              </a:ext>
            </a:extLst>
          </p:cNvPr>
          <p:cNvPicPr>
            <a:picLocks noChangeAspect="1"/>
          </p:cNvPicPr>
          <p:nvPr/>
        </p:nvPicPr>
        <p:blipFill>
          <a:blip r:embed="rId3"/>
          <a:stretch>
            <a:fillRect/>
          </a:stretch>
        </p:blipFill>
        <p:spPr>
          <a:xfrm>
            <a:off x="6232298" y="2819399"/>
            <a:ext cx="2899002" cy="3883585"/>
          </a:xfrm>
          <a:prstGeom prst="rect">
            <a:avLst/>
          </a:prstGeom>
        </p:spPr>
      </p:pic>
      <p:sp>
        <p:nvSpPr>
          <p:cNvPr id="9" name="Rectangle 8">
            <a:extLst>
              <a:ext uri="{FF2B5EF4-FFF2-40B4-BE49-F238E27FC236}">
                <a16:creationId xmlns:a16="http://schemas.microsoft.com/office/drawing/2014/main" id="{EAE852EB-541A-2848-94CF-39FD9FD26ED3}"/>
              </a:ext>
            </a:extLst>
          </p:cNvPr>
          <p:cNvSpPr/>
          <p:nvPr/>
        </p:nvSpPr>
        <p:spPr>
          <a:xfrm>
            <a:off x="6350000" y="2959100"/>
            <a:ext cx="1905000"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0676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7C792-CCA6-4BF3-B9D1-14E80F5F9431}"/>
              </a:ext>
            </a:extLst>
          </p:cNvPr>
          <p:cNvSpPr>
            <a:spLocks noGrp="1"/>
          </p:cNvSpPr>
          <p:nvPr>
            <p:ph type="title"/>
          </p:nvPr>
        </p:nvSpPr>
        <p:spPr>
          <a:xfrm>
            <a:off x="368300" y="-229129"/>
            <a:ext cx="8229600" cy="1097279"/>
          </a:xfrm>
        </p:spPr>
        <p:txBody>
          <a:bodyPr/>
          <a:lstStyle/>
          <a:p>
            <a:r>
              <a:rPr lang="en-US" altLang="en-US" dirty="0"/>
              <a:t>Distribution Channel Functions </a:t>
            </a:r>
            <a:endParaRPr lang="en-IN" dirty="0"/>
          </a:p>
        </p:txBody>
      </p:sp>
      <p:sp>
        <p:nvSpPr>
          <p:cNvPr id="3" name="Content Placeholder 2"/>
          <p:cNvSpPr>
            <a:spLocks noGrp="1"/>
          </p:cNvSpPr>
          <p:nvPr>
            <p:ph sz="quarter" idx="13"/>
          </p:nvPr>
        </p:nvSpPr>
        <p:spPr>
          <a:xfrm>
            <a:off x="165101" y="1161221"/>
            <a:ext cx="8623299" cy="1416880"/>
          </a:xfrm>
        </p:spPr>
        <p:txBody>
          <a:bodyPr/>
          <a:lstStyle/>
          <a:p>
            <a:r>
              <a:rPr lang="en-US" dirty="0"/>
              <a:t>The question for marketers is </a:t>
            </a:r>
            <a:r>
              <a:rPr lang="en-US" dirty="0">
                <a:solidFill>
                  <a:srgbClr val="FF0000"/>
                </a:solidFill>
              </a:rPr>
              <a:t>not whether </a:t>
            </a:r>
            <a:r>
              <a:rPr lang="en-US" dirty="0"/>
              <a:t>various channel functions need to be performed—they must be—but, </a:t>
            </a:r>
            <a:r>
              <a:rPr lang="en-US" dirty="0">
                <a:solidFill>
                  <a:srgbClr val="FF0000"/>
                </a:solidFill>
              </a:rPr>
              <a:t>rather, who </a:t>
            </a:r>
            <a:r>
              <a:rPr lang="en-US" dirty="0"/>
              <a:t>is to perform them</a:t>
            </a:r>
          </a:p>
        </p:txBody>
      </p:sp>
      <p:pic>
        <p:nvPicPr>
          <p:cNvPr id="4" name="Picture 3">
            <a:extLst>
              <a:ext uri="{FF2B5EF4-FFF2-40B4-BE49-F238E27FC236}">
                <a16:creationId xmlns:a16="http://schemas.microsoft.com/office/drawing/2014/main" id="{1FCD05EB-0AAB-7146-A28F-6DF63F1E28EC}"/>
              </a:ext>
            </a:extLst>
          </p:cNvPr>
          <p:cNvPicPr>
            <a:picLocks noChangeAspect="1"/>
          </p:cNvPicPr>
          <p:nvPr/>
        </p:nvPicPr>
        <p:blipFill>
          <a:blip r:embed="rId3"/>
          <a:stretch>
            <a:fillRect/>
          </a:stretch>
        </p:blipFill>
        <p:spPr>
          <a:xfrm>
            <a:off x="5356852" y="2578100"/>
            <a:ext cx="3627522" cy="2717799"/>
          </a:xfrm>
          <a:prstGeom prst="rect">
            <a:avLst/>
          </a:prstGeom>
        </p:spPr>
      </p:pic>
      <p:sp>
        <p:nvSpPr>
          <p:cNvPr id="5" name="TextBox 4">
            <a:extLst>
              <a:ext uri="{FF2B5EF4-FFF2-40B4-BE49-F238E27FC236}">
                <a16:creationId xmlns:a16="http://schemas.microsoft.com/office/drawing/2014/main" id="{A197D4AE-AC2C-8D43-84E4-E3784BEB662D}"/>
              </a:ext>
            </a:extLst>
          </p:cNvPr>
          <p:cNvSpPr txBox="1"/>
          <p:nvPr/>
        </p:nvSpPr>
        <p:spPr>
          <a:xfrm>
            <a:off x="431800" y="2870200"/>
            <a:ext cx="4978400" cy="2677656"/>
          </a:xfrm>
          <a:prstGeom prst="rect">
            <a:avLst/>
          </a:prstGeom>
          <a:noFill/>
        </p:spPr>
        <p:txBody>
          <a:bodyPr wrap="square" rtlCol="0">
            <a:spAutoFit/>
          </a:bodyPr>
          <a:lstStyle/>
          <a:p>
            <a:r>
              <a:rPr lang="en-US" altLang="en-US" sz="2400" dirty="0">
                <a:cs typeface="Avenir Black" pitchFamily="-84" charset="0"/>
              </a:rPr>
              <a:t>Activity flow</a:t>
            </a:r>
          </a:p>
          <a:p>
            <a:endParaRPr lang="en-US" altLang="en-US" sz="2400" dirty="0">
              <a:cs typeface="Avenir Black" pitchFamily="-84" charset="0"/>
            </a:endParaRPr>
          </a:p>
          <a:p>
            <a:pPr lvl="1"/>
            <a:r>
              <a:rPr lang="en-US" altLang="en-US" sz="2000" dirty="0">
                <a:solidFill>
                  <a:srgbClr val="FF0000"/>
                </a:solidFill>
                <a:cs typeface="Avenir Black" pitchFamily="-84" charset="0"/>
              </a:rPr>
              <a:t>Forward flow </a:t>
            </a:r>
            <a:r>
              <a:rPr lang="en-US" altLang="en-US" sz="2000" dirty="0">
                <a:cs typeface="Avenir Black" pitchFamily="-84" charset="0"/>
              </a:rPr>
              <a:t>(storage, movement, title flow, develop communications)</a:t>
            </a:r>
          </a:p>
          <a:p>
            <a:pPr lvl="1"/>
            <a:r>
              <a:rPr lang="en-US" altLang="en-US" sz="2000" dirty="0">
                <a:solidFill>
                  <a:srgbClr val="FF0000"/>
                </a:solidFill>
                <a:cs typeface="Avenir Black" pitchFamily="-84" charset="0"/>
              </a:rPr>
              <a:t>Backward flow </a:t>
            </a:r>
            <a:r>
              <a:rPr lang="en-US" altLang="en-US" sz="2000" dirty="0">
                <a:cs typeface="Avenir Black" pitchFamily="-84" charset="0"/>
              </a:rPr>
              <a:t>(place orders, payment)</a:t>
            </a:r>
          </a:p>
          <a:p>
            <a:pPr lvl="1"/>
            <a:r>
              <a:rPr lang="en-US" altLang="en-US" sz="2000" dirty="0">
                <a:solidFill>
                  <a:srgbClr val="FF0000"/>
                </a:solidFill>
                <a:cs typeface="Avenir Black" pitchFamily="-84" charset="0"/>
              </a:rPr>
              <a:t>Both forward and backward </a:t>
            </a:r>
            <a:r>
              <a:rPr lang="en-US" altLang="en-US" sz="2000" dirty="0">
                <a:cs typeface="Avenir Black" pitchFamily="-84" charset="0"/>
              </a:rPr>
              <a:t>(information gathering, price negotiation, finance inventories, risk-taking)</a:t>
            </a:r>
          </a:p>
        </p:txBody>
      </p:sp>
    </p:spTree>
    <p:extLst>
      <p:ext uri="{BB962C8B-B14F-4D97-AF65-F5344CB8AC3E}">
        <p14:creationId xmlns:p14="http://schemas.microsoft.com/office/powerpoint/2010/main" val="2456625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7C792-CCA6-4BF3-B9D1-14E80F5F9431}"/>
              </a:ext>
            </a:extLst>
          </p:cNvPr>
          <p:cNvSpPr>
            <a:spLocks noGrp="1"/>
          </p:cNvSpPr>
          <p:nvPr>
            <p:ph type="title"/>
          </p:nvPr>
        </p:nvSpPr>
        <p:spPr>
          <a:xfrm>
            <a:off x="114300" y="-254529"/>
            <a:ext cx="8991600" cy="1097279"/>
          </a:xfrm>
        </p:spPr>
        <p:txBody>
          <a:bodyPr/>
          <a:lstStyle/>
          <a:p>
            <a:r>
              <a:rPr lang="en-US" altLang="en-US" sz="3200" dirty="0"/>
              <a:t>Consumer vs. Industrial Marketing Channels</a:t>
            </a:r>
            <a:endParaRPr lang="en-IN" sz="3200" dirty="0"/>
          </a:p>
        </p:txBody>
      </p:sp>
      <p:pic>
        <p:nvPicPr>
          <p:cNvPr id="4" name="Content Placeholder 3" descr="Two flowcharts depict consumer and industrial marketing channels. For long description in Notes pane, press F6."/>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18154" y="830818"/>
            <a:ext cx="8784546" cy="5352066"/>
          </a:xfrm>
        </p:spPr>
      </p:pic>
    </p:spTree>
    <p:extLst>
      <p:ext uri="{BB962C8B-B14F-4D97-AF65-F5344CB8AC3E}">
        <p14:creationId xmlns:p14="http://schemas.microsoft.com/office/powerpoint/2010/main" val="1121461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7C792-CCA6-4BF3-B9D1-14E80F5F9431}"/>
              </a:ext>
            </a:extLst>
          </p:cNvPr>
          <p:cNvSpPr>
            <a:spLocks noGrp="1"/>
          </p:cNvSpPr>
          <p:nvPr>
            <p:ph type="title"/>
          </p:nvPr>
        </p:nvSpPr>
        <p:spPr/>
        <p:txBody>
          <a:bodyPr/>
          <a:lstStyle/>
          <a:p>
            <a:r>
              <a:rPr lang="nb-NO" altLang="en-US" dirty="0" err="1"/>
              <a:t>Multichannel</a:t>
            </a:r>
            <a:r>
              <a:rPr lang="nb-NO" altLang="en-US" dirty="0"/>
              <a:t> Distribution</a:t>
            </a:r>
            <a:endParaRPr lang="en-IN" dirty="0"/>
          </a:p>
        </p:txBody>
      </p:sp>
      <p:sp>
        <p:nvSpPr>
          <p:cNvPr id="4" name="Content Placeholder 3"/>
          <p:cNvSpPr>
            <a:spLocks noGrp="1"/>
          </p:cNvSpPr>
          <p:nvPr>
            <p:ph sz="quarter" idx="13"/>
          </p:nvPr>
        </p:nvSpPr>
        <p:spPr>
          <a:xfrm>
            <a:off x="457200" y="1556327"/>
            <a:ext cx="5397500" cy="867559"/>
          </a:xfrm>
        </p:spPr>
        <p:txBody>
          <a:bodyPr/>
          <a:lstStyle/>
          <a:p>
            <a:r>
              <a:rPr lang="en-US" altLang="en-US" dirty="0">
                <a:cs typeface="Arial" panose="020B0604020202020204" pitchFamily="34" charset="0"/>
              </a:rPr>
              <a:t>Using two or more marketing channels to reach customer segments in one market area</a:t>
            </a:r>
          </a:p>
          <a:p>
            <a:r>
              <a:rPr lang="en-US" dirty="0">
                <a:cs typeface="Arial" panose="020B0604020202020204" pitchFamily="34" charset="0"/>
              </a:rPr>
              <a:t>Potential for conflict and issues with control and cooperation</a:t>
            </a:r>
          </a:p>
          <a:p>
            <a:r>
              <a:rPr lang="en-US" altLang="en-US" dirty="0">
                <a:cs typeface="Avenir Black" pitchFamily="-84" charset="0"/>
              </a:rPr>
              <a:t>Causes of channel conflict</a:t>
            </a:r>
          </a:p>
          <a:p>
            <a:pPr lvl="1"/>
            <a:r>
              <a:rPr lang="en-US" altLang="en-US" dirty="0"/>
              <a:t>Goal incompatibility</a:t>
            </a:r>
          </a:p>
          <a:p>
            <a:pPr lvl="1"/>
            <a:r>
              <a:rPr lang="en-US" altLang="en-US" dirty="0"/>
              <a:t>Differences in strategies and tactics</a:t>
            </a:r>
          </a:p>
          <a:p>
            <a:pPr lvl="1"/>
            <a:r>
              <a:rPr lang="en-US" altLang="en-US" dirty="0"/>
              <a:t>Power imbalance</a:t>
            </a:r>
          </a:p>
          <a:p>
            <a:pPr lvl="1"/>
            <a:r>
              <a:rPr lang="en-US" altLang="en-US" dirty="0"/>
              <a:t>Unclear roles and rights</a:t>
            </a:r>
          </a:p>
          <a:p>
            <a:endParaRPr lang="en-US" dirty="0">
              <a:cs typeface="Arial" panose="020B0604020202020204" pitchFamily="34" charset="0"/>
            </a:endParaRPr>
          </a:p>
          <a:p>
            <a:endParaRPr lang="en-US" altLang="en-US" dirty="0">
              <a:cs typeface="Arial" panose="020B0604020202020204" pitchFamily="34" charset="0"/>
            </a:endParaRPr>
          </a:p>
        </p:txBody>
      </p:sp>
      <p:pic>
        <p:nvPicPr>
          <p:cNvPr id="6" name="Content Placeholder 5" descr="The first flowchart is titled consumer marketing channels. The flowchart is divided into three columns. The first column labeled 0 level starting from the top followed by the down arrow is as follows: Manufacturer and Consumer. The second column labeled 1level starting from the top followed by down arrows is as follows: Manufacturer, Retailer, and Consumer. The third column labeled 2 level starting from the top followed by down arrows is as follows: Manufacturer, Wholesaler, Retailer, and Consumer.&#10;The second flowchart is titled industrial marketing channels. The flowchart is divided into three columns. The first column labeled 0 levels starting from the top followed by the down arrow is as follows: Manufacturer and Industrial customer. The second column labeled 1level starting from the top followed by down arrows is as follows: Manufacturer, Industrial distributors, and Industrial customer. The third column labeled 2 level starting from the top followed by down arrows is as follows: Manufacturer, Manufacturer’s representative, and Industrial customer. Manufacturer’s representative from 2 levels is connected to Industrial distributors from 1 level with leftward arrow with corner downward."/>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690608" y="2155207"/>
            <a:ext cx="3326852" cy="2289794"/>
          </a:xfrm>
        </p:spPr>
      </p:pic>
    </p:spTree>
    <p:extLst>
      <p:ext uri="{BB962C8B-B14F-4D97-AF65-F5344CB8AC3E}">
        <p14:creationId xmlns:p14="http://schemas.microsoft.com/office/powerpoint/2010/main" val="2020955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7C792-CCA6-4BF3-B9D1-14E80F5F9431}"/>
              </a:ext>
            </a:extLst>
          </p:cNvPr>
          <p:cNvSpPr>
            <a:spLocks noGrp="1"/>
          </p:cNvSpPr>
          <p:nvPr>
            <p:ph type="title"/>
          </p:nvPr>
        </p:nvSpPr>
        <p:spPr>
          <a:xfrm>
            <a:off x="927100" y="215371"/>
            <a:ext cx="8229600" cy="1097279"/>
          </a:xfrm>
        </p:spPr>
        <p:txBody>
          <a:bodyPr/>
          <a:lstStyle/>
          <a:p>
            <a:r>
              <a:rPr lang="en-US" altLang="en-US" dirty="0"/>
              <a:t>Channel-Management Decisions</a:t>
            </a:r>
            <a:br>
              <a:rPr lang="en-US" altLang="en-US" dirty="0"/>
            </a:br>
            <a:r>
              <a:rPr lang="en-US" altLang="en-US" dirty="0"/>
              <a:t>     Core Distribution Strategies </a:t>
            </a:r>
            <a:endParaRPr lang="en-IN" dirty="0"/>
          </a:p>
        </p:txBody>
      </p:sp>
      <p:sp>
        <p:nvSpPr>
          <p:cNvPr id="4" name="Content Placeholder 3"/>
          <p:cNvSpPr>
            <a:spLocks noGrp="1"/>
          </p:cNvSpPr>
          <p:nvPr>
            <p:ph sz="quarter" idx="13"/>
          </p:nvPr>
        </p:nvSpPr>
        <p:spPr>
          <a:xfrm>
            <a:off x="457200" y="1480127"/>
            <a:ext cx="4368800" cy="1665844"/>
          </a:xfrm>
        </p:spPr>
        <p:txBody>
          <a:bodyPr/>
          <a:lstStyle/>
          <a:p>
            <a:pPr marL="432" indent="0">
              <a:buNone/>
            </a:pPr>
            <a:r>
              <a:rPr lang="en-US" b="1" dirty="0"/>
              <a:t>Number of intermediaries</a:t>
            </a:r>
          </a:p>
          <a:p>
            <a:pPr marL="432" indent="0">
              <a:buNone/>
            </a:pPr>
            <a:endParaRPr lang="en-US" b="1" dirty="0"/>
          </a:p>
          <a:p>
            <a:r>
              <a:rPr lang="en-US" b="1" dirty="0"/>
              <a:t>Exclusive distribution</a:t>
            </a:r>
          </a:p>
          <a:p>
            <a:pPr marL="432" indent="0">
              <a:buNone/>
            </a:pPr>
            <a:endParaRPr lang="en-US" b="1" dirty="0"/>
          </a:p>
          <a:p>
            <a:r>
              <a:rPr lang="en-US" b="1" dirty="0"/>
              <a:t>Selective distribution</a:t>
            </a:r>
          </a:p>
          <a:p>
            <a:pPr marL="432" indent="0">
              <a:buNone/>
            </a:pPr>
            <a:endParaRPr lang="en-US" b="1" dirty="0"/>
          </a:p>
          <a:p>
            <a:r>
              <a:rPr lang="en-US" b="1" dirty="0"/>
              <a:t>Intensive distribution</a:t>
            </a:r>
          </a:p>
        </p:txBody>
      </p:sp>
      <p:pic>
        <p:nvPicPr>
          <p:cNvPr id="7" name="Picture 2">
            <a:extLst>
              <a:ext uri="{FF2B5EF4-FFF2-40B4-BE49-F238E27FC236}">
                <a16:creationId xmlns:a16="http://schemas.microsoft.com/office/drawing/2014/main" id="{263967DD-A237-B54F-AE72-01BBCE430A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00200"/>
            <a:ext cx="38322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9FDDA3F4-8077-4945-91F4-C0B2739BE73D}"/>
              </a:ext>
            </a:extLst>
          </p:cNvPr>
          <p:cNvSpPr/>
          <p:nvPr/>
        </p:nvSpPr>
        <p:spPr>
          <a:xfrm>
            <a:off x="4572000" y="1689100"/>
            <a:ext cx="3832225" cy="45847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6828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7C792-CCA6-4BF3-B9D1-14E80F5F9431}"/>
              </a:ext>
            </a:extLst>
          </p:cNvPr>
          <p:cNvSpPr>
            <a:spLocks noGrp="1"/>
          </p:cNvSpPr>
          <p:nvPr>
            <p:ph type="title"/>
          </p:nvPr>
        </p:nvSpPr>
        <p:spPr>
          <a:xfrm>
            <a:off x="1485900" y="-241829"/>
            <a:ext cx="8229600" cy="1097279"/>
          </a:xfrm>
        </p:spPr>
        <p:txBody>
          <a:bodyPr/>
          <a:lstStyle/>
          <a:p>
            <a:r>
              <a:rPr lang="en-US" altLang="en-US" dirty="0"/>
              <a:t>Managing Market Logistics </a:t>
            </a:r>
            <a:endParaRPr lang="en-IN" dirty="0"/>
          </a:p>
        </p:txBody>
      </p:sp>
      <p:sp>
        <p:nvSpPr>
          <p:cNvPr id="3" name="Content Placeholder 2"/>
          <p:cNvSpPr>
            <a:spLocks noGrp="1"/>
          </p:cNvSpPr>
          <p:nvPr>
            <p:ph sz="quarter" idx="13"/>
          </p:nvPr>
        </p:nvSpPr>
        <p:spPr>
          <a:xfrm>
            <a:off x="457200" y="894521"/>
            <a:ext cx="8232775" cy="2213516"/>
          </a:xfrm>
        </p:spPr>
        <p:txBody>
          <a:bodyPr/>
          <a:lstStyle/>
          <a:p>
            <a:r>
              <a:rPr lang="en-US" altLang="en-US" b="1" dirty="0">
                <a:cs typeface="Avenir Black" pitchFamily="-84" charset="0"/>
              </a:rPr>
              <a:t>Supply Chain Management (SCM)</a:t>
            </a:r>
          </a:p>
          <a:p>
            <a:pPr lvl="1"/>
            <a:r>
              <a:rPr lang="en-US" dirty="0"/>
              <a:t>Includes strategically </a:t>
            </a:r>
            <a:r>
              <a:rPr lang="en-US" dirty="0">
                <a:solidFill>
                  <a:srgbClr val="FF0000"/>
                </a:solidFill>
              </a:rPr>
              <a:t>procuring</a:t>
            </a:r>
            <a:r>
              <a:rPr lang="en-US" dirty="0"/>
              <a:t> the right inputs (raw materials, components, and capital equipment), </a:t>
            </a:r>
            <a:r>
              <a:rPr lang="en-US" dirty="0">
                <a:solidFill>
                  <a:srgbClr val="FF0000"/>
                </a:solidFill>
              </a:rPr>
              <a:t>converting</a:t>
            </a:r>
            <a:r>
              <a:rPr lang="en-US" dirty="0"/>
              <a:t> them efficiently into finished products, and </a:t>
            </a:r>
            <a:r>
              <a:rPr lang="en-US" dirty="0">
                <a:solidFill>
                  <a:srgbClr val="FF0000"/>
                </a:solidFill>
              </a:rPr>
              <a:t>dispatching</a:t>
            </a:r>
            <a:r>
              <a:rPr lang="en-US" dirty="0"/>
              <a:t> them to the final destinations</a:t>
            </a:r>
            <a:endParaRPr lang="en-US" altLang="en-US" dirty="0">
              <a:cs typeface="Avenir Black" pitchFamily="-84" charset="0"/>
            </a:endParaRPr>
          </a:p>
        </p:txBody>
      </p:sp>
      <p:pic>
        <p:nvPicPr>
          <p:cNvPr id="4" name="Picture 3">
            <a:extLst>
              <a:ext uri="{FF2B5EF4-FFF2-40B4-BE49-F238E27FC236}">
                <a16:creationId xmlns:a16="http://schemas.microsoft.com/office/drawing/2014/main" id="{F0F4A90B-E79C-7A44-9860-E42BD07603FC}"/>
              </a:ext>
            </a:extLst>
          </p:cNvPr>
          <p:cNvPicPr>
            <a:picLocks noChangeAspect="1"/>
          </p:cNvPicPr>
          <p:nvPr/>
        </p:nvPicPr>
        <p:blipFill>
          <a:blip r:embed="rId3"/>
          <a:stretch>
            <a:fillRect/>
          </a:stretch>
        </p:blipFill>
        <p:spPr>
          <a:xfrm>
            <a:off x="457200" y="3147108"/>
            <a:ext cx="8437000" cy="3304492"/>
          </a:xfrm>
          <a:prstGeom prst="rect">
            <a:avLst/>
          </a:prstGeom>
        </p:spPr>
      </p:pic>
    </p:spTree>
    <p:extLst>
      <p:ext uri="{BB962C8B-B14F-4D97-AF65-F5344CB8AC3E}">
        <p14:creationId xmlns:p14="http://schemas.microsoft.com/office/powerpoint/2010/main" val="1154645087"/>
      </p:ext>
    </p:extLst>
  </p:cSld>
  <p:clrMapOvr>
    <a:masterClrMapping/>
  </p:clrMapOvr>
</p:sld>
</file>

<file path=ppt/theme/theme1.xml><?xml version="1.0" encoding="utf-8"?>
<a:theme xmlns:a="http://schemas.openxmlformats.org/drawingml/2006/main" name="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SHE_slide options">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148389</TotalTime>
  <Words>1266</Words>
  <Application>Microsoft Macintosh PowerPoint</Application>
  <PresentationFormat>On-screen Show (4:3)</PresentationFormat>
  <Paragraphs>83</Paragraphs>
  <Slides>7</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Times New Roman</vt:lpstr>
      <vt:lpstr>Noto Sans Symbols</vt:lpstr>
      <vt:lpstr>Avenir Black</vt:lpstr>
      <vt:lpstr>Arial</vt:lpstr>
      <vt:lpstr>Verdana</vt:lpstr>
      <vt:lpstr>USHE</vt:lpstr>
      <vt:lpstr>USHE_slide options</vt:lpstr>
      <vt:lpstr>Marketing Management</vt:lpstr>
      <vt:lpstr>    The Role of Distribution Channels</vt:lpstr>
      <vt:lpstr>Distribution Channel Functions </vt:lpstr>
      <vt:lpstr>Consumer vs. Industrial Marketing Channels</vt:lpstr>
      <vt:lpstr>Multichannel Distribution</vt:lpstr>
      <vt:lpstr>Channel-Management Decisions      Core Distribution Strategies </vt:lpstr>
      <vt:lpstr>Managing Market Logistics </vt:lpstr>
    </vt:vector>
  </TitlesOfParts>
  <Company>Pearson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Management, Sixteenth Edition, Chapter 15, Designing and Managing Distribution Channels</dc:title>
  <dc:subject>Business</dc:subject>
  <dc:creator>Kotler/Keller/Chernev</dc:creator>
  <cp:keywords>Marketing Management</cp:keywords>
  <dc:description>Long description alt-text is inserted in the notes pane.</dc:description>
  <cp:lastModifiedBy>Paul Galvani</cp:lastModifiedBy>
  <cp:revision>856</cp:revision>
  <cp:lastPrinted>2021-11-16T00:39:08Z</cp:lastPrinted>
  <dcterms:modified xsi:type="dcterms:W3CDTF">2021-12-23T21:01:42Z</dcterms:modified>
</cp:coreProperties>
</file>