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5"/>
  </p:notesMasterIdLst>
  <p:handoutMasterIdLst>
    <p:handoutMasterId r:id="rId16"/>
  </p:handoutMasterIdLst>
  <p:sldIdLst>
    <p:sldId id="330" r:id="rId3"/>
    <p:sldId id="410" r:id="rId4"/>
    <p:sldId id="412" r:id="rId5"/>
    <p:sldId id="413" r:id="rId6"/>
    <p:sldId id="428" r:id="rId7"/>
    <p:sldId id="414" r:id="rId8"/>
    <p:sldId id="415" r:id="rId9"/>
    <p:sldId id="418" r:id="rId10"/>
    <p:sldId id="419" r:id="rId11"/>
    <p:sldId id="421" r:id="rId12"/>
    <p:sldId id="422" r:id="rId13"/>
    <p:sldId id="937" r:id="rId14"/>
  </p:sldIdLst>
  <p:sldSz cx="9144000" cy="6858000" type="screen4x3"/>
  <p:notesSz cx="6858000" cy="9144000"/>
  <p:embeddedFontLst>
    <p:embeddedFont>
      <p:font typeface="Noto Sans Symbols" panose="020B0502040504020204" pitchFamily="34" charset="0"/>
      <p:regular r:id="rId17"/>
      <p:bold r:id="rId18"/>
      <p:italic r:id="rId19"/>
      <p:boldItalic r:id="rId20"/>
    </p:embeddedFont>
    <p:embeddedFont>
      <p:font typeface="Verdana" panose="020B060403050404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guide id="8" pos="9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8" autoAdjust="0"/>
    <p:restoredTop sz="91118" autoAdjust="0"/>
  </p:normalViewPr>
  <p:slideViewPr>
    <p:cSldViewPr snapToGrid="0" snapToObjects="1">
      <p:cViewPr varScale="1">
        <p:scale>
          <a:sx n="102" d="100"/>
          <a:sy n="102" d="100"/>
        </p:scale>
        <p:origin x="1336" y="200"/>
      </p:cViewPr>
      <p:guideLst>
        <p:guide orient="horz" pos="4042"/>
        <p:guide pos="295"/>
        <p:guide orient="horz" pos="4178"/>
        <p:guide orient="horz" pos="119"/>
        <p:guide orient="horz" pos="709"/>
        <p:guide orient="horz" pos="1071"/>
        <p:guide pos="635"/>
        <p:guide pos="930"/>
      </p:guideLst>
    </p:cSldViewPr>
  </p:slideViewPr>
  <p:outlineViewPr>
    <p:cViewPr>
      <p:scale>
        <a:sx n="33" d="100"/>
        <a:sy n="33" d="100"/>
      </p:scale>
      <p:origin x="0" y="-11046"/>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12/26/21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marketing communications mix consists of nine major modes of c</a:t>
            </a:r>
            <a:r>
              <a:rPr lang="fr-FR" altLang="en-US" dirty="0" err="1">
                <a:latin typeface="Arial" panose="020B0604020202020204" pitchFamily="34" charset="0"/>
              </a:rPr>
              <a:t>ommunication</a:t>
            </a:r>
            <a:r>
              <a:rPr lang="fr-FR" altLang="en-US" dirty="0">
                <a:latin typeface="Arial" panose="020B0604020202020204" pitchFamily="34" charset="0"/>
              </a:rPr>
              <a:t>:</a:t>
            </a:r>
          </a:p>
          <a:p>
            <a:r>
              <a:rPr lang="en-US" dirty="0"/>
              <a:t>• Advertising is any paid form of nonpersonal presentation and promotion of ideas, goods, or services by an identified sponsor via print media (newspapers, magazines, brochures, books, leaflets, directories), broadcast media (radio and television), network media, and display media (billboards, signs, posters, outer packaging, packaging inserts, ad reprints, and point-of-purchase displays). Advertising can build up a long-term image for a product (Coca-Cola ads) or trigger quick sales (a Macy’s ad for a weekend sale). Certain forms of advertising, such as TV, can require a large budget, whereas other forms, such as targeted online ads, do not. The mere presence of mass-media advertising might have an effect on sales: Consumers might believe a heavily advertised brand must be of good quality.</a:t>
            </a:r>
          </a:p>
          <a:p>
            <a:r>
              <a:rPr lang="en-US" dirty="0"/>
              <a:t>• Online and social media communication involves online activities and programs designed to engage customers or prospects and directly or indirectly raise awareness, improve image, or elicit sales of products and services (websites, e-mails, search ads, display ads, company blogs, third party chat rooms, forums, Facebook and Twitter messages, and YouTube channels and videos). Online marketing and messages can take many forms to interact with consumers when they are in active search mode or when they are just browsing and surfing online for something to do. </a:t>
            </a:r>
          </a:p>
          <a:p>
            <a:r>
              <a:rPr lang="en-US" dirty="0"/>
              <a:t>• Mobile communication is a special form of online communication that places messages on consumers’ cell phones, smart phones, or tablets (text messages, online communication, and social media communication). Increasingly, online marketing and social media rely on mobile forms of communication such as smart phones or tablets. Mobile communication is timely—messages can be very time-sensitive and reflect when and where a consumer is—and pervasive, meaning that messages are always at consumers’ fingertips. </a:t>
            </a:r>
          </a:p>
          <a:p>
            <a:r>
              <a:rPr lang="en-US" dirty="0"/>
              <a:t>• Direct marketing involves the use of mail, phone, e-mail, online messaging, or in-person interaction to communicate directly with, or solicit response or dialog from, specific customers and prospects. The advent of data analytics has given marketers the opportunity to learn even more about consumers and develop more personal and relevant marketing communications. </a:t>
            </a:r>
          </a:p>
          <a:p>
            <a:r>
              <a:rPr lang="en-US" dirty="0"/>
              <a:t>• Events and experiences are company-sponsored activities and programs designed to create brand-related interactions with consumers. Examples include sports, arts, entertainment, festivals, factory tours, company museums, and street activities, as well as events for causes and less formal activities. Events and experiences offer many advantages as long as they are engaging and implicit, meaning that they involve indirect soft sell. </a:t>
            </a:r>
          </a:p>
          <a:p>
            <a:r>
              <a:rPr lang="en-US" dirty="0"/>
              <a:t>• Word of mouth involves the passing of information from person to person by oral communication. Social media can be viewed as a specific instance of word of mouth, where personal communication occurs online and is observable by others. Marketers can influence naturally occurring word of mouth as well as help to create word of mouth by “seeding” a message that is likely to engage consumers and lead to word-of-mouth communication related to the company and its offerings. </a:t>
            </a:r>
          </a:p>
          <a:p>
            <a:r>
              <a:rPr lang="en-US" dirty="0"/>
              <a:t>• Publicity and public relations involve a variety of programs directed internally to employees of the company or externally to consumers, other firms, the government, and media to promote or protect a company’s image or its individual product communications (press kits, speeches, seminars, annual reports, charitable donations, publications, community relations, lobbying, identity media, and company magazines). Marketers tend to underuse publicity and public relations, yet a well-thought-out program coordinated with the other elements of the communication mix can be extremely effective, especially if a company needs to challenge consumers’ misconceptions. The appeal of public relations and publicity is based on its high credibility: News stories and features are more authentic and credible to readers than ads. </a:t>
            </a:r>
          </a:p>
          <a:p>
            <a:r>
              <a:rPr lang="en-US" dirty="0"/>
              <a:t>• Personal selling is a process in which a seller tries to convince a buyer to purchase a particular product or service. Personal selling typically involves face-to-face communication and is highly dependent on the persuasion skills and abilities of the seller. Personal selling often takes place in one of two formats—through retail, where a salesperson interacts with potential customers who come to inquire about a product, and through direct-to-consumer marketing, where a salesperson visits potential buyers to make them aware of a company’s offering. </a:t>
            </a:r>
          </a:p>
          <a:p>
            <a:r>
              <a:rPr lang="en-US" dirty="0"/>
              <a:t>• Packaging is an effective form of communication, especially in the case of decisions that are made at the point of purchase. The product’s styling, the shape and color of the package, the store décor, and the company’s stationery all communicate an image to buyers and deliver an impression that can strengthen or weaken a customer’s view of a company</a:t>
            </a:r>
            <a:r>
              <a:rPr lang="fr-FR" dirty="0">
                <a:latin typeface="Arial" panose="020B0604020202020204" pitchFamily="34" charset="0"/>
              </a:rPr>
              <a:t>.</a:t>
            </a:r>
            <a:endParaRPr lang="fr-FR" alt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258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 planner must determine the most cost-effective vehicles within each chosen media type. </a:t>
            </a:r>
          </a:p>
          <a:p>
            <a:endParaRPr lang="en-US" dirty="0"/>
          </a:p>
          <a:p>
            <a:r>
              <a:rPr lang="en-US" dirty="0"/>
              <a:t>Media planners must consider factors such as audience size, composition, and media cost and then calculate the cost per thousand persons reached. First, consider audience quality. For a baby lotion ad, a magazine read by 1 million young parents has an exposure value of 1 million potential buyers; if read by 1 million teenagers, it has an exposure value of almost zero. Second, consider audience-attention probability. Readers of some magazines may pay more attention to ads than do readers of others. Third is the medium’s editorial quality, meaning its prestige and believability. People are more likely to believe a TV or radio ad when it appears within a program they like. Fourth, consider the value of ad placement policies and extra services, such as regional or occupational editions, as well as the lead-time requirements for magazines.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016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092D1924-595B-294A-9ADC-0ACE4DCF48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C54EFE6-04E1-A44F-B49F-9DC896CF2AEC}" type="slidenum">
              <a:rPr lang="en-US" altLang="en-US" smtClean="0"/>
              <a:pPr>
                <a:spcBef>
                  <a:spcPct val="0"/>
                </a:spcBef>
              </a:pPr>
              <a:t>12</a:t>
            </a:fld>
            <a:endParaRPr lang="en-US" altLang="en-US"/>
          </a:p>
        </p:txBody>
      </p:sp>
      <p:sp>
        <p:nvSpPr>
          <p:cNvPr id="26626" name="Rectangle 2">
            <a:extLst>
              <a:ext uri="{FF2B5EF4-FFF2-40B4-BE49-F238E27FC236}">
                <a16:creationId xmlns:a16="http://schemas.microsoft.com/office/drawing/2014/main" id="{2E291131-FAB6-CD40-A240-A5381EE71137}"/>
              </a:ext>
            </a:extLst>
          </p:cNvPr>
          <p:cNvSpPr>
            <a:spLocks noRot="1" noChangeArrowheads="1" noTextEdit="1"/>
          </p:cNvSpPr>
          <p:nvPr>
            <p:ph type="sldImg"/>
          </p:nvPr>
        </p:nvSpPr>
        <p:spPr>
          <a:ln/>
        </p:spPr>
      </p:sp>
      <p:sp>
        <p:nvSpPr>
          <p:cNvPr id="26627" name="Rectangle 3">
            <a:extLst>
              <a:ext uri="{FF2B5EF4-FFF2-40B4-BE49-F238E27FC236}">
                <a16:creationId xmlns:a16="http://schemas.microsoft.com/office/drawing/2014/main" id="{52A6EA73-DEE7-8F42-B690-3F642BF3F0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818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In a sense, they represent the voice of the company and its brands; they are a means by which the firm can establish a dialogue and build relationships with consumers. By strengthening customer loyalty, they can contribute to customer equity.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Marketing communications also work by showing consumers how and why a product is used, by whom, where, and when. Consumers can learn who makes the product and what the company and brand stand for, and they can become motivated to try or use it. Marketing communications allow companies to link their brands to other people, places, events, brands, experiences, feelings, and things.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131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Figure 12.1 shows a </a:t>
            </a:r>
            <a:r>
              <a:rPr lang="en-US" altLang="en-US" dirty="0" err="1">
                <a:latin typeface="Arial" panose="020B0604020202020204" pitchFamily="34" charset="0"/>
              </a:rPr>
              <a:t>macromodel</a:t>
            </a:r>
            <a:r>
              <a:rPr lang="en-US" altLang="en-US" dirty="0">
                <a:latin typeface="Arial" panose="020B0604020202020204" pitchFamily="34" charset="0"/>
              </a:rPr>
              <a:t> with nine key factors in effective communication. Two represent the major parties—sender and receiver. Two represent the major tools—message and media. Four represent major communication functions—encoding, decoding, response, and feedback. The last element in the system is noise, random and competing messages that may interfere with the intended communication.</a:t>
            </a:r>
          </a:p>
          <a:p>
            <a:endParaRPr lang="en-US" altLang="en-US" dirty="0">
              <a:latin typeface="Arial" panose="020B0604020202020204" pitchFamily="34" charset="0"/>
            </a:endParaRPr>
          </a:p>
          <a:p>
            <a:r>
              <a:rPr lang="en-US" altLang="en-US" dirty="0">
                <a:latin typeface="Arial" panose="020B0604020202020204" pitchFamily="34" charset="0"/>
              </a:rPr>
              <a:t>Senders must know what audiences they want to reach and what responses they want to get. They must encode their messages so the target audience can successfully decode them. They must transmit the message through media that reach the target audience and develop feedback channels to monitor the responses. The more the sender’s field of experience overlaps that of the receiver, the more effective the message is likely to be. </a:t>
            </a:r>
            <a:endParaRPr lang="en-IN" dirty="0"/>
          </a:p>
          <a:p>
            <a:endParaRPr lang="en-I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In the illustration, the flow of arrows is Sender, Encoding, Message Media, Decoding, Receiver, Response, Feedback, and Sender. A box inside the cycle is labeled Noise with four arrows from it in all directions.</a:t>
            </a:r>
            <a:endParaRPr lang="en-IN" sz="1200" b="0" i="0" u="none" strike="noStrike" kern="1200" cap="none" dirty="0">
              <a:solidFill>
                <a:schemeClr val="dk1"/>
              </a:solidFill>
              <a:effectLst/>
              <a:latin typeface="Arial"/>
              <a:ea typeface="Arial"/>
              <a:cs typeface="Arial"/>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418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To increase the odds of success for a communications campaign, marketers must attempt to increase the likelihood that each step occurs. The challenges in achieving success with communications necessitate careful planning.</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732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To increase the odds of success for a communications campaign, marketers must attempt to increase the likelihood that each step occurs. The challenges in achieving success with communications necessitate careful planning.</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382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12.2 shows he steps involved in developing a communications program.</a:t>
            </a:r>
          </a:p>
          <a:p>
            <a:endParaRPr lang="en-US" dirty="0"/>
          </a:p>
          <a:p>
            <a:r>
              <a:rPr lang="en-US" dirty="0"/>
              <a:t>The ultimate success of a company’s communication campaign depends on the viability of the overall strategy and tactics for managing the company’s offering, which serve as a basis for developing a communication plan. </a:t>
            </a:r>
          </a:p>
          <a:p>
            <a:endParaRPr lang="en-US" dirty="0"/>
          </a:p>
          <a:p>
            <a:r>
              <a:rPr lang="en-US" dirty="0"/>
              <a:t>Thus communication objectives, the choice of target audience, and the design of the communication message typically follow from the company’s overarching marketing plan that defines the offering’s goals, its target customers, and its value proposition.</a:t>
            </a:r>
          </a:p>
          <a:p>
            <a:endParaRPr lang="en-I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steps are Setting the objectives, Identifying the audience, Crafting the message, Deciding on the media, Developing the creative approach, and Measuring performance.</a:t>
            </a:r>
            <a:endParaRPr lang="en-IN" sz="1200" b="0" i="0" u="none" strike="noStrike" kern="1200" cap="none" dirty="0">
              <a:solidFill>
                <a:schemeClr val="dk1"/>
              </a:solidFill>
              <a:effectLst/>
              <a:latin typeface="Arial"/>
              <a:ea typeface="Arial"/>
              <a:cs typeface="Arial"/>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921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classify communication objectives according to whether they aim to create awareness by informing the target audience about the offering, to build preferences by persuading the audience of the benefits of the offering, or to incite action by nudging the audience to act in a way that benefits the company and its offering.</a:t>
            </a:r>
          </a:p>
          <a:p>
            <a:endParaRPr lang="en-US" dirty="0"/>
          </a:p>
          <a:p>
            <a:r>
              <a:rPr lang="en-US" dirty="0"/>
              <a:t>Creating awareness provides a foundation for brand equity. Creating awareness involves fostering the consumer’s ability to recognize or recall the brand in sufficient detail to make a purchase.</a:t>
            </a:r>
          </a:p>
          <a:p>
            <a:endParaRPr lang="en-US" dirty="0"/>
          </a:p>
          <a:p>
            <a:r>
              <a:rPr lang="en-US" dirty="0"/>
              <a:t>Building preferences involves communicating an offering’s ability to meet a currently relevant consumer need. Some relevant needs are negatively oriented (problem removal, problem avoidance, incomplete satisfaction, normal depletion).</a:t>
            </a:r>
          </a:p>
          <a:p>
            <a:endParaRPr lang="en-US" dirty="0"/>
          </a:p>
          <a:p>
            <a:r>
              <a:rPr lang="en-US" dirty="0"/>
              <a:t>Inciting action involves motivating consumers to decide to purchase the brand or take purchase-related action. Promotional offers like coupons or two-for-one deals encourage consumers to make a mental commitment to buy. </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539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practical approach for defining the communication budget is objective-and-task budgeting. This approach calls for marketers to develop a communication budget by defining specific objectives, identifying the tasks that must be performed to achieve these objectives, and estimating their costs. The sum of these costs is the proposed communication budget. The overarching principle is that the total communication budget must be set so the marginal profit from every communication dollar is greater than or equal to the marginal profit from every dollar spent on other marketing activities.</a:t>
            </a:r>
          </a:p>
          <a:p>
            <a:endParaRPr lang="en-US" dirty="0"/>
          </a:p>
          <a:p>
            <a:r>
              <a:rPr lang="en-US" dirty="0"/>
              <a:t>How much resources should a company allocate to marketing communications compared to alternatives such as product improvement, lower prices, or better service? There is no universal rule. How much to spend on marketing communications depends on a variety of factors.</a:t>
            </a:r>
          </a:p>
          <a:p>
            <a:endParaRPr lang="en-US" dirty="0"/>
          </a:p>
          <a:p>
            <a:r>
              <a:rPr lang="en-US" dirty="0"/>
              <a:t>Yet some companies fail to consider all factors and instead single out one particular metric: setting their communication budgets at parity with competitors. </a:t>
            </a:r>
          </a:p>
          <a:p>
            <a:endParaRPr lang="en-US" dirty="0"/>
          </a:p>
          <a:p>
            <a:r>
              <a:rPr lang="en-US" dirty="0"/>
              <a:t>This approach, also referred to as </a:t>
            </a:r>
            <a:r>
              <a:rPr lang="en-US" i="1" dirty="0"/>
              <a:t>competitive-parity budgeting</a:t>
            </a:r>
            <a:r>
              <a:rPr lang="en-US" dirty="0"/>
              <a:t>, is problematic because there are no grounds for believing competitors are more knowledgeable about what the optimal communication budget should be. </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5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process must start with a clear target audience in mind: potential buyers of the company’s products, current users, deciders, and influencers, as well as individuals, groups, particular sectors, or the general public. The target audience critically affects the communicator’s decisions about what to say and about how, when, where, and to whom to say it.</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77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0C67BAAE-246D-CC40-AFAC-26F8715882CE}"/>
              </a:ext>
            </a:extLst>
          </p:cNvPr>
          <p:cNvSpPr txBox="1">
            <a:spLocks noChangeArrowheads="1"/>
          </p:cNvSpPr>
          <p:nvPr userDrawn="1"/>
        </p:nvSpPr>
        <p:spPr>
          <a:xfrm>
            <a:off x="381000" y="6324600"/>
            <a:ext cx="8534400" cy="476250"/>
          </a:xfrm>
          <a:prstGeom prst="rect">
            <a:avLst/>
          </a:prstGeom>
          <a:noFill/>
          <a:ln/>
          <a:extLst>
            <a:ext uri="{909E8E84-426E-40dd-AFC4-6F175D3DCCD1}"/>
            <a:ext uri="{91240B29-F687-4f45-9708-019B960494DF}"/>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a:solidFill>
                  <a:srgbClr val="262673"/>
                </a:solidFill>
              </a:rPr>
              <a:t>Copyright © 2016 Pearson Education, Inc.                           	18-</a:t>
            </a:r>
            <a:fld id="{1F12F376-CB98-6E44-8926-BB02DF125997}" type="slidenum">
              <a:rPr lang="en-US" altLang="en-US" sz="1400" smtClean="0">
                <a:solidFill>
                  <a:srgbClr val="262673"/>
                </a:solidFill>
              </a:rPr>
              <a:pPr algn="r" eaLnBrk="1" hangingPunct="1">
                <a:defRPr/>
              </a:pPr>
              <a:t>‹#›</a:t>
            </a:fld>
            <a:endParaRPr lang="en-US" altLang="en-US" sz="1400">
              <a:solidFill>
                <a:srgbClr val="262673"/>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B999EF-492A-AA40-8EE2-3D92AC745FE3}"/>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atin typeface="Arial" panose="020B0604020202020204" pitchFamily="34" charset="0"/>
                <a:ea typeface="MS PGothic" panose="020B0600070205080204" pitchFamily="34" charset="-128"/>
              </a:defRPr>
            </a:lvl1pPr>
          </a:lstStyle>
          <a:p>
            <a:pPr>
              <a:defRPr/>
            </a:pPr>
            <a:r>
              <a:rPr lang="en-US" altLang="en-US"/>
              <a:t>COPYRIGHT © 2016 PEARSON EDUCATION, INC.			1-</a:t>
            </a:r>
            <a:fld id="{330BF7B3-00C1-AB4F-A626-EC3C86F4FF67}" type="slidenum">
              <a:rPr lang="en-US" altLang="en-US"/>
              <a:pPr>
                <a:defRPr/>
              </a:pPr>
              <a:t>‹#›</a:t>
            </a:fld>
            <a:endParaRPr lang="en-US" altLang="en-US"/>
          </a:p>
        </p:txBody>
      </p:sp>
    </p:spTree>
    <p:extLst>
      <p:ext uri="{BB962C8B-B14F-4D97-AF65-F5344CB8AC3E}">
        <p14:creationId xmlns:p14="http://schemas.microsoft.com/office/powerpoint/2010/main" val="1293725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5"/>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12</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sz="2400" dirty="0">
                <a:cs typeface="Avenir Black" charset="0"/>
              </a:rPr>
              <a:t>Managing Marketing Communications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46B7-670F-427C-8C6B-47D8C4B1F94E}"/>
              </a:ext>
            </a:extLst>
          </p:cNvPr>
          <p:cNvSpPr>
            <a:spLocks noGrp="1"/>
          </p:cNvSpPr>
          <p:nvPr>
            <p:ph type="title"/>
          </p:nvPr>
        </p:nvSpPr>
        <p:spPr/>
        <p:txBody>
          <a:bodyPr/>
          <a:lstStyle/>
          <a:p>
            <a:r>
              <a:rPr lang="en-IN" dirty="0"/>
              <a:t>    Marketing Communications Mix</a:t>
            </a:r>
          </a:p>
        </p:txBody>
      </p:sp>
      <p:sp>
        <p:nvSpPr>
          <p:cNvPr id="3" name="Content Placeholder 2">
            <a:extLst>
              <a:ext uri="{FF2B5EF4-FFF2-40B4-BE49-F238E27FC236}">
                <a16:creationId xmlns:a16="http://schemas.microsoft.com/office/drawing/2014/main" id="{0D00F230-42E3-452D-9507-F4491CEFA57F}"/>
              </a:ext>
            </a:extLst>
          </p:cNvPr>
          <p:cNvSpPr>
            <a:spLocks noGrp="1"/>
          </p:cNvSpPr>
          <p:nvPr>
            <p:ph sz="quarter" idx="13"/>
          </p:nvPr>
        </p:nvSpPr>
        <p:spPr>
          <a:xfrm>
            <a:off x="457201" y="1552574"/>
            <a:ext cx="3810000" cy="3846739"/>
          </a:xfrm>
        </p:spPr>
        <p:txBody>
          <a:bodyPr/>
          <a:lstStyle/>
          <a:p>
            <a:r>
              <a:rPr lang="en-IN" dirty="0"/>
              <a:t>Advertising</a:t>
            </a:r>
          </a:p>
          <a:p>
            <a:r>
              <a:rPr lang="en-IN" dirty="0"/>
              <a:t>Mobile communication</a:t>
            </a:r>
          </a:p>
          <a:p>
            <a:r>
              <a:rPr lang="en-IN" dirty="0"/>
              <a:t>Events and experiences</a:t>
            </a:r>
          </a:p>
          <a:p>
            <a:r>
              <a:rPr lang="en-IN" dirty="0"/>
              <a:t>Public relations and publicity</a:t>
            </a:r>
          </a:p>
          <a:p>
            <a:r>
              <a:rPr lang="en-IN" dirty="0"/>
              <a:t>Packaging</a:t>
            </a:r>
          </a:p>
          <a:p>
            <a:r>
              <a:rPr lang="en-IN" dirty="0"/>
              <a:t>Personal selling</a:t>
            </a:r>
          </a:p>
        </p:txBody>
      </p:sp>
      <p:sp>
        <p:nvSpPr>
          <p:cNvPr id="4" name="Content Placeholder 3">
            <a:extLst>
              <a:ext uri="{FF2B5EF4-FFF2-40B4-BE49-F238E27FC236}">
                <a16:creationId xmlns:a16="http://schemas.microsoft.com/office/drawing/2014/main" id="{9DD2AA53-76E0-4713-9C23-FF9948DC71A0}"/>
              </a:ext>
            </a:extLst>
          </p:cNvPr>
          <p:cNvSpPr>
            <a:spLocks noGrp="1"/>
          </p:cNvSpPr>
          <p:nvPr>
            <p:ph sz="quarter" idx="14"/>
          </p:nvPr>
        </p:nvSpPr>
        <p:spPr>
          <a:xfrm>
            <a:off x="4753431" y="1549116"/>
            <a:ext cx="3984170" cy="2122997"/>
          </a:xfrm>
        </p:spPr>
        <p:txBody>
          <a:bodyPr/>
          <a:lstStyle/>
          <a:p>
            <a:r>
              <a:rPr lang="en-IN" dirty="0"/>
              <a:t>Online and social media marketing</a:t>
            </a:r>
          </a:p>
          <a:p>
            <a:r>
              <a:rPr lang="en-IN" dirty="0"/>
              <a:t>Direct marketing</a:t>
            </a:r>
          </a:p>
          <a:p>
            <a:r>
              <a:rPr lang="en-IN" dirty="0"/>
              <a:t>Word of mouth</a:t>
            </a:r>
          </a:p>
        </p:txBody>
      </p:sp>
      <p:pic>
        <p:nvPicPr>
          <p:cNvPr id="7" name="Picture 6">
            <a:extLst>
              <a:ext uri="{FF2B5EF4-FFF2-40B4-BE49-F238E27FC236}">
                <a16:creationId xmlns:a16="http://schemas.microsoft.com/office/drawing/2014/main" id="{D33A7595-6618-3543-80AB-86D836D966A1}"/>
              </a:ext>
            </a:extLst>
          </p:cNvPr>
          <p:cNvPicPr>
            <a:picLocks noChangeAspect="1"/>
          </p:cNvPicPr>
          <p:nvPr/>
        </p:nvPicPr>
        <p:blipFill>
          <a:blip r:embed="rId3"/>
          <a:stretch>
            <a:fillRect/>
          </a:stretch>
        </p:blipFill>
        <p:spPr>
          <a:xfrm>
            <a:off x="3657601" y="3791472"/>
            <a:ext cx="5080000" cy="2857500"/>
          </a:xfrm>
          <a:prstGeom prst="rect">
            <a:avLst/>
          </a:prstGeom>
        </p:spPr>
      </p:pic>
    </p:spTree>
    <p:extLst>
      <p:ext uri="{BB962C8B-B14F-4D97-AF65-F5344CB8AC3E}">
        <p14:creationId xmlns:p14="http://schemas.microsoft.com/office/powerpoint/2010/main" val="361240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BAE4-30F3-4CD5-BB3D-10D22C8F3589}"/>
              </a:ext>
            </a:extLst>
          </p:cNvPr>
          <p:cNvSpPr>
            <a:spLocks noGrp="1"/>
          </p:cNvSpPr>
          <p:nvPr>
            <p:ph type="title"/>
          </p:nvPr>
        </p:nvSpPr>
        <p:spPr>
          <a:xfrm>
            <a:off x="457200" y="215371"/>
            <a:ext cx="8427720" cy="1097279"/>
          </a:xfrm>
        </p:spPr>
        <p:txBody>
          <a:bodyPr/>
          <a:lstStyle/>
          <a:p>
            <a:r>
              <a:rPr lang="en-US" altLang="en-US" sz="3200" dirty="0"/>
              <a:t>Developing a Media Plan </a:t>
            </a:r>
            <a:endParaRPr lang="en-IN" sz="3400" dirty="0"/>
          </a:p>
        </p:txBody>
      </p:sp>
      <p:sp>
        <p:nvSpPr>
          <p:cNvPr id="3" name="TextBox 2">
            <a:extLst>
              <a:ext uri="{FF2B5EF4-FFF2-40B4-BE49-F238E27FC236}">
                <a16:creationId xmlns:a16="http://schemas.microsoft.com/office/drawing/2014/main" id="{0AD27BE8-56BF-DC44-9D8B-EE5022D5B490}"/>
              </a:ext>
            </a:extLst>
          </p:cNvPr>
          <p:cNvSpPr txBox="1"/>
          <p:nvPr/>
        </p:nvSpPr>
        <p:spPr>
          <a:xfrm>
            <a:off x="425886" y="1528183"/>
            <a:ext cx="6739002" cy="4524315"/>
          </a:xfrm>
          <a:prstGeom prst="rect">
            <a:avLst/>
          </a:prstGeom>
          <a:noFill/>
        </p:spPr>
        <p:txBody>
          <a:bodyPr wrap="square" rtlCol="0">
            <a:spAutoFit/>
          </a:bodyPr>
          <a:lstStyle/>
          <a:p>
            <a:r>
              <a:rPr lang="en-US" sz="2400" b="1" dirty="0"/>
              <a:t>How to Choose Which Media Vehicle to Use?</a:t>
            </a:r>
          </a:p>
          <a:p>
            <a:endParaRPr lang="en-US" sz="2400" b="1" dirty="0"/>
          </a:p>
          <a:p>
            <a:r>
              <a:rPr lang="en-US" sz="2400" dirty="0"/>
              <a:t>TV/Radio – hundreds of stations</a:t>
            </a:r>
          </a:p>
          <a:p>
            <a:endParaRPr lang="en-US" sz="2400" dirty="0"/>
          </a:p>
          <a:p>
            <a:r>
              <a:rPr lang="en-US" sz="2400" dirty="0"/>
              <a:t>Magazines/Newspapers </a:t>
            </a:r>
          </a:p>
          <a:p>
            <a:r>
              <a:rPr lang="en-US" sz="2400" dirty="0"/>
              <a:t>–thousands of publications</a:t>
            </a:r>
          </a:p>
          <a:p>
            <a:endParaRPr lang="en-US" sz="2400" dirty="0"/>
          </a:p>
          <a:p>
            <a:r>
              <a:rPr lang="en-US" sz="2400" dirty="0"/>
              <a:t>Websites – millions of examples</a:t>
            </a:r>
          </a:p>
          <a:p>
            <a:endParaRPr lang="en-US" sz="2400" dirty="0"/>
          </a:p>
          <a:p>
            <a:r>
              <a:rPr lang="en-US" sz="2400" dirty="0"/>
              <a:t>Media reach (</a:t>
            </a:r>
            <a:r>
              <a:rPr lang="en-US" sz="2400" i="1" dirty="0"/>
              <a:t>R</a:t>
            </a:r>
            <a:r>
              <a:rPr lang="en-US" sz="2400" dirty="0"/>
              <a:t>), frequency (</a:t>
            </a:r>
            <a:r>
              <a:rPr lang="en-US" sz="2400" i="1" dirty="0"/>
              <a:t>F</a:t>
            </a:r>
            <a:r>
              <a:rPr lang="en-US" sz="2400" dirty="0"/>
              <a:t>)</a:t>
            </a:r>
          </a:p>
          <a:p>
            <a:endParaRPr lang="en-US" sz="2400" dirty="0"/>
          </a:p>
          <a:p>
            <a:r>
              <a:rPr lang="en-US" sz="2400" dirty="0"/>
              <a:t>Cost Per Thousand (CPM)</a:t>
            </a:r>
          </a:p>
        </p:txBody>
      </p:sp>
      <p:pic>
        <p:nvPicPr>
          <p:cNvPr id="8" name="Picture 7">
            <a:extLst>
              <a:ext uri="{FF2B5EF4-FFF2-40B4-BE49-F238E27FC236}">
                <a16:creationId xmlns:a16="http://schemas.microsoft.com/office/drawing/2014/main" id="{6F664BBF-A6C5-B845-AD88-BF3744473E4F}"/>
              </a:ext>
            </a:extLst>
          </p:cNvPr>
          <p:cNvPicPr>
            <a:picLocks noChangeAspect="1"/>
          </p:cNvPicPr>
          <p:nvPr/>
        </p:nvPicPr>
        <p:blipFill>
          <a:blip r:embed="rId3"/>
          <a:stretch>
            <a:fillRect/>
          </a:stretch>
        </p:blipFill>
        <p:spPr>
          <a:xfrm>
            <a:off x="4927947" y="3106455"/>
            <a:ext cx="4144731" cy="2329841"/>
          </a:xfrm>
          <a:prstGeom prst="rect">
            <a:avLst/>
          </a:prstGeom>
        </p:spPr>
      </p:pic>
    </p:spTree>
    <p:extLst>
      <p:ext uri="{BB962C8B-B14F-4D97-AF65-F5344CB8AC3E}">
        <p14:creationId xmlns:p14="http://schemas.microsoft.com/office/powerpoint/2010/main" val="20765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966E10CE-75B0-FD45-800B-2B848443C661}"/>
              </a:ext>
            </a:extLst>
          </p:cNvPr>
          <p:cNvSpPr>
            <a:spLocks noGrp="1" noChangeArrowheads="1"/>
          </p:cNvSpPr>
          <p:nvPr>
            <p:ph type="title"/>
          </p:nvPr>
        </p:nvSpPr>
        <p:spPr>
          <a:xfrm>
            <a:off x="2210840" y="-486085"/>
            <a:ext cx="8229600" cy="1097279"/>
          </a:xfrm>
        </p:spPr>
        <p:txBody>
          <a:bodyPr/>
          <a:lstStyle/>
          <a:p>
            <a:pPr eaLnBrk="1" hangingPunct="1">
              <a:defRPr/>
            </a:pPr>
            <a:r>
              <a:rPr lang="en-US" altLang="en-US" dirty="0">
                <a:latin typeface="+mj-lt"/>
              </a:rPr>
              <a:t> Media Plan Example</a:t>
            </a:r>
          </a:p>
        </p:txBody>
      </p:sp>
      <p:pic>
        <p:nvPicPr>
          <p:cNvPr id="4" name="Picture 3">
            <a:extLst>
              <a:ext uri="{FF2B5EF4-FFF2-40B4-BE49-F238E27FC236}">
                <a16:creationId xmlns:a16="http://schemas.microsoft.com/office/drawing/2014/main" id="{78F22FA0-0CC2-3748-8E17-0FE715F5B583}"/>
              </a:ext>
            </a:extLst>
          </p:cNvPr>
          <p:cNvPicPr>
            <a:picLocks noChangeAspect="1"/>
          </p:cNvPicPr>
          <p:nvPr/>
        </p:nvPicPr>
        <p:blipFill>
          <a:blip r:embed="rId3"/>
          <a:stretch>
            <a:fillRect/>
          </a:stretch>
        </p:blipFill>
        <p:spPr>
          <a:xfrm>
            <a:off x="974943" y="622300"/>
            <a:ext cx="7893484" cy="6235700"/>
          </a:xfrm>
          <a:prstGeom prst="rect">
            <a:avLst/>
          </a:prstGeom>
        </p:spPr>
      </p:pic>
    </p:spTree>
    <p:extLst>
      <p:ext uri="{BB962C8B-B14F-4D97-AF65-F5344CB8AC3E}">
        <p14:creationId xmlns:p14="http://schemas.microsoft.com/office/powerpoint/2010/main" val="2357144143"/>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BAE4-30F3-4CD5-BB3D-10D22C8F3589}"/>
              </a:ext>
            </a:extLst>
          </p:cNvPr>
          <p:cNvSpPr>
            <a:spLocks noGrp="1"/>
          </p:cNvSpPr>
          <p:nvPr>
            <p:ph type="title"/>
          </p:nvPr>
        </p:nvSpPr>
        <p:spPr>
          <a:xfrm>
            <a:off x="457200" y="-298195"/>
            <a:ext cx="8427720" cy="1097279"/>
          </a:xfrm>
        </p:spPr>
        <p:txBody>
          <a:bodyPr/>
          <a:lstStyle/>
          <a:p>
            <a:r>
              <a:rPr lang="en-IN" sz="3400" dirty="0"/>
              <a:t>Marketing Communications</a:t>
            </a:r>
          </a:p>
        </p:txBody>
      </p:sp>
      <p:sp>
        <p:nvSpPr>
          <p:cNvPr id="4" name="Content Placeholder 3">
            <a:extLst>
              <a:ext uri="{FF2B5EF4-FFF2-40B4-BE49-F238E27FC236}">
                <a16:creationId xmlns:a16="http://schemas.microsoft.com/office/drawing/2014/main" id="{C38F721D-1B90-4A55-8043-3A807A77A5D0}"/>
              </a:ext>
            </a:extLst>
          </p:cNvPr>
          <p:cNvSpPr>
            <a:spLocks noGrp="1"/>
          </p:cNvSpPr>
          <p:nvPr>
            <p:ph sz="quarter" idx="15"/>
          </p:nvPr>
        </p:nvSpPr>
        <p:spPr>
          <a:xfrm>
            <a:off x="344465" y="919586"/>
            <a:ext cx="8774483" cy="4000559"/>
          </a:xfrm>
        </p:spPr>
        <p:txBody>
          <a:bodyPr/>
          <a:lstStyle/>
          <a:p>
            <a:r>
              <a:rPr lang="en-US" altLang="en-US" b="1" dirty="0">
                <a:cs typeface="Avenir Black" pitchFamily="-84" charset="0"/>
              </a:rPr>
              <a:t>So.... we’ve developed a great product, priced it attractively, made it available to target customers... what’s left for us to do? </a:t>
            </a:r>
          </a:p>
          <a:p>
            <a:pPr marL="432" indent="0">
              <a:buNone/>
            </a:pPr>
            <a:r>
              <a:rPr lang="en-US" altLang="en-US" b="1" dirty="0">
                <a:cs typeface="Avenir Black" pitchFamily="-84" charset="0"/>
              </a:rPr>
              <a:t>		</a:t>
            </a:r>
            <a:r>
              <a:rPr lang="en-US" altLang="en-US" b="1" dirty="0">
                <a:solidFill>
                  <a:srgbClr val="FF0000"/>
                </a:solidFill>
                <a:cs typeface="Avenir Black" pitchFamily="-84" charset="0"/>
              </a:rPr>
              <a:t>LET THEM KNOW ABOUT IT!!!</a:t>
            </a:r>
          </a:p>
          <a:p>
            <a:pPr marL="432" indent="0">
              <a:buNone/>
            </a:pPr>
            <a:endParaRPr lang="en-US" altLang="en-US" b="1" dirty="0">
              <a:solidFill>
                <a:srgbClr val="FF0000"/>
              </a:solidFill>
              <a:cs typeface="Avenir Black" pitchFamily="-84" charset="0"/>
            </a:endParaRPr>
          </a:p>
          <a:p>
            <a:r>
              <a:rPr lang="en-US" altLang="en-US" b="1" dirty="0">
                <a:cs typeface="Avenir Black" pitchFamily="-84" charset="0"/>
              </a:rPr>
              <a:t>Marketing communications</a:t>
            </a:r>
          </a:p>
          <a:p>
            <a:pPr lvl="1"/>
            <a:r>
              <a:rPr lang="en-US" altLang="en-US" dirty="0">
                <a:cs typeface="Arial" panose="020B0604020202020204" pitchFamily="34" charset="0"/>
              </a:rPr>
              <a:t>The means by which firms attempt to </a:t>
            </a:r>
            <a:r>
              <a:rPr lang="en-US" altLang="en-US" dirty="0">
                <a:solidFill>
                  <a:srgbClr val="FF0000"/>
                </a:solidFill>
                <a:cs typeface="Arial" panose="020B0604020202020204" pitchFamily="34" charset="0"/>
              </a:rPr>
              <a:t>inform, persuade, </a:t>
            </a:r>
            <a:r>
              <a:rPr lang="en-US" altLang="en-US" dirty="0">
                <a:solidFill>
                  <a:schemeClr val="tx1"/>
                </a:solidFill>
                <a:cs typeface="Arial" panose="020B0604020202020204" pitchFamily="34" charset="0"/>
              </a:rPr>
              <a:t>and</a:t>
            </a:r>
            <a:r>
              <a:rPr lang="en-US" altLang="en-US" dirty="0">
                <a:solidFill>
                  <a:srgbClr val="FF0000"/>
                </a:solidFill>
                <a:cs typeface="Arial" panose="020B0604020202020204" pitchFamily="34" charset="0"/>
              </a:rPr>
              <a:t> remind </a:t>
            </a:r>
            <a:r>
              <a:rPr lang="en-US" altLang="en-US" dirty="0">
                <a:cs typeface="Arial" panose="020B0604020202020204" pitchFamily="34" charset="0"/>
              </a:rPr>
              <a:t>consumers about the products and brands they sell</a:t>
            </a:r>
            <a:endParaRPr lang="en-IN" dirty="0"/>
          </a:p>
          <a:p>
            <a:pPr marL="432" indent="0">
              <a:buNone/>
            </a:pPr>
            <a:endParaRPr lang="en-US" altLang="en-US" b="1" dirty="0">
              <a:solidFill>
                <a:srgbClr val="FF0000"/>
              </a:solidFill>
              <a:cs typeface="Avenir Black" pitchFamily="-84" charset="0"/>
            </a:endParaRPr>
          </a:p>
          <a:p>
            <a:pPr marL="458550" lvl="1" indent="0">
              <a:buNone/>
            </a:pPr>
            <a:endParaRPr lang="en-IN" dirty="0"/>
          </a:p>
        </p:txBody>
      </p:sp>
      <p:pic>
        <p:nvPicPr>
          <p:cNvPr id="8" name="Picture 7">
            <a:extLst>
              <a:ext uri="{FF2B5EF4-FFF2-40B4-BE49-F238E27FC236}">
                <a16:creationId xmlns:a16="http://schemas.microsoft.com/office/drawing/2014/main" id="{B5D63A2E-9B33-7844-95E7-C9036CA5739F}"/>
              </a:ext>
            </a:extLst>
          </p:cNvPr>
          <p:cNvPicPr>
            <a:picLocks noChangeAspect="1"/>
          </p:cNvPicPr>
          <p:nvPr/>
        </p:nvPicPr>
        <p:blipFill>
          <a:blip r:embed="rId3"/>
          <a:stretch>
            <a:fillRect/>
          </a:stretch>
        </p:blipFill>
        <p:spPr>
          <a:xfrm>
            <a:off x="4359058" y="4578688"/>
            <a:ext cx="4283901" cy="2279311"/>
          </a:xfrm>
          <a:prstGeom prst="rect">
            <a:avLst/>
          </a:prstGeom>
        </p:spPr>
      </p:pic>
    </p:spTree>
    <p:extLst>
      <p:ext uri="{BB962C8B-B14F-4D97-AF65-F5344CB8AC3E}">
        <p14:creationId xmlns:p14="http://schemas.microsoft.com/office/powerpoint/2010/main" val="279505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DAD80-4B86-419E-B3E0-FB73F2775B47}"/>
              </a:ext>
            </a:extLst>
          </p:cNvPr>
          <p:cNvSpPr>
            <a:spLocks noGrp="1"/>
          </p:cNvSpPr>
          <p:nvPr>
            <p:ph type="title"/>
          </p:nvPr>
        </p:nvSpPr>
        <p:spPr>
          <a:xfrm>
            <a:off x="457199" y="-172935"/>
            <a:ext cx="8425543" cy="1097279"/>
          </a:xfrm>
        </p:spPr>
        <p:txBody>
          <a:bodyPr/>
          <a:lstStyle/>
          <a:p>
            <a:r>
              <a:rPr lang="en-IN" sz="3200" dirty="0"/>
              <a:t>	    The Communication Process </a:t>
            </a:r>
          </a:p>
        </p:txBody>
      </p:sp>
      <p:pic>
        <p:nvPicPr>
          <p:cNvPr id="4" name="Content Placeholder 3" descr="A macro model denoting nine critical factors in effective communication. For long description in Notes pane, press F6. ">
            <a:extLst>
              <a:ext uri="{FF2B5EF4-FFF2-40B4-BE49-F238E27FC236}">
                <a16:creationId xmlns:a16="http://schemas.microsoft.com/office/drawing/2014/main" id="{9C8AB1CD-5645-4C0A-AFAD-C6EDD925F8F0}"/>
              </a:ext>
            </a:extLst>
          </p:cNvPr>
          <p:cNvPicPr>
            <a:picLocks noGrp="1" noChangeAspect="1"/>
          </p:cNvPicPr>
          <p:nvPr>
            <p:ph sz="quarter" idx="13"/>
          </p:nvPr>
        </p:nvPicPr>
        <p:blipFill>
          <a:blip r:embed="rId3"/>
          <a:stretch>
            <a:fillRect/>
          </a:stretch>
        </p:blipFill>
        <p:spPr>
          <a:xfrm>
            <a:off x="144050" y="1703540"/>
            <a:ext cx="8844300" cy="3614370"/>
          </a:xfrm>
          <a:prstGeom prst="rect">
            <a:avLst/>
          </a:prstGeom>
        </p:spPr>
      </p:pic>
    </p:spTree>
    <p:extLst>
      <p:ext uri="{BB962C8B-B14F-4D97-AF65-F5344CB8AC3E}">
        <p14:creationId xmlns:p14="http://schemas.microsoft.com/office/powerpoint/2010/main" val="126589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886A-A863-44B9-A388-A63DF641E1C8}"/>
              </a:ext>
            </a:extLst>
          </p:cNvPr>
          <p:cNvSpPr>
            <a:spLocks noGrp="1"/>
          </p:cNvSpPr>
          <p:nvPr>
            <p:ph type="title"/>
          </p:nvPr>
        </p:nvSpPr>
        <p:spPr>
          <a:xfrm>
            <a:off x="457200" y="215371"/>
            <a:ext cx="8229600" cy="1097279"/>
          </a:xfrm>
        </p:spPr>
        <p:txBody>
          <a:bodyPr/>
          <a:lstStyle/>
          <a:p>
            <a:r>
              <a:rPr lang="en-IN" sz="3200" dirty="0"/>
              <a:t>Micromodel of Marketing Communication</a:t>
            </a:r>
          </a:p>
        </p:txBody>
      </p:sp>
      <p:sp>
        <p:nvSpPr>
          <p:cNvPr id="3" name="Content Placeholder 2">
            <a:extLst>
              <a:ext uri="{FF2B5EF4-FFF2-40B4-BE49-F238E27FC236}">
                <a16:creationId xmlns:a16="http://schemas.microsoft.com/office/drawing/2014/main" id="{693A3D35-ED3E-4118-8E16-19B0521FB25D}"/>
              </a:ext>
            </a:extLst>
          </p:cNvPr>
          <p:cNvSpPr>
            <a:spLocks noGrp="1"/>
          </p:cNvSpPr>
          <p:nvPr>
            <p:ph sz="quarter" idx="13"/>
          </p:nvPr>
        </p:nvSpPr>
        <p:spPr/>
        <p:txBody>
          <a:bodyPr/>
          <a:lstStyle/>
          <a:p>
            <a:r>
              <a:rPr lang="en-IN" dirty="0"/>
              <a:t>Steps Involved in Generating a Consumer Response:</a:t>
            </a:r>
          </a:p>
          <a:p>
            <a:pPr marL="432" indent="0">
              <a:buNone/>
            </a:pPr>
            <a:endParaRPr lang="en-IN" dirty="0"/>
          </a:p>
          <a:p>
            <a:pPr lvl="1"/>
            <a:r>
              <a:rPr lang="en-IN" dirty="0"/>
              <a:t>Awareness</a:t>
            </a:r>
          </a:p>
          <a:p>
            <a:pPr lvl="1"/>
            <a:r>
              <a:rPr lang="en-IN" dirty="0"/>
              <a:t>Knowledge</a:t>
            </a:r>
          </a:p>
          <a:p>
            <a:pPr lvl="1"/>
            <a:r>
              <a:rPr lang="en-IN" dirty="0"/>
              <a:t>Liking</a:t>
            </a:r>
          </a:p>
          <a:p>
            <a:pPr lvl="1"/>
            <a:r>
              <a:rPr lang="en-IN" dirty="0"/>
              <a:t>Preference</a:t>
            </a:r>
          </a:p>
          <a:p>
            <a:pPr lvl="1"/>
            <a:r>
              <a:rPr lang="en-IN" dirty="0"/>
              <a:t>Conviction</a:t>
            </a:r>
          </a:p>
          <a:p>
            <a:pPr lvl="1"/>
            <a:r>
              <a:rPr lang="en-IN" dirty="0"/>
              <a:t>Purchase</a:t>
            </a:r>
          </a:p>
        </p:txBody>
      </p:sp>
      <p:sp>
        <p:nvSpPr>
          <p:cNvPr id="4" name="TextBox 3">
            <a:extLst>
              <a:ext uri="{FF2B5EF4-FFF2-40B4-BE49-F238E27FC236}">
                <a16:creationId xmlns:a16="http://schemas.microsoft.com/office/drawing/2014/main" id="{408045D3-AB0B-F74E-B85A-DDEDD22C6E95}"/>
              </a:ext>
            </a:extLst>
          </p:cNvPr>
          <p:cNvSpPr txBox="1"/>
          <p:nvPr/>
        </p:nvSpPr>
        <p:spPr>
          <a:xfrm>
            <a:off x="4296427" y="2455102"/>
            <a:ext cx="3068877" cy="2862322"/>
          </a:xfrm>
          <a:prstGeom prst="rect">
            <a:avLst/>
          </a:prstGeom>
          <a:noFill/>
        </p:spPr>
        <p:txBody>
          <a:bodyPr wrap="square" rtlCol="0">
            <a:spAutoFit/>
          </a:bodyPr>
          <a:lstStyle/>
          <a:p>
            <a:endParaRPr lang="en-US" sz="2000" b="1" dirty="0">
              <a:solidFill>
                <a:srgbClr val="FF0000"/>
              </a:solidFill>
            </a:endParaRPr>
          </a:p>
          <a:p>
            <a:r>
              <a:rPr lang="en-US" sz="2000" b="1" dirty="0">
                <a:solidFill>
                  <a:srgbClr val="FF0000"/>
                </a:solidFill>
              </a:rPr>
              <a:t>LEARN</a:t>
            </a:r>
          </a:p>
          <a:p>
            <a:endParaRPr lang="en-US" sz="2000" b="1" dirty="0">
              <a:solidFill>
                <a:srgbClr val="FF0000"/>
              </a:solidFill>
            </a:endParaRPr>
          </a:p>
          <a:p>
            <a:endParaRPr lang="en-US" sz="2000" b="1" dirty="0">
              <a:solidFill>
                <a:srgbClr val="FF0000"/>
              </a:solidFill>
            </a:endParaRPr>
          </a:p>
          <a:p>
            <a:endParaRPr lang="en-US" sz="2000" b="1" dirty="0">
              <a:solidFill>
                <a:srgbClr val="FF0000"/>
              </a:solidFill>
            </a:endParaRPr>
          </a:p>
          <a:p>
            <a:r>
              <a:rPr lang="en-US" sz="2000" b="1" dirty="0">
                <a:solidFill>
                  <a:srgbClr val="FF0000"/>
                </a:solidFill>
              </a:rPr>
              <a:t>FEEL</a:t>
            </a:r>
          </a:p>
          <a:p>
            <a:endParaRPr lang="en-US" sz="2000" b="1" dirty="0">
              <a:solidFill>
                <a:srgbClr val="FF0000"/>
              </a:solidFill>
            </a:endParaRPr>
          </a:p>
          <a:p>
            <a:endParaRPr lang="en-US" sz="2000" b="1" dirty="0">
              <a:solidFill>
                <a:srgbClr val="FF0000"/>
              </a:solidFill>
            </a:endParaRPr>
          </a:p>
          <a:p>
            <a:r>
              <a:rPr lang="en-US" sz="2000" b="1" dirty="0">
                <a:solidFill>
                  <a:srgbClr val="FF0000"/>
                </a:solidFill>
              </a:rPr>
              <a:t>DO</a:t>
            </a:r>
          </a:p>
        </p:txBody>
      </p:sp>
      <p:sp>
        <p:nvSpPr>
          <p:cNvPr id="5" name="Right Brace 4">
            <a:extLst>
              <a:ext uri="{FF2B5EF4-FFF2-40B4-BE49-F238E27FC236}">
                <a16:creationId xmlns:a16="http://schemas.microsoft.com/office/drawing/2014/main" id="{DCE2ABED-A2A6-CB45-88D4-ED141BB30C1A}"/>
              </a:ext>
            </a:extLst>
          </p:cNvPr>
          <p:cNvSpPr/>
          <p:nvPr/>
        </p:nvSpPr>
        <p:spPr>
          <a:xfrm>
            <a:off x="2971755" y="2705622"/>
            <a:ext cx="322589" cy="7640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9B34B071-36BE-0144-8D22-6368D89A31A3}"/>
              </a:ext>
            </a:extLst>
          </p:cNvPr>
          <p:cNvSpPr/>
          <p:nvPr/>
        </p:nvSpPr>
        <p:spPr>
          <a:xfrm>
            <a:off x="2973843" y="3584530"/>
            <a:ext cx="322589" cy="11252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50040A18-5692-664F-A54B-C4021204D714}"/>
              </a:ext>
            </a:extLst>
          </p:cNvPr>
          <p:cNvSpPr/>
          <p:nvPr/>
        </p:nvSpPr>
        <p:spPr>
          <a:xfrm>
            <a:off x="3001980" y="4824607"/>
            <a:ext cx="267312" cy="3987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3297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886A-A863-44B9-A388-A63DF641E1C8}"/>
              </a:ext>
            </a:extLst>
          </p:cNvPr>
          <p:cNvSpPr>
            <a:spLocks noGrp="1"/>
          </p:cNvSpPr>
          <p:nvPr>
            <p:ph type="title"/>
          </p:nvPr>
        </p:nvSpPr>
        <p:spPr>
          <a:xfrm>
            <a:off x="256784" y="2429"/>
            <a:ext cx="8229600" cy="1097279"/>
          </a:xfrm>
        </p:spPr>
        <p:txBody>
          <a:bodyPr/>
          <a:lstStyle/>
          <a:p>
            <a:r>
              <a:rPr lang="en-IN" sz="3200" dirty="0"/>
              <a:t>       Designing Effective Communications</a:t>
            </a:r>
          </a:p>
        </p:txBody>
      </p:sp>
      <p:sp>
        <p:nvSpPr>
          <p:cNvPr id="3" name="Content Placeholder 2">
            <a:extLst>
              <a:ext uri="{FF2B5EF4-FFF2-40B4-BE49-F238E27FC236}">
                <a16:creationId xmlns:a16="http://schemas.microsoft.com/office/drawing/2014/main" id="{693A3D35-ED3E-4118-8E16-19B0521FB25D}"/>
              </a:ext>
            </a:extLst>
          </p:cNvPr>
          <p:cNvSpPr>
            <a:spLocks noGrp="1"/>
          </p:cNvSpPr>
          <p:nvPr>
            <p:ph sz="quarter" idx="13"/>
          </p:nvPr>
        </p:nvSpPr>
        <p:spPr/>
        <p:txBody>
          <a:bodyPr/>
          <a:lstStyle/>
          <a:p>
            <a:r>
              <a:rPr lang="en-IN" dirty="0"/>
              <a:t>What to Say </a:t>
            </a:r>
            <a:r>
              <a:rPr lang="en-IN" dirty="0">
                <a:solidFill>
                  <a:srgbClr val="FF0000"/>
                </a:solidFill>
              </a:rPr>
              <a:t>(message strategy)</a:t>
            </a:r>
          </a:p>
          <a:p>
            <a:r>
              <a:rPr lang="en-IN" dirty="0"/>
              <a:t>To Whom Should it be Said (target audience/reach)</a:t>
            </a:r>
          </a:p>
          <a:p>
            <a:r>
              <a:rPr lang="en-IN" dirty="0"/>
              <a:t>How to Say it </a:t>
            </a:r>
            <a:r>
              <a:rPr lang="en-IN" dirty="0">
                <a:solidFill>
                  <a:srgbClr val="FF0000"/>
                </a:solidFill>
              </a:rPr>
              <a:t>(creative strategy)</a:t>
            </a:r>
          </a:p>
          <a:p>
            <a:r>
              <a:rPr lang="en-IN" dirty="0"/>
              <a:t>When to Say it (timing)</a:t>
            </a:r>
          </a:p>
          <a:p>
            <a:r>
              <a:rPr lang="en-IN" dirty="0"/>
              <a:t>Who Should Say it </a:t>
            </a:r>
            <a:r>
              <a:rPr lang="en-IN" dirty="0">
                <a:solidFill>
                  <a:srgbClr val="FF0000"/>
                </a:solidFill>
              </a:rPr>
              <a:t>(message source)</a:t>
            </a:r>
          </a:p>
          <a:p>
            <a:r>
              <a:rPr lang="en-IN" dirty="0"/>
              <a:t>Where to Say it (media)</a:t>
            </a:r>
          </a:p>
          <a:p>
            <a:r>
              <a:rPr lang="en-IN" dirty="0"/>
              <a:t>How Often Should it be Said (frequency)</a:t>
            </a:r>
          </a:p>
        </p:txBody>
      </p:sp>
      <p:pic>
        <p:nvPicPr>
          <p:cNvPr id="4" name="Picture 3">
            <a:extLst>
              <a:ext uri="{FF2B5EF4-FFF2-40B4-BE49-F238E27FC236}">
                <a16:creationId xmlns:a16="http://schemas.microsoft.com/office/drawing/2014/main" id="{EFFDD716-C5CF-6841-B270-A0192789643B}"/>
              </a:ext>
            </a:extLst>
          </p:cNvPr>
          <p:cNvPicPr>
            <a:picLocks noChangeAspect="1"/>
          </p:cNvPicPr>
          <p:nvPr/>
        </p:nvPicPr>
        <p:blipFill>
          <a:blip r:embed="rId3"/>
          <a:stretch>
            <a:fillRect/>
          </a:stretch>
        </p:blipFill>
        <p:spPr>
          <a:xfrm>
            <a:off x="6357567" y="2963084"/>
            <a:ext cx="2686225" cy="1784281"/>
          </a:xfrm>
          <a:prstGeom prst="rect">
            <a:avLst/>
          </a:prstGeom>
        </p:spPr>
      </p:pic>
    </p:spTree>
    <p:extLst>
      <p:ext uri="{BB962C8B-B14F-4D97-AF65-F5344CB8AC3E}">
        <p14:creationId xmlns:p14="http://schemas.microsoft.com/office/powerpoint/2010/main" val="280037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FB65-D339-4F7D-8C23-D58EF8CCD371}"/>
              </a:ext>
            </a:extLst>
          </p:cNvPr>
          <p:cNvSpPr>
            <a:spLocks noGrp="1"/>
          </p:cNvSpPr>
          <p:nvPr>
            <p:ph type="title"/>
          </p:nvPr>
        </p:nvSpPr>
        <p:spPr>
          <a:xfrm>
            <a:off x="457200" y="-348299"/>
            <a:ext cx="8229600" cy="1097279"/>
          </a:xfrm>
        </p:spPr>
        <p:txBody>
          <a:bodyPr/>
          <a:lstStyle/>
          <a:p>
            <a:r>
              <a:rPr lang="en-IN" sz="3200" dirty="0"/>
              <a:t>   Developing a Communication Program</a:t>
            </a:r>
          </a:p>
        </p:txBody>
      </p:sp>
      <p:pic>
        <p:nvPicPr>
          <p:cNvPr id="4" name="Content Placeholder 3" descr="A flowchart shows the systematic process of developing an effective communication program. For long description in Notes pane, press F6. ">
            <a:extLst>
              <a:ext uri="{FF2B5EF4-FFF2-40B4-BE49-F238E27FC236}">
                <a16:creationId xmlns:a16="http://schemas.microsoft.com/office/drawing/2014/main" id="{43A38ABC-CF3D-40C2-BDA0-A7C6A50D8903}"/>
              </a:ext>
            </a:extLst>
          </p:cNvPr>
          <p:cNvPicPr>
            <a:picLocks noGrp="1" noChangeAspect="1"/>
          </p:cNvPicPr>
          <p:nvPr>
            <p:ph sz="quarter" idx="13"/>
          </p:nvPr>
        </p:nvPicPr>
        <p:blipFill>
          <a:blip r:embed="rId3"/>
          <a:stretch>
            <a:fillRect/>
          </a:stretch>
        </p:blipFill>
        <p:spPr>
          <a:xfrm>
            <a:off x="3444099" y="602091"/>
            <a:ext cx="2242718" cy="5866668"/>
          </a:xfrm>
          <a:prstGeom prst="rect">
            <a:avLst/>
          </a:prstGeom>
        </p:spPr>
      </p:pic>
    </p:spTree>
    <p:extLst>
      <p:ext uri="{BB962C8B-B14F-4D97-AF65-F5344CB8AC3E}">
        <p14:creationId xmlns:p14="http://schemas.microsoft.com/office/powerpoint/2010/main" val="2500148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313C-B5BD-464A-B4A3-F832124DBF17}"/>
              </a:ext>
            </a:extLst>
          </p:cNvPr>
          <p:cNvSpPr>
            <a:spLocks noGrp="1"/>
          </p:cNvSpPr>
          <p:nvPr>
            <p:ph type="title"/>
          </p:nvPr>
        </p:nvSpPr>
        <p:spPr>
          <a:xfrm>
            <a:off x="795401" y="-197987"/>
            <a:ext cx="8556171" cy="1097279"/>
          </a:xfrm>
        </p:spPr>
        <p:txBody>
          <a:bodyPr/>
          <a:lstStyle/>
          <a:p>
            <a:r>
              <a:rPr lang="en-US" altLang="en-US" sz="3200" dirty="0"/>
              <a:t>Setting the Communication Objectives</a:t>
            </a:r>
            <a:endParaRPr lang="en-IN" dirty="0"/>
          </a:p>
        </p:txBody>
      </p:sp>
      <p:sp>
        <p:nvSpPr>
          <p:cNvPr id="3" name="Content Placeholder 2">
            <a:extLst>
              <a:ext uri="{FF2B5EF4-FFF2-40B4-BE49-F238E27FC236}">
                <a16:creationId xmlns:a16="http://schemas.microsoft.com/office/drawing/2014/main" id="{A3DCFE5A-7C8E-4451-9DF5-89E500BE4D26}"/>
              </a:ext>
            </a:extLst>
          </p:cNvPr>
          <p:cNvSpPr>
            <a:spLocks noGrp="1"/>
          </p:cNvSpPr>
          <p:nvPr>
            <p:ph sz="quarter" idx="13"/>
          </p:nvPr>
        </p:nvSpPr>
        <p:spPr>
          <a:xfrm>
            <a:off x="-419620" y="803360"/>
            <a:ext cx="9538570" cy="4663335"/>
          </a:xfrm>
        </p:spPr>
        <p:txBody>
          <a:bodyPr/>
          <a:lstStyle/>
          <a:p>
            <a:pPr marL="458550" lvl="1" indent="0">
              <a:buNone/>
            </a:pPr>
            <a:r>
              <a:rPr lang="en-IN" b="1" dirty="0"/>
              <a:t>Communications objective</a:t>
            </a:r>
          </a:p>
          <a:p>
            <a:pPr lvl="2"/>
            <a:r>
              <a:rPr lang="en-IN" dirty="0"/>
              <a:t>A </a:t>
            </a:r>
            <a:r>
              <a:rPr lang="en-IN" dirty="0">
                <a:solidFill>
                  <a:srgbClr val="FF0000"/>
                </a:solidFill>
              </a:rPr>
              <a:t>specific task </a:t>
            </a:r>
            <a:r>
              <a:rPr lang="en-IN" dirty="0"/>
              <a:t>and achievement level to be accomplished with a </a:t>
            </a:r>
            <a:r>
              <a:rPr lang="en-IN" dirty="0">
                <a:solidFill>
                  <a:srgbClr val="FF0000"/>
                </a:solidFill>
              </a:rPr>
              <a:t>specific audience </a:t>
            </a:r>
            <a:r>
              <a:rPr lang="en-IN" dirty="0"/>
              <a:t>in a </a:t>
            </a:r>
            <a:r>
              <a:rPr lang="en-IN" dirty="0">
                <a:solidFill>
                  <a:srgbClr val="FF0000"/>
                </a:solidFill>
              </a:rPr>
              <a:t>specific period</a:t>
            </a:r>
          </a:p>
          <a:p>
            <a:pPr lvl="3"/>
            <a:r>
              <a:rPr lang="en-IN" dirty="0">
                <a:solidFill>
                  <a:srgbClr val="0070C0"/>
                </a:solidFill>
              </a:rPr>
              <a:t>Creating awareness</a:t>
            </a:r>
          </a:p>
          <a:p>
            <a:pPr lvl="3"/>
            <a:r>
              <a:rPr lang="en-IN" dirty="0">
                <a:solidFill>
                  <a:srgbClr val="0070C0"/>
                </a:solidFill>
              </a:rPr>
              <a:t>Building preferences</a:t>
            </a:r>
          </a:p>
          <a:p>
            <a:pPr lvl="3"/>
            <a:r>
              <a:rPr lang="en-IN" dirty="0">
                <a:solidFill>
                  <a:srgbClr val="0070C0"/>
                </a:solidFill>
              </a:rPr>
              <a:t>Inciting action</a:t>
            </a:r>
          </a:p>
          <a:p>
            <a:pPr marL="1369800" lvl="3" indent="0">
              <a:buNone/>
            </a:pPr>
            <a:endParaRPr lang="en-IN" dirty="0"/>
          </a:p>
          <a:p>
            <a:pPr marL="1369800" lvl="3" indent="0">
              <a:buNone/>
            </a:pPr>
            <a:r>
              <a:rPr lang="en-IN" dirty="0">
                <a:solidFill>
                  <a:srgbClr val="00B050"/>
                </a:solidFill>
              </a:rPr>
              <a:t>“Create awareness of the new James Bond movie among 40% of Millennial consumers prior to the movie premiere”</a:t>
            </a:r>
          </a:p>
          <a:p>
            <a:pPr marL="1369800" lvl="3" indent="0">
              <a:buNone/>
            </a:pPr>
            <a:endParaRPr lang="en-IN" dirty="0">
              <a:solidFill>
                <a:srgbClr val="00B050"/>
              </a:solidFill>
            </a:endParaRPr>
          </a:p>
          <a:p>
            <a:pPr marL="1369800" lvl="3" indent="0">
              <a:buNone/>
            </a:pPr>
            <a:r>
              <a:rPr lang="en-IN" dirty="0">
                <a:solidFill>
                  <a:srgbClr val="0070C0"/>
                </a:solidFill>
              </a:rPr>
              <a:t>“Increase the number of consumers who believe that toothpaste Brand X has superior whitening power from 10% to 40% in one year”</a:t>
            </a:r>
          </a:p>
          <a:p>
            <a:pPr marL="1369800" lvl="3" indent="0">
              <a:buNone/>
            </a:pPr>
            <a:endParaRPr lang="en-IN" dirty="0"/>
          </a:p>
        </p:txBody>
      </p:sp>
    </p:spTree>
    <p:extLst>
      <p:ext uri="{BB962C8B-B14F-4D97-AF65-F5344CB8AC3E}">
        <p14:creationId xmlns:p14="http://schemas.microsoft.com/office/powerpoint/2010/main" val="4183442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313C-B5BD-464A-B4A3-F832124DBF17}"/>
              </a:ext>
            </a:extLst>
          </p:cNvPr>
          <p:cNvSpPr>
            <a:spLocks noGrp="1"/>
          </p:cNvSpPr>
          <p:nvPr>
            <p:ph type="title"/>
          </p:nvPr>
        </p:nvSpPr>
        <p:spPr>
          <a:xfrm>
            <a:off x="519829" y="-122831"/>
            <a:ext cx="8556171" cy="1097279"/>
          </a:xfrm>
        </p:spPr>
        <p:txBody>
          <a:bodyPr/>
          <a:lstStyle/>
          <a:p>
            <a:r>
              <a:rPr lang="en-IN" sz="3200" dirty="0"/>
              <a:t>Determining the communications budget</a:t>
            </a:r>
            <a:r>
              <a:rPr lang="en-US" altLang="en-US" sz="3200" dirty="0"/>
              <a:t> </a:t>
            </a:r>
            <a:endParaRPr lang="en-IN" dirty="0"/>
          </a:p>
        </p:txBody>
      </p:sp>
      <p:sp>
        <p:nvSpPr>
          <p:cNvPr id="3" name="Content Placeholder 2">
            <a:extLst>
              <a:ext uri="{FF2B5EF4-FFF2-40B4-BE49-F238E27FC236}">
                <a16:creationId xmlns:a16="http://schemas.microsoft.com/office/drawing/2014/main" id="{A3DCFE5A-7C8E-4451-9DF5-89E500BE4D26}"/>
              </a:ext>
            </a:extLst>
          </p:cNvPr>
          <p:cNvSpPr>
            <a:spLocks noGrp="1"/>
          </p:cNvSpPr>
          <p:nvPr>
            <p:ph sz="quarter" idx="13"/>
          </p:nvPr>
        </p:nvSpPr>
        <p:spPr>
          <a:xfrm>
            <a:off x="81420" y="1279348"/>
            <a:ext cx="8686800" cy="4663335"/>
          </a:xfrm>
        </p:spPr>
        <p:txBody>
          <a:bodyPr/>
          <a:lstStyle/>
          <a:p>
            <a:pPr lvl="1"/>
            <a:r>
              <a:rPr lang="en-IN" b="1" dirty="0"/>
              <a:t>Objective and task budgeting</a:t>
            </a:r>
          </a:p>
          <a:p>
            <a:pPr lvl="1"/>
            <a:r>
              <a:rPr lang="en-IN" dirty="0"/>
              <a:t>Define specific objective, identify tasks to be performed, estimate costs</a:t>
            </a:r>
          </a:p>
          <a:p>
            <a:pPr lvl="2"/>
            <a:r>
              <a:rPr lang="en-IN" dirty="0"/>
              <a:t>Consider:</a:t>
            </a:r>
          </a:p>
          <a:p>
            <a:pPr lvl="3"/>
            <a:r>
              <a:rPr lang="en-IN" dirty="0"/>
              <a:t>Stage in product life cycle</a:t>
            </a:r>
          </a:p>
          <a:p>
            <a:pPr lvl="3"/>
            <a:r>
              <a:rPr lang="en-IN" dirty="0"/>
              <a:t>Product differentiation</a:t>
            </a:r>
          </a:p>
          <a:p>
            <a:pPr lvl="3"/>
            <a:r>
              <a:rPr lang="en-IN" dirty="0"/>
              <a:t>Market share</a:t>
            </a:r>
          </a:p>
          <a:p>
            <a:pPr lvl="3"/>
            <a:r>
              <a:rPr lang="en-IN" dirty="0"/>
              <a:t>Message complexity</a:t>
            </a:r>
          </a:p>
          <a:p>
            <a:pPr lvl="3"/>
            <a:r>
              <a:rPr lang="en-IN" dirty="0"/>
              <a:t>Reach</a:t>
            </a:r>
          </a:p>
          <a:p>
            <a:pPr lvl="3"/>
            <a:r>
              <a:rPr lang="en-IN" dirty="0"/>
              <a:t>Competitive communication</a:t>
            </a:r>
          </a:p>
          <a:p>
            <a:pPr lvl="3"/>
            <a:r>
              <a:rPr lang="en-IN" dirty="0"/>
              <a:t>Available resources ($$)</a:t>
            </a:r>
          </a:p>
        </p:txBody>
      </p:sp>
      <p:pic>
        <p:nvPicPr>
          <p:cNvPr id="4" name="Picture 3">
            <a:extLst>
              <a:ext uri="{FF2B5EF4-FFF2-40B4-BE49-F238E27FC236}">
                <a16:creationId xmlns:a16="http://schemas.microsoft.com/office/drawing/2014/main" id="{58173923-415A-1341-863D-99C3E252723F}"/>
              </a:ext>
            </a:extLst>
          </p:cNvPr>
          <p:cNvPicPr>
            <a:picLocks noChangeAspect="1"/>
          </p:cNvPicPr>
          <p:nvPr/>
        </p:nvPicPr>
        <p:blipFill>
          <a:blip r:embed="rId3"/>
          <a:stretch>
            <a:fillRect/>
          </a:stretch>
        </p:blipFill>
        <p:spPr>
          <a:xfrm>
            <a:off x="5534416" y="2765294"/>
            <a:ext cx="3609584" cy="2586869"/>
          </a:xfrm>
          <a:prstGeom prst="rect">
            <a:avLst/>
          </a:prstGeom>
        </p:spPr>
      </p:pic>
    </p:spTree>
    <p:extLst>
      <p:ext uri="{BB962C8B-B14F-4D97-AF65-F5344CB8AC3E}">
        <p14:creationId xmlns:p14="http://schemas.microsoft.com/office/powerpoint/2010/main" val="347660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FC7F-B4CB-42B8-8E00-B92015A43C4C}"/>
              </a:ext>
            </a:extLst>
          </p:cNvPr>
          <p:cNvSpPr>
            <a:spLocks noGrp="1"/>
          </p:cNvSpPr>
          <p:nvPr>
            <p:ph type="title"/>
          </p:nvPr>
        </p:nvSpPr>
        <p:spPr/>
        <p:txBody>
          <a:bodyPr/>
          <a:lstStyle/>
          <a:p>
            <a:r>
              <a:rPr lang="en-IN" dirty="0"/>
              <a:t>Identifying the Target Audience</a:t>
            </a:r>
          </a:p>
        </p:txBody>
      </p:sp>
      <p:sp>
        <p:nvSpPr>
          <p:cNvPr id="3" name="Content Placeholder 2">
            <a:extLst>
              <a:ext uri="{FF2B5EF4-FFF2-40B4-BE49-F238E27FC236}">
                <a16:creationId xmlns:a16="http://schemas.microsoft.com/office/drawing/2014/main" id="{CEF9C453-70D9-4F15-B95E-64A16F25F0A4}"/>
              </a:ext>
            </a:extLst>
          </p:cNvPr>
          <p:cNvSpPr>
            <a:spLocks noGrp="1"/>
          </p:cNvSpPr>
          <p:nvPr>
            <p:ph sz="quarter" idx="13"/>
          </p:nvPr>
        </p:nvSpPr>
        <p:spPr/>
        <p:txBody>
          <a:bodyPr/>
          <a:lstStyle/>
          <a:p>
            <a:r>
              <a:rPr lang="en-IN" dirty="0"/>
              <a:t>Start with a clear target audience in mind:</a:t>
            </a:r>
          </a:p>
          <a:p>
            <a:pPr lvl="1"/>
            <a:r>
              <a:rPr lang="en-IN" dirty="0"/>
              <a:t>Potential buyers of the company’s product</a:t>
            </a:r>
          </a:p>
          <a:p>
            <a:pPr lvl="1"/>
            <a:r>
              <a:rPr lang="en-IN" dirty="0"/>
              <a:t>Current users</a:t>
            </a:r>
          </a:p>
          <a:p>
            <a:pPr lvl="1"/>
            <a:r>
              <a:rPr lang="en-IN" dirty="0"/>
              <a:t>Heavy/light users</a:t>
            </a:r>
          </a:p>
          <a:p>
            <a:pPr lvl="1"/>
            <a:endParaRPr lang="en-IN" dirty="0"/>
          </a:p>
          <a:p>
            <a:pPr lvl="1"/>
            <a:r>
              <a:rPr lang="en-IN" dirty="0"/>
              <a:t>The Target Audience and the Target Market do not always fully overlap</a:t>
            </a:r>
          </a:p>
        </p:txBody>
      </p:sp>
      <p:pic>
        <p:nvPicPr>
          <p:cNvPr id="4" name="Picture 3">
            <a:extLst>
              <a:ext uri="{FF2B5EF4-FFF2-40B4-BE49-F238E27FC236}">
                <a16:creationId xmlns:a16="http://schemas.microsoft.com/office/drawing/2014/main" id="{A15B7803-7227-FE43-B992-48586F737F5A}"/>
              </a:ext>
            </a:extLst>
          </p:cNvPr>
          <p:cNvPicPr>
            <a:picLocks noChangeAspect="1"/>
          </p:cNvPicPr>
          <p:nvPr/>
        </p:nvPicPr>
        <p:blipFill>
          <a:blip r:embed="rId3"/>
          <a:stretch>
            <a:fillRect/>
          </a:stretch>
        </p:blipFill>
        <p:spPr>
          <a:xfrm>
            <a:off x="5442298" y="4272458"/>
            <a:ext cx="3365084" cy="1945797"/>
          </a:xfrm>
          <a:prstGeom prst="rect">
            <a:avLst/>
          </a:prstGeom>
        </p:spPr>
      </p:pic>
    </p:spTree>
    <p:extLst>
      <p:ext uri="{BB962C8B-B14F-4D97-AF65-F5344CB8AC3E}">
        <p14:creationId xmlns:p14="http://schemas.microsoft.com/office/powerpoint/2010/main" val="1989649798"/>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148092</TotalTime>
  <Words>2402</Words>
  <Application>Microsoft Macintosh PowerPoint</Application>
  <PresentationFormat>On-screen Show (4:3)</PresentationFormat>
  <Paragraphs>152</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Times New Roman</vt:lpstr>
      <vt:lpstr>Noto Sans Symbols</vt:lpstr>
      <vt:lpstr>Avenir Black</vt:lpstr>
      <vt:lpstr>Arial</vt:lpstr>
      <vt:lpstr>Verdana</vt:lpstr>
      <vt:lpstr>MS PGothic</vt:lpstr>
      <vt:lpstr>USHE</vt:lpstr>
      <vt:lpstr>USHE_slide options</vt:lpstr>
      <vt:lpstr>Marketing Management</vt:lpstr>
      <vt:lpstr>Marketing Communications</vt:lpstr>
      <vt:lpstr>     The Communication Process </vt:lpstr>
      <vt:lpstr>Micromodel of Marketing Communication</vt:lpstr>
      <vt:lpstr>       Designing Effective Communications</vt:lpstr>
      <vt:lpstr>   Developing a Communication Program</vt:lpstr>
      <vt:lpstr>Setting the Communication Objectives</vt:lpstr>
      <vt:lpstr>Determining the communications budget </vt:lpstr>
      <vt:lpstr>Identifying the Target Audience</vt:lpstr>
      <vt:lpstr>    Marketing Communications Mix</vt:lpstr>
      <vt:lpstr>Developing a Media Plan </vt:lpstr>
      <vt:lpstr> Media Plan Example</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12, Managing Marketing Communications</dc:title>
  <dc:subject>Business</dc:subject>
  <dc:creator>Kotler/Keller/Chernev</dc:creator>
  <cp:keywords>Marketing Management</cp:keywords>
  <dc:description>Long description alt-text is inserted in the notes pane.</dc:description>
  <cp:lastModifiedBy>Paul Galvani</cp:lastModifiedBy>
  <cp:revision>831</cp:revision>
  <cp:lastPrinted>2021-12-23T18:50:43Z</cp:lastPrinted>
  <dcterms:modified xsi:type="dcterms:W3CDTF">2021-12-26T15:48:06Z</dcterms:modified>
</cp:coreProperties>
</file>