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fntdata" ContentType="application/x-fontdata"/>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21"/>
  </p:notesMasterIdLst>
  <p:handoutMasterIdLst>
    <p:handoutMasterId r:id="rId22"/>
  </p:handoutMasterIdLst>
  <p:sldIdLst>
    <p:sldId id="330" r:id="rId3"/>
    <p:sldId id="411" r:id="rId4"/>
    <p:sldId id="808" r:id="rId5"/>
    <p:sldId id="806" r:id="rId6"/>
    <p:sldId id="805" r:id="rId7"/>
    <p:sldId id="804" r:id="rId8"/>
    <p:sldId id="735" r:id="rId9"/>
    <p:sldId id="415" r:id="rId10"/>
    <p:sldId id="800" r:id="rId11"/>
    <p:sldId id="418" r:id="rId12"/>
    <p:sldId id="803" r:id="rId13"/>
    <p:sldId id="420" r:id="rId14"/>
    <p:sldId id="422" r:id="rId15"/>
    <p:sldId id="426" r:id="rId16"/>
    <p:sldId id="432" r:id="rId17"/>
    <p:sldId id="437" r:id="rId18"/>
    <p:sldId id="436" r:id="rId19"/>
    <p:sldId id="807"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Noto Sans Symbols" panose="020B0502040504020204" pitchFamily="34" charset="0"/>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6" autoAdjust="0"/>
    <p:restoredTop sz="69678" autoAdjust="0"/>
  </p:normalViewPr>
  <p:slideViewPr>
    <p:cSldViewPr snapToGrid="0" snapToObjects="1">
      <p:cViewPr varScale="1">
        <p:scale>
          <a:sx n="76" d="100"/>
          <a:sy n="76" d="100"/>
        </p:scale>
        <p:origin x="3096" y="200"/>
      </p:cViewPr>
      <p:guideLst>
        <p:guide orient="horz" pos="4042"/>
        <p:guide pos="295"/>
        <p:guide orient="horz" pos="4178"/>
        <p:guide orient="horz" pos="119"/>
        <p:guide orient="horz" pos="709"/>
        <p:guide orient="horz" pos="1071"/>
        <p:guide pos="635"/>
      </p:guideLst>
    </p:cSldViewPr>
  </p:slideViewPr>
  <p:outlineViewPr>
    <p:cViewPr>
      <p:scale>
        <a:sx n="33" d="100"/>
        <a:sy n="33" d="100"/>
      </p:scale>
      <p:origin x="0" y="-23622"/>
    </p:cViewPr>
  </p:outlineViewPr>
  <p:notesTextViewPr>
    <p:cViewPr>
      <p:scale>
        <a:sx n="100" d="100"/>
        <a:sy n="100" d="100"/>
      </p:scale>
      <p:origin x="0" y="0"/>
    </p:cViewPr>
  </p:notesTextViewPr>
  <p:sorterViewPr>
    <p:cViewPr varScale="1">
      <p:scale>
        <a:sx n="100" d="100"/>
        <a:sy n="100" d="100"/>
      </p:scale>
      <p:origin x="0" y="-3344"/>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8BFC0B-5B8E-8442-9DFC-7E7A83B0C613}" type="doc">
      <dgm:prSet loTypeId="urn:microsoft.com/office/officeart/2005/8/layout/process2" loCatId="" qsTypeId="urn:microsoft.com/office/officeart/2005/8/quickstyle/simple1" qsCatId="simple" csTypeId="urn:microsoft.com/office/officeart/2005/8/colors/accent1_2" csCatId="accent1" phldr="1"/>
      <dgm:spPr/>
    </dgm:pt>
    <dgm:pt modelId="{FED9D0A9-FAC3-0E4A-B62C-52367B8074B3}">
      <dgm:prSet phldrT="[Text]"/>
      <dgm:spPr>
        <a:solidFill>
          <a:srgbClr val="007FA3"/>
        </a:solidFill>
      </dgm:spPr>
      <dgm:t>
        <a:bodyPr/>
        <a:lstStyle/>
        <a:p>
          <a:r>
            <a:rPr lang="en-US" dirty="0"/>
            <a:t>Define Pricing Objective</a:t>
          </a:r>
        </a:p>
      </dgm:t>
    </dgm:pt>
    <dgm:pt modelId="{5DBFD042-8196-BE4E-8426-177FF194DF06}" type="parTrans" cxnId="{BC948452-479E-C448-A727-518FB208DAC0}">
      <dgm:prSet/>
      <dgm:spPr/>
      <dgm:t>
        <a:bodyPr/>
        <a:lstStyle/>
        <a:p>
          <a:endParaRPr lang="en-US"/>
        </a:p>
      </dgm:t>
    </dgm:pt>
    <dgm:pt modelId="{8ECE46CD-C4C0-7249-BD01-82BA4DF56D98}" type="sibTrans" cxnId="{BC948452-479E-C448-A727-518FB208DAC0}">
      <dgm:prSet/>
      <dgm:spPr>
        <a:solidFill>
          <a:schemeClr val="tx1"/>
        </a:solidFill>
      </dgm:spPr>
      <dgm:t>
        <a:bodyPr/>
        <a:lstStyle/>
        <a:p>
          <a:endParaRPr lang="en-US"/>
        </a:p>
      </dgm:t>
    </dgm:pt>
    <dgm:pt modelId="{EC3E4237-76B8-FF4C-BD1C-9639BDC52A70}">
      <dgm:prSet phldrT="[Text]"/>
      <dgm:spPr>
        <a:solidFill>
          <a:srgbClr val="007FA3"/>
        </a:solidFill>
      </dgm:spPr>
      <dgm:t>
        <a:bodyPr/>
        <a:lstStyle/>
        <a:p>
          <a:r>
            <a:rPr lang="en-US" dirty="0"/>
            <a:t>Select Pricing Method</a:t>
          </a:r>
        </a:p>
      </dgm:t>
    </dgm:pt>
    <dgm:pt modelId="{2BBCA467-4953-9B45-A1D8-1437695DDDBB}" type="parTrans" cxnId="{14403602-1904-8E41-B44D-06B901F815CA}">
      <dgm:prSet/>
      <dgm:spPr/>
      <dgm:t>
        <a:bodyPr/>
        <a:lstStyle/>
        <a:p>
          <a:endParaRPr lang="en-US"/>
        </a:p>
      </dgm:t>
    </dgm:pt>
    <dgm:pt modelId="{500C71C1-35A5-7445-8B11-C854C5718A66}" type="sibTrans" cxnId="{14403602-1904-8E41-B44D-06B901F815CA}">
      <dgm:prSet/>
      <dgm:spPr>
        <a:solidFill>
          <a:schemeClr val="tx1"/>
        </a:solidFill>
      </dgm:spPr>
      <dgm:t>
        <a:bodyPr/>
        <a:lstStyle/>
        <a:p>
          <a:endParaRPr lang="en-US"/>
        </a:p>
      </dgm:t>
    </dgm:pt>
    <dgm:pt modelId="{CDF642F2-5ABA-F64A-9748-F98DC38D4A5D}">
      <dgm:prSet phldrT="[Text]"/>
      <dgm:spPr>
        <a:solidFill>
          <a:srgbClr val="007FA3"/>
        </a:solidFill>
      </dgm:spPr>
      <dgm:t>
        <a:bodyPr/>
        <a:lstStyle/>
        <a:p>
          <a:r>
            <a:rPr lang="en-US" dirty="0"/>
            <a:t>Set Final Price</a:t>
          </a:r>
        </a:p>
      </dgm:t>
    </dgm:pt>
    <dgm:pt modelId="{AB82CAC4-EF45-F540-A610-601BC0884B41}" type="parTrans" cxnId="{D771E25B-2F26-E94A-89A3-B7A558C0C62B}">
      <dgm:prSet/>
      <dgm:spPr/>
      <dgm:t>
        <a:bodyPr/>
        <a:lstStyle/>
        <a:p>
          <a:endParaRPr lang="en-US"/>
        </a:p>
      </dgm:t>
    </dgm:pt>
    <dgm:pt modelId="{F2BA2EF1-CE67-E94F-B74E-84951ED6CFF8}" type="sibTrans" cxnId="{D771E25B-2F26-E94A-89A3-B7A558C0C62B}">
      <dgm:prSet/>
      <dgm:spPr/>
      <dgm:t>
        <a:bodyPr/>
        <a:lstStyle/>
        <a:p>
          <a:endParaRPr lang="en-US"/>
        </a:p>
      </dgm:t>
    </dgm:pt>
    <dgm:pt modelId="{E1342BFC-6F16-4142-B2A1-AFC24FB288BB}">
      <dgm:prSet/>
      <dgm:spPr>
        <a:solidFill>
          <a:srgbClr val="007FA3"/>
        </a:solidFill>
      </dgm:spPr>
      <dgm:t>
        <a:bodyPr/>
        <a:lstStyle/>
        <a:p>
          <a:r>
            <a:rPr lang="en-US" dirty="0"/>
            <a:t>Determine Demand</a:t>
          </a:r>
        </a:p>
      </dgm:t>
    </dgm:pt>
    <dgm:pt modelId="{E41737B3-9D81-B444-A883-7D54D23BC5BB}" type="parTrans" cxnId="{0D08D887-28FE-C64B-B241-F4F547745AC9}">
      <dgm:prSet/>
      <dgm:spPr/>
      <dgm:t>
        <a:bodyPr/>
        <a:lstStyle/>
        <a:p>
          <a:endParaRPr lang="en-US"/>
        </a:p>
      </dgm:t>
    </dgm:pt>
    <dgm:pt modelId="{16EEF666-1171-7E41-AB38-2571FFFD6C74}" type="sibTrans" cxnId="{0D08D887-28FE-C64B-B241-F4F547745AC9}">
      <dgm:prSet/>
      <dgm:spPr>
        <a:solidFill>
          <a:schemeClr val="tx1"/>
        </a:solidFill>
      </dgm:spPr>
      <dgm:t>
        <a:bodyPr/>
        <a:lstStyle/>
        <a:p>
          <a:endParaRPr lang="en-US"/>
        </a:p>
      </dgm:t>
    </dgm:pt>
    <dgm:pt modelId="{F994871E-4701-564E-8A11-7AF4BC4A8027}">
      <dgm:prSet/>
      <dgm:spPr>
        <a:solidFill>
          <a:srgbClr val="007FA3"/>
        </a:solidFill>
      </dgm:spPr>
      <dgm:t>
        <a:bodyPr/>
        <a:lstStyle/>
        <a:p>
          <a:r>
            <a:rPr lang="en-US" dirty="0"/>
            <a:t>Estimate Costs</a:t>
          </a:r>
        </a:p>
      </dgm:t>
    </dgm:pt>
    <dgm:pt modelId="{F8010904-8CA0-F141-8EBB-8B388AEE6610}" type="parTrans" cxnId="{BB8A647E-5585-354C-99B2-799D852D308D}">
      <dgm:prSet/>
      <dgm:spPr/>
      <dgm:t>
        <a:bodyPr/>
        <a:lstStyle/>
        <a:p>
          <a:endParaRPr lang="en-US"/>
        </a:p>
      </dgm:t>
    </dgm:pt>
    <dgm:pt modelId="{2D4A6479-3271-7548-8EFD-5D2BA58770E9}" type="sibTrans" cxnId="{BB8A647E-5585-354C-99B2-799D852D308D}">
      <dgm:prSet/>
      <dgm:spPr>
        <a:solidFill>
          <a:schemeClr val="tx1"/>
        </a:solidFill>
      </dgm:spPr>
      <dgm:t>
        <a:bodyPr/>
        <a:lstStyle/>
        <a:p>
          <a:endParaRPr lang="en-US"/>
        </a:p>
      </dgm:t>
    </dgm:pt>
    <dgm:pt modelId="{985E8DFB-2969-8446-8213-9E080886852C}">
      <dgm:prSet/>
      <dgm:spPr>
        <a:solidFill>
          <a:srgbClr val="007FA3"/>
        </a:solidFill>
      </dgm:spPr>
      <dgm:t>
        <a:bodyPr/>
        <a:lstStyle/>
        <a:p>
          <a:r>
            <a:rPr lang="en-US" dirty="0"/>
            <a:t>Analyze Competition</a:t>
          </a:r>
        </a:p>
      </dgm:t>
    </dgm:pt>
    <dgm:pt modelId="{FEF54774-92EA-1849-A9C5-47F6420C7EC0}" type="parTrans" cxnId="{5F89E8B8-1F2B-AC49-BED7-29BCF15473A6}">
      <dgm:prSet/>
      <dgm:spPr/>
      <dgm:t>
        <a:bodyPr/>
        <a:lstStyle/>
        <a:p>
          <a:endParaRPr lang="en-US"/>
        </a:p>
      </dgm:t>
    </dgm:pt>
    <dgm:pt modelId="{E7461ACE-3947-D947-BBB8-CF6DF61BB45C}" type="sibTrans" cxnId="{5F89E8B8-1F2B-AC49-BED7-29BCF15473A6}">
      <dgm:prSet/>
      <dgm:spPr>
        <a:solidFill>
          <a:schemeClr val="tx1"/>
        </a:solidFill>
      </dgm:spPr>
      <dgm:t>
        <a:bodyPr/>
        <a:lstStyle/>
        <a:p>
          <a:endParaRPr lang="en-US"/>
        </a:p>
      </dgm:t>
    </dgm:pt>
    <dgm:pt modelId="{1C5E2120-5365-8E41-97EB-FB5124371507}" type="pres">
      <dgm:prSet presAssocID="{A88BFC0B-5B8E-8442-9DFC-7E7A83B0C613}" presName="linearFlow" presStyleCnt="0">
        <dgm:presLayoutVars>
          <dgm:resizeHandles val="exact"/>
        </dgm:presLayoutVars>
      </dgm:prSet>
      <dgm:spPr/>
    </dgm:pt>
    <dgm:pt modelId="{50857AAC-CB86-C347-A96D-0E80ABBC31CD}" type="pres">
      <dgm:prSet presAssocID="{FED9D0A9-FAC3-0E4A-B62C-52367B8074B3}" presName="node" presStyleLbl="node1" presStyleIdx="0" presStyleCnt="6">
        <dgm:presLayoutVars>
          <dgm:bulletEnabled val="1"/>
        </dgm:presLayoutVars>
      </dgm:prSet>
      <dgm:spPr/>
    </dgm:pt>
    <dgm:pt modelId="{D68745B9-C20A-044F-9636-EA3B97872417}" type="pres">
      <dgm:prSet presAssocID="{8ECE46CD-C4C0-7249-BD01-82BA4DF56D98}" presName="sibTrans" presStyleLbl="sibTrans2D1" presStyleIdx="0" presStyleCnt="5"/>
      <dgm:spPr/>
    </dgm:pt>
    <dgm:pt modelId="{C1164290-EC1A-D648-8CE1-8D440BF734BE}" type="pres">
      <dgm:prSet presAssocID="{8ECE46CD-C4C0-7249-BD01-82BA4DF56D98}" presName="connectorText" presStyleLbl="sibTrans2D1" presStyleIdx="0" presStyleCnt="5"/>
      <dgm:spPr/>
    </dgm:pt>
    <dgm:pt modelId="{169196B6-26A3-A74D-9619-C002498FCAC8}" type="pres">
      <dgm:prSet presAssocID="{E1342BFC-6F16-4142-B2A1-AFC24FB288BB}" presName="node" presStyleLbl="node1" presStyleIdx="1" presStyleCnt="6">
        <dgm:presLayoutVars>
          <dgm:bulletEnabled val="1"/>
        </dgm:presLayoutVars>
      </dgm:prSet>
      <dgm:spPr/>
    </dgm:pt>
    <dgm:pt modelId="{6F49274D-7E1B-884F-95A1-52D7D637CD9B}" type="pres">
      <dgm:prSet presAssocID="{16EEF666-1171-7E41-AB38-2571FFFD6C74}" presName="sibTrans" presStyleLbl="sibTrans2D1" presStyleIdx="1" presStyleCnt="5"/>
      <dgm:spPr/>
    </dgm:pt>
    <dgm:pt modelId="{81DEBC07-CB57-AC47-9AB5-5B9B85F180C3}" type="pres">
      <dgm:prSet presAssocID="{16EEF666-1171-7E41-AB38-2571FFFD6C74}" presName="connectorText" presStyleLbl="sibTrans2D1" presStyleIdx="1" presStyleCnt="5"/>
      <dgm:spPr/>
    </dgm:pt>
    <dgm:pt modelId="{89DFAEB6-F176-8140-91A4-25FF074AC7E9}" type="pres">
      <dgm:prSet presAssocID="{F994871E-4701-564E-8A11-7AF4BC4A8027}" presName="node" presStyleLbl="node1" presStyleIdx="2" presStyleCnt="6">
        <dgm:presLayoutVars>
          <dgm:bulletEnabled val="1"/>
        </dgm:presLayoutVars>
      </dgm:prSet>
      <dgm:spPr/>
    </dgm:pt>
    <dgm:pt modelId="{43BB1D60-D7F6-2E45-B42A-DC8FB8CD7CA1}" type="pres">
      <dgm:prSet presAssocID="{2D4A6479-3271-7548-8EFD-5D2BA58770E9}" presName="sibTrans" presStyleLbl="sibTrans2D1" presStyleIdx="2" presStyleCnt="5"/>
      <dgm:spPr/>
    </dgm:pt>
    <dgm:pt modelId="{281A6B56-D61B-7F43-8FF0-8C58E6209FDA}" type="pres">
      <dgm:prSet presAssocID="{2D4A6479-3271-7548-8EFD-5D2BA58770E9}" presName="connectorText" presStyleLbl="sibTrans2D1" presStyleIdx="2" presStyleCnt="5"/>
      <dgm:spPr/>
    </dgm:pt>
    <dgm:pt modelId="{56CC6173-68C3-054D-8157-D519A5D52F5A}" type="pres">
      <dgm:prSet presAssocID="{985E8DFB-2969-8446-8213-9E080886852C}" presName="node" presStyleLbl="node1" presStyleIdx="3" presStyleCnt="6" custLinFactNeighborX="-2228">
        <dgm:presLayoutVars>
          <dgm:bulletEnabled val="1"/>
        </dgm:presLayoutVars>
      </dgm:prSet>
      <dgm:spPr/>
    </dgm:pt>
    <dgm:pt modelId="{F23CC67C-71A4-6B4A-AD95-DB7DB222630D}" type="pres">
      <dgm:prSet presAssocID="{E7461ACE-3947-D947-BBB8-CF6DF61BB45C}" presName="sibTrans" presStyleLbl="sibTrans2D1" presStyleIdx="3" presStyleCnt="5"/>
      <dgm:spPr/>
    </dgm:pt>
    <dgm:pt modelId="{DCB226AE-CF83-DB44-82F5-3BDDF973B7F9}" type="pres">
      <dgm:prSet presAssocID="{E7461ACE-3947-D947-BBB8-CF6DF61BB45C}" presName="connectorText" presStyleLbl="sibTrans2D1" presStyleIdx="3" presStyleCnt="5"/>
      <dgm:spPr/>
    </dgm:pt>
    <dgm:pt modelId="{6B06F53D-9D0B-6A47-94F4-F0A7E5E1ACD7}" type="pres">
      <dgm:prSet presAssocID="{EC3E4237-76B8-FF4C-BD1C-9639BDC52A70}" presName="node" presStyleLbl="node1" presStyleIdx="4" presStyleCnt="6">
        <dgm:presLayoutVars>
          <dgm:bulletEnabled val="1"/>
        </dgm:presLayoutVars>
      </dgm:prSet>
      <dgm:spPr/>
    </dgm:pt>
    <dgm:pt modelId="{C5A7D4D0-A624-CB4E-9BFB-325E9DBE9FAB}" type="pres">
      <dgm:prSet presAssocID="{500C71C1-35A5-7445-8B11-C854C5718A66}" presName="sibTrans" presStyleLbl="sibTrans2D1" presStyleIdx="4" presStyleCnt="5"/>
      <dgm:spPr/>
    </dgm:pt>
    <dgm:pt modelId="{98C8337A-24B6-0F43-B39C-398A19BC38BE}" type="pres">
      <dgm:prSet presAssocID="{500C71C1-35A5-7445-8B11-C854C5718A66}" presName="connectorText" presStyleLbl="sibTrans2D1" presStyleIdx="4" presStyleCnt="5"/>
      <dgm:spPr/>
    </dgm:pt>
    <dgm:pt modelId="{A522040B-E3C9-7D49-AAC7-AA3CAA59F20A}" type="pres">
      <dgm:prSet presAssocID="{CDF642F2-5ABA-F64A-9748-F98DC38D4A5D}" presName="node" presStyleLbl="node1" presStyleIdx="5" presStyleCnt="6">
        <dgm:presLayoutVars>
          <dgm:bulletEnabled val="1"/>
        </dgm:presLayoutVars>
      </dgm:prSet>
      <dgm:spPr/>
    </dgm:pt>
  </dgm:ptLst>
  <dgm:cxnLst>
    <dgm:cxn modelId="{14403602-1904-8E41-B44D-06B901F815CA}" srcId="{A88BFC0B-5B8E-8442-9DFC-7E7A83B0C613}" destId="{EC3E4237-76B8-FF4C-BD1C-9639BDC52A70}" srcOrd="4" destOrd="0" parTransId="{2BBCA467-4953-9B45-A1D8-1437695DDDBB}" sibTransId="{500C71C1-35A5-7445-8B11-C854C5718A66}"/>
    <dgm:cxn modelId="{22564406-E7E3-164E-92E2-957FEEC9C4E1}" type="presOf" srcId="{2D4A6479-3271-7548-8EFD-5D2BA58770E9}" destId="{43BB1D60-D7F6-2E45-B42A-DC8FB8CD7CA1}" srcOrd="0" destOrd="0" presId="urn:microsoft.com/office/officeart/2005/8/layout/process2"/>
    <dgm:cxn modelId="{BAA3E419-4E9D-0B44-AB28-F2364F0311FC}" type="presOf" srcId="{16EEF666-1171-7E41-AB38-2571FFFD6C74}" destId="{81DEBC07-CB57-AC47-9AB5-5B9B85F180C3}" srcOrd="1" destOrd="0" presId="urn:microsoft.com/office/officeart/2005/8/layout/process2"/>
    <dgm:cxn modelId="{0FA28A2D-7CC4-DF4C-B016-5B4545EA7732}" type="presOf" srcId="{985E8DFB-2969-8446-8213-9E080886852C}" destId="{56CC6173-68C3-054D-8157-D519A5D52F5A}" srcOrd="0" destOrd="0" presId="urn:microsoft.com/office/officeart/2005/8/layout/process2"/>
    <dgm:cxn modelId="{18A58246-3D4E-964D-AA16-A1A3B15FB7B0}" type="presOf" srcId="{F994871E-4701-564E-8A11-7AF4BC4A8027}" destId="{89DFAEB6-F176-8140-91A4-25FF074AC7E9}" srcOrd="0" destOrd="0" presId="urn:microsoft.com/office/officeart/2005/8/layout/process2"/>
    <dgm:cxn modelId="{BC948452-479E-C448-A727-518FB208DAC0}" srcId="{A88BFC0B-5B8E-8442-9DFC-7E7A83B0C613}" destId="{FED9D0A9-FAC3-0E4A-B62C-52367B8074B3}" srcOrd="0" destOrd="0" parTransId="{5DBFD042-8196-BE4E-8426-177FF194DF06}" sibTransId="{8ECE46CD-C4C0-7249-BD01-82BA4DF56D98}"/>
    <dgm:cxn modelId="{D771E25B-2F26-E94A-89A3-B7A558C0C62B}" srcId="{A88BFC0B-5B8E-8442-9DFC-7E7A83B0C613}" destId="{CDF642F2-5ABA-F64A-9748-F98DC38D4A5D}" srcOrd="5" destOrd="0" parTransId="{AB82CAC4-EF45-F540-A610-601BC0884B41}" sibTransId="{F2BA2EF1-CE67-E94F-B74E-84951ED6CFF8}"/>
    <dgm:cxn modelId="{127EF369-82AD-DA4C-841C-D87B238F87F8}" type="presOf" srcId="{E7461ACE-3947-D947-BBB8-CF6DF61BB45C}" destId="{F23CC67C-71A4-6B4A-AD95-DB7DB222630D}" srcOrd="0" destOrd="0" presId="urn:microsoft.com/office/officeart/2005/8/layout/process2"/>
    <dgm:cxn modelId="{717B556B-8B8C-EE45-9952-A6AEA8D7E9F8}" type="presOf" srcId="{500C71C1-35A5-7445-8B11-C854C5718A66}" destId="{98C8337A-24B6-0F43-B39C-398A19BC38BE}" srcOrd="1" destOrd="0" presId="urn:microsoft.com/office/officeart/2005/8/layout/process2"/>
    <dgm:cxn modelId="{D6D0596D-1A72-B643-935B-B73B49D53678}" type="presOf" srcId="{2D4A6479-3271-7548-8EFD-5D2BA58770E9}" destId="{281A6B56-D61B-7F43-8FF0-8C58E6209FDA}" srcOrd="1" destOrd="0" presId="urn:microsoft.com/office/officeart/2005/8/layout/process2"/>
    <dgm:cxn modelId="{0B4EBF6E-A7B6-2D44-9426-60183D8476A4}" type="presOf" srcId="{16EEF666-1171-7E41-AB38-2571FFFD6C74}" destId="{6F49274D-7E1B-884F-95A1-52D7D637CD9B}" srcOrd="0" destOrd="0" presId="urn:microsoft.com/office/officeart/2005/8/layout/process2"/>
    <dgm:cxn modelId="{8752A078-828C-804B-8452-6EA3CA594DB9}" type="presOf" srcId="{E1342BFC-6F16-4142-B2A1-AFC24FB288BB}" destId="{169196B6-26A3-A74D-9619-C002498FCAC8}" srcOrd="0" destOrd="0" presId="urn:microsoft.com/office/officeart/2005/8/layout/process2"/>
    <dgm:cxn modelId="{BB8A647E-5585-354C-99B2-799D852D308D}" srcId="{A88BFC0B-5B8E-8442-9DFC-7E7A83B0C613}" destId="{F994871E-4701-564E-8A11-7AF4BC4A8027}" srcOrd="2" destOrd="0" parTransId="{F8010904-8CA0-F141-8EBB-8B388AEE6610}" sibTransId="{2D4A6479-3271-7548-8EFD-5D2BA58770E9}"/>
    <dgm:cxn modelId="{0D08D887-28FE-C64B-B241-F4F547745AC9}" srcId="{A88BFC0B-5B8E-8442-9DFC-7E7A83B0C613}" destId="{E1342BFC-6F16-4142-B2A1-AFC24FB288BB}" srcOrd="1" destOrd="0" parTransId="{E41737B3-9D81-B444-A883-7D54D23BC5BB}" sibTransId="{16EEF666-1171-7E41-AB38-2571FFFD6C74}"/>
    <dgm:cxn modelId="{9EB5D1A2-003C-8343-B163-D6E670E202DE}" type="presOf" srcId="{EC3E4237-76B8-FF4C-BD1C-9639BDC52A70}" destId="{6B06F53D-9D0B-6A47-94F4-F0A7E5E1ACD7}" srcOrd="0" destOrd="0" presId="urn:microsoft.com/office/officeart/2005/8/layout/process2"/>
    <dgm:cxn modelId="{5B1D15A8-9297-B644-A5F7-3EE002B01925}" type="presOf" srcId="{8ECE46CD-C4C0-7249-BD01-82BA4DF56D98}" destId="{C1164290-EC1A-D648-8CE1-8D440BF734BE}" srcOrd="1" destOrd="0" presId="urn:microsoft.com/office/officeart/2005/8/layout/process2"/>
    <dgm:cxn modelId="{5F89E8B8-1F2B-AC49-BED7-29BCF15473A6}" srcId="{A88BFC0B-5B8E-8442-9DFC-7E7A83B0C613}" destId="{985E8DFB-2969-8446-8213-9E080886852C}" srcOrd="3" destOrd="0" parTransId="{FEF54774-92EA-1849-A9C5-47F6420C7EC0}" sibTransId="{E7461ACE-3947-D947-BBB8-CF6DF61BB45C}"/>
    <dgm:cxn modelId="{7FECB1B9-DCA3-144F-BB25-55612C4AED5D}" type="presOf" srcId="{500C71C1-35A5-7445-8B11-C854C5718A66}" destId="{C5A7D4D0-A624-CB4E-9BFB-325E9DBE9FAB}" srcOrd="0" destOrd="0" presId="urn:microsoft.com/office/officeart/2005/8/layout/process2"/>
    <dgm:cxn modelId="{FFF849CD-6DF0-2146-A0D3-2FE892AF3611}" type="presOf" srcId="{E7461ACE-3947-D947-BBB8-CF6DF61BB45C}" destId="{DCB226AE-CF83-DB44-82F5-3BDDF973B7F9}" srcOrd="1" destOrd="0" presId="urn:microsoft.com/office/officeart/2005/8/layout/process2"/>
    <dgm:cxn modelId="{3589C8D6-EC76-7D48-8223-935EC92E996B}" type="presOf" srcId="{CDF642F2-5ABA-F64A-9748-F98DC38D4A5D}" destId="{A522040B-E3C9-7D49-AAC7-AA3CAA59F20A}" srcOrd="0" destOrd="0" presId="urn:microsoft.com/office/officeart/2005/8/layout/process2"/>
    <dgm:cxn modelId="{F2E7F6D7-BB3C-B945-9928-8736850F438F}" type="presOf" srcId="{8ECE46CD-C4C0-7249-BD01-82BA4DF56D98}" destId="{D68745B9-C20A-044F-9636-EA3B97872417}" srcOrd="0" destOrd="0" presId="urn:microsoft.com/office/officeart/2005/8/layout/process2"/>
    <dgm:cxn modelId="{EDCCE5DA-0FC5-9142-B3DD-9B4525D972D5}" type="presOf" srcId="{FED9D0A9-FAC3-0E4A-B62C-52367B8074B3}" destId="{50857AAC-CB86-C347-A96D-0E80ABBC31CD}" srcOrd="0" destOrd="0" presId="urn:microsoft.com/office/officeart/2005/8/layout/process2"/>
    <dgm:cxn modelId="{407C40E2-A188-0E44-9B21-2D35C700B3BB}" type="presOf" srcId="{A88BFC0B-5B8E-8442-9DFC-7E7A83B0C613}" destId="{1C5E2120-5365-8E41-97EB-FB5124371507}" srcOrd="0" destOrd="0" presId="urn:microsoft.com/office/officeart/2005/8/layout/process2"/>
    <dgm:cxn modelId="{350344AB-81B8-3245-BC94-1415EE97CE92}" type="presParOf" srcId="{1C5E2120-5365-8E41-97EB-FB5124371507}" destId="{50857AAC-CB86-C347-A96D-0E80ABBC31CD}" srcOrd="0" destOrd="0" presId="urn:microsoft.com/office/officeart/2005/8/layout/process2"/>
    <dgm:cxn modelId="{67FDF306-999B-D04E-9D08-4FC4CD57D7FB}" type="presParOf" srcId="{1C5E2120-5365-8E41-97EB-FB5124371507}" destId="{D68745B9-C20A-044F-9636-EA3B97872417}" srcOrd="1" destOrd="0" presId="urn:microsoft.com/office/officeart/2005/8/layout/process2"/>
    <dgm:cxn modelId="{D0940CAC-065E-2948-8EF7-2B2B53774F8E}" type="presParOf" srcId="{D68745B9-C20A-044F-9636-EA3B97872417}" destId="{C1164290-EC1A-D648-8CE1-8D440BF734BE}" srcOrd="0" destOrd="0" presId="urn:microsoft.com/office/officeart/2005/8/layout/process2"/>
    <dgm:cxn modelId="{A37CBC3F-FB26-7D44-9165-A5DCD98D8D27}" type="presParOf" srcId="{1C5E2120-5365-8E41-97EB-FB5124371507}" destId="{169196B6-26A3-A74D-9619-C002498FCAC8}" srcOrd="2" destOrd="0" presId="urn:microsoft.com/office/officeart/2005/8/layout/process2"/>
    <dgm:cxn modelId="{15EFDE3B-4740-D446-9D60-6D1192D74527}" type="presParOf" srcId="{1C5E2120-5365-8E41-97EB-FB5124371507}" destId="{6F49274D-7E1B-884F-95A1-52D7D637CD9B}" srcOrd="3" destOrd="0" presId="urn:microsoft.com/office/officeart/2005/8/layout/process2"/>
    <dgm:cxn modelId="{83EB1A84-C1C5-B64D-AF8A-7B9EE67611C2}" type="presParOf" srcId="{6F49274D-7E1B-884F-95A1-52D7D637CD9B}" destId="{81DEBC07-CB57-AC47-9AB5-5B9B85F180C3}" srcOrd="0" destOrd="0" presId="urn:microsoft.com/office/officeart/2005/8/layout/process2"/>
    <dgm:cxn modelId="{9E8C0BA0-4A46-8044-8DFB-DA5B13F4A5DE}" type="presParOf" srcId="{1C5E2120-5365-8E41-97EB-FB5124371507}" destId="{89DFAEB6-F176-8140-91A4-25FF074AC7E9}" srcOrd="4" destOrd="0" presId="urn:microsoft.com/office/officeart/2005/8/layout/process2"/>
    <dgm:cxn modelId="{0E297976-04CD-4944-A40E-714C48B093CF}" type="presParOf" srcId="{1C5E2120-5365-8E41-97EB-FB5124371507}" destId="{43BB1D60-D7F6-2E45-B42A-DC8FB8CD7CA1}" srcOrd="5" destOrd="0" presId="urn:microsoft.com/office/officeart/2005/8/layout/process2"/>
    <dgm:cxn modelId="{84F6167D-614A-B244-8253-C6A6305E646A}" type="presParOf" srcId="{43BB1D60-D7F6-2E45-B42A-DC8FB8CD7CA1}" destId="{281A6B56-D61B-7F43-8FF0-8C58E6209FDA}" srcOrd="0" destOrd="0" presId="urn:microsoft.com/office/officeart/2005/8/layout/process2"/>
    <dgm:cxn modelId="{0A13D1EF-5947-544A-986D-81839E2FE4A4}" type="presParOf" srcId="{1C5E2120-5365-8E41-97EB-FB5124371507}" destId="{56CC6173-68C3-054D-8157-D519A5D52F5A}" srcOrd="6" destOrd="0" presId="urn:microsoft.com/office/officeart/2005/8/layout/process2"/>
    <dgm:cxn modelId="{0011F307-EE95-2E46-B61A-A9295B0E0428}" type="presParOf" srcId="{1C5E2120-5365-8E41-97EB-FB5124371507}" destId="{F23CC67C-71A4-6B4A-AD95-DB7DB222630D}" srcOrd="7" destOrd="0" presId="urn:microsoft.com/office/officeart/2005/8/layout/process2"/>
    <dgm:cxn modelId="{6F0E1641-8E65-F54F-8AD7-BDC91F07D7C2}" type="presParOf" srcId="{F23CC67C-71A4-6B4A-AD95-DB7DB222630D}" destId="{DCB226AE-CF83-DB44-82F5-3BDDF973B7F9}" srcOrd="0" destOrd="0" presId="urn:microsoft.com/office/officeart/2005/8/layout/process2"/>
    <dgm:cxn modelId="{A437E996-C55D-A041-AEED-B38BE2BCC931}" type="presParOf" srcId="{1C5E2120-5365-8E41-97EB-FB5124371507}" destId="{6B06F53D-9D0B-6A47-94F4-F0A7E5E1ACD7}" srcOrd="8" destOrd="0" presId="urn:microsoft.com/office/officeart/2005/8/layout/process2"/>
    <dgm:cxn modelId="{ED734655-4055-A741-8313-100ABD917DF6}" type="presParOf" srcId="{1C5E2120-5365-8E41-97EB-FB5124371507}" destId="{C5A7D4D0-A624-CB4E-9BFB-325E9DBE9FAB}" srcOrd="9" destOrd="0" presId="urn:microsoft.com/office/officeart/2005/8/layout/process2"/>
    <dgm:cxn modelId="{4E00E06D-0D96-8142-B259-D12EA86F4C49}" type="presParOf" srcId="{C5A7D4D0-A624-CB4E-9BFB-325E9DBE9FAB}" destId="{98C8337A-24B6-0F43-B39C-398A19BC38BE}" srcOrd="0" destOrd="0" presId="urn:microsoft.com/office/officeart/2005/8/layout/process2"/>
    <dgm:cxn modelId="{BE1087B8-EADD-9247-94BA-866716198B29}" type="presParOf" srcId="{1C5E2120-5365-8E41-97EB-FB5124371507}" destId="{A522040B-E3C9-7D49-AAC7-AA3CAA59F20A}" srcOrd="10" destOrd="0" presId="urn:microsoft.com/office/officeart/2005/8/layout/process2"/>
  </dgm:cxnLst>
  <dgm:bg>
    <a:solidFill>
      <a:schemeClr val="lt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57AAC-CB86-C347-A96D-0E80ABBC31CD}">
      <dsp:nvSpPr>
        <dsp:cNvPr id="0" name=""/>
        <dsp:cNvSpPr/>
      </dsp:nvSpPr>
      <dsp:spPr>
        <a:xfrm>
          <a:off x="3356387" y="2120"/>
          <a:ext cx="1520000" cy="628424"/>
        </a:xfrm>
        <a:prstGeom prst="roundRect">
          <a:avLst>
            <a:gd name="adj" fmla="val 10000"/>
          </a:avLst>
        </a:prstGeom>
        <a:solidFill>
          <a:srgbClr val="007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Define Pricing Objective</a:t>
          </a:r>
        </a:p>
      </dsp:txBody>
      <dsp:txXfrm>
        <a:off x="3374793" y="20526"/>
        <a:ext cx="1483188" cy="591612"/>
      </dsp:txXfrm>
    </dsp:sp>
    <dsp:sp modelId="{D68745B9-C20A-044F-9636-EA3B97872417}">
      <dsp:nvSpPr>
        <dsp:cNvPr id="0" name=""/>
        <dsp:cNvSpPr/>
      </dsp:nvSpPr>
      <dsp:spPr>
        <a:xfrm rot="5400000">
          <a:off x="3998557" y="646255"/>
          <a:ext cx="235659" cy="2827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031550" y="669820"/>
        <a:ext cx="169674" cy="164961"/>
      </dsp:txXfrm>
    </dsp:sp>
    <dsp:sp modelId="{169196B6-26A3-A74D-9619-C002498FCAC8}">
      <dsp:nvSpPr>
        <dsp:cNvPr id="0" name=""/>
        <dsp:cNvSpPr/>
      </dsp:nvSpPr>
      <dsp:spPr>
        <a:xfrm>
          <a:off x="3356387" y="944756"/>
          <a:ext cx="1520000" cy="628424"/>
        </a:xfrm>
        <a:prstGeom prst="roundRect">
          <a:avLst>
            <a:gd name="adj" fmla="val 10000"/>
          </a:avLst>
        </a:prstGeom>
        <a:solidFill>
          <a:srgbClr val="007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Determine Demand</a:t>
          </a:r>
        </a:p>
      </dsp:txBody>
      <dsp:txXfrm>
        <a:off x="3374793" y="963162"/>
        <a:ext cx="1483188" cy="591612"/>
      </dsp:txXfrm>
    </dsp:sp>
    <dsp:sp modelId="{6F49274D-7E1B-884F-95A1-52D7D637CD9B}">
      <dsp:nvSpPr>
        <dsp:cNvPr id="0" name=""/>
        <dsp:cNvSpPr/>
      </dsp:nvSpPr>
      <dsp:spPr>
        <a:xfrm rot="5400000">
          <a:off x="3998557" y="1588891"/>
          <a:ext cx="235659" cy="2827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031550" y="1612456"/>
        <a:ext cx="169674" cy="164961"/>
      </dsp:txXfrm>
    </dsp:sp>
    <dsp:sp modelId="{89DFAEB6-F176-8140-91A4-25FF074AC7E9}">
      <dsp:nvSpPr>
        <dsp:cNvPr id="0" name=""/>
        <dsp:cNvSpPr/>
      </dsp:nvSpPr>
      <dsp:spPr>
        <a:xfrm>
          <a:off x="3356387" y="1887392"/>
          <a:ext cx="1520000" cy="628424"/>
        </a:xfrm>
        <a:prstGeom prst="roundRect">
          <a:avLst>
            <a:gd name="adj" fmla="val 10000"/>
          </a:avLst>
        </a:prstGeom>
        <a:solidFill>
          <a:srgbClr val="007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Estimate Costs</a:t>
          </a:r>
        </a:p>
      </dsp:txBody>
      <dsp:txXfrm>
        <a:off x="3374793" y="1905798"/>
        <a:ext cx="1483188" cy="591612"/>
      </dsp:txXfrm>
    </dsp:sp>
    <dsp:sp modelId="{43BB1D60-D7F6-2E45-B42A-DC8FB8CD7CA1}">
      <dsp:nvSpPr>
        <dsp:cNvPr id="0" name=""/>
        <dsp:cNvSpPr/>
      </dsp:nvSpPr>
      <dsp:spPr>
        <a:xfrm rot="5523453">
          <a:off x="3981549" y="2531527"/>
          <a:ext cx="235811" cy="2827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015887" y="2555039"/>
        <a:ext cx="169674" cy="165068"/>
      </dsp:txXfrm>
    </dsp:sp>
    <dsp:sp modelId="{56CC6173-68C3-054D-8157-D519A5D52F5A}">
      <dsp:nvSpPr>
        <dsp:cNvPr id="0" name=""/>
        <dsp:cNvSpPr/>
      </dsp:nvSpPr>
      <dsp:spPr>
        <a:xfrm>
          <a:off x="3322521" y="2830029"/>
          <a:ext cx="1520000" cy="628424"/>
        </a:xfrm>
        <a:prstGeom prst="roundRect">
          <a:avLst>
            <a:gd name="adj" fmla="val 10000"/>
          </a:avLst>
        </a:prstGeom>
        <a:solidFill>
          <a:srgbClr val="007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Analyze Competition</a:t>
          </a:r>
        </a:p>
      </dsp:txBody>
      <dsp:txXfrm>
        <a:off x="3340927" y="2848435"/>
        <a:ext cx="1483188" cy="591612"/>
      </dsp:txXfrm>
    </dsp:sp>
    <dsp:sp modelId="{F23CC67C-71A4-6B4A-AD95-DB7DB222630D}">
      <dsp:nvSpPr>
        <dsp:cNvPr id="0" name=""/>
        <dsp:cNvSpPr/>
      </dsp:nvSpPr>
      <dsp:spPr>
        <a:xfrm rot="5276547">
          <a:off x="3981549" y="3474163"/>
          <a:ext cx="235811" cy="2827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013348" y="3497675"/>
        <a:ext cx="169674" cy="165068"/>
      </dsp:txXfrm>
    </dsp:sp>
    <dsp:sp modelId="{6B06F53D-9D0B-6A47-94F4-F0A7E5E1ACD7}">
      <dsp:nvSpPr>
        <dsp:cNvPr id="0" name=""/>
        <dsp:cNvSpPr/>
      </dsp:nvSpPr>
      <dsp:spPr>
        <a:xfrm>
          <a:off x="3356387" y="3772665"/>
          <a:ext cx="1520000" cy="628424"/>
        </a:xfrm>
        <a:prstGeom prst="roundRect">
          <a:avLst>
            <a:gd name="adj" fmla="val 10000"/>
          </a:avLst>
        </a:prstGeom>
        <a:solidFill>
          <a:srgbClr val="007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Select Pricing Method</a:t>
          </a:r>
        </a:p>
      </dsp:txBody>
      <dsp:txXfrm>
        <a:off x="3374793" y="3791071"/>
        <a:ext cx="1483188" cy="591612"/>
      </dsp:txXfrm>
    </dsp:sp>
    <dsp:sp modelId="{C5A7D4D0-A624-CB4E-9BFB-325E9DBE9FAB}">
      <dsp:nvSpPr>
        <dsp:cNvPr id="0" name=""/>
        <dsp:cNvSpPr/>
      </dsp:nvSpPr>
      <dsp:spPr>
        <a:xfrm rot="5400000">
          <a:off x="3998557" y="4416799"/>
          <a:ext cx="235659" cy="28279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031550" y="4440364"/>
        <a:ext cx="169674" cy="164961"/>
      </dsp:txXfrm>
    </dsp:sp>
    <dsp:sp modelId="{A522040B-E3C9-7D49-AAC7-AA3CAA59F20A}">
      <dsp:nvSpPr>
        <dsp:cNvPr id="0" name=""/>
        <dsp:cNvSpPr/>
      </dsp:nvSpPr>
      <dsp:spPr>
        <a:xfrm>
          <a:off x="3356387" y="4715301"/>
          <a:ext cx="1520000" cy="628424"/>
        </a:xfrm>
        <a:prstGeom prst="roundRect">
          <a:avLst>
            <a:gd name="adj" fmla="val 10000"/>
          </a:avLst>
        </a:prstGeom>
        <a:solidFill>
          <a:srgbClr val="007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Set Final Price</a:t>
          </a:r>
        </a:p>
      </dsp:txBody>
      <dsp:txXfrm>
        <a:off x="3374793" y="4733707"/>
        <a:ext cx="1483188" cy="5916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12/22/21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If the firm’s offer contains features not offered by the nearest competitor, it should evaluate their worth to the customer and add that value to the competitor’s price. </a:t>
            </a:r>
          </a:p>
          <a:p>
            <a:endParaRPr lang="en-US" altLang="en-US" dirty="0">
              <a:latin typeface="Arial" panose="020B0604020202020204" pitchFamily="34" charset="0"/>
            </a:endParaRPr>
          </a:p>
          <a:p>
            <a:r>
              <a:rPr lang="en-US" altLang="en-US" dirty="0">
                <a:latin typeface="Arial" panose="020B0604020202020204" pitchFamily="34" charset="0"/>
              </a:rPr>
              <a:t>If the competitor’s offer contains some features not offered by the firm, the firm should subtract their value from its own price. Now the firm can decide whether it can charge more, the same, or less than the c</a:t>
            </a:r>
            <a:r>
              <a:rPr lang="it-IT" altLang="en-US" dirty="0">
                <a:latin typeface="Arial" panose="020B0604020202020204" pitchFamily="34" charset="0"/>
              </a:rPr>
              <a:t>ompetitor.</a:t>
            </a:r>
          </a:p>
          <a:p>
            <a:endParaRPr lang="it-IT" altLang="en-US" dirty="0">
              <a:latin typeface="Arial" panose="020B0604020202020204" pitchFamily="34" charset="0"/>
            </a:endParaRPr>
          </a:p>
          <a:p>
            <a:r>
              <a:rPr lang="en-US" altLang="en-US" dirty="0">
                <a:latin typeface="Arial" panose="020B0604020202020204" pitchFamily="34" charset="0"/>
              </a:rPr>
              <a:t>Companies offering the powerful combination of low price and high quality are capturing the hearts and wallets of consumers all over the world. Value players, such as Aldi, JetBlue Airways, and Southwest Airlines are transforming the way consumers of nearly every age and income level purchase groceries, apparel, airline tickets, financial services, and other goods and services.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2055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8CFD5028-666A-6A42-8B21-EC549CA14343}"/>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8D052D16-0400-8D47-85C6-34B9E61FD4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Given the customers’ demand schedule, the cost function, and competitors’ prices, the company is now ready to select a price. Companies select a pricing method that includes one or more of these three considerations. We will examine seven price-setting methods: markup pricing, target-return pricing, perceived-value pricing, value pricing, EDLP, going-rate pricing, and auction-type pricing.</a:t>
            </a:r>
          </a:p>
        </p:txBody>
      </p:sp>
      <p:sp>
        <p:nvSpPr>
          <p:cNvPr id="41987" name="Slide Number Placeholder 3">
            <a:extLst>
              <a:ext uri="{FF2B5EF4-FFF2-40B4-BE49-F238E27FC236}">
                <a16:creationId xmlns:a16="http://schemas.microsoft.com/office/drawing/2014/main" id="{D3B727E7-2F7D-364E-889B-CE27395DC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3F8C9BC-302D-4A49-91EE-24C2D813720B}" type="slidenum">
              <a:rPr lang="en-US" altLang="en-US" smtClean="0"/>
              <a:pPr>
                <a:spcBef>
                  <a:spcPct val="0"/>
                </a:spcBef>
              </a:pPr>
              <a:t>11</a:t>
            </a:fld>
            <a:endParaRPr lang="en-US" altLang="en-US"/>
          </a:p>
        </p:txBody>
      </p:sp>
    </p:spTree>
    <p:extLst>
      <p:ext uri="{BB962C8B-B14F-4D97-AF65-F5344CB8AC3E}">
        <p14:creationId xmlns:p14="http://schemas.microsoft.com/office/powerpoint/2010/main" val="2011608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most elementary pricing method is to add a standard markup to the product’s cost. </a:t>
            </a:r>
          </a:p>
          <a:p>
            <a:endParaRPr lang="en-US" altLang="en-US" dirty="0">
              <a:latin typeface="Arial" panose="020B0604020202020204" pitchFamily="34" charset="0"/>
            </a:endParaRPr>
          </a:p>
          <a:p>
            <a:r>
              <a:rPr lang="en-US" altLang="en-US" dirty="0">
                <a:latin typeface="Arial" panose="020B0604020202020204" pitchFamily="34" charset="0"/>
              </a:rPr>
              <a:t>Construction companies submit job bids by estimating the total project cost and adding a standard markup for profit. Lawyers and accountants typically price by adding a standard markup on their time and costs.</a:t>
            </a:r>
          </a:p>
          <a:p>
            <a:endParaRPr lang="en-US" altLang="en-US" dirty="0">
              <a:latin typeface="Arial" panose="020B0604020202020204" pitchFamily="34" charset="0"/>
            </a:endParaRPr>
          </a:p>
          <a:p>
            <a:r>
              <a:rPr lang="en-US" altLang="en-US" dirty="0">
                <a:latin typeface="Arial" panose="020B0604020202020204" pitchFamily="34" charset="0"/>
              </a:rPr>
              <a:t>Assume the manufacturer wants to earn a 20 percent markup on sales. The manufacturer will charge dealers $20 per toaster and make a profit of $4 per unit. If dealers want to earn 50 percent on their selling price, they will mark up the toaster 100 percent to $40.</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2819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manufacturer can prepare a break-even chart to learn what would happen at other sales levels .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Figure 11.2 shows a breakeven chart for determining target-return price and breakeven volume.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Fixed costs are $300,000 regardless of sales volume. Variable costs, not shown in the figure, rise with volume. Total costs equal the sum of fixed and variable costs. The total revenue curve starts at zero and rises with each unit sold. The total revenue and total cost curves cross at 30,000 units. This is the break-even volume.</a:t>
            </a:r>
            <a:endParaRPr lang="en-IN" dirty="0"/>
          </a:p>
          <a:p>
            <a:endParaRPr lang="en-I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horizontal axis is labeled sales volume in units (thousands), and the vertical axis is labeled dollars (in thousands). The horizontal axis ranges from 0 to 50 in increments of 10 units, and the vertical axis ranges from 0 to 1,200 in increments of 200 units. The graph shows a rising line labeled total revenue through (0, 0), (30, 500), (50, 900). Another rising line labeled total cost passes through (0, 300), intersecting total revenue at a point (30, 500), and (50, 600). The point of intersection of two lines is labeled break even point. It shows a horizontal line labeled fixed cost at (0, 300). Two dashed vertical lines intersect the rising lines at (30, 500) and (50, 900), respectively. The distance between the total revenue lines and the total cost is marked with a right brace and labeled target profit. All values are estimated.</a:t>
            </a:r>
            <a:endParaRPr lang="en-IN"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0253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Pricing methods narrow the range from which the company must select its final price. </a:t>
            </a:r>
            <a:r>
              <a:rPr lang="en-US" dirty="0"/>
              <a:t>Companies usually do not set a single price but rather develop a pricing structure that reflects variations in geographic demand and costs, market-segment requirements, purchase timing, order levels, delivery frequency, guarantees, service contracts, and other factors.</a:t>
            </a:r>
          </a:p>
          <a:p>
            <a:endParaRPr lang="en-US" altLang="en-US" dirty="0">
              <a:latin typeface="Arial" panose="020B0604020202020204" pitchFamily="34" charset="0"/>
            </a:endParaRPr>
          </a:p>
          <a:p>
            <a:r>
              <a:rPr lang="en-US" i="1" dirty="0"/>
              <a:t>Price discrimination </a:t>
            </a:r>
            <a:r>
              <a:rPr lang="en-US" dirty="0"/>
              <a:t>occurs when a company sells a product or service at two or more prices that do not reflect a proportional difference in costs. </a:t>
            </a:r>
          </a:p>
          <a:p>
            <a:endParaRPr lang="en-US" dirty="0"/>
          </a:p>
          <a:p>
            <a:r>
              <a:rPr lang="en-US" dirty="0"/>
              <a:t>In first-degree price discrimination, the seller charges each customer a separate price, depending on the intensity of his or her demand. </a:t>
            </a:r>
          </a:p>
          <a:p>
            <a:endParaRPr lang="en-US" dirty="0"/>
          </a:p>
          <a:p>
            <a:r>
              <a:rPr lang="en-US" dirty="0"/>
              <a:t>In second-degree price discrimination, the seller charges less to buyers of larger volumes. With certain services such as cell phone service, however, tiered pricing results in consumers actually paying more with higher levels of usage. </a:t>
            </a:r>
          </a:p>
          <a:p>
            <a:endParaRPr lang="en-US" dirty="0"/>
          </a:p>
          <a:p>
            <a:r>
              <a:rPr lang="en-US" dirty="0"/>
              <a:t>In third-degree price discrimination, the seller charges different amounts to different consumer segments.</a:t>
            </a:r>
            <a:endParaRPr lang="en-US" altLang="en-US" dirty="0">
              <a:latin typeface="Arial" panose="020B0604020202020204" pitchFamily="34" charset="0"/>
            </a:endParaRPr>
          </a:p>
          <a:p>
            <a:endParaRPr lang="en-US" alt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7411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Incentives</a:t>
            </a:r>
            <a:r>
              <a:rPr lang="en-US" dirty="0"/>
              <a:t> are sales promotion tools, mostly short-term, designed to stimulate quicker or greater purchase of particular products or services by consumers or the trade.</a:t>
            </a:r>
            <a:endParaRPr lang="en-US" alt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6280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Manufacturers award money to distribution channel members in the form of trade incentives. Unlike consumer incentives that aim to create greater value for buyers, trade incentives aim to increase the attractiveness of the offering for the members of the distribution channel—wholesalers, retailers, and dealers.</a:t>
            </a:r>
          </a:p>
          <a:p>
            <a:endParaRPr lang="en-US" dirty="0"/>
          </a:p>
          <a:p>
            <a:r>
              <a:rPr lang="en-US" dirty="0"/>
              <a:t>Manufacturers, who often find it difficult to police retailers to make sure they are doing what they agreed to do, increasingly insist on proof of performance before paying any allowances. Manufacturers face several challenges in managing trade promotions. Some retailers are doing </a:t>
            </a:r>
            <a:r>
              <a:rPr lang="en-US" i="1" dirty="0"/>
              <a:t>forward buying </a:t>
            </a:r>
            <a:r>
              <a:rPr lang="en-US" dirty="0"/>
              <a:t>— that is, buying a greater quantity during the deal period than they can immediately sell.</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1060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sales promotion planner should take into account the type of market, the sales promotion objectives, competitive conditions, and each tool’s cost effectiveness.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6626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Manufacturers award money to distribution channel members in the form of trade incentives. Unlike consumer incentives that aim to create greater value for buyers, trade incentives aim to increase the attractiveness of the offering for the members of the distribution channel—wholesalers, retailers, and dealers.</a:t>
            </a:r>
          </a:p>
          <a:p>
            <a:endParaRPr lang="en-US" dirty="0"/>
          </a:p>
          <a:p>
            <a:r>
              <a:rPr lang="en-US" dirty="0"/>
              <a:t>Manufacturers, who often find it difficult to police retailers to make sure they are doing what they agreed to do, increasingly insist on proof of performance before paying any allowances. Manufacturers face several challenges in managing trade promotions. Some retailers are doing </a:t>
            </a:r>
            <a:r>
              <a:rPr lang="en-US" i="1" dirty="0"/>
              <a:t>forward buying </a:t>
            </a:r>
            <a:r>
              <a:rPr lang="en-US" dirty="0"/>
              <a:t>— that is, buying a greater quantity during the deal period than they can immediately sell.</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769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Purchase decisions are based on how consumers perceive prices and what they consider the current actual price to be—not on the marketer’s stated price. </a:t>
            </a:r>
          </a:p>
          <a:p>
            <a:endParaRPr lang="en-US" altLang="en-US" dirty="0">
              <a:latin typeface="Arial" panose="020B0604020202020204" pitchFamily="34" charset="0"/>
            </a:endParaRPr>
          </a:p>
          <a:p>
            <a:r>
              <a:rPr lang="en-US" altLang="en-US" dirty="0">
                <a:latin typeface="Arial" panose="020B0604020202020204" pitchFamily="34" charset="0"/>
              </a:rPr>
              <a:t>Customers may have a lower price threshold, below which prices signal inferior or unacceptable quality, and an upper price threshold, above which prices are prohibitive and the product appears not worth the money. Different people interpret prices in different ways.</a:t>
            </a:r>
          </a:p>
          <a:p>
            <a:endParaRPr lang="en-US" altLang="en-US" dirty="0">
              <a:latin typeface="Arial" panose="020B0604020202020204" pitchFamily="34" charset="0"/>
            </a:endParaRPr>
          </a:p>
          <a:p>
            <a:r>
              <a:rPr lang="en-US" altLang="en-US" b="0" i="1" dirty="0">
                <a:latin typeface="Arial" panose="020B0604020202020204" pitchFamily="34" charset="0"/>
              </a:rPr>
              <a:t>Reference Prices: </a:t>
            </a:r>
            <a:r>
              <a:rPr lang="en-US" altLang="en-US" dirty="0">
                <a:latin typeface="Arial" panose="020B0604020202020204" pitchFamily="34" charset="0"/>
              </a:rPr>
              <a:t>Although consumers may have fairly good knowledge of price ranges, surprisingly few can accurately recall specific prices. When examining products, however, they often employ reference prices, comparing an observed price to an internal reference price they remember or an external frame of reference such as a posted “regular retail price.” When consumers evoke one or more of these frames of reference, their perceived price can vary from the stated</a:t>
            </a:r>
          </a:p>
          <a:p>
            <a:r>
              <a:rPr lang="en-US" altLang="en-US" dirty="0">
                <a:latin typeface="Arial" panose="020B0604020202020204" pitchFamily="34" charset="0"/>
              </a:rPr>
              <a:t>price.</a:t>
            </a:r>
          </a:p>
          <a:p>
            <a:endParaRPr lang="en-US" altLang="en-US" dirty="0">
              <a:latin typeface="Arial" panose="020B0604020202020204" pitchFamily="34" charset="0"/>
            </a:endParaRPr>
          </a:p>
          <a:p>
            <a:r>
              <a:rPr lang="en-US" altLang="en-US" b="0" i="1" dirty="0">
                <a:latin typeface="Arial" panose="020B0604020202020204" pitchFamily="34" charset="0"/>
              </a:rPr>
              <a:t>Image pricing: </a:t>
            </a:r>
            <a:r>
              <a:rPr lang="en-US" altLang="en-US" dirty="0">
                <a:latin typeface="Arial" panose="020B0604020202020204" pitchFamily="34" charset="0"/>
              </a:rPr>
              <a:t>Many consumers use price as an indicator of quality. Image pricing is especially effective with ego-sensitive products such as perfumes, expensive cars, and designer clothing.</a:t>
            </a:r>
          </a:p>
          <a:p>
            <a:endParaRPr lang="en-US" altLang="en-US" dirty="0">
              <a:latin typeface="Arial" panose="020B0604020202020204" pitchFamily="34" charset="0"/>
            </a:endParaRPr>
          </a:p>
          <a:p>
            <a:r>
              <a:rPr lang="en-US" altLang="en-US" i="1" dirty="0">
                <a:latin typeface="Arial" panose="020B0604020202020204" pitchFamily="34" charset="0"/>
              </a:rPr>
              <a:t>Price Cues: </a:t>
            </a:r>
            <a:r>
              <a:rPr lang="en-US" altLang="en-US" dirty="0">
                <a:latin typeface="Arial" panose="020B0604020202020204" pitchFamily="34" charset="0"/>
              </a:rPr>
              <a:t>Many sellers believe prices should end in an odd number. Customers perceive an item priced at $299 to be in the $200 rather than the $300 range; they tend to process prices “left to right” rather than by rounding.24 Price encoding in this fashion is important if there is a mental price break at the higher, rounded price. Another explanation for the popularity of “9” endings is that they suggest a discount or bargain, so if a company wants a high-price image, it should probably avoid the odd-ending tactic.</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907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Purchase decisions are based on how consumers perceive prices and what they consider the current actual price to be—not on the marketer’s stated price. </a:t>
            </a:r>
          </a:p>
          <a:p>
            <a:endParaRPr lang="en-US" altLang="en-US" dirty="0">
              <a:latin typeface="Arial" panose="020B0604020202020204" pitchFamily="34" charset="0"/>
            </a:endParaRPr>
          </a:p>
          <a:p>
            <a:r>
              <a:rPr lang="en-US" altLang="en-US" dirty="0">
                <a:latin typeface="Arial" panose="020B0604020202020204" pitchFamily="34" charset="0"/>
              </a:rPr>
              <a:t>Customers may have a lower price threshold, below which prices signal inferior or unacceptable quality, and an upper price threshold, above which prices are prohibitive and the product appears not worth the money. Different people interpret prices in different ways.</a:t>
            </a:r>
          </a:p>
          <a:p>
            <a:endParaRPr lang="en-US" altLang="en-US" dirty="0">
              <a:latin typeface="Arial" panose="020B0604020202020204" pitchFamily="34" charset="0"/>
            </a:endParaRPr>
          </a:p>
          <a:p>
            <a:r>
              <a:rPr lang="en-US" altLang="en-US" b="0" i="1" dirty="0">
                <a:latin typeface="Arial" panose="020B0604020202020204" pitchFamily="34" charset="0"/>
              </a:rPr>
              <a:t>Reference Prices: </a:t>
            </a:r>
            <a:r>
              <a:rPr lang="en-US" altLang="en-US" dirty="0">
                <a:latin typeface="Arial" panose="020B0604020202020204" pitchFamily="34" charset="0"/>
              </a:rPr>
              <a:t>Although consumers may have fairly good knowledge of price ranges, surprisingly few can accurately recall specific prices. When examining products, however, they often employ reference prices, comparing an observed price to an internal reference price they remember or an external frame of reference such as a posted “regular retail price.” When consumers evoke one or more of these frames of reference, their perceived price can vary from the stated</a:t>
            </a:r>
          </a:p>
          <a:p>
            <a:r>
              <a:rPr lang="en-US" altLang="en-US" dirty="0">
                <a:latin typeface="Arial" panose="020B0604020202020204" pitchFamily="34" charset="0"/>
              </a:rPr>
              <a:t>price.</a:t>
            </a:r>
          </a:p>
          <a:p>
            <a:endParaRPr lang="en-US" altLang="en-US" dirty="0">
              <a:latin typeface="Arial" panose="020B0604020202020204" pitchFamily="34" charset="0"/>
            </a:endParaRPr>
          </a:p>
          <a:p>
            <a:r>
              <a:rPr lang="en-US" altLang="en-US" b="0" i="1" dirty="0">
                <a:latin typeface="Arial" panose="020B0604020202020204" pitchFamily="34" charset="0"/>
              </a:rPr>
              <a:t>Image pricing: </a:t>
            </a:r>
            <a:r>
              <a:rPr lang="en-US" altLang="en-US" dirty="0">
                <a:latin typeface="Arial" panose="020B0604020202020204" pitchFamily="34" charset="0"/>
              </a:rPr>
              <a:t>Many consumers use price as an indicator of quality. Image pricing is especially effective with ego-sensitive products such as perfumes, expensive cars, and designer clothing.</a:t>
            </a:r>
          </a:p>
          <a:p>
            <a:endParaRPr lang="en-US" altLang="en-US" dirty="0">
              <a:latin typeface="Arial" panose="020B0604020202020204" pitchFamily="34" charset="0"/>
            </a:endParaRPr>
          </a:p>
          <a:p>
            <a:r>
              <a:rPr lang="en-US" altLang="en-US" i="1" dirty="0">
                <a:latin typeface="Arial" panose="020B0604020202020204" pitchFamily="34" charset="0"/>
              </a:rPr>
              <a:t>Price Cues: </a:t>
            </a:r>
            <a:r>
              <a:rPr lang="en-US" altLang="en-US" dirty="0">
                <a:latin typeface="Arial" panose="020B0604020202020204" pitchFamily="34" charset="0"/>
              </a:rPr>
              <a:t>Many sellers believe prices should end in an odd number. Customers perceive an item priced at $299 to be in the $200 rather than the $300 range; they tend to process prices “left to right” rather than by rounding.24 Price encoding in this fashion is important if there is a mental price break at the higher, rounded price. Another explanation for the popularity of “9” endings is that they suggest a discount or bargain, so if a company wants a high-price image, it should probably avoid the odd-ending tactic.</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8317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Purchase decisions are based on how consumers perceive prices and what they consider the current actual price to be—not on the marketer’s stated price. </a:t>
            </a:r>
          </a:p>
          <a:p>
            <a:endParaRPr lang="en-US" altLang="en-US" dirty="0">
              <a:latin typeface="Arial" panose="020B0604020202020204" pitchFamily="34" charset="0"/>
            </a:endParaRPr>
          </a:p>
          <a:p>
            <a:r>
              <a:rPr lang="en-US" altLang="en-US" dirty="0">
                <a:latin typeface="Arial" panose="020B0604020202020204" pitchFamily="34" charset="0"/>
              </a:rPr>
              <a:t>Customers may have a lower price threshold, below which prices signal inferior or unacceptable quality, and an upper price threshold, above which prices are prohibitive and the product appears not worth the money. Different people interpret prices in different ways.</a:t>
            </a:r>
          </a:p>
          <a:p>
            <a:endParaRPr lang="en-US" altLang="en-US" dirty="0">
              <a:latin typeface="Arial" panose="020B0604020202020204" pitchFamily="34" charset="0"/>
            </a:endParaRPr>
          </a:p>
          <a:p>
            <a:r>
              <a:rPr lang="en-US" altLang="en-US" b="0" i="1" dirty="0">
                <a:latin typeface="Arial" panose="020B0604020202020204" pitchFamily="34" charset="0"/>
              </a:rPr>
              <a:t>Reference Prices: </a:t>
            </a:r>
            <a:r>
              <a:rPr lang="en-US" altLang="en-US" dirty="0">
                <a:latin typeface="Arial" panose="020B0604020202020204" pitchFamily="34" charset="0"/>
              </a:rPr>
              <a:t>Although consumers may have fairly good knowledge of price ranges, surprisingly few can accurately recall specific prices. When examining products, however, they often employ reference prices, comparing an observed price to an internal reference price they remember or an external frame of reference such as a posted “regular retail price.” When consumers evoke one or more of these frames of reference, their perceived price can vary from the stated</a:t>
            </a:r>
          </a:p>
          <a:p>
            <a:r>
              <a:rPr lang="en-US" altLang="en-US" dirty="0">
                <a:latin typeface="Arial" panose="020B0604020202020204" pitchFamily="34" charset="0"/>
              </a:rPr>
              <a:t>price.</a:t>
            </a:r>
          </a:p>
          <a:p>
            <a:endParaRPr lang="en-US" altLang="en-US" dirty="0">
              <a:latin typeface="Arial" panose="020B0604020202020204" pitchFamily="34" charset="0"/>
            </a:endParaRPr>
          </a:p>
          <a:p>
            <a:r>
              <a:rPr lang="en-US" altLang="en-US" b="0" i="1" dirty="0">
                <a:latin typeface="Arial" panose="020B0604020202020204" pitchFamily="34" charset="0"/>
              </a:rPr>
              <a:t>Image pricing: </a:t>
            </a:r>
            <a:r>
              <a:rPr lang="en-US" altLang="en-US" dirty="0">
                <a:latin typeface="Arial" panose="020B0604020202020204" pitchFamily="34" charset="0"/>
              </a:rPr>
              <a:t>Many consumers use price as an indicator of quality. Image pricing is especially effective with ego-sensitive products such as perfumes, expensive cars, and designer clothing.</a:t>
            </a:r>
          </a:p>
          <a:p>
            <a:endParaRPr lang="en-US" altLang="en-US" dirty="0">
              <a:latin typeface="Arial" panose="020B0604020202020204" pitchFamily="34" charset="0"/>
            </a:endParaRPr>
          </a:p>
          <a:p>
            <a:r>
              <a:rPr lang="en-US" altLang="en-US" i="1" dirty="0">
                <a:latin typeface="Arial" panose="020B0604020202020204" pitchFamily="34" charset="0"/>
              </a:rPr>
              <a:t>Price Cues: </a:t>
            </a:r>
            <a:r>
              <a:rPr lang="en-US" altLang="en-US" dirty="0">
                <a:latin typeface="Arial" panose="020B0604020202020204" pitchFamily="34" charset="0"/>
              </a:rPr>
              <a:t>Many sellers believe prices should end in an odd number. Customers perceive an item priced at $299 to be in the $200 rather than the $300 range; they tend to process prices “left to right” rather than by rounding.24 Price encoding in this fashion is important if there is a mental price break at the higher, rounded price. Another explanation for the popularity of “9” endings is that they suggest a discount or bargain, so if a company wants a high-price image, it should probably avoid the odd-ending tactic.</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638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If the firm’s offer contains features not offered by the nearest competitor, it should evaluate their worth to the customer and add that value to the competitor’s price. </a:t>
            </a:r>
          </a:p>
          <a:p>
            <a:endParaRPr lang="en-US" altLang="en-US" dirty="0">
              <a:latin typeface="Arial" panose="020B0604020202020204" pitchFamily="34" charset="0"/>
            </a:endParaRPr>
          </a:p>
          <a:p>
            <a:r>
              <a:rPr lang="en-US" altLang="en-US" dirty="0">
                <a:latin typeface="Arial" panose="020B0604020202020204" pitchFamily="34" charset="0"/>
              </a:rPr>
              <a:t>If the competitor’s offer contains some features not offered by the firm, the firm should subtract their value from its own price. Now the firm can decide whether it can charge more, the same, or less than the c</a:t>
            </a:r>
            <a:r>
              <a:rPr lang="it-IT" altLang="en-US" dirty="0">
                <a:latin typeface="Arial" panose="020B0604020202020204" pitchFamily="34" charset="0"/>
              </a:rPr>
              <a:t>ompetitor.</a:t>
            </a:r>
          </a:p>
          <a:p>
            <a:endParaRPr lang="it-IT" altLang="en-US" dirty="0">
              <a:latin typeface="Arial" panose="020B0604020202020204" pitchFamily="34" charset="0"/>
            </a:endParaRPr>
          </a:p>
          <a:p>
            <a:r>
              <a:rPr lang="en-US" altLang="en-US" dirty="0">
                <a:latin typeface="Arial" panose="020B0604020202020204" pitchFamily="34" charset="0"/>
              </a:rPr>
              <a:t>Companies offering the powerful combination of low price and high quality are capturing the hearts and wallets of consumers all over the world. Value players, such as Aldi, JetBlue Airways, and Southwest Airlines are transforming the way consumers of nearly every age and income level purchase groceries, apparel, airline tickets, financial services, and other goods and services.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782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Companies spend billions of dollars on sales force promotion tools to gather leads, impress and reward customers, and motivate the sales force. Sales force incentives aim to encourage the sales force to support a new product or model, boosting prospecting and stimulating off-season sales. Sales contests are one popular type of sales force incentive. A sales contest aims at inducing the sales force or dealers to increase sales results over a stated period, with prizes (money, trips, gifts, or points) going to those who succeed.</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937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F03C10-70C6-6241-B88B-CF30ABE67731}"/>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47248EF7-3E26-A143-80C0-87D6C3BCCA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Four distinctive service characteristics greatly affect the design of marketing programs: intangibility, inseparability, variability, and perishability.</a:t>
            </a:r>
          </a:p>
        </p:txBody>
      </p:sp>
      <p:sp>
        <p:nvSpPr>
          <p:cNvPr id="20483" name="Slide Number Placeholder 3">
            <a:extLst>
              <a:ext uri="{FF2B5EF4-FFF2-40B4-BE49-F238E27FC236}">
                <a16:creationId xmlns:a16="http://schemas.microsoft.com/office/drawing/2014/main" id="{FA71F6A8-D0FD-6F42-A370-98DC056ABA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D50D69A-1C47-3347-847E-C2CFF7586D9A}" type="slidenum">
              <a:rPr lang="en-US" altLang="en-US" smtClean="0"/>
              <a:pPr>
                <a:spcBef>
                  <a:spcPct val="0"/>
                </a:spcBef>
              </a:pPr>
              <a:t>7</a:t>
            </a:fld>
            <a:endParaRPr lang="en-US" altLang="en-US"/>
          </a:p>
        </p:txBody>
      </p:sp>
    </p:spTree>
    <p:extLst>
      <p:ext uri="{BB962C8B-B14F-4D97-AF65-F5344CB8AC3E}">
        <p14:creationId xmlns:p14="http://schemas.microsoft.com/office/powerpoint/2010/main" val="3456905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Figure 11.1 shows inelastic and elastic demand.</a:t>
            </a:r>
          </a:p>
          <a:p>
            <a:endParaRPr lang="en-US" altLang="en-US" dirty="0">
              <a:latin typeface="Arial" panose="020B0604020202020204" pitchFamily="34" charset="0"/>
            </a:endParaRPr>
          </a:p>
          <a:p>
            <a:r>
              <a:rPr lang="en-US" altLang="en-US" dirty="0">
                <a:latin typeface="Arial" panose="020B0604020202020204" pitchFamily="34" charset="0"/>
              </a:rPr>
              <a:t>In demand curve (a), a price increase from $10 to $15 leads to a relatively small decline in demand from 105 to 100. In demand curve (b), the same price increase leads to a substantial drop in demand from 150 to 50. If demand hardly changes with a small change in price, we say it is inelastic. If demand changes considerably, it is elastic.</a:t>
            </a:r>
          </a:p>
          <a:p>
            <a:endParaRPr lang="en-US" altLang="en-US" dirty="0">
              <a:latin typeface="Arial" panose="020B0604020202020204" pitchFamily="34" charset="0"/>
            </a:endParaRPr>
          </a:p>
          <a:p>
            <a:r>
              <a:rPr lang="en-US" dirty="0"/>
              <a:t>Generally speaking, price elasticity is low when (1) the product is distinctive and there are few or no substitutes or competitors; (2) consumers do not readily notice the higher price; (3) consumers are slow to change their buying habits; (4) consumers think the higher prices are justified by factors such as the cost of creating the product, product scarcity, and government taxation; (5) the expenditure is a smaller part of the buyer’s total income or of the total cost of the end product; and (6) part or all of the cost is borne by another party</a:t>
            </a:r>
            <a:endParaRPr lang="en-US" altLang="en-US" dirty="0">
              <a:latin typeface="Arial" panose="020B0604020202020204" pitchFamily="34" charset="0"/>
            </a:endParaRPr>
          </a:p>
          <a:p>
            <a:endParaRPr lang="en-IN" dirty="0"/>
          </a:p>
          <a:p>
            <a:pPr marL="0" marR="0">
              <a:lnSpc>
                <a:spcPct val="115000"/>
              </a:lnSpc>
              <a:spcBef>
                <a:spcPts val="1500"/>
              </a:spcBef>
              <a:spcAft>
                <a:spcPts val="1000"/>
              </a:spcAft>
            </a:pPr>
            <a:r>
              <a:rPr lang="en-US" sz="1800" dirty="0">
                <a:effectLst/>
                <a:latin typeface="Times New Roman" panose="02020603050405020304" pitchFamily="18" charset="0"/>
                <a:ea typeface="Times New Roman" panose="02020603050405020304" pitchFamily="18" charset="0"/>
              </a:rPr>
              <a:t>Graph (a) is titled inelastic demand. The horizontal axis is labeled quantity demanded per period, and the vertical axis is labeled price. The graph shows a sloping line from top left to bottom right passing through (100, $15) and (105, $10). Two horizontal dashed lines and two vertical dashed lines intersect the sloping line at (100, $15) and (105, $10).</a:t>
            </a:r>
            <a:endParaRPr lang="en-IN" sz="1800" dirty="0">
              <a:effectLst/>
              <a:latin typeface="Calibri" panose="020F0502020204030204" pitchFamily="34" charset="0"/>
              <a:ea typeface="Calibri" panose="020F0502020204030204" pitchFamily="34" charset="0"/>
            </a:endParaRPr>
          </a:p>
          <a:p>
            <a:pPr marL="0" marR="0">
              <a:lnSpc>
                <a:spcPct val="115000"/>
              </a:lnSpc>
              <a:spcBef>
                <a:spcPts val="1500"/>
              </a:spcBef>
              <a:spcAft>
                <a:spcPts val="1000"/>
              </a:spcAft>
            </a:pPr>
            <a:r>
              <a:rPr lang="en-US" sz="1800" dirty="0">
                <a:effectLst/>
                <a:latin typeface="Times New Roman" panose="02020603050405020304" pitchFamily="18" charset="0"/>
                <a:ea typeface="Times New Roman" panose="02020603050405020304" pitchFamily="18" charset="0"/>
              </a:rPr>
              <a:t>Graph (b) is titled elastic demand. The horizontal axis is labeled quantity demanded per period. The graph shows a sloping line from top left to bottom right passing through (50, $15) and (150, $10). Two horizontal dashed lines and two vertical dashed lines intersect the sloping line at (50, $15) and (150, $10), respectively.</a:t>
            </a:r>
            <a:endParaRPr lang="en-IN"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981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D6FDA94B-B277-3846-8C91-CC4C9A46BFB0}"/>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F6A9FBFC-26C2-0541-841E-B71807F89E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Suppose Samsung runs a plant that produces 3,000 tablet computers per day. As the company gains experience producing tablets, its methods improve. Workers learn shortcuts, materials flow more smoothly, and procurement costs fall. The result, as Figure 16.3 shows, is that average cost falls with accumulated production experience. Thus the average cost of producing the first 100,000 tablets is $100 per tablet. When the company has produced the first 200,000 tablets, the average cost has fallen to $90. After its accumulated production experience doubles again to 400,000, the average cost is $80. This decline in the average cost with accumulated production experience is called the experience curve or learning curve.</a:t>
            </a:r>
          </a:p>
          <a:p>
            <a:endParaRPr lang="en-US" altLang="en-US" dirty="0">
              <a:latin typeface="Arial" panose="020B0604020202020204" pitchFamily="34" charset="0"/>
            </a:endParaRPr>
          </a:p>
          <a:p>
            <a:r>
              <a:rPr lang="en-US" altLang="en-US" dirty="0">
                <a:latin typeface="Arial" panose="020B0604020202020204" pitchFamily="34" charset="0"/>
              </a:rPr>
              <a:t>Now suppose three firms compete in this particular tablet market, Samsung, A, and B. Samsung is the lowest-cost</a:t>
            </a:r>
          </a:p>
          <a:p>
            <a:r>
              <a:rPr lang="en-US" altLang="en-US" dirty="0">
                <a:latin typeface="Arial" panose="020B0604020202020204" pitchFamily="34" charset="0"/>
              </a:rPr>
              <a:t>producer at $80, having produced 400,000 units in the past. If all three firms sell the tablet for $100, Samsung makes $20 profit per unit, A makes $10 per unit, and B breaks even. The smart move for Samsung would be to lower its price to $90. This will drive B out of the market, and even A may consider leaving. Samsung will pick up the business that would have gone to B (and possibly A). Furthermore, price-sensitive customers will enter the market at the lower price. As production increases beyond 400,000 units, Samsung’s costs will drop still further and faster, more than restoring its profits, even at a price of $90.</a:t>
            </a:r>
          </a:p>
        </p:txBody>
      </p:sp>
      <p:sp>
        <p:nvSpPr>
          <p:cNvPr id="37891" name="Slide Number Placeholder 3">
            <a:extLst>
              <a:ext uri="{FF2B5EF4-FFF2-40B4-BE49-F238E27FC236}">
                <a16:creationId xmlns:a16="http://schemas.microsoft.com/office/drawing/2014/main" id="{106B8415-1F37-0D4B-9A0A-A8F92EFA4C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E7C0362-1457-2648-8C5B-7C33DF5C2938}" type="slidenum">
              <a:rPr lang="en-US" altLang="en-US" smtClean="0"/>
              <a:pPr>
                <a:spcBef>
                  <a:spcPct val="0"/>
                </a:spcBef>
              </a:pPr>
              <a:t>9</a:t>
            </a:fld>
            <a:endParaRPr lang="en-US" altLang="en-US"/>
          </a:p>
        </p:txBody>
      </p:sp>
    </p:spTree>
    <p:extLst>
      <p:ext uri="{BB962C8B-B14F-4D97-AF65-F5344CB8AC3E}">
        <p14:creationId xmlns:p14="http://schemas.microsoft.com/office/powerpoint/2010/main" val="2202351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835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54920"/>
            <a:ext cx="8232775" cy="466333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2016, 2012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21" descr="Pearson Logo">
            <a:extLst>
              <a:ext uri="{FF2B5EF4-FFF2-40B4-BE49-F238E27FC236}">
                <a16:creationId xmlns:a16="http://schemas.microsoft.com/office/drawing/2014/main" id="{9482BDEB-84DF-4344-AD30-389884976DF6}"/>
              </a:ext>
            </a:extLst>
          </p:cNvPr>
          <p:cNvPicPr>
            <a:picLocks noChangeAspect="1"/>
          </p:cNvPicPr>
          <p:nvPr userDrawn="1"/>
        </p:nvPicPr>
        <p:blipFill>
          <a:blip r:embed="rId15"/>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64" r:id="rId1"/>
    <p:sldLayoutId id="2147483649" r:id="rId2"/>
    <p:sldLayoutId id="2147483676" r:id="rId3"/>
    <p:sldLayoutId id="2147483677" r:id="rId4"/>
    <p:sldLayoutId id="2147483678" r:id="rId5"/>
    <p:sldLayoutId id="2147483679" r:id="rId6"/>
    <p:sldLayoutId id="2147483680" r:id="rId7"/>
    <p:sldLayoutId id="2147483671" r:id="rId8"/>
    <p:sldLayoutId id="2147483673" r:id="rId9"/>
    <p:sldLayoutId id="2147483670" r:id="rId10"/>
    <p:sldLayoutId id="2147483669" r:id="rId11"/>
    <p:sldLayoutId id="2147483655" r:id="rId12"/>
    <p:sldLayoutId id="214748368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9.tiff"/><Relationship Id="rId4" Type="http://schemas.openxmlformats.org/officeDocument/2006/relationships/image" Target="../media/image18.tiff"/></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11</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4842937" y="3252789"/>
            <a:ext cx="4114800" cy="1786139"/>
          </a:xfrm>
        </p:spPr>
        <p:txBody>
          <a:bodyPr/>
          <a:lstStyle/>
          <a:p>
            <a:r>
              <a:rPr lang="en-IN" dirty="0"/>
              <a:t>Managing Pricing and Sales Promotions/Incentives</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3BF3-6E91-4B07-BBE0-158C156D8485}"/>
              </a:ext>
            </a:extLst>
          </p:cNvPr>
          <p:cNvSpPr>
            <a:spLocks noGrp="1"/>
          </p:cNvSpPr>
          <p:nvPr>
            <p:ph type="title"/>
          </p:nvPr>
        </p:nvSpPr>
        <p:spPr>
          <a:xfrm>
            <a:off x="457200" y="-207954"/>
            <a:ext cx="8686800" cy="1097279"/>
          </a:xfrm>
        </p:spPr>
        <p:txBody>
          <a:bodyPr/>
          <a:lstStyle/>
          <a:p>
            <a:r>
              <a:rPr lang="en-IN" dirty="0"/>
              <a:t>Step 4: </a:t>
            </a:r>
            <a:r>
              <a:rPr lang="en-IN" dirty="0" err="1"/>
              <a:t>Analyze</a:t>
            </a:r>
            <a:r>
              <a:rPr lang="en-IN" dirty="0"/>
              <a:t> Competitors’ Prices</a:t>
            </a:r>
          </a:p>
        </p:txBody>
      </p:sp>
      <p:sp>
        <p:nvSpPr>
          <p:cNvPr id="3" name="Content Placeholder 2">
            <a:extLst>
              <a:ext uri="{FF2B5EF4-FFF2-40B4-BE49-F238E27FC236}">
                <a16:creationId xmlns:a16="http://schemas.microsoft.com/office/drawing/2014/main" id="{A4ADA28B-5F0C-453C-A95C-38140AA44823}"/>
              </a:ext>
            </a:extLst>
          </p:cNvPr>
          <p:cNvSpPr>
            <a:spLocks noGrp="1"/>
          </p:cNvSpPr>
          <p:nvPr>
            <p:ph sz="quarter" idx="13"/>
          </p:nvPr>
        </p:nvSpPr>
        <p:spPr>
          <a:xfrm>
            <a:off x="457200" y="1165461"/>
            <a:ext cx="8232775" cy="4663335"/>
          </a:xfrm>
        </p:spPr>
        <p:txBody>
          <a:bodyPr/>
          <a:lstStyle/>
          <a:p>
            <a:r>
              <a:rPr lang="en-IN" dirty="0"/>
              <a:t>Companies must take competitors’ costs, prices, and reactions into account</a:t>
            </a:r>
          </a:p>
          <a:p>
            <a:pPr lvl="1"/>
            <a:r>
              <a:rPr lang="en-IN" dirty="0"/>
              <a:t>Value-priced competitors</a:t>
            </a:r>
          </a:p>
        </p:txBody>
      </p:sp>
      <p:pic>
        <p:nvPicPr>
          <p:cNvPr id="4" name="Picture 3">
            <a:extLst>
              <a:ext uri="{FF2B5EF4-FFF2-40B4-BE49-F238E27FC236}">
                <a16:creationId xmlns:a16="http://schemas.microsoft.com/office/drawing/2014/main" id="{86FF5CFE-CB1E-0F4A-A3EB-8FABC5149988}"/>
              </a:ext>
            </a:extLst>
          </p:cNvPr>
          <p:cNvPicPr>
            <a:picLocks noChangeAspect="1"/>
          </p:cNvPicPr>
          <p:nvPr/>
        </p:nvPicPr>
        <p:blipFill>
          <a:blip r:embed="rId3"/>
          <a:stretch>
            <a:fillRect/>
          </a:stretch>
        </p:blipFill>
        <p:spPr>
          <a:xfrm>
            <a:off x="1384300" y="2639483"/>
            <a:ext cx="6375400" cy="3746500"/>
          </a:xfrm>
          <a:prstGeom prst="rect">
            <a:avLst/>
          </a:prstGeom>
        </p:spPr>
      </p:pic>
    </p:spTree>
    <p:extLst>
      <p:ext uri="{BB962C8B-B14F-4D97-AF65-F5344CB8AC3E}">
        <p14:creationId xmlns:p14="http://schemas.microsoft.com/office/powerpoint/2010/main" val="1555793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EE63-B5A7-444C-B63F-8CA6CF7559B1}"/>
              </a:ext>
            </a:extLst>
          </p:cNvPr>
          <p:cNvSpPr>
            <a:spLocks noGrp="1"/>
          </p:cNvSpPr>
          <p:nvPr>
            <p:ph type="title"/>
          </p:nvPr>
        </p:nvSpPr>
        <p:spPr>
          <a:xfrm>
            <a:off x="778933" y="-123289"/>
            <a:ext cx="8229600" cy="1097279"/>
          </a:xfrm>
        </p:spPr>
        <p:txBody>
          <a:bodyPr/>
          <a:lstStyle/>
          <a:p>
            <a:pPr>
              <a:defRPr/>
            </a:pPr>
            <a:r>
              <a:rPr lang="en-US" altLang="en-US" cap="none" dirty="0">
                <a:effectLst>
                  <a:outerShdw blurRad="38100" dist="38100" dir="2700000" algn="tl">
                    <a:srgbClr val="C0C0C0"/>
                  </a:outerShdw>
                </a:effectLst>
                <a:latin typeface="+mj-lt"/>
              </a:rPr>
              <a:t>Step 5: Selecting a Pricing Method</a:t>
            </a:r>
          </a:p>
        </p:txBody>
      </p:sp>
      <p:sp>
        <p:nvSpPr>
          <p:cNvPr id="40962" name="Content Placeholder 2">
            <a:extLst>
              <a:ext uri="{FF2B5EF4-FFF2-40B4-BE49-F238E27FC236}">
                <a16:creationId xmlns:a16="http://schemas.microsoft.com/office/drawing/2014/main" id="{3E1928A2-36A4-C140-A71E-97AFAAB51BDD}"/>
              </a:ext>
            </a:extLst>
          </p:cNvPr>
          <p:cNvSpPr>
            <a:spLocks noGrp="1" noChangeArrowheads="1"/>
          </p:cNvSpPr>
          <p:nvPr>
            <p:ph idx="1"/>
          </p:nvPr>
        </p:nvSpPr>
        <p:spPr>
          <a:xfrm>
            <a:off x="118533" y="1600200"/>
            <a:ext cx="6874933" cy="4876800"/>
          </a:xfrm>
        </p:spPr>
        <p:txBody>
          <a:bodyPr/>
          <a:lstStyle/>
          <a:p>
            <a:r>
              <a:rPr lang="en-US" altLang="en-US" sz="2800" b="1" dirty="0">
                <a:latin typeface="+mn-lt"/>
                <a:cs typeface="Avenir Black" panose="02000503020000020003" pitchFamily="2" charset="0"/>
              </a:rPr>
              <a:t>Three major considerations in price</a:t>
            </a:r>
          </a:p>
          <a:p>
            <a:endParaRPr lang="en-US" altLang="en-US" sz="2400" b="1" dirty="0">
              <a:latin typeface="+mn-lt"/>
              <a:cs typeface="Avenir Black" panose="02000503020000020003" pitchFamily="2" charset="0"/>
            </a:endParaRPr>
          </a:p>
          <a:p>
            <a:pPr lvl="1"/>
            <a:r>
              <a:rPr lang="en-US" altLang="en-US" sz="2800" b="1" dirty="0">
                <a:latin typeface="+mn-lt"/>
                <a:cs typeface="Arial" panose="020B0604020202020204" pitchFamily="34" charset="0"/>
              </a:rPr>
              <a:t>Costs = </a:t>
            </a:r>
            <a:r>
              <a:rPr lang="en-US" altLang="en-US" sz="2800" b="1" dirty="0">
                <a:solidFill>
                  <a:srgbClr val="FF0000"/>
                </a:solidFill>
                <a:latin typeface="+mn-lt"/>
                <a:cs typeface="Arial" panose="020B0604020202020204" pitchFamily="34" charset="0"/>
              </a:rPr>
              <a:t>price floor</a:t>
            </a:r>
          </a:p>
          <a:p>
            <a:pPr marL="558800" lvl="1" indent="0">
              <a:buNone/>
            </a:pPr>
            <a:endParaRPr lang="en-US" altLang="en-US" sz="2800" b="1" dirty="0">
              <a:solidFill>
                <a:srgbClr val="FF0000"/>
              </a:solidFill>
              <a:latin typeface="+mn-lt"/>
              <a:cs typeface="Arial" panose="020B0604020202020204" pitchFamily="34" charset="0"/>
            </a:endParaRPr>
          </a:p>
          <a:p>
            <a:pPr lvl="1"/>
            <a:r>
              <a:rPr lang="en-US" altLang="en-US" sz="2800" b="1" dirty="0">
                <a:latin typeface="+mn-lt"/>
                <a:cs typeface="Arial" panose="020B0604020202020204" pitchFamily="34" charset="0"/>
              </a:rPr>
              <a:t>Competitors’ prices = </a:t>
            </a:r>
            <a:r>
              <a:rPr lang="en-US" altLang="en-US" sz="2800" b="1" dirty="0">
                <a:solidFill>
                  <a:srgbClr val="FF0000"/>
                </a:solidFill>
                <a:latin typeface="+mn-lt"/>
                <a:cs typeface="Arial" panose="020B0604020202020204" pitchFamily="34" charset="0"/>
              </a:rPr>
              <a:t>orienting point</a:t>
            </a:r>
          </a:p>
          <a:p>
            <a:pPr marL="558800" lvl="1" indent="0">
              <a:buNone/>
            </a:pPr>
            <a:endParaRPr lang="en-US" altLang="en-US" sz="2800" b="1" dirty="0">
              <a:solidFill>
                <a:srgbClr val="FF0000"/>
              </a:solidFill>
              <a:latin typeface="+mn-lt"/>
              <a:cs typeface="Arial" panose="020B0604020202020204" pitchFamily="34" charset="0"/>
            </a:endParaRPr>
          </a:p>
          <a:p>
            <a:pPr lvl="1"/>
            <a:r>
              <a:rPr lang="en-US" altLang="en-US" sz="2800" b="1" dirty="0">
                <a:latin typeface="+mn-lt"/>
                <a:cs typeface="Arial" panose="020B0604020202020204" pitchFamily="34" charset="0"/>
              </a:rPr>
              <a:t>Customers’ assessment of unique features = </a:t>
            </a:r>
            <a:r>
              <a:rPr lang="en-US" altLang="en-US" sz="2800" b="1" dirty="0">
                <a:solidFill>
                  <a:srgbClr val="FF0000"/>
                </a:solidFill>
                <a:latin typeface="+mn-lt"/>
                <a:cs typeface="Arial" panose="020B0604020202020204" pitchFamily="34" charset="0"/>
              </a:rPr>
              <a:t>price ceiling</a:t>
            </a:r>
          </a:p>
        </p:txBody>
      </p:sp>
      <p:pic>
        <p:nvPicPr>
          <p:cNvPr id="40963" name="Picture 3">
            <a:extLst>
              <a:ext uri="{FF2B5EF4-FFF2-40B4-BE49-F238E27FC236}">
                <a16:creationId xmlns:a16="http://schemas.microsoft.com/office/drawing/2014/main" id="{008D8054-3E99-E84D-AD53-741B7F057B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3466" y="948269"/>
            <a:ext cx="1955801" cy="577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165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C3A1-F5D4-4800-893B-06E9A570BC19}"/>
              </a:ext>
            </a:extLst>
          </p:cNvPr>
          <p:cNvSpPr>
            <a:spLocks noGrp="1"/>
          </p:cNvSpPr>
          <p:nvPr>
            <p:ph type="title"/>
          </p:nvPr>
        </p:nvSpPr>
        <p:spPr/>
        <p:txBody>
          <a:bodyPr/>
          <a:lstStyle/>
          <a:p>
            <a:r>
              <a:rPr lang="en-IN" dirty="0"/>
              <a:t>Step 5: Selecting a Pricing Method </a:t>
            </a:r>
            <a:endParaRPr lang="en-IN" sz="2000" b="0" dirty="0"/>
          </a:p>
        </p:txBody>
      </p:sp>
      <p:sp>
        <p:nvSpPr>
          <p:cNvPr id="3" name="Content Placeholder 2">
            <a:extLst>
              <a:ext uri="{FF2B5EF4-FFF2-40B4-BE49-F238E27FC236}">
                <a16:creationId xmlns:a16="http://schemas.microsoft.com/office/drawing/2014/main" id="{7DE8773D-2CB8-4DAD-8C95-D8FAB2056DEE}"/>
              </a:ext>
            </a:extLst>
          </p:cNvPr>
          <p:cNvSpPr>
            <a:spLocks noGrp="1"/>
          </p:cNvSpPr>
          <p:nvPr>
            <p:ph sz="quarter" idx="13"/>
          </p:nvPr>
        </p:nvSpPr>
        <p:spPr>
          <a:xfrm>
            <a:off x="457200" y="1554921"/>
            <a:ext cx="8232775" cy="970566"/>
          </a:xfrm>
        </p:spPr>
        <p:txBody>
          <a:bodyPr/>
          <a:lstStyle/>
          <a:p>
            <a:r>
              <a:rPr lang="en-IN" b="1" dirty="0"/>
              <a:t>Markup pricing</a:t>
            </a:r>
          </a:p>
          <a:p>
            <a:pPr lvl="1"/>
            <a:r>
              <a:rPr lang="en-IN" dirty="0"/>
              <a:t>Add a standard markup to the product’s cost</a:t>
            </a:r>
          </a:p>
        </p:txBody>
      </p:sp>
      <p:graphicFrame>
        <p:nvGraphicFramePr>
          <p:cNvPr id="4" name="Object 3" descr="Markup price equals unit cost over (1 minus desired return on sales)">
            <a:extLst>
              <a:ext uri="{FF2B5EF4-FFF2-40B4-BE49-F238E27FC236}">
                <a16:creationId xmlns:a16="http://schemas.microsoft.com/office/drawing/2014/main" id="{0E83008A-53BA-4FFF-A811-5943EC4D2048}"/>
              </a:ext>
            </a:extLst>
          </p:cNvPr>
          <p:cNvGraphicFramePr>
            <a:graphicFrameLocks noChangeAspect="1"/>
          </p:cNvGraphicFramePr>
          <p:nvPr>
            <p:extLst>
              <p:ext uri="{D42A27DB-BD31-4B8C-83A1-F6EECF244321}">
                <p14:modId xmlns:p14="http://schemas.microsoft.com/office/powerpoint/2010/main" val="1536269018"/>
              </p:ext>
            </p:extLst>
          </p:nvPr>
        </p:nvGraphicFramePr>
        <p:xfrm>
          <a:off x="1625600" y="2935288"/>
          <a:ext cx="5892800" cy="838200"/>
        </p:xfrm>
        <a:graphic>
          <a:graphicData uri="http://schemas.openxmlformats.org/presentationml/2006/ole">
            <mc:AlternateContent xmlns:mc="http://schemas.openxmlformats.org/markup-compatibility/2006">
              <mc:Choice xmlns:v="urn:schemas-microsoft-com:vml" Requires="v">
                <p:oleObj spid="_x0000_s1059" name="Equation" r:id="rId4" imgW="5892480" imgH="838080" progId="Equation.DSMT4">
                  <p:embed/>
                </p:oleObj>
              </mc:Choice>
              <mc:Fallback>
                <p:oleObj name="Equation" r:id="rId4" imgW="5892480" imgH="838080" progId="Equation.DSMT4">
                  <p:embed/>
                  <p:pic>
                    <p:nvPicPr>
                      <p:cNvPr id="0" name=""/>
                      <p:cNvPicPr/>
                      <p:nvPr/>
                    </p:nvPicPr>
                    <p:blipFill>
                      <a:blip r:embed="rId5"/>
                      <a:stretch>
                        <a:fillRect/>
                      </a:stretch>
                    </p:blipFill>
                    <p:spPr>
                      <a:xfrm>
                        <a:off x="1625600" y="2935288"/>
                        <a:ext cx="5892800" cy="838200"/>
                      </a:xfrm>
                      <a:prstGeom prst="rect">
                        <a:avLst/>
                      </a:prstGeom>
                    </p:spPr>
                  </p:pic>
                </p:oleObj>
              </mc:Fallback>
            </mc:AlternateContent>
          </a:graphicData>
        </a:graphic>
      </p:graphicFrame>
    </p:spTree>
    <p:extLst>
      <p:ext uri="{BB962C8B-B14F-4D97-AF65-F5344CB8AC3E}">
        <p14:creationId xmlns:p14="http://schemas.microsoft.com/office/powerpoint/2010/main" val="2005786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225C-361A-4E79-A9A2-00BF5CC62803}"/>
              </a:ext>
            </a:extLst>
          </p:cNvPr>
          <p:cNvSpPr>
            <a:spLocks noGrp="1"/>
          </p:cNvSpPr>
          <p:nvPr>
            <p:ph type="title"/>
          </p:nvPr>
        </p:nvSpPr>
        <p:spPr>
          <a:xfrm>
            <a:off x="-355596" y="-191021"/>
            <a:ext cx="9482666" cy="1097279"/>
          </a:xfrm>
        </p:spPr>
        <p:txBody>
          <a:bodyPr/>
          <a:lstStyle/>
          <a:p>
            <a:r>
              <a:rPr lang="en-IN" sz="3000" dirty="0"/>
              <a:t>    Step 5: Break-Even Point for Target-Return Price </a:t>
            </a:r>
          </a:p>
        </p:txBody>
      </p:sp>
      <p:pic>
        <p:nvPicPr>
          <p:cNvPr id="4" name="Content Placeholder 3" descr="A graph plots dollars versus sales volume in units. For long description in Notes pane, press F6.">
            <a:extLst>
              <a:ext uri="{FF2B5EF4-FFF2-40B4-BE49-F238E27FC236}">
                <a16:creationId xmlns:a16="http://schemas.microsoft.com/office/drawing/2014/main" id="{0FD528F4-BD40-425E-9288-B4EB2FD5CC61}"/>
              </a:ext>
            </a:extLst>
          </p:cNvPr>
          <p:cNvPicPr>
            <a:picLocks noGrp="1" noChangeAspect="1"/>
          </p:cNvPicPr>
          <p:nvPr>
            <p:ph sz="quarter" idx="13"/>
          </p:nvPr>
        </p:nvPicPr>
        <p:blipFill>
          <a:blip r:embed="rId3"/>
          <a:stretch>
            <a:fillRect/>
          </a:stretch>
        </p:blipFill>
        <p:spPr>
          <a:xfrm>
            <a:off x="201076" y="1659470"/>
            <a:ext cx="8944664" cy="4032312"/>
          </a:xfrm>
          <a:prstGeom prst="rect">
            <a:avLst/>
          </a:prstGeom>
        </p:spPr>
      </p:pic>
    </p:spTree>
    <p:extLst>
      <p:ext uri="{BB962C8B-B14F-4D97-AF65-F5344CB8AC3E}">
        <p14:creationId xmlns:p14="http://schemas.microsoft.com/office/powerpoint/2010/main" val="3837367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1097-B8AD-4AAF-B54B-D2F2EE4FCAC6}"/>
              </a:ext>
            </a:extLst>
          </p:cNvPr>
          <p:cNvSpPr>
            <a:spLocks noGrp="1"/>
          </p:cNvSpPr>
          <p:nvPr>
            <p:ph type="title"/>
          </p:nvPr>
        </p:nvSpPr>
        <p:spPr/>
        <p:txBody>
          <a:bodyPr/>
          <a:lstStyle/>
          <a:p>
            <a:r>
              <a:rPr lang="en-IN" dirty="0"/>
              <a:t>Step 6: Set the Final Price </a:t>
            </a:r>
            <a:endParaRPr lang="en-IN" sz="2000" b="0" dirty="0"/>
          </a:p>
        </p:txBody>
      </p:sp>
      <p:sp>
        <p:nvSpPr>
          <p:cNvPr id="3" name="Content Placeholder 2">
            <a:extLst>
              <a:ext uri="{FF2B5EF4-FFF2-40B4-BE49-F238E27FC236}">
                <a16:creationId xmlns:a16="http://schemas.microsoft.com/office/drawing/2014/main" id="{32C46540-E9F4-4C29-94CD-9E81429E2E47}"/>
              </a:ext>
            </a:extLst>
          </p:cNvPr>
          <p:cNvSpPr>
            <a:spLocks noGrp="1"/>
          </p:cNvSpPr>
          <p:nvPr>
            <p:ph sz="quarter" idx="13"/>
          </p:nvPr>
        </p:nvSpPr>
        <p:spPr/>
        <p:txBody>
          <a:bodyPr/>
          <a:lstStyle/>
          <a:p>
            <a:r>
              <a:rPr lang="en-IN" b="1" dirty="0"/>
              <a:t>Not one single price</a:t>
            </a:r>
          </a:p>
          <a:p>
            <a:pPr lvl="1"/>
            <a:r>
              <a:rPr lang="en-IN" dirty="0"/>
              <a:t>Companies adjust price based on:</a:t>
            </a:r>
          </a:p>
          <a:p>
            <a:pPr lvl="1">
              <a:buFont typeface="Arial" panose="020B0604020202020204" pitchFamily="34" charset="0"/>
              <a:buChar char="•"/>
            </a:pPr>
            <a:r>
              <a:rPr lang="en-IN" dirty="0"/>
              <a:t>	Geographic location of customer</a:t>
            </a:r>
          </a:p>
          <a:p>
            <a:pPr lvl="1">
              <a:buFont typeface="Arial" panose="020B0604020202020204" pitchFamily="34" charset="0"/>
              <a:buChar char="•"/>
            </a:pPr>
            <a:r>
              <a:rPr lang="en-IN" dirty="0"/>
              <a:t>	Quantity purchased</a:t>
            </a:r>
          </a:p>
          <a:p>
            <a:pPr lvl="1">
              <a:buFont typeface="Arial" panose="020B0604020202020204" pitchFamily="34" charset="0"/>
              <a:buChar char="•"/>
            </a:pPr>
            <a:r>
              <a:rPr lang="en-IN" dirty="0"/>
              <a:t>	How customer pays</a:t>
            </a:r>
          </a:p>
          <a:p>
            <a:pPr lvl="1">
              <a:buFont typeface="Arial" panose="020B0604020202020204" pitchFamily="34" charset="0"/>
              <a:buChar char="•"/>
            </a:pPr>
            <a:r>
              <a:rPr lang="en-IN" dirty="0"/>
              <a:t>  Purchase timing (dynamic pricing)</a:t>
            </a:r>
          </a:p>
        </p:txBody>
      </p:sp>
    </p:spTree>
    <p:extLst>
      <p:ext uri="{BB962C8B-B14F-4D97-AF65-F5344CB8AC3E}">
        <p14:creationId xmlns:p14="http://schemas.microsoft.com/office/powerpoint/2010/main" val="79420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AB87-5005-492B-B04E-E283A30D6993}"/>
              </a:ext>
            </a:extLst>
          </p:cNvPr>
          <p:cNvSpPr>
            <a:spLocks noGrp="1"/>
          </p:cNvSpPr>
          <p:nvPr>
            <p:ph type="title"/>
          </p:nvPr>
        </p:nvSpPr>
        <p:spPr>
          <a:xfrm>
            <a:off x="457200" y="-174088"/>
            <a:ext cx="8229600" cy="1097279"/>
          </a:xfrm>
        </p:spPr>
        <p:txBody>
          <a:bodyPr/>
          <a:lstStyle/>
          <a:p>
            <a:r>
              <a:rPr lang="en-IN" dirty="0"/>
              <a:t>Managing Incentives</a:t>
            </a:r>
          </a:p>
        </p:txBody>
      </p:sp>
      <p:sp>
        <p:nvSpPr>
          <p:cNvPr id="3" name="Content Placeholder 2">
            <a:extLst>
              <a:ext uri="{FF2B5EF4-FFF2-40B4-BE49-F238E27FC236}">
                <a16:creationId xmlns:a16="http://schemas.microsoft.com/office/drawing/2014/main" id="{5D29AB1D-9349-43FA-BF63-93384F5ACDA9}"/>
              </a:ext>
            </a:extLst>
          </p:cNvPr>
          <p:cNvSpPr>
            <a:spLocks noGrp="1"/>
          </p:cNvSpPr>
          <p:nvPr>
            <p:ph sz="quarter" idx="13"/>
          </p:nvPr>
        </p:nvSpPr>
        <p:spPr>
          <a:xfrm>
            <a:off x="84674" y="1029988"/>
            <a:ext cx="8686800" cy="4663335"/>
          </a:xfrm>
        </p:spPr>
        <p:txBody>
          <a:bodyPr/>
          <a:lstStyle/>
          <a:p>
            <a:r>
              <a:rPr lang="en-IN" b="1" dirty="0"/>
              <a:t>Incentives (Sales Promotions)</a:t>
            </a:r>
          </a:p>
          <a:p>
            <a:pPr lvl="1"/>
            <a:r>
              <a:rPr lang="en-IN" dirty="0"/>
              <a:t>Sales promotion tools, mostly short-term, designed to stimulate quicker or greater purchase of particular products or services by consumers or the trade.</a:t>
            </a:r>
          </a:p>
          <a:p>
            <a:pPr marL="458550" lvl="1" indent="0">
              <a:buNone/>
            </a:pPr>
            <a:endParaRPr lang="en-IN" sz="2000" dirty="0"/>
          </a:p>
          <a:p>
            <a:pPr marL="458550" lvl="1" indent="0">
              <a:buNone/>
            </a:pPr>
            <a:r>
              <a:rPr lang="en-IN" sz="1800" dirty="0"/>
              <a:t>Examples: Digital Coupons and </a:t>
            </a:r>
          </a:p>
          <a:p>
            <a:pPr marL="458550" lvl="1" indent="0">
              <a:buNone/>
            </a:pPr>
            <a:r>
              <a:rPr lang="en-IN" sz="1800" dirty="0"/>
              <a:t>discounts downloaded to mobile devises</a:t>
            </a:r>
          </a:p>
          <a:p>
            <a:pPr marL="458550" lvl="1" indent="0">
              <a:buNone/>
            </a:pPr>
            <a:endParaRPr lang="en-IN" sz="1800" dirty="0"/>
          </a:p>
          <a:p>
            <a:pPr lvl="1"/>
            <a:r>
              <a:rPr lang="en-IN" sz="1800" dirty="0"/>
              <a:t>Produce high sales response in short run </a:t>
            </a:r>
          </a:p>
          <a:p>
            <a:pPr marL="458550" lvl="1" indent="0">
              <a:buNone/>
            </a:pPr>
            <a:r>
              <a:rPr lang="en-IN" sz="1800" dirty="0"/>
              <a:t>     but little permanent gain in the long term</a:t>
            </a:r>
          </a:p>
          <a:p>
            <a:pPr lvl="1"/>
            <a:r>
              <a:rPr lang="en-IN" sz="1800" dirty="0"/>
              <a:t>Consumers may stockpile</a:t>
            </a:r>
          </a:p>
          <a:p>
            <a:pPr lvl="1"/>
            <a:r>
              <a:rPr lang="en-IN" sz="1800" dirty="0"/>
              <a:t>Devalues the company’s offerings</a:t>
            </a:r>
          </a:p>
          <a:p>
            <a:pPr marL="458550" lvl="1" indent="0">
              <a:buNone/>
            </a:pPr>
            <a:endParaRPr lang="en-IN" sz="1800" dirty="0"/>
          </a:p>
        </p:txBody>
      </p:sp>
      <p:pic>
        <p:nvPicPr>
          <p:cNvPr id="4" name="Picture 3">
            <a:extLst>
              <a:ext uri="{FF2B5EF4-FFF2-40B4-BE49-F238E27FC236}">
                <a16:creationId xmlns:a16="http://schemas.microsoft.com/office/drawing/2014/main" id="{F63B3402-D5BD-0549-AE8B-7D9B1C7C7923}"/>
              </a:ext>
            </a:extLst>
          </p:cNvPr>
          <p:cNvPicPr>
            <a:picLocks noChangeAspect="1"/>
          </p:cNvPicPr>
          <p:nvPr/>
        </p:nvPicPr>
        <p:blipFill>
          <a:blip r:embed="rId3"/>
          <a:stretch>
            <a:fillRect/>
          </a:stretch>
        </p:blipFill>
        <p:spPr>
          <a:xfrm>
            <a:off x="5285756" y="2846152"/>
            <a:ext cx="3858244" cy="2953968"/>
          </a:xfrm>
          <a:prstGeom prst="rect">
            <a:avLst/>
          </a:prstGeom>
        </p:spPr>
      </p:pic>
    </p:spTree>
    <p:extLst>
      <p:ext uri="{BB962C8B-B14F-4D97-AF65-F5344CB8AC3E}">
        <p14:creationId xmlns:p14="http://schemas.microsoft.com/office/powerpoint/2010/main" val="3257707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794F2-FA18-44E8-913F-0D4FCB59F0C0}"/>
              </a:ext>
            </a:extLst>
          </p:cNvPr>
          <p:cNvSpPr>
            <a:spLocks noGrp="1"/>
          </p:cNvSpPr>
          <p:nvPr>
            <p:ph type="title"/>
          </p:nvPr>
        </p:nvSpPr>
        <p:spPr/>
        <p:txBody>
          <a:bodyPr/>
          <a:lstStyle/>
          <a:p>
            <a:r>
              <a:rPr lang="en-IN" dirty="0"/>
              <a:t>          Major Incentive Decisions </a:t>
            </a:r>
            <a:endParaRPr lang="en-IN" sz="2000" b="0" dirty="0"/>
          </a:p>
        </p:txBody>
      </p:sp>
      <p:sp>
        <p:nvSpPr>
          <p:cNvPr id="3" name="Content Placeholder 2">
            <a:extLst>
              <a:ext uri="{FF2B5EF4-FFF2-40B4-BE49-F238E27FC236}">
                <a16:creationId xmlns:a16="http://schemas.microsoft.com/office/drawing/2014/main" id="{7374D92A-3830-4E6E-B9DB-8B1C6ACB6DD0}"/>
              </a:ext>
            </a:extLst>
          </p:cNvPr>
          <p:cNvSpPr>
            <a:spLocks noGrp="1"/>
          </p:cNvSpPr>
          <p:nvPr>
            <p:ph sz="quarter" idx="13"/>
          </p:nvPr>
        </p:nvSpPr>
        <p:spPr/>
        <p:txBody>
          <a:bodyPr/>
          <a:lstStyle/>
          <a:p>
            <a:pPr marL="432" indent="0">
              <a:buNone/>
            </a:pPr>
            <a:r>
              <a:rPr lang="en-IN" sz="2800" b="1" dirty="0">
                <a:solidFill>
                  <a:srgbClr val="007FA3"/>
                </a:solidFill>
              </a:rPr>
              <a:t>Push vs. Pull strategy</a:t>
            </a:r>
          </a:p>
          <a:p>
            <a:r>
              <a:rPr lang="en-IN" b="1" dirty="0">
                <a:solidFill>
                  <a:srgbClr val="FF0000"/>
                </a:solidFill>
              </a:rPr>
              <a:t>Push</a:t>
            </a:r>
            <a:r>
              <a:rPr lang="en-IN" b="1" dirty="0"/>
              <a:t> Strategy uses the manufacturer’s sales force, trade promotion funds, etc. to induce intermediaries to carry, promote and sell the product to consumers</a:t>
            </a:r>
          </a:p>
          <a:p>
            <a:endParaRPr lang="en-IN" b="1" dirty="0"/>
          </a:p>
          <a:p>
            <a:r>
              <a:rPr lang="en-IN" b="1" dirty="0">
                <a:solidFill>
                  <a:srgbClr val="00B050"/>
                </a:solidFill>
              </a:rPr>
              <a:t>Pull </a:t>
            </a:r>
            <a:r>
              <a:rPr lang="en-IN" b="1" dirty="0"/>
              <a:t>Strategy uses advertising, promotion, etc. to persuade consumers to demand the product from intermediaries, thus inducing the intermediaries to order the item</a:t>
            </a:r>
          </a:p>
        </p:txBody>
      </p:sp>
    </p:spTree>
    <p:extLst>
      <p:ext uri="{BB962C8B-B14F-4D97-AF65-F5344CB8AC3E}">
        <p14:creationId xmlns:p14="http://schemas.microsoft.com/office/powerpoint/2010/main" val="1051008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9CBA2-F2F8-45D2-BF14-978DFEC7F563}"/>
              </a:ext>
            </a:extLst>
          </p:cNvPr>
          <p:cNvSpPr>
            <a:spLocks noGrp="1"/>
          </p:cNvSpPr>
          <p:nvPr>
            <p:ph type="title"/>
          </p:nvPr>
        </p:nvSpPr>
        <p:spPr>
          <a:xfrm>
            <a:off x="457200" y="-258753"/>
            <a:ext cx="8229600" cy="1097279"/>
          </a:xfrm>
        </p:spPr>
        <p:txBody>
          <a:bodyPr/>
          <a:lstStyle/>
          <a:p>
            <a:r>
              <a:rPr lang="en-IN" dirty="0"/>
              <a:t>Major Consumer Incentive Decisions </a:t>
            </a:r>
            <a:endParaRPr lang="en-IN" sz="2000" b="0" dirty="0"/>
          </a:p>
        </p:txBody>
      </p:sp>
      <p:sp>
        <p:nvSpPr>
          <p:cNvPr id="3" name="Content Placeholder 2">
            <a:extLst>
              <a:ext uri="{FF2B5EF4-FFF2-40B4-BE49-F238E27FC236}">
                <a16:creationId xmlns:a16="http://schemas.microsoft.com/office/drawing/2014/main" id="{40E1BCB0-0B1C-42EB-B631-55D82F5A1F0C}"/>
              </a:ext>
            </a:extLst>
          </p:cNvPr>
          <p:cNvSpPr>
            <a:spLocks noGrp="1"/>
          </p:cNvSpPr>
          <p:nvPr>
            <p:ph sz="quarter" idx="14"/>
          </p:nvPr>
        </p:nvSpPr>
        <p:spPr>
          <a:xfrm>
            <a:off x="457201" y="1552575"/>
            <a:ext cx="8229599" cy="522968"/>
          </a:xfrm>
        </p:spPr>
        <p:txBody>
          <a:bodyPr/>
          <a:lstStyle/>
          <a:p>
            <a:r>
              <a:rPr lang="en-IN" b="1" dirty="0"/>
              <a:t>Selecting Consumer Incentives</a:t>
            </a:r>
          </a:p>
        </p:txBody>
      </p:sp>
      <p:sp>
        <p:nvSpPr>
          <p:cNvPr id="4" name="Content Placeholder 3">
            <a:extLst>
              <a:ext uri="{FF2B5EF4-FFF2-40B4-BE49-F238E27FC236}">
                <a16:creationId xmlns:a16="http://schemas.microsoft.com/office/drawing/2014/main" id="{851D4E87-8883-44B1-B342-D54021655F19}"/>
              </a:ext>
            </a:extLst>
          </p:cNvPr>
          <p:cNvSpPr>
            <a:spLocks noGrp="1"/>
          </p:cNvSpPr>
          <p:nvPr>
            <p:ph sz="quarter" idx="13"/>
          </p:nvPr>
        </p:nvSpPr>
        <p:spPr>
          <a:xfrm>
            <a:off x="468313" y="2315468"/>
            <a:ext cx="3174773" cy="2989958"/>
          </a:xfrm>
        </p:spPr>
        <p:txBody>
          <a:bodyPr/>
          <a:lstStyle/>
          <a:p>
            <a:pPr marL="432" indent="0">
              <a:buNone/>
            </a:pPr>
            <a:r>
              <a:rPr lang="en-IN" dirty="0"/>
              <a:t>Price reductions</a:t>
            </a:r>
          </a:p>
          <a:p>
            <a:pPr marL="432" indent="0">
              <a:buNone/>
            </a:pPr>
            <a:r>
              <a:rPr lang="en-IN" dirty="0"/>
              <a:t>Coupons</a:t>
            </a:r>
          </a:p>
          <a:p>
            <a:pPr marL="432" indent="0">
              <a:buNone/>
            </a:pPr>
            <a:r>
              <a:rPr lang="en-IN" dirty="0"/>
              <a:t>Cash refunds</a:t>
            </a:r>
          </a:p>
          <a:p>
            <a:pPr marL="432" indent="0">
              <a:buNone/>
            </a:pPr>
            <a:r>
              <a:rPr lang="en-IN" dirty="0"/>
              <a:t>Price packs (BOGO)</a:t>
            </a:r>
          </a:p>
          <a:p>
            <a:pPr marL="432" indent="0">
              <a:buNone/>
            </a:pPr>
            <a:r>
              <a:rPr lang="en-IN" dirty="0"/>
              <a:t>Premiums</a:t>
            </a:r>
          </a:p>
        </p:txBody>
      </p:sp>
      <p:sp>
        <p:nvSpPr>
          <p:cNvPr id="5" name="Content Placeholder 4">
            <a:extLst>
              <a:ext uri="{FF2B5EF4-FFF2-40B4-BE49-F238E27FC236}">
                <a16:creationId xmlns:a16="http://schemas.microsoft.com/office/drawing/2014/main" id="{53CE04CF-2859-4115-B290-977C3BCC4D2D}"/>
              </a:ext>
            </a:extLst>
          </p:cNvPr>
          <p:cNvSpPr>
            <a:spLocks noGrp="1"/>
          </p:cNvSpPr>
          <p:nvPr>
            <p:ph sz="quarter" idx="15"/>
          </p:nvPr>
        </p:nvSpPr>
        <p:spPr>
          <a:xfrm>
            <a:off x="4122060" y="2315467"/>
            <a:ext cx="4216400" cy="3098362"/>
          </a:xfrm>
        </p:spPr>
        <p:txBody>
          <a:bodyPr/>
          <a:lstStyle/>
          <a:p>
            <a:pPr marL="432" indent="0">
              <a:buNone/>
            </a:pPr>
            <a:r>
              <a:rPr lang="en-IN" dirty="0"/>
              <a:t>Frequency programs</a:t>
            </a:r>
          </a:p>
          <a:p>
            <a:pPr marL="432" indent="0">
              <a:buNone/>
            </a:pPr>
            <a:r>
              <a:rPr lang="en-IN" dirty="0"/>
              <a:t>Contests/Sweepstakes</a:t>
            </a:r>
          </a:p>
          <a:p>
            <a:pPr marL="432" indent="0">
              <a:buNone/>
            </a:pPr>
            <a:r>
              <a:rPr lang="en-IN" dirty="0"/>
              <a:t>Tie-in promotions</a:t>
            </a:r>
          </a:p>
          <a:p>
            <a:pPr marL="432" indent="0">
              <a:buNone/>
            </a:pPr>
            <a:r>
              <a:rPr lang="en-IN" dirty="0"/>
              <a:t>Seasonal discounts</a:t>
            </a:r>
          </a:p>
          <a:p>
            <a:pPr marL="432" indent="0">
              <a:buNone/>
            </a:pPr>
            <a:r>
              <a:rPr lang="en-IN" dirty="0"/>
              <a:t>Financing</a:t>
            </a:r>
          </a:p>
        </p:txBody>
      </p:sp>
      <p:pic>
        <p:nvPicPr>
          <p:cNvPr id="6" name="Picture 5">
            <a:extLst>
              <a:ext uri="{FF2B5EF4-FFF2-40B4-BE49-F238E27FC236}">
                <a16:creationId xmlns:a16="http://schemas.microsoft.com/office/drawing/2014/main" id="{8CCCE27E-8522-FD47-A5C4-856A3BF4D890}"/>
              </a:ext>
            </a:extLst>
          </p:cNvPr>
          <p:cNvPicPr>
            <a:picLocks noChangeAspect="1"/>
          </p:cNvPicPr>
          <p:nvPr/>
        </p:nvPicPr>
        <p:blipFill>
          <a:blip r:embed="rId3"/>
          <a:stretch>
            <a:fillRect/>
          </a:stretch>
        </p:blipFill>
        <p:spPr>
          <a:xfrm>
            <a:off x="5810846" y="4995167"/>
            <a:ext cx="3006588" cy="1317172"/>
          </a:xfrm>
          <a:prstGeom prst="rect">
            <a:avLst/>
          </a:prstGeom>
        </p:spPr>
      </p:pic>
      <p:pic>
        <p:nvPicPr>
          <p:cNvPr id="7" name="Picture 6">
            <a:extLst>
              <a:ext uri="{FF2B5EF4-FFF2-40B4-BE49-F238E27FC236}">
                <a16:creationId xmlns:a16="http://schemas.microsoft.com/office/drawing/2014/main" id="{A3394C17-8200-3643-ADEE-BE85348FC063}"/>
              </a:ext>
            </a:extLst>
          </p:cNvPr>
          <p:cNvPicPr>
            <a:picLocks noChangeAspect="1"/>
          </p:cNvPicPr>
          <p:nvPr/>
        </p:nvPicPr>
        <p:blipFill>
          <a:blip r:embed="rId4"/>
          <a:stretch>
            <a:fillRect/>
          </a:stretch>
        </p:blipFill>
        <p:spPr>
          <a:xfrm>
            <a:off x="5622813" y="890147"/>
            <a:ext cx="2122487" cy="1425320"/>
          </a:xfrm>
          <a:prstGeom prst="rect">
            <a:avLst/>
          </a:prstGeom>
        </p:spPr>
      </p:pic>
      <p:pic>
        <p:nvPicPr>
          <p:cNvPr id="8" name="Picture 7">
            <a:extLst>
              <a:ext uri="{FF2B5EF4-FFF2-40B4-BE49-F238E27FC236}">
                <a16:creationId xmlns:a16="http://schemas.microsoft.com/office/drawing/2014/main" id="{C728E486-0AE3-3043-8738-E2BC45631F18}"/>
              </a:ext>
            </a:extLst>
          </p:cNvPr>
          <p:cNvPicPr>
            <a:picLocks noChangeAspect="1"/>
          </p:cNvPicPr>
          <p:nvPr/>
        </p:nvPicPr>
        <p:blipFill>
          <a:blip r:embed="rId5"/>
          <a:stretch>
            <a:fillRect/>
          </a:stretch>
        </p:blipFill>
        <p:spPr>
          <a:xfrm>
            <a:off x="834573" y="4999428"/>
            <a:ext cx="3048000" cy="1485900"/>
          </a:xfrm>
          <a:prstGeom prst="rect">
            <a:avLst/>
          </a:prstGeom>
        </p:spPr>
      </p:pic>
    </p:spTree>
    <p:extLst>
      <p:ext uri="{BB962C8B-B14F-4D97-AF65-F5344CB8AC3E}">
        <p14:creationId xmlns:p14="http://schemas.microsoft.com/office/powerpoint/2010/main" val="2359868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794F2-FA18-44E8-913F-0D4FCB59F0C0}"/>
              </a:ext>
            </a:extLst>
          </p:cNvPr>
          <p:cNvSpPr>
            <a:spLocks noGrp="1"/>
          </p:cNvSpPr>
          <p:nvPr>
            <p:ph type="title"/>
          </p:nvPr>
        </p:nvSpPr>
        <p:spPr>
          <a:xfrm>
            <a:off x="457200" y="-326494"/>
            <a:ext cx="8229600" cy="1097279"/>
          </a:xfrm>
        </p:spPr>
        <p:txBody>
          <a:bodyPr/>
          <a:lstStyle/>
          <a:p>
            <a:r>
              <a:rPr lang="en-IN" dirty="0"/>
              <a:t>Major Trade Incentive Decisions </a:t>
            </a:r>
            <a:endParaRPr lang="en-IN" sz="2000" b="0" dirty="0"/>
          </a:p>
        </p:txBody>
      </p:sp>
      <p:sp>
        <p:nvSpPr>
          <p:cNvPr id="3" name="Content Placeholder 2">
            <a:extLst>
              <a:ext uri="{FF2B5EF4-FFF2-40B4-BE49-F238E27FC236}">
                <a16:creationId xmlns:a16="http://schemas.microsoft.com/office/drawing/2014/main" id="{7374D92A-3830-4E6E-B9DB-8B1C6ACB6DD0}"/>
              </a:ext>
            </a:extLst>
          </p:cNvPr>
          <p:cNvSpPr>
            <a:spLocks noGrp="1"/>
          </p:cNvSpPr>
          <p:nvPr>
            <p:ph sz="quarter" idx="13"/>
          </p:nvPr>
        </p:nvSpPr>
        <p:spPr>
          <a:xfrm>
            <a:off x="237067" y="1029988"/>
            <a:ext cx="8232775" cy="4663335"/>
          </a:xfrm>
        </p:spPr>
        <p:txBody>
          <a:bodyPr/>
          <a:lstStyle/>
          <a:p>
            <a:r>
              <a:rPr lang="en-IN" b="1" dirty="0"/>
              <a:t>Selecting trade incentives</a:t>
            </a:r>
          </a:p>
          <a:p>
            <a:pPr lvl="1"/>
            <a:r>
              <a:rPr lang="en-IN" dirty="0"/>
              <a:t>Allowances</a:t>
            </a:r>
          </a:p>
          <a:p>
            <a:pPr lvl="1"/>
            <a:r>
              <a:rPr lang="en-IN" dirty="0"/>
              <a:t>Free goods</a:t>
            </a:r>
          </a:p>
          <a:p>
            <a:pPr lvl="1"/>
            <a:r>
              <a:rPr lang="en-IN" dirty="0"/>
              <a:t>Price-off</a:t>
            </a:r>
          </a:p>
          <a:p>
            <a:pPr lvl="1"/>
            <a:r>
              <a:rPr lang="en-IN" dirty="0"/>
              <a:t>Discount for prompt payment</a:t>
            </a:r>
          </a:p>
        </p:txBody>
      </p:sp>
      <p:pic>
        <p:nvPicPr>
          <p:cNvPr id="4" name="Picture 3">
            <a:extLst>
              <a:ext uri="{FF2B5EF4-FFF2-40B4-BE49-F238E27FC236}">
                <a16:creationId xmlns:a16="http://schemas.microsoft.com/office/drawing/2014/main" id="{87736C8A-6497-A043-A4DF-127307F2B899}"/>
              </a:ext>
            </a:extLst>
          </p:cNvPr>
          <p:cNvPicPr>
            <a:picLocks noChangeAspect="1"/>
          </p:cNvPicPr>
          <p:nvPr/>
        </p:nvPicPr>
        <p:blipFill>
          <a:blip r:embed="rId3"/>
          <a:stretch>
            <a:fillRect/>
          </a:stretch>
        </p:blipFill>
        <p:spPr>
          <a:xfrm>
            <a:off x="5029570" y="2641600"/>
            <a:ext cx="3995897" cy="3471317"/>
          </a:xfrm>
          <a:prstGeom prst="rect">
            <a:avLst/>
          </a:prstGeom>
        </p:spPr>
      </p:pic>
    </p:spTree>
    <p:extLst>
      <p:ext uri="{BB962C8B-B14F-4D97-AF65-F5344CB8AC3E}">
        <p14:creationId xmlns:p14="http://schemas.microsoft.com/office/powerpoint/2010/main" val="310315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DB19-E17B-4D77-A6FA-5B17F651F99E}"/>
              </a:ext>
            </a:extLst>
          </p:cNvPr>
          <p:cNvSpPr>
            <a:spLocks noGrp="1"/>
          </p:cNvSpPr>
          <p:nvPr>
            <p:ph type="title"/>
          </p:nvPr>
        </p:nvSpPr>
        <p:spPr>
          <a:xfrm>
            <a:off x="592664" y="-72491"/>
            <a:ext cx="8229600" cy="1097279"/>
          </a:xfrm>
        </p:spPr>
        <p:txBody>
          <a:bodyPr/>
          <a:lstStyle/>
          <a:p>
            <a:r>
              <a:rPr lang="en-IN" dirty="0"/>
              <a:t>The Pricing Variable</a:t>
            </a:r>
          </a:p>
        </p:txBody>
      </p:sp>
      <p:sp>
        <p:nvSpPr>
          <p:cNvPr id="3" name="Content Placeholder 2">
            <a:extLst>
              <a:ext uri="{FF2B5EF4-FFF2-40B4-BE49-F238E27FC236}">
                <a16:creationId xmlns:a16="http://schemas.microsoft.com/office/drawing/2014/main" id="{66C35C84-6196-4CE1-AA35-0B1D544C630E}"/>
              </a:ext>
            </a:extLst>
          </p:cNvPr>
          <p:cNvSpPr>
            <a:spLocks noGrp="1"/>
          </p:cNvSpPr>
          <p:nvPr>
            <p:ph sz="quarter" idx="14"/>
          </p:nvPr>
        </p:nvSpPr>
        <p:spPr>
          <a:xfrm>
            <a:off x="457200" y="1129250"/>
            <a:ext cx="8111067" cy="1742168"/>
          </a:xfrm>
        </p:spPr>
        <p:txBody>
          <a:bodyPr/>
          <a:lstStyle/>
          <a:p>
            <a:r>
              <a:rPr lang="en-IN" sz="2000" dirty="0"/>
              <a:t>Price is the only variable in the Marketing Mix that produce</a:t>
            </a:r>
            <a:r>
              <a:rPr lang="en-IN" sz="2000" dirty="0">
                <a:solidFill>
                  <a:schemeClr val="bg2"/>
                </a:solidFill>
              </a:rPr>
              <a:t>s</a:t>
            </a:r>
            <a:r>
              <a:rPr lang="en-IN" sz="2000" dirty="0">
                <a:solidFill>
                  <a:srgbClr val="00B050"/>
                </a:solidFill>
              </a:rPr>
              <a:t> revenue</a:t>
            </a:r>
            <a:r>
              <a:rPr lang="en-IN" sz="2000" dirty="0"/>
              <a:t>. All the others produce </a:t>
            </a:r>
            <a:r>
              <a:rPr lang="en-IN" sz="2000" dirty="0">
                <a:solidFill>
                  <a:srgbClr val="FF0000"/>
                </a:solidFill>
              </a:rPr>
              <a:t>costs.</a:t>
            </a:r>
          </a:p>
          <a:p>
            <a:r>
              <a:rPr lang="en-IN" sz="2000" dirty="0"/>
              <a:t>Purchase decisions are based on how consumers </a:t>
            </a:r>
            <a:r>
              <a:rPr lang="en-IN" sz="2000" dirty="0">
                <a:solidFill>
                  <a:srgbClr val="FF0000"/>
                </a:solidFill>
              </a:rPr>
              <a:t>perceive</a:t>
            </a:r>
            <a:r>
              <a:rPr lang="en-IN" sz="2000" dirty="0"/>
              <a:t> prices - not </a:t>
            </a:r>
            <a:r>
              <a:rPr lang="en-IN" sz="2000" dirty="0">
                <a:solidFill>
                  <a:srgbClr val="00B050"/>
                </a:solidFill>
              </a:rPr>
              <a:t>actual</a:t>
            </a:r>
            <a:r>
              <a:rPr lang="en-IN" sz="2000" dirty="0"/>
              <a:t> prices.</a:t>
            </a:r>
          </a:p>
          <a:p>
            <a:r>
              <a:rPr lang="en-IN" sz="2000" dirty="0"/>
              <a:t>Many consumers use </a:t>
            </a:r>
            <a:r>
              <a:rPr lang="en-IN" sz="2000" dirty="0">
                <a:solidFill>
                  <a:srgbClr val="FF0000"/>
                </a:solidFill>
              </a:rPr>
              <a:t>price</a:t>
            </a:r>
            <a:r>
              <a:rPr lang="en-IN" sz="2000" dirty="0"/>
              <a:t> as an indicator of </a:t>
            </a:r>
            <a:r>
              <a:rPr lang="en-IN" sz="2000" dirty="0">
                <a:solidFill>
                  <a:srgbClr val="00B050"/>
                </a:solidFill>
              </a:rPr>
              <a:t>quality</a:t>
            </a:r>
          </a:p>
          <a:p>
            <a:r>
              <a:rPr lang="en-IN" sz="2000" dirty="0">
                <a:solidFill>
                  <a:schemeClr val="bg2"/>
                </a:solidFill>
              </a:rPr>
              <a:t>Holistic marketers know their pricing decisions must be </a:t>
            </a:r>
            <a:r>
              <a:rPr lang="en-IN" sz="2000" dirty="0">
                <a:solidFill>
                  <a:srgbClr val="FF0000"/>
                </a:solidFill>
              </a:rPr>
              <a:t>consistent</a:t>
            </a:r>
            <a:r>
              <a:rPr lang="en-IN" sz="2000" dirty="0">
                <a:solidFill>
                  <a:schemeClr val="bg2"/>
                </a:solidFill>
              </a:rPr>
              <a:t> with all other aspects of the Marketing Mix</a:t>
            </a:r>
          </a:p>
          <a:p>
            <a:r>
              <a:rPr lang="en-IN" sz="2000" dirty="0">
                <a:solidFill>
                  <a:schemeClr val="bg2"/>
                </a:solidFill>
              </a:rPr>
              <a:t>“Price” has many forms: rent, tuition, </a:t>
            </a:r>
          </a:p>
          <a:p>
            <a:pPr marL="432" indent="0">
              <a:buNone/>
            </a:pPr>
            <a:r>
              <a:rPr lang="en-IN" sz="2000" dirty="0">
                <a:solidFill>
                  <a:schemeClr val="bg2"/>
                </a:solidFill>
              </a:rPr>
              <a:t>    fees, rates, wages, tolls, commissions</a:t>
            </a:r>
          </a:p>
        </p:txBody>
      </p:sp>
      <p:pic>
        <p:nvPicPr>
          <p:cNvPr id="10" name="Picture 9">
            <a:extLst>
              <a:ext uri="{FF2B5EF4-FFF2-40B4-BE49-F238E27FC236}">
                <a16:creationId xmlns:a16="http://schemas.microsoft.com/office/drawing/2014/main" id="{25B212D9-F18C-F747-B8F5-F189E7E61377}"/>
              </a:ext>
            </a:extLst>
          </p:cNvPr>
          <p:cNvPicPr>
            <a:picLocks noChangeAspect="1"/>
          </p:cNvPicPr>
          <p:nvPr/>
        </p:nvPicPr>
        <p:blipFill>
          <a:blip r:embed="rId3"/>
          <a:stretch>
            <a:fillRect/>
          </a:stretch>
        </p:blipFill>
        <p:spPr>
          <a:xfrm>
            <a:off x="5147733" y="3877733"/>
            <a:ext cx="3996267" cy="2980267"/>
          </a:xfrm>
          <a:prstGeom prst="rect">
            <a:avLst/>
          </a:prstGeom>
        </p:spPr>
      </p:pic>
    </p:spTree>
    <p:extLst>
      <p:ext uri="{BB962C8B-B14F-4D97-AF65-F5344CB8AC3E}">
        <p14:creationId xmlns:p14="http://schemas.microsoft.com/office/powerpoint/2010/main" val="1569744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DB19-E17B-4D77-A6FA-5B17F651F99E}"/>
              </a:ext>
            </a:extLst>
          </p:cNvPr>
          <p:cNvSpPr>
            <a:spLocks noGrp="1"/>
          </p:cNvSpPr>
          <p:nvPr>
            <p:ph type="title"/>
          </p:nvPr>
        </p:nvSpPr>
        <p:spPr/>
        <p:txBody>
          <a:bodyPr/>
          <a:lstStyle/>
          <a:p>
            <a:r>
              <a:rPr lang="en-IN" dirty="0"/>
              <a:t>Consumer Psychology and Pricing</a:t>
            </a:r>
          </a:p>
        </p:txBody>
      </p:sp>
      <p:sp>
        <p:nvSpPr>
          <p:cNvPr id="3" name="Content Placeholder 2">
            <a:extLst>
              <a:ext uri="{FF2B5EF4-FFF2-40B4-BE49-F238E27FC236}">
                <a16:creationId xmlns:a16="http://schemas.microsoft.com/office/drawing/2014/main" id="{66C35C84-6196-4CE1-AA35-0B1D544C630E}"/>
              </a:ext>
            </a:extLst>
          </p:cNvPr>
          <p:cNvSpPr>
            <a:spLocks noGrp="1"/>
          </p:cNvSpPr>
          <p:nvPr>
            <p:ph sz="quarter" idx="14"/>
          </p:nvPr>
        </p:nvSpPr>
        <p:spPr>
          <a:xfrm>
            <a:off x="457201" y="1417111"/>
            <a:ext cx="4070978" cy="1742168"/>
          </a:xfrm>
        </p:spPr>
        <p:txBody>
          <a:bodyPr/>
          <a:lstStyle/>
          <a:p>
            <a:r>
              <a:rPr lang="en-IN" dirty="0"/>
              <a:t>Reference prices</a:t>
            </a:r>
          </a:p>
          <a:p>
            <a:r>
              <a:rPr lang="en-IN" dirty="0"/>
              <a:t>Image pricing (perfumes, exotic cars...)</a:t>
            </a:r>
          </a:p>
          <a:p>
            <a:r>
              <a:rPr lang="en-IN" dirty="0"/>
              <a:t>Price cues (odd number ending)</a:t>
            </a:r>
          </a:p>
        </p:txBody>
      </p:sp>
      <p:pic>
        <p:nvPicPr>
          <p:cNvPr id="7" name="Content Placeholder 6" descr="A front view of a Ferrari car.">
            <a:extLst>
              <a:ext uri="{FF2B5EF4-FFF2-40B4-BE49-F238E27FC236}">
                <a16:creationId xmlns:a16="http://schemas.microsoft.com/office/drawing/2014/main" id="{DC58D0D2-90A2-4574-BC7E-EE66361F3253}"/>
              </a:ext>
            </a:extLst>
          </p:cNvPr>
          <p:cNvPicPr>
            <a:picLocks noGrp="1" noChangeAspect="1"/>
          </p:cNvPicPr>
          <p:nvPr>
            <p:ph sz="quarter" idx="15"/>
          </p:nvPr>
        </p:nvPicPr>
        <p:blipFill>
          <a:blip r:embed="rId3"/>
          <a:stretch>
            <a:fillRect/>
          </a:stretch>
        </p:blipFill>
        <p:spPr>
          <a:xfrm>
            <a:off x="795867" y="3985676"/>
            <a:ext cx="3435300" cy="2456927"/>
          </a:xfrm>
          <a:prstGeom prst="rect">
            <a:avLst/>
          </a:prstGeom>
        </p:spPr>
      </p:pic>
      <p:pic>
        <p:nvPicPr>
          <p:cNvPr id="6" name="Content Placeholder 5" descr="The interior of an Abercrombie and Fitch store.">
            <a:extLst>
              <a:ext uri="{FF2B5EF4-FFF2-40B4-BE49-F238E27FC236}">
                <a16:creationId xmlns:a16="http://schemas.microsoft.com/office/drawing/2014/main" id="{82D03308-6EEA-4A7C-8602-C33A3189FBF2}"/>
              </a:ext>
            </a:extLst>
          </p:cNvPr>
          <p:cNvPicPr>
            <a:picLocks noGrp="1" noChangeAspect="1"/>
          </p:cNvPicPr>
          <p:nvPr>
            <p:ph sz="quarter" idx="13"/>
          </p:nvPr>
        </p:nvPicPr>
        <p:blipFill>
          <a:blip r:embed="rId4"/>
          <a:stretch>
            <a:fillRect/>
          </a:stretch>
        </p:blipFill>
        <p:spPr>
          <a:xfrm>
            <a:off x="4528179" y="1552575"/>
            <a:ext cx="3810330" cy="2542252"/>
          </a:xfrm>
          <a:prstGeom prst="rect">
            <a:avLst/>
          </a:prstGeom>
        </p:spPr>
      </p:pic>
    </p:spTree>
    <p:extLst>
      <p:ext uri="{BB962C8B-B14F-4D97-AF65-F5344CB8AC3E}">
        <p14:creationId xmlns:p14="http://schemas.microsoft.com/office/powerpoint/2010/main" val="387214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DB19-E17B-4D77-A6FA-5B17F651F99E}"/>
              </a:ext>
            </a:extLst>
          </p:cNvPr>
          <p:cNvSpPr>
            <a:spLocks noGrp="1"/>
          </p:cNvSpPr>
          <p:nvPr>
            <p:ph type="title"/>
          </p:nvPr>
        </p:nvSpPr>
        <p:spPr>
          <a:xfrm>
            <a:off x="660396" y="-258753"/>
            <a:ext cx="8229600" cy="1097279"/>
          </a:xfrm>
        </p:spPr>
        <p:txBody>
          <a:bodyPr/>
          <a:lstStyle/>
          <a:p>
            <a:r>
              <a:rPr lang="en-IN" dirty="0"/>
              <a:t>Consumer Psychology and Pricing</a:t>
            </a:r>
          </a:p>
        </p:txBody>
      </p:sp>
      <p:sp>
        <p:nvSpPr>
          <p:cNvPr id="3" name="Content Placeholder 2">
            <a:extLst>
              <a:ext uri="{FF2B5EF4-FFF2-40B4-BE49-F238E27FC236}">
                <a16:creationId xmlns:a16="http://schemas.microsoft.com/office/drawing/2014/main" id="{66C35C84-6196-4CE1-AA35-0B1D544C630E}"/>
              </a:ext>
            </a:extLst>
          </p:cNvPr>
          <p:cNvSpPr>
            <a:spLocks noGrp="1"/>
          </p:cNvSpPr>
          <p:nvPr>
            <p:ph sz="quarter" idx="14"/>
          </p:nvPr>
        </p:nvSpPr>
        <p:spPr>
          <a:xfrm>
            <a:off x="457200" y="976853"/>
            <a:ext cx="8686799" cy="1742168"/>
          </a:xfrm>
        </p:spPr>
        <p:txBody>
          <a:bodyPr/>
          <a:lstStyle/>
          <a:p>
            <a:pPr marL="432" indent="0">
              <a:buNone/>
            </a:pPr>
            <a:r>
              <a:rPr lang="en-IN" sz="3200" dirty="0"/>
              <a:t>Reference prices</a:t>
            </a:r>
            <a:r>
              <a:rPr lang="en-IN" sz="2000" dirty="0"/>
              <a:t> (Comparing an observed price to an internal reference price)</a:t>
            </a:r>
          </a:p>
          <a:p>
            <a:r>
              <a:rPr lang="en-IN" dirty="0"/>
              <a:t>“Fair Price” (what consumers feel the product should cost)</a:t>
            </a:r>
          </a:p>
          <a:p>
            <a:r>
              <a:rPr lang="en-IN" dirty="0"/>
              <a:t>Typical Price</a:t>
            </a:r>
          </a:p>
          <a:p>
            <a:r>
              <a:rPr lang="en-IN" dirty="0"/>
              <a:t>Last Price Paid</a:t>
            </a:r>
          </a:p>
          <a:p>
            <a:r>
              <a:rPr lang="en-IN" dirty="0"/>
              <a:t>Upper-Bound Price (Max consumer would pay)</a:t>
            </a:r>
          </a:p>
          <a:p>
            <a:r>
              <a:rPr lang="en-IN" dirty="0"/>
              <a:t>Lower-Bound Price (Min consumer would pay)</a:t>
            </a:r>
          </a:p>
          <a:p>
            <a:r>
              <a:rPr lang="en-IN" dirty="0"/>
              <a:t>Competitor Price</a:t>
            </a:r>
          </a:p>
          <a:p>
            <a:r>
              <a:rPr lang="en-IN" dirty="0"/>
              <a:t>Expected Future Price</a:t>
            </a:r>
          </a:p>
          <a:p>
            <a:r>
              <a:rPr lang="en-IN" dirty="0"/>
              <a:t>Usual Discounted Price</a:t>
            </a:r>
          </a:p>
          <a:p>
            <a:endParaRPr lang="en-IN" dirty="0"/>
          </a:p>
        </p:txBody>
      </p:sp>
      <p:pic>
        <p:nvPicPr>
          <p:cNvPr id="5" name="Picture 4">
            <a:extLst>
              <a:ext uri="{FF2B5EF4-FFF2-40B4-BE49-F238E27FC236}">
                <a16:creationId xmlns:a16="http://schemas.microsoft.com/office/drawing/2014/main" id="{9DCBD83E-DD23-6D43-8809-3893D7C53CC1}"/>
              </a:ext>
            </a:extLst>
          </p:cNvPr>
          <p:cNvPicPr>
            <a:picLocks noChangeAspect="1"/>
          </p:cNvPicPr>
          <p:nvPr/>
        </p:nvPicPr>
        <p:blipFill>
          <a:blip r:embed="rId3"/>
          <a:stretch>
            <a:fillRect/>
          </a:stretch>
        </p:blipFill>
        <p:spPr>
          <a:xfrm>
            <a:off x="5926667" y="4690533"/>
            <a:ext cx="2692409" cy="2167467"/>
          </a:xfrm>
          <a:prstGeom prst="rect">
            <a:avLst/>
          </a:prstGeom>
        </p:spPr>
      </p:pic>
    </p:spTree>
    <p:extLst>
      <p:ext uri="{BB962C8B-B14F-4D97-AF65-F5344CB8AC3E}">
        <p14:creationId xmlns:p14="http://schemas.microsoft.com/office/powerpoint/2010/main" val="399589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C8DF6-AE9A-3C49-A41C-F72E534D17FD}"/>
              </a:ext>
            </a:extLst>
          </p:cNvPr>
          <p:cNvPicPr>
            <a:picLocks noChangeAspect="1"/>
          </p:cNvPicPr>
          <p:nvPr/>
        </p:nvPicPr>
        <p:blipFill>
          <a:blip r:embed="rId3"/>
          <a:stretch>
            <a:fillRect/>
          </a:stretch>
        </p:blipFill>
        <p:spPr>
          <a:xfrm>
            <a:off x="1778000" y="1191174"/>
            <a:ext cx="5621867" cy="4457965"/>
          </a:xfrm>
          <a:prstGeom prst="rect">
            <a:avLst/>
          </a:prstGeom>
        </p:spPr>
      </p:pic>
      <p:sp>
        <p:nvSpPr>
          <p:cNvPr id="6" name="TextBox 5">
            <a:extLst>
              <a:ext uri="{FF2B5EF4-FFF2-40B4-BE49-F238E27FC236}">
                <a16:creationId xmlns:a16="http://schemas.microsoft.com/office/drawing/2014/main" id="{292DAE4D-A297-E040-B40B-D7F1627F44F2}"/>
              </a:ext>
            </a:extLst>
          </p:cNvPr>
          <p:cNvSpPr txBox="1"/>
          <p:nvPr/>
        </p:nvSpPr>
        <p:spPr>
          <a:xfrm>
            <a:off x="1320790" y="237067"/>
            <a:ext cx="7315200" cy="954107"/>
          </a:xfrm>
          <a:prstGeom prst="rect">
            <a:avLst/>
          </a:prstGeom>
          <a:noFill/>
        </p:spPr>
        <p:txBody>
          <a:bodyPr wrap="square" rtlCol="0">
            <a:spAutoFit/>
          </a:bodyPr>
          <a:lstStyle/>
          <a:p>
            <a:r>
              <a:rPr lang="en-US" sz="2800" b="1" dirty="0">
                <a:solidFill>
                  <a:srgbClr val="007FA3"/>
                </a:solidFill>
                <a:latin typeface="+mj-lt"/>
              </a:rPr>
              <a:t>    Why do we buy Starbuck’s coffee?</a:t>
            </a:r>
          </a:p>
          <a:p>
            <a:r>
              <a:rPr lang="en-US" sz="2800" b="1" dirty="0">
                <a:solidFill>
                  <a:srgbClr val="007FA3"/>
                </a:solidFill>
                <a:latin typeface="+mj-lt"/>
              </a:rPr>
              <a:t>Buyer Psychology and Customer Value</a:t>
            </a:r>
          </a:p>
        </p:txBody>
      </p:sp>
      <p:sp>
        <p:nvSpPr>
          <p:cNvPr id="7" name="TextBox 6">
            <a:extLst>
              <a:ext uri="{FF2B5EF4-FFF2-40B4-BE49-F238E27FC236}">
                <a16:creationId xmlns:a16="http://schemas.microsoft.com/office/drawing/2014/main" id="{63B70A79-E76B-9849-A610-6E20566B8402}"/>
              </a:ext>
            </a:extLst>
          </p:cNvPr>
          <p:cNvSpPr txBox="1"/>
          <p:nvPr/>
        </p:nvSpPr>
        <p:spPr>
          <a:xfrm>
            <a:off x="2675467" y="5649640"/>
            <a:ext cx="4334933" cy="461665"/>
          </a:xfrm>
          <a:prstGeom prst="rect">
            <a:avLst/>
          </a:prstGeom>
          <a:noFill/>
        </p:spPr>
        <p:txBody>
          <a:bodyPr wrap="square" rtlCol="0">
            <a:spAutoFit/>
          </a:bodyPr>
          <a:lstStyle/>
          <a:p>
            <a:r>
              <a:rPr lang="en-US" sz="2400" b="1" dirty="0"/>
              <a:t>    $3.29		$1.69</a:t>
            </a:r>
          </a:p>
        </p:txBody>
      </p:sp>
    </p:spTree>
    <p:extLst>
      <p:ext uri="{BB962C8B-B14F-4D97-AF65-F5344CB8AC3E}">
        <p14:creationId xmlns:p14="http://schemas.microsoft.com/office/powerpoint/2010/main" val="2487456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D74C-5F5E-4838-9362-4D5512115B8C}"/>
              </a:ext>
            </a:extLst>
          </p:cNvPr>
          <p:cNvSpPr>
            <a:spLocks noGrp="1"/>
          </p:cNvSpPr>
          <p:nvPr>
            <p:ph type="title"/>
          </p:nvPr>
        </p:nvSpPr>
        <p:spPr>
          <a:xfrm>
            <a:off x="457200" y="-224887"/>
            <a:ext cx="8229600" cy="1097279"/>
          </a:xfrm>
        </p:spPr>
        <p:txBody>
          <a:bodyPr/>
          <a:lstStyle/>
          <a:p>
            <a:r>
              <a:rPr lang="en-IN" sz="3200" dirty="0"/>
              <a:t>		Steps in Setting the Price</a:t>
            </a:r>
          </a:p>
        </p:txBody>
      </p:sp>
      <p:graphicFrame>
        <p:nvGraphicFramePr>
          <p:cNvPr id="4" name="Content Placeholder 3">
            <a:extLst>
              <a:ext uri="{FF2B5EF4-FFF2-40B4-BE49-F238E27FC236}">
                <a16:creationId xmlns:a16="http://schemas.microsoft.com/office/drawing/2014/main" id="{95620F25-F502-A94C-9937-9BD2379DE8D4}"/>
              </a:ext>
            </a:extLst>
          </p:cNvPr>
          <p:cNvGraphicFramePr>
            <a:graphicFrameLocks noGrp="1"/>
          </p:cNvGraphicFramePr>
          <p:nvPr>
            <p:ph sz="quarter" idx="13"/>
            <p:extLst>
              <p:ext uri="{D42A27DB-BD31-4B8C-83A1-F6EECF244321}">
                <p14:modId xmlns:p14="http://schemas.microsoft.com/office/powerpoint/2010/main" val="2490564215"/>
              </p:ext>
            </p:extLst>
          </p:nvPr>
        </p:nvGraphicFramePr>
        <p:xfrm>
          <a:off x="592666" y="872393"/>
          <a:ext cx="8232775" cy="5345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47E33A6-4E01-B448-9314-BEBE836C20CC}"/>
              </a:ext>
            </a:extLst>
          </p:cNvPr>
          <p:cNvPicPr>
            <a:picLocks noChangeAspect="1"/>
          </p:cNvPicPr>
          <p:nvPr/>
        </p:nvPicPr>
        <p:blipFill>
          <a:blip r:embed="rId8"/>
          <a:stretch>
            <a:fillRect/>
          </a:stretch>
        </p:blipFill>
        <p:spPr>
          <a:xfrm>
            <a:off x="315382" y="2810933"/>
            <a:ext cx="3037330" cy="2283884"/>
          </a:xfrm>
          <a:prstGeom prst="rect">
            <a:avLst/>
          </a:prstGeom>
        </p:spPr>
      </p:pic>
    </p:spTree>
    <p:extLst>
      <p:ext uri="{BB962C8B-B14F-4D97-AF65-F5344CB8AC3E}">
        <p14:creationId xmlns:p14="http://schemas.microsoft.com/office/powerpoint/2010/main" val="289689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FE3A-D3EC-DD45-886D-D42A505C498A}"/>
              </a:ext>
            </a:extLst>
          </p:cNvPr>
          <p:cNvSpPr>
            <a:spLocks noGrp="1"/>
          </p:cNvSpPr>
          <p:nvPr>
            <p:ph type="title"/>
          </p:nvPr>
        </p:nvSpPr>
        <p:spPr>
          <a:xfrm>
            <a:off x="-982133" y="215371"/>
            <a:ext cx="10549467" cy="1097279"/>
          </a:xfrm>
        </p:spPr>
        <p:txBody>
          <a:bodyPr/>
          <a:lstStyle/>
          <a:p>
            <a:pPr>
              <a:defRPr/>
            </a:pPr>
            <a:r>
              <a:rPr lang="en-US" altLang="en-US" dirty="0">
                <a:effectLst>
                  <a:outerShdw blurRad="38100" dist="38100" dir="2700000" algn="tl">
                    <a:srgbClr val="C0C0C0"/>
                  </a:outerShdw>
                </a:effectLst>
                <a:latin typeface="Bell MT" panose="02020503060305020303" pitchFamily="18" charset="0"/>
              </a:rPr>
              <a:t>              </a:t>
            </a:r>
            <a:r>
              <a:rPr lang="en-US" altLang="en-US" dirty="0">
                <a:effectLst>
                  <a:outerShdw blurRad="38100" dist="38100" dir="2700000" algn="tl">
                    <a:srgbClr val="C0C0C0"/>
                  </a:outerShdw>
                </a:effectLst>
                <a:latin typeface="+mj-lt"/>
              </a:rPr>
              <a:t>Step 1: Define the Pricing Objective</a:t>
            </a:r>
            <a:endParaRPr lang="en-US" altLang="en-US" cap="none" dirty="0">
              <a:effectLst>
                <a:outerShdw blurRad="38100" dist="38100" dir="2700000" algn="tl">
                  <a:srgbClr val="C0C0C0"/>
                </a:outerShdw>
              </a:effectLst>
              <a:latin typeface="+mj-lt"/>
            </a:endParaRPr>
          </a:p>
        </p:txBody>
      </p:sp>
      <p:sp>
        <p:nvSpPr>
          <p:cNvPr id="4" name="Rounded Rectangle 3">
            <a:extLst>
              <a:ext uri="{FF2B5EF4-FFF2-40B4-BE49-F238E27FC236}">
                <a16:creationId xmlns:a16="http://schemas.microsoft.com/office/drawing/2014/main" id="{2D9FB096-27B5-554E-8E9C-37EFB0206C50}"/>
              </a:ext>
            </a:extLst>
          </p:cNvPr>
          <p:cNvSpPr/>
          <p:nvPr/>
        </p:nvSpPr>
        <p:spPr>
          <a:xfrm>
            <a:off x="3742265" y="1701807"/>
            <a:ext cx="4191000"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Current/Short-term Profit</a:t>
            </a:r>
          </a:p>
        </p:txBody>
      </p:sp>
      <p:sp>
        <p:nvSpPr>
          <p:cNvPr id="5" name="Rounded Rectangle 4">
            <a:extLst>
              <a:ext uri="{FF2B5EF4-FFF2-40B4-BE49-F238E27FC236}">
                <a16:creationId xmlns:a16="http://schemas.microsoft.com/office/drawing/2014/main" id="{4D524A6F-6645-F640-8333-150710097C0A}"/>
              </a:ext>
            </a:extLst>
          </p:cNvPr>
          <p:cNvSpPr/>
          <p:nvPr/>
        </p:nvSpPr>
        <p:spPr>
          <a:xfrm>
            <a:off x="3742265" y="2540007"/>
            <a:ext cx="4191000" cy="7620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Market Penetration</a:t>
            </a:r>
          </a:p>
        </p:txBody>
      </p:sp>
      <p:sp>
        <p:nvSpPr>
          <p:cNvPr id="6" name="Rounded Rectangle 5">
            <a:extLst>
              <a:ext uri="{FF2B5EF4-FFF2-40B4-BE49-F238E27FC236}">
                <a16:creationId xmlns:a16="http://schemas.microsoft.com/office/drawing/2014/main" id="{664B4867-AB49-4648-A49E-9C2917646BAA}"/>
              </a:ext>
            </a:extLst>
          </p:cNvPr>
          <p:cNvSpPr/>
          <p:nvPr/>
        </p:nvSpPr>
        <p:spPr>
          <a:xfrm>
            <a:off x="3742265" y="3378207"/>
            <a:ext cx="4191000" cy="76200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Market Skimming</a:t>
            </a:r>
          </a:p>
        </p:txBody>
      </p:sp>
      <p:sp>
        <p:nvSpPr>
          <p:cNvPr id="7" name="Rounded Rectangle 6">
            <a:extLst>
              <a:ext uri="{FF2B5EF4-FFF2-40B4-BE49-F238E27FC236}">
                <a16:creationId xmlns:a16="http://schemas.microsoft.com/office/drawing/2014/main" id="{119597F0-D72D-3343-85DC-BC7F9AF45341}"/>
              </a:ext>
            </a:extLst>
          </p:cNvPr>
          <p:cNvSpPr/>
          <p:nvPr/>
        </p:nvSpPr>
        <p:spPr>
          <a:xfrm>
            <a:off x="3742265" y="4216407"/>
            <a:ext cx="4191000" cy="762000"/>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Quality Leadership</a:t>
            </a:r>
          </a:p>
        </p:txBody>
      </p:sp>
      <p:pic>
        <p:nvPicPr>
          <p:cNvPr id="3" name="Picture 2">
            <a:extLst>
              <a:ext uri="{FF2B5EF4-FFF2-40B4-BE49-F238E27FC236}">
                <a16:creationId xmlns:a16="http://schemas.microsoft.com/office/drawing/2014/main" id="{BF471841-CBA5-9848-9A65-490624CF2F76}"/>
              </a:ext>
            </a:extLst>
          </p:cNvPr>
          <p:cNvPicPr>
            <a:picLocks noChangeAspect="1"/>
          </p:cNvPicPr>
          <p:nvPr/>
        </p:nvPicPr>
        <p:blipFill>
          <a:blip r:embed="rId3"/>
          <a:stretch>
            <a:fillRect/>
          </a:stretch>
        </p:blipFill>
        <p:spPr>
          <a:xfrm>
            <a:off x="50799" y="4131726"/>
            <a:ext cx="3264257" cy="2709333"/>
          </a:xfrm>
          <a:prstGeom prst="rect">
            <a:avLst/>
          </a:prstGeom>
        </p:spPr>
      </p:pic>
    </p:spTree>
    <p:extLst>
      <p:ext uri="{BB962C8B-B14F-4D97-AF65-F5344CB8AC3E}">
        <p14:creationId xmlns:p14="http://schemas.microsoft.com/office/powerpoint/2010/main" val="109224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5A149-A3FD-40B3-8864-A087A9D84714}"/>
              </a:ext>
            </a:extLst>
          </p:cNvPr>
          <p:cNvSpPr>
            <a:spLocks noGrp="1"/>
          </p:cNvSpPr>
          <p:nvPr>
            <p:ph type="title"/>
          </p:nvPr>
        </p:nvSpPr>
        <p:spPr>
          <a:xfrm>
            <a:off x="897462" y="12164"/>
            <a:ext cx="8229600" cy="1097279"/>
          </a:xfrm>
        </p:spPr>
        <p:txBody>
          <a:bodyPr/>
          <a:lstStyle/>
          <a:p>
            <a:r>
              <a:rPr lang="en-IN" sz="3200" dirty="0"/>
              <a:t>        Step 2: Determine Demand</a:t>
            </a:r>
            <a:br>
              <a:rPr lang="en-IN" sz="3200" dirty="0"/>
            </a:br>
            <a:r>
              <a:rPr lang="en-IN" sz="3200" dirty="0"/>
              <a:t>               </a:t>
            </a:r>
            <a:r>
              <a:rPr lang="en-IN" sz="2400" dirty="0"/>
              <a:t>Price Elasticity of Demand</a:t>
            </a:r>
          </a:p>
        </p:txBody>
      </p:sp>
      <p:pic>
        <p:nvPicPr>
          <p:cNvPr id="4" name="Content Placeholder 3" descr="Two graphs plot price versus quantity demanded per period. For long description in Notes pane, press F6.">
            <a:extLst>
              <a:ext uri="{FF2B5EF4-FFF2-40B4-BE49-F238E27FC236}">
                <a16:creationId xmlns:a16="http://schemas.microsoft.com/office/drawing/2014/main" id="{2B0F7E57-EF8B-4E16-BA00-19C15F22FC05}"/>
              </a:ext>
            </a:extLst>
          </p:cNvPr>
          <p:cNvPicPr>
            <a:picLocks noGrp="1" noChangeAspect="1"/>
          </p:cNvPicPr>
          <p:nvPr>
            <p:ph sz="quarter" idx="13"/>
          </p:nvPr>
        </p:nvPicPr>
        <p:blipFill>
          <a:blip r:embed="rId3"/>
          <a:stretch>
            <a:fillRect/>
          </a:stretch>
        </p:blipFill>
        <p:spPr>
          <a:xfrm>
            <a:off x="55437" y="1219201"/>
            <a:ext cx="9010488" cy="4381436"/>
          </a:xfrm>
          <a:prstGeom prst="rect">
            <a:avLst/>
          </a:prstGeom>
        </p:spPr>
      </p:pic>
    </p:spTree>
    <p:extLst>
      <p:ext uri="{BB962C8B-B14F-4D97-AF65-F5344CB8AC3E}">
        <p14:creationId xmlns:p14="http://schemas.microsoft.com/office/powerpoint/2010/main" val="3867952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D3811-364B-B742-9CB6-2FB5FB416F63}"/>
              </a:ext>
            </a:extLst>
          </p:cNvPr>
          <p:cNvSpPr>
            <a:spLocks noGrp="1"/>
          </p:cNvSpPr>
          <p:nvPr>
            <p:ph type="title"/>
          </p:nvPr>
        </p:nvSpPr>
        <p:spPr>
          <a:xfrm>
            <a:off x="1270001" y="62981"/>
            <a:ext cx="8229600" cy="1097279"/>
          </a:xfrm>
        </p:spPr>
        <p:txBody>
          <a:bodyPr/>
          <a:lstStyle/>
          <a:p>
            <a:pPr>
              <a:defRPr/>
            </a:pPr>
            <a:r>
              <a:rPr lang="en-US" altLang="en-US" cap="none" dirty="0">
                <a:effectLst>
                  <a:outerShdw blurRad="38100" dist="38100" dir="2700000" algn="tl">
                    <a:srgbClr val="C0C0C0"/>
                  </a:outerShdw>
                </a:effectLst>
                <a:latin typeface="+mj-lt"/>
                <a:cs typeface="Bell MT" panose="02020503060305020303" pitchFamily="18" charset="77"/>
              </a:rPr>
              <a:t>     Step 3: Estimate Costs</a:t>
            </a:r>
            <a:br>
              <a:rPr lang="en-US" altLang="en-US" cap="none" dirty="0">
                <a:effectLst>
                  <a:outerShdw blurRad="38100" dist="38100" dir="2700000" algn="tl">
                    <a:srgbClr val="C0C0C0"/>
                  </a:outerShdw>
                </a:effectLst>
                <a:latin typeface="+mj-lt"/>
                <a:cs typeface="Bell MT" panose="02020503060305020303" pitchFamily="18" charset="77"/>
              </a:rPr>
            </a:br>
            <a:r>
              <a:rPr lang="en-US" altLang="en-US" cap="none" dirty="0">
                <a:effectLst>
                  <a:outerShdw blurRad="38100" dist="38100" dir="2700000" algn="tl">
                    <a:srgbClr val="C0C0C0"/>
                  </a:outerShdw>
                </a:effectLst>
                <a:latin typeface="+mj-lt"/>
                <a:cs typeface="Bell MT" panose="02020503060305020303" pitchFamily="18" charset="77"/>
              </a:rPr>
              <a:t>          </a:t>
            </a:r>
            <a:r>
              <a:rPr lang="en-US" altLang="en-US" sz="2400" cap="none" dirty="0">
                <a:effectLst>
                  <a:outerShdw blurRad="38100" dist="38100" dir="2700000" algn="tl">
                    <a:srgbClr val="C0C0C0"/>
                  </a:outerShdw>
                </a:effectLst>
                <a:latin typeface="+mj-lt"/>
                <a:cs typeface="Bell MT" panose="02020503060305020303" pitchFamily="18" charset="77"/>
              </a:rPr>
              <a:t>Experience/Learning Curve</a:t>
            </a:r>
          </a:p>
        </p:txBody>
      </p:sp>
      <p:pic>
        <p:nvPicPr>
          <p:cNvPr id="36867" name="Picture 3">
            <a:extLst>
              <a:ext uri="{FF2B5EF4-FFF2-40B4-BE49-F238E27FC236}">
                <a16:creationId xmlns:a16="http://schemas.microsoft.com/office/drawing/2014/main" id="{8B85CEA2-57E4-4E41-9FAB-F34D306BF8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9867"/>
            <a:ext cx="9160933" cy="524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430172"/>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149097</TotalTime>
  <Words>3454</Words>
  <Application>Microsoft Macintosh PowerPoint</Application>
  <PresentationFormat>On-screen Show (4:3)</PresentationFormat>
  <Paragraphs>204</Paragraphs>
  <Slides>18</Slides>
  <Notes>18</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9" baseType="lpstr">
      <vt:lpstr>Times New Roman</vt:lpstr>
      <vt:lpstr>Noto Sans Symbols</vt:lpstr>
      <vt:lpstr>Avenir Black</vt:lpstr>
      <vt:lpstr>Calibri</vt:lpstr>
      <vt:lpstr>Arial</vt:lpstr>
      <vt:lpstr>Verdana</vt:lpstr>
      <vt:lpstr>Bell MT</vt:lpstr>
      <vt:lpstr>MS PGothic</vt:lpstr>
      <vt:lpstr>USHE</vt:lpstr>
      <vt:lpstr>USHE_slide options</vt:lpstr>
      <vt:lpstr>Equation</vt:lpstr>
      <vt:lpstr>Marketing Management</vt:lpstr>
      <vt:lpstr>The Pricing Variable</vt:lpstr>
      <vt:lpstr>Consumer Psychology and Pricing</vt:lpstr>
      <vt:lpstr>Consumer Psychology and Pricing</vt:lpstr>
      <vt:lpstr>PowerPoint Presentation</vt:lpstr>
      <vt:lpstr>  Steps in Setting the Price</vt:lpstr>
      <vt:lpstr>              Step 1: Define the Pricing Objective</vt:lpstr>
      <vt:lpstr>        Step 2: Determine Demand                Price Elasticity of Demand</vt:lpstr>
      <vt:lpstr>     Step 3: Estimate Costs           Experience/Learning Curve</vt:lpstr>
      <vt:lpstr>Step 4: Analyze Competitors’ Prices</vt:lpstr>
      <vt:lpstr>Step 5: Selecting a Pricing Method</vt:lpstr>
      <vt:lpstr>Step 5: Selecting a Pricing Method </vt:lpstr>
      <vt:lpstr>    Step 5: Break-Even Point for Target-Return Price </vt:lpstr>
      <vt:lpstr>Step 6: Set the Final Price </vt:lpstr>
      <vt:lpstr>Managing Incentives</vt:lpstr>
      <vt:lpstr>          Major Incentive Decisions </vt:lpstr>
      <vt:lpstr>Major Consumer Incentive Decisions </vt:lpstr>
      <vt:lpstr>Major Trade Incentive Decisions </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11, Managing Pricing and Sales Promotions</dc:title>
  <dc:subject>Business</dc:subject>
  <dc:creator>Kotler/Keller/Chernev</dc:creator>
  <cp:keywords>Marketing Management</cp:keywords>
  <dc:description>Long description alt-text is inserted in the notes pane.</dc:description>
  <cp:lastModifiedBy>Paul Galvani</cp:lastModifiedBy>
  <cp:revision>834</cp:revision>
  <dcterms:modified xsi:type="dcterms:W3CDTF">2021-12-23T15:16:43Z</dcterms:modified>
</cp:coreProperties>
</file>