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3" r:id="rId1"/>
    <p:sldMasterId id="2147483659" r:id="rId2"/>
  </p:sldMasterIdLst>
  <p:notesMasterIdLst>
    <p:notesMasterId r:id="rId14"/>
  </p:notesMasterIdLst>
  <p:handoutMasterIdLst>
    <p:handoutMasterId r:id="rId15"/>
  </p:handoutMasterIdLst>
  <p:sldIdLst>
    <p:sldId id="330" r:id="rId3"/>
    <p:sldId id="411" r:id="rId4"/>
    <p:sldId id="744" r:id="rId5"/>
    <p:sldId id="412" r:id="rId6"/>
    <p:sldId id="413" r:id="rId7"/>
    <p:sldId id="414" r:id="rId8"/>
    <p:sldId id="415" r:id="rId9"/>
    <p:sldId id="416" r:id="rId10"/>
    <p:sldId id="743" r:id="rId11"/>
    <p:sldId id="427" r:id="rId12"/>
    <p:sldId id="431" r:id="rId13"/>
  </p:sldIdLst>
  <p:sldSz cx="9144000" cy="6858000" type="screen4x3"/>
  <p:notesSz cx="6858000" cy="9144000"/>
  <p:embeddedFontLst>
    <p:embeddedFont>
      <p:font typeface="Noto Sans Symbols" panose="020B0502040504020204" pitchFamily="34" charset="0"/>
      <p:regular r:id="rId16"/>
      <p:bold r:id="rId17"/>
      <p:italic r:id="rId18"/>
      <p:boldItalic r:id="rId19"/>
    </p:embeddedFont>
    <p:embeddedFont>
      <p:font typeface="Verdana" panose="020B0604030504040204" pitchFamily="34"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42" userDrawn="1">
          <p15:clr>
            <a:srgbClr val="A4A3A4"/>
          </p15:clr>
        </p15:guide>
        <p15:guide id="2" pos="295" userDrawn="1">
          <p15:clr>
            <a:srgbClr val="A4A3A4"/>
          </p15:clr>
        </p15:guide>
        <p15:guide id="3" orient="horz" pos="4178" userDrawn="1">
          <p15:clr>
            <a:srgbClr val="A4A3A4"/>
          </p15:clr>
        </p15:guide>
        <p15:guide id="4" orient="horz" pos="119" userDrawn="1">
          <p15:clr>
            <a:srgbClr val="A4A3A4"/>
          </p15:clr>
        </p15:guide>
        <p15:guide id="5" orient="horz" pos="709" userDrawn="1">
          <p15:clr>
            <a:srgbClr val="A4A3A4"/>
          </p15:clr>
        </p15:guide>
        <p15:guide id="6" orient="horz" pos="1071" userDrawn="1">
          <p15:clr>
            <a:srgbClr val="A4A3A4"/>
          </p15:clr>
        </p15:guide>
        <p15:guide id="7" pos="63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7" name="SP" initials="SP" lastIdx="3" clrIdx="7">
    <p:extLst>
      <p:ext uri="{19B8F6BF-5375-455C-9EA6-DF929625EA0E}">
        <p15:presenceInfo xmlns:p15="http://schemas.microsoft.com/office/powerpoint/2012/main" userId="SP" providerId="None"/>
      </p:ext>
    </p:extLst>
  </p:cmAuthor>
  <p:cmAuthor id="1" name="Ruchi Sachdev" initials="" lastIdx="8" clrIdx="1"/>
  <p:cmAuthor id="8" name="Sugandh Juneja" initials="SJ" lastIdx="1" clrIdx="8">
    <p:extLst>
      <p:ext uri="{19B8F6BF-5375-455C-9EA6-DF929625EA0E}">
        <p15:presenceInfo xmlns:p15="http://schemas.microsoft.com/office/powerpoint/2012/main" userId="Sugandh Juneja" providerId="None"/>
      </p:ext>
    </p:extLst>
  </p:cmAuthor>
  <p:cmAuthor id="2" name="Sarah Reusché" initials="" lastIdx="13" clrIdx="2"/>
  <p:cmAuthor id="3" name="Nitin Shankar" initials="" lastIdx="6" clrIdx="3"/>
  <p:cmAuthor id="4" name="Kristen Flathman" initials="" lastIdx="1" clrIdx="4"/>
  <p:cmAuthor id="5" name="Ben Schroeter" initials="" lastIdx="0" clrIdx="5"/>
  <p:cmAuthor id="6" name="AnnMarie Short" initials="AS" lastIdx="35" clrIdx="6">
    <p:extLst>
      <p:ext uri="{19B8F6BF-5375-455C-9EA6-DF929625EA0E}">
        <p15:presenceInfo xmlns:p15="http://schemas.microsoft.com/office/powerpoint/2012/main" userId="5a9a73d1263ca8f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26" autoAdjust="0"/>
    <p:restoredTop sz="73354" autoAdjust="0"/>
  </p:normalViewPr>
  <p:slideViewPr>
    <p:cSldViewPr snapToGrid="0" snapToObjects="1">
      <p:cViewPr varScale="1">
        <p:scale>
          <a:sx n="81" d="100"/>
          <a:sy n="81" d="100"/>
        </p:scale>
        <p:origin x="3144" y="176"/>
      </p:cViewPr>
      <p:guideLst>
        <p:guide orient="horz" pos="4042"/>
        <p:guide pos="295"/>
        <p:guide orient="horz" pos="4178"/>
        <p:guide orient="horz" pos="119"/>
        <p:guide orient="horz" pos="709"/>
        <p:guide orient="horz" pos="1071"/>
        <p:guide pos="635"/>
      </p:guideLst>
    </p:cSldViewPr>
  </p:slideViewPr>
  <p:outlineViewPr>
    <p:cViewPr>
      <p:scale>
        <a:sx n="33" d="100"/>
        <a:sy n="33" d="100"/>
      </p:scale>
      <p:origin x="0" y="-16944"/>
    </p:cViewPr>
  </p:outlineViewPr>
  <p:notesTextViewPr>
    <p:cViewPr>
      <p:scale>
        <a:sx n="100" d="100"/>
        <a:sy n="100" d="100"/>
      </p:scale>
      <p:origin x="0" y="0"/>
    </p:cViewPr>
  </p:notesTextViewPr>
  <p:sorterViewPr>
    <p:cViewPr>
      <p:scale>
        <a:sx n="100" d="100"/>
        <a:sy n="100" d="100"/>
      </p:scale>
      <p:origin x="0" y="-3346"/>
    </p:cViewPr>
  </p:sorterViewPr>
  <p:notesViewPr>
    <p:cSldViewPr snapToGrid="0" snapToObjects="1">
      <p:cViewPr varScale="1">
        <p:scale>
          <a:sx n="68" d="100"/>
          <a:sy n="68" d="100"/>
        </p:scale>
        <p:origin x="306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12/22/21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0602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service companies are “customer obsessed.” They have a clear sense of their target customers and their needs, and they have developed a distinctive strategy for satisfying them. </a:t>
            </a:r>
          </a:p>
          <a:p>
            <a:endParaRPr lang="en-US" altLang="en-US" dirty="0">
              <a:latin typeface="Arial" panose="020B0604020202020204" pitchFamily="34" charset="0"/>
            </a:endParaRPr>
          </a:p>
          <a:p>
            <a:r>
              <a:rPr lang="en-US" b="1" dirty="0"/>
              <a:t>Customer-centricity</a:t>
            </a:r>
            <a:r>
              <a:rPr lang="en-US" dirty="0"/>
              <a:t> means seeing the world in general, and a company’s services in particular, from the customer’s point of view.</a:t>
            </a:r>
            <a:endParaRPr lang="en-US" altLang="en-US" dirty="0">
              <a:latin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44609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 the physical product cannot easily be differentiated, the key to competitive success may lie in adding valued services and constantly improving their quality.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main service differentiators are ease of ordering; speed and timing of delivery; installation, training, and consulting; maintenance and repair; and returns.</a:t>
            </a:r>
            <a:endParaRPr lang="en-US" altLang="en-US" dirty="0">
              <a:latin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13089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The service component can be a minor or a major part of the total offering. We distinguish five categories of offerings on this slide.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Restaurants are good examples of hybrid offerings combining products and services. One of the more successful restaurant brands is Panera Bread.</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58038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The service component can be a minor or a major part of the total offering. We distinguish five categories of offerings on this slide.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Restaurants are good examples of hybrid offerings combining products and services. One of the more successful restaurant brands is Panera Bread.</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11566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Four distinctive service characteristics greatly affect the design of marketing programs: intangibility, inseparability, variability, and perishability.</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07066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Unlike physical products, services cannot be seen, tasted, felt, heard, or smelled before they are bought.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A person getting cosmetic surgery cannot see the results before the purchase, and the patient in the psychiatrist’s office cannot know the exact outcome of treatment.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To reduce uncertainty, buyers will look for evidence of quality by drawing inferences from the place, people, equipment, communication material, symbols, and price.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Service companies can try to demonstrate their service quality through physical evidence and presentation.</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27117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Whereas physical goods are manufactured, then inventoried, then distributed, and later consumed, services are typically produced and consumed simultaneously.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A haircut can’t be stored— or produced without the barber.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Several strategies exist for getting around the limitations of inseparability. The service provider can work with larger groups. The service organization can train more service providers and build up client confidence, as H&amp;R Block has done with its national network of trained tax consultants.</a:t>
            </a:r>
            <a:endParaRPr lang="en-US" altLang="en-US" b="1" dirty="0">
              <a:latin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05705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Service firms know that variability in their performance puts them at risk. Hilton initiated a major program to create more uniformity in guest experiences. Here are three steps service firms can take to increase quality control.</a:t>
            </a:r>
          </a:p>
          <a:p>
            <a:endParaRPr lang="en-US" altLang="en-US" dirty="0">
              <a:latin typeface="Arial" panose="020B0604020202020204" pitchFamily="34" charset="0"/>
            </a:endParaRPr>
          </a:p>
          <a:p>
            <a:r>
              <a:rPr lang="en-US" altLang="en-US" dirty="0">
                <a:latin typeface="Arial" panose="020B0604020202020204" pitchFamily="34" charset="0"/>
              </a:rPr>
              <a:t>Invest in good hiring and training procedures.</a:t>
            </a:r>
          </a:p>
          <a:p>
            <a:r>
              <a:rPr lang="en-US" altLang="en-US" dirty="0">
                <a:latin typeface="Arial" panose="020B0604020202020204" pitchFamily="34" charset="0"/>
              </a:rPr>
              <a:t>Standardize the service-performance process throughout the organization.</a:t>
            </a:r>
          </a:p>
          <a:p>
            <a:r>
              <a:rPr lang="en-US" altLang="en-US" dirty="0">
                <a:latin typeface="Arial" panose="020B0604020202020204" pitchFamily="34" charset="0"/>
              </a:rPr>
              <a:t>Monitor customer satisfaction.</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15377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Services cannot be stored, so their perishability can be a problem when demand fluctuates. </a:t>
            </a:r>
          </a:p>
          <a:p>
            <a:endParaRPr lang="en-US" altLang="en-US" dirty="0">
              <a:latin typeface="Arial" panose="020B0604020202020204" pitchFamily="34" charset="0"/>
            </a:endParaRPr>
          </a:p>
          <a:p>
            <a:r>
              <a:rPr lang="en-US" dirty="0"/>
              <a:t>Perhaps one of the most popular approaches to balancing supply and demand in service delivery is </a:t>
            </a:r>
            <a:r>
              <a:rPr lang="en-US" i="1" dirty="0"/>
              <a:t>yield pricing</a:t>
            </a:r>
            <a:r>
              <a:rPr lang="en-US" dirty="0"/>
              <a:t>.</a:t>
            </a:r>
          </a:p>
          <a:p>
            <a:endParaRPr lang="en-US" altLang="en-US"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Demand or yield management is critical—the right services must be available to the right customers at the right places at the right times and right prices to maximize profitability. </a:t>
            </a:r>
          </a:p>
          <a:p>
            <a:endParaRPr lang="en-US" altLang="en-US" dirty="0">
              <a:latin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87723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81AB976D-A2E9-8F45-9E51-3781340573C4}"/>
              </a:ext>
            </a:extLst>
          </p:cNvPr>
          <p:cNvSpPr>
            <a:spLocks noGrp="1" noRot="1" noChangeAspect="1" noChangeArrowheads="1" noTextEdit="1"/>
          </p:cNvSpPr>
          <p:nvPr>
            <p:ph type="sldImg"/>
          </p:nvPr>
        </p:nvSpPr>
        <p:spPr>
          <a:ln/>
        </p:spPr>
      </p:sp>
      <p:sp>
        <p:nvSpPr>
          <p:cNvPr id="30722" name="Notes Placeholder 2">
            <a:extLst>
              <a:ext uri="{FF2B5EF4-FFF2-40B4-BE49-F238E27FC236}">
                <a16:creationId xmlns:a16="http://schemas.microsoft.com/office/drawing/2014/main" id="{14496CE5-5CF1-A54E-86B2-50EBB422AC3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Marketing excellence in services requires excellence in three broad areas: external, internal, and interactive marketing (see Figure 14.3). External marketing describes the normal work of preparing, pricing, distributing, and promoting the service to customers. Internal marketing describes training and motivating employees to serve customers well. Interactive marketing describes the employees’ skill in serving the client. Clients judge service not only by its technical quality (Was the surgery successful?), but also by its functional quality (Did the surgeon show concern and inspire confidence?).</a:t>
            </a:r>
          </a:p>
        </p:txBody>
      </p:sp>
      <p:sp>
        <p:nvSpPr>
          <p:cNvPr id="30723" name="Slide Number Placeholder 3">
            <a:extLst>
              <a:ext uri="{FF2B5EF4-FFF2-40B4-BE49-F238E27FC236}">
                <a16:creationId xmlns:a16="http://schemas.microsoft.com/office/drawing/2014/main" id="{4B1BFDC0-74F5-F743-B108-14226DA320E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48CDE794-1DA4-314C-8927-49ABEA4E2816}" type="slidenum">
              <a:rPr lang="en-US" altLang="en-US" smtClean="0"/>
              <a:pPr>
                <a:spcBef>
                  <a:spcPct val="0"/>
                </a:spcBef>
              </a:pPr>
              <a:t>9</a:t>
            </a:fld>
            <a:endParaRPr lang="en-US" altLang="en-US"/>
          </a:p>
        </p:txBody>
      </p:sp>
    </p:spTree>
    <p:extLst>
      <p:ext uri="{BB962C8B-B14F-4D97-AF65-F5344CB8AC3E}">
        <p14:creationId xmlns:p14="http://schemas.microsoft.com/office/powerpoint/2010/main" val="744154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ctr"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958098"/>
            <a:ext cx="8229600" cy="478970"/>
          </a:xfrm>
          <a:prstGeom prst="rect">
            <a:avLst/>
          </a:prstGeom>
          <a:noFill/>
          <a:ln>
            <a:noFill/>
          </a:ln>
        </p:spPr>
        <p:txBody>
          <a:bodyPr lIns="91425" tIns="91425" rIns="91425" bIns="91425" anchor="ctr" anchorCtr="0"/>
          <a:lstStyle>
            <a:lvl1pPr marL="0" marR="0" lvl="0" indent="0" algn="l" rtl="0">
              <a:spcBef>
                <a:spcPts val="0"/>
              </a:spcBef>
              <a:buClr>
                <a:srgbClr val="007FA3"/>
              </a:buClr>
              <a:buFont typeface="Arial"/>
              <a:buNone/>
              <a:defRPr sz="2000" b="0" i="0" u="none" strike="noStrike" cap="none">
                <a:solidFill>
                  <a:srgbClr val="007FA3"/>
                </a:solidFill>
                <a:latin typeface="+mn-lt"/>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lgn="ctr">
              <a:buNone/>
              <a:defRPr sz="3000" b="1">
                <a:latin typeface="+mn-lt"/>
              </a:defRPr>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0" indent="0" algn="ctr">
              <a:buNone/>
              <a:defRPr sz="2200">
                <a:latin typeface="+mn-lt"/>
              </a:defRPr>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41479"/>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64404"/>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102487"/>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5097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558412"/>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p:nvPr>
        </p:nvSpPr>
        <p:spPr>
          <a:xfrm>
            <a:off x="5048250" y="1558412"/>
            <a:ext cx="3638550" cy="3754437"/>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420799"/>
            <a:ext cx="8229600" cy="533400"/>
          </a:xfrm>
        </p:spPr>
        <p:txBody>
          <a:bodyPr/>
          <a:lstStyle>
            <a:lvl1pPr>
              <a:defRPr/>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660428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bel Layout 1">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065091D3-E16C-46AB-9A90-0F52CA812534}"/>
              </a:ext>
            </a:extLst>
          </p:cNvPr>
          <p:cNvSpPr>
            <a:spLocks noGrp="1"/>
          </p:cNvSpPr>
          <p:nvPr>
            <p:ph type="title" hasCustomPrompt="1"/>
          </p:nvPr>
        </p:nvSpPr>
        <p:spPr/>
        <p:txBody>
          <a:bodyPr/>
          <a:lstStyle>
            <a:lvl1pPr>
              <a:defRPr sz="3600">
                <a:latin typeface="+mj-lt"/>
              </a:defRPr>
            </a:lvl1pPr>
          </a:lstStyle>
          <a:p>
            <a:r>
              <a:rPr lang="en-US" dirty="0"/>
              <a:t>Click to add title</a:t>
            </a:r>
          </a:p>
        </p:txBody>
      </p:sp>
      <p:sp>
        <p:nvSpPr>
          <p:cNvPr id="7" name="Image title">
            <a:extLst>
              <a:ext uri="{FF2B5EF4-FFF2-40B4-BE49-F238E27FC236}">
                <a16:creationId xmlns:a16="http://schemas.microsoft.com/office/drawing/2014/main" id="{CB345607-C53C-44AF-8929-3BDC4C617AB6}"/>
              </a:ext>
            </a:extLst>
          </p:cNvPr>
          <p:cNvSpPr>
            <a:spLocks noGrp="1"/>
          </p:cNvSpPr>
          <p:nvPr>
            <p:ph type="body" sz="quarter" idx="13" hasCustomPrompt="1"/>
          </p:nvPr>
        </p:nvSpPr>
        <p:spPr>
          <a:xfrm>
            <a:off x="2982913" y="4359275"/>
            <a:ext cx="3482975" cy="600075"/>
          </a:xfrm>
        </p:spPr>
        <p:txBody>
          <a:bodyPr/>
          <a:lstStyle>
            <a:lvl1pPr marL="101600" indent="0">
              <a:buNone/>
              <a:defRPr/>
            </a:lvl1pPr>
          </a:lstStyle>
          <a:p>
            <a:pPr lvl="0"/>
            <a:r>
              <a:rPr lang="en-US" dirty="0"/>
              <a:t>Image title</a:t>
            </a:r>
          </a:p>
        </p:txBody>
      </p:sp>
      <p:sp>
        <p:nvSpPr>
          <p:cNvPr id="9" name="Image">
            <a:extLst>
              <a:ext uri="{FF2B5EF4-FFF2-40B4-BE49-F238E27FC236}">
                <a16:creationId xmlns:a16="http://schemas.microsoft.com/office/drawing/2014/main" id="{C2661E64-2E71-47E6-A5A0-AC5348C08F51}"/>
              </a:ext>
            </a:extLst>
          </p:cNvPr>
          <p:cNvSpPr>
            <a:spLocks noGrp="1"/>
          </p:cNvSpPr>
          <p:nvPr>
            <p:ph type="pic" sz="quarter" idx="14" hasCustomPrompt="1"/>
          </p:nvPr>
        </p:nvSpPr>
        <p:spPr>
          <a:xfrm>
            <a:off x="2982912" y="1681163"/>
            <a:ext cx="3482975" cy="2559050"/>
          </a:xfrm>
        </p:spPr>
        <p:txBody>
          <a:bodyPr/>
          <a:lstStyle>
            <a:lvl1pPr marL="101600" indent="0">
              <a:buNone/>
              <a:defRPr/>
            </a:lvl1pPr>
          </a:lstStyle>
          <a:p>
            <a:r>
              <a:rPr lang="en-US" dirty="0"/>
              <a:t>Image</a:t>
            </a:r>
          </a:p>
        </p:txBody>
      </p:sp>
      <p:sp>
        <p:nvSpPr>
          <p:cNvPr id="11" name="Label 1">
            <a:extLst>
              <a:ext uri="{FF2B5EF4-FFF2-40B4-BE49-F238E27FC236}">
                <a16:creationId xmlns:a16="http://schemas.microsoft.com/office/drawing/2014/main" id="{3D0F2ED9-E212-40DC-A528-BE4A28DE88FD}"/>
              </a:ext>
            </a:extLst>
          </p:cNvPr>
          <p:cNvSpPr>
            <a:spLocks noGrp="1"/>
          </p:cNvSpPr>
          <p:nvPr>
            <p:ph type="body" sz="quarter" idx="15" hasCustomPrompt="1"/>
          </p:nvPr>
        </p:nvSpPr>
        <p:spPr>
          <a:xfrm>
            <a:off x="808109" y="1681163"/>
            <a:ext cx="1220716" cy="627062"/>
          </a:xfrm>
        </p:spPr>
        <p:txBody>
          <a:bodyPr/>
          <a:lstStyle>
            <a:lvl1pPr marL="101600" indent="0">
              <a:buNone/>
              <a:defRPr/>
            </a:lvl1pPr>
          </a:lstStyle>
          <a:p>
            <a:pPr lvl="0"/>
            <a:r>
              <a:rPr lang="en-US" dirty="0"/>
              <a:t>Label 1</a:t>
            </a:r>
          </a:p>
        </p:txBody>
      </p:sp>
      <p:sp>
        <p:nvSpPr>
          <p:cNvPr id="13" name="Label 2">
            <a:extLst>
              <a:ext uri="{FF2B5EF4-FFF2-40B4-BE49-F238E27FC236}">
                <a16:creationId xmlns:a16="http://schemas.microsoft.com/office/drawing/2014/main" id="{E8D9AEEF-5E99-48D4-B8C3-C5A995764DCA}"/>
              </a:ext>
            </a:extLst>
          </p:cNvPr>
          <p:cNvSpPr>
            <a:spLocks noGrp="1"/>
          </p:cNvSpPr>
          <p:nvPr>
            <p:ph type="body" sz="quarter" idx="16" hasCustomPrompt="1"/>
          </p:nvPr>
        </p:nvSpPr>
        <p:spPr>
          <a:xfrm>
            <a:off x="808109" y="2647157"/>
            <a:ext cx="1206500" cy="627062"/>
          </a:xfrm>
        </p:spPr>
        <p:txBody>
          <a:bodyPr/>
          <a:lstStyle>
            <a:lvl1pPr marL="101600" indent="0">
              <a:buNone/>
              <a:defRPr/>
            </a:lvl1pPr>
          </a:lstStyle>
          <a:p>
            <a:pPr lvl="0"/>
            <a:r>
              <a:rPr lang="en-US" dirty="0"/>
              <a:t>Label 2</a:t>
            </a:r>
          </a:p>
        </p:txBody>
      </p:sp>
      <p:sp>
        <p:nvSpPr>
          <p:cNvPr id="15" name="Label 3">
            <a:extLst>
              <a:ext uri="{FF2B5EF4-FFF2-40B4-BE49-F238E27FC236}">
                <a16:creationId xmlns:a16="http://schemas.microsoft.com/office/drawing/2014/main" id="{99D329CE-18C4-40A9-A508-1684979AC205}"/>
              </a:ext>
            </a:extLst>
          </p:cNvPr>
          <p:cNvSpPr>
            <a:spLocks noGrp="1"/>
          </p:cNvSpPr>
          <p:nvPr>
            <p:ph type="body" sz="quarter" idx="17" hasCustomPrompt="1"/>
          </p:nvPr>
        </p:nvSpPr>
        <p:spPr>
          <a:xfrm>
            <a:off x="808109" y="3613151"/>
            <a:ext cx="1206500" cy="627062"/>
          </a:xfrm>
        </p:spPr>
        <p:txBody>
          <a:bodyPr/>
          <a:lstStyle>
            <a:lvl1pPr marL="101600" indent="0">
              <a:buNone/>
              <a:defRPr/>
            </a:lvl1pPr>
          </a:lstStyle>
          <a:p>
            <a:pPr lvl="0"/>
            <a:r>
              <a:rPr lang="en-US" dirty="0"/>
              <a:t>Label 3</a:t>
            </a:r>
          </a:p>
        </p:txBody>
      </p:sp>
      <p:sp>
        <p:nvSpPr>
          <p:cNvPr id="17" name="Label 4">
            <a:extLst>
              <a:ext uri="{FF2B5EF4-FFF2-40B4-BE49-F238E27FC236}">
                <a16:creationId xmlns:a16="http://schemas.microsoft.com/office/drawing/2014/main" id="{AAE735D1-F9F4-4525-9ED5-F10A99DECCB8}"/>
              </a:ext>
            </a:extLst>
          </p:cNvPr>
          <p:cNvSpPr>
            <a:spLocks noGrp="1"/>
          </p:cNvSpPr>
          <p:nvPr>
            <p:ph type="body" sz="quarter" idx="18" hasCustomPrompt="1"/>
          </p:nvPr>
        </p:nvSpPr>
        <p:spPr>
          <a:xfrm>
            <a:off x="7381874" y="1681163"/>
            <a:ext cx="1304925" cy="627062"/>
          </a:xfrm>
        </p:spPr>
        <p:txBody>
          <a:bodyPr/>
          <a:lstStyle>
            <a:lvl1pPr marL="101600" indent="0">
              <a:buNone/>
              <a:defRPr/>
            </a:lvl1pPr>
          </a:lstStyle>
          <a:p>
            <a:pPr lvl="0"/>
            <a:r>
              <a:rPr lang="en-US" dirty="0"/>
              <a:t>Label 4</a:t>
            </a:r>
          </a:p>
        </p:txBody>
      </p:sp>
      <p:sp>
        <p:nvSpPr>
          <p:cNvPr id="19" name="Label 5">
            <a:extLst>
              <a:ext uri="{FF2B5EF4-FFF2-40B4-BE49-F238E27FC236}">
                <a16:creationId xmlns:a16="http://schemas.microsoft.com/office/drawing/2014/main" id="{43259E0C-9247-446E-9183-FBF70F8FD41C}"/>
              </a:ext>
            </a:extLst>
          </p:cNvPr>
          <p:cNvSpPr>
            <a:spLocks noGrp="1"/>
          </p:cNvSpPr>
          <p:nvPr>
            <p:ph type="body" sz="quarter" idx="19" hasCustomPrompt="1"/>
          </p:nvPr>
        </p:nvSpPr>
        <p:spPr>
          <a:xfrm>
            <a:off x="7381874" y="2651590"/>
            <a:ext cx="1304925" cy="618196"/>
          </a:xfrm>
        </p:spPr>
        <p:txBody>
          <a:bodyPr/>
          <a:lstStyle>
            <a:lvl1pPr marL="101600" indent="0">
              <a:buNone/>
              <a:defRPr/>
            </a:lvl1pPr>
          </a:lstStyle>
          <a:p>
            <a:pPr lvl="0"/>
            <a:r>
              <a:rPr lang="en-US" dirty="0"/>
              <a:t>Label 5</a:t>
            </a:r>
          </a:p>
        </p:txBody>
      </p:sp>
      <p:sp>
        <p:nvSpPr>
          <p:cNvPr id="21" name="Label 6">
            <a:extLst>
              <a:ext uri="{FF2B5EF4-FFF2-40B4-BE49-F238E27FC236}">
                <a16:creationId xmlns:a16="http://schemas.microsoft.com/office/drawing/2014/main" id="{111F58DF-A1C1-4DD6-ADE5-FC54A39F6757}"/>
              </a:ext>
            </a:extLst>
          </p:cNvPr>
          <p:cNvSpPr>
            <a:spLocks noGrp="1"/>
          </p:cNvSpPr>
          <p:nvPr>
            <p:ph type="body" sz="quarter" idx="20" hasCustomPrompt="1"/>
          </p:nvPr>
        </p:nvSpPr>
        <p:spPr>
          <a:xfrm>
            <a:off x="7381874" y="3613151"/>
            <a:ext cx="1304925" cy="627063"/>
          </a:xfrm>
        </p:spPr>
        <p:txBody>
          <a:bodyPr/>
          <a:lstStyle>
            <a:lvl1pPr marL="101600" indent="0">
              <a:buNone/>
              <a:defRPr/>
            </a:lvl1pPr>
          </a:lstStyle>
          <a:p>
            <a:pPr lvl="0"/>
            <a:r>
              <a:rPr lang="en-US" dirty="0"/>
              <a:t>Label 6</a:t>
            </a:r>
          </a:p>
        </p:txBody>
      </p:sp>
      <p:sp>
        <p:nvSpPr>
          <p:cNvPr id="3" name="Date Placeholder 2">
            <a:extLst>
              <a:ext uri="{FF2B5EF4-FFF2-40B4-BE49-F238E27FC236}">
                <a16:creationId xmlns:a16="http://schemas.microsoft.com/office/drawing/2014/main" id="{D0CEC9E9-2CDA-42DF-A6E1-55B455A7E67B}"/>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5429F10E-ACBA-4EA4-B23A-AC32FC5A681B}"/>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027899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bel Layout 2">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5AF36A59-5DE4-46F3-8035-460E546D5673}"/>
              </a:ext>
            </a:extLst>
          </p:cNvPr>
          <p:cNvSpPr>
            <a:spLocks noGrp="1"/>
          </p:cNvSpPr>
          <p:nvPr>
            <p:ph type="title"/>
          </p:nvPr>
        </p:nvSpPr>
        <p:spPr/>
        <p:txBody>
          <a:bodyPr/>
          <a:lstStyle>
            <a:lvl1pPr>
              <a:defRPr sz="3600">
                <a:latin typeface="+mj-lt"/>
              </a:defRPr>
            </a:lvl1pPr>
          </a:lstStyle>
          <a:p>
            <a:r>
              <a:rPr lang="en-US" dirty="0"/>
              <a:t>Click to edit Master title style</a:t>
            </a:r>
          </a:p>
        </p:txBody>
      </p:sp>
      <p:sp>
        <p:nvSpPr>
          <p:cNvPr id="7" name="Image 1 title">
            <a:extLst>
              <a:ext uri="{FF2B5EF4-FFF2-40B4-BE49-F238E27FC236}">
                <a16:creationId xmlns:a16="http://schemas.microsoft.com/office/drawing/2014/main" id="{2BEC12FB-EC67-436F-875F-0A306862EF78}"/>
              </a:ext>
            </a:extLst>
          </p:cNvPr>
          <p:cNvSpPr>
            <a:spLocks noGrp="1"/>
          </p:cNvSpPr>
          <p:nvPr>
            <p:ph type="body" sz="quarter" idx="13" hasCustomPrompt="1"/>
          </p:nvPr>
        </p:nvSpPr>
        <p:spPr>
          <a:xfrm>
            <a:off x="457201" y="4392613"/>
            <a:ext cx="2107323" cy="504825"/>
          </a:xfrm>
        </p:spPr>
        <p:txBody>
          <a:bodyPr/>
          <a:lstStyle>
            <a:lvl1pPr marL="101600" indent="0">
              <a:buNone/>
              <a:defRPr/>
            </a:lvl1pPr>
          </a:lstStyle>
          <a:p>
            <a:pPr lvl="0"/>
            <a:r>
              <a:rPr lang="en-US" dirty="0"/>
              <a:t>Image 1 title</a:t>
            </a:r>
          </a:p>
        </p:txBody>
      </p:sp>
      <p:sp>
        <p:nvSpPr>
          <p:cNvPr id="9" name="Image 1">
            <a:extLst>
              <a:ext uri="{FF2B5EF4-FFF2-40B4-BE49-F238E27FC236}">
                <a16:creationId xmlns:a16="http://schemas.microsoft.com/office/drawing/2014/main" id="{1E9C9C32-F8ED-4AA8-AA00-26A2357E73E9}"/>
              </a:ext>
            </a:extLst>
          </p:cNvPr>
          <p:cNvSpPr>
            <a:spLocks noGrp="1"/>
          </p:cNvSpPr>
          <p:nvPr>
            <p:ph type="pic" sz="quarter" idx="14" hasCustomPrompt="1"/>
          </p:nvPr>
        </p:nvSpPr>
        <p:spPr>
          <a:xfrm>
            <a:off x="457200" y="1817688"/>
            <a:ext cx="2107324" cy="2386012"/>
          </a:xfrm>
        </p:spPr>
        <p:txBody>
          <a:bodyPr/>
          <a:lstStyle>
            <a:lvl1pPr marL="101600" indent="0">
              <a:buNone/>
              <a:defRPr/>
            </a:lvl1pPr>
          </a:lstStyle>
          <a:p>
            <a:r>
              <a:rPr lang="en-US" dirty="0"/>
              <a:t>Image 1</a:t>
            </a:r>
          </a:p>
        </p:txBody>
      </p:sp>
      <p:sp>
        <p:nvSpPr>
          <p:cNvPr id="11" name="Label 1.1">
            <a:extLst>
              <a:ext uri="{FF2B5EF4-FFF2-40B4-BE49-F238E27FC236}">
                <a16:creationId xmlns:a16="http://schemas.microsoft.com/office/drawing/2014/main" id="{BD50A136-2F5A-4764-ADDC-D48D703981CC}"/>
              </a:ext>
            </a:extLst>
          </p:cNvPr>
          <p:cNvSpPr>
            <a:spLocks noGrp="1"/>
          </p:cNvSpPr>
          <p:nvPr>
            <p:ph type="body" sz="quarter" idx="15" hasCustomPrompt="1"/>
          </p:nvPr>
        </p:nvSpPr>
        <p:spPr>
          <a:xfrm>
            <a:off x="2774622" y="1794947"/>
            <a:ext cx="1534619" cy="591855"/>
          </a:xfrm>
        </p:spPr>
        <p:txBody>
          <a:bodyPr/>
          <a:lstStyle>
            <a:lvl1pPr marL="101600" indent="0">
              <a:buNone/>
              <a:defRPr/>
            </a:lvl1pPr>
          </a:lstStyle>
          <a:p>
            <a:pPr lvl="0"/>
            <a:r>
              <a:rPr lang="en-US" dirty="0"/>
              <a:t>Label 1.1</a:t>
            </a:r>
          </a:p>
        </p:txBody>
      </p:sp>
      <p:sp>
        <p:nvSpPr>
          <p:cNvPr id="13" name="Label 1.2">
            <a:extLst>
              <a:ext uri="{FF2B5EF4-FFF2-40B4-BE49-F238E27FC236}">
                <a16:creationId xmlns:a16="http://schemas.microsoft.com/office/drawing/2014/main" id="{16926224-3F90-4884-9AC1-A5381D78801B}"/>
              </a:ext>
            </a:extLst>
          </p:cNvPr>
          <p:cNvSpPr>
            <a:spLocks noGrp="1"/>
          </p:cNvSpPr>
          <p:nvPr>
            <p:ph type="body" sz="quarter" idx="16" hasCustomPrompt="1"/>
          </p:nvPr>
        </p:nvSpPr>
        <p:spPr>
          <a:xfrm>
            <a:off x="2774622" y="2707481"/>
            <a:ext cx="1534619" cy="606425"/>
          </a:xfrm>
        </p:spPr>
        <p:txBody>
          <a:bodyPr/>
          <a:lstStyle>
            <a:lvl1pPr marL="101600" indent="0">
              <a:buNone/>
              <a:defRPr/>
            </a:lvl1pPr>
          </a:lstStyle>
          <a:p>
            <a:pPr lvl="0"/>
            <a:r>
              <a:rPr lang="en-US" dirty="0"/>
              <a:t>Label 1.2</a:t>
            </a:r>
          </a:p>
        </p:txBody>
      </p:sp>
      <p:sp>
        <p:nvSpPr>
          <p:cNvPr id="15" name="Label 1.3">
            <a:extLst>
              <a:ext uri="{FF2B5EF4-FFF2-40B4-BE49-F238E27FC236}">
                <a16:creationId xmlns:a16="http://schemas.microsoft.com/office/drawing/2014/main" id="{D4719473-9C3F-493C-B20E-27CDBBA38B68}"/>
              </a:ext>
            </a:extLst>
          </p:cNvPr>
          <p:cNvSpPr>
            <a:spLocks noGrp="1"/>
          </p:cNvSpPr>
          <p:nvPr>
            <p:ph type="body" sz="quarter" idx="17" hasCustomPrompt="1"/>
          </p:nvPr>
        </p:nvSpPr>
        <p:spPr>
          <a:xfrm>
            <a:off x="2774622" y="3597275"/>
            <a:ext cx="1534619" cy="606425"/>
          </a:xfrm>
        </p:spPr>
        <p:txBody>
          <a:bodyPr/>
          <a:lstStyle>
            <a:lvl1pPr marL="101600" indent="0">
              <a:buNone/>
              <a:defRPr/>
            </a:lvl1pPr>
          </a:lstStyle>
          <a:p>
            <a:pPr lvl="0"/>
            <a:r>
              <a:rPr lang="en-US" dirty="0"/>
              <a:t>Label 1.3</a:t>
            </a:r>
          </a:p>
        </p:txBody>
      </p:sp>
      <p:sp>
        <p:nvSpPr>
          <p:cNvPr id="17" name="Image 2 title">
            <a:extLst>
              <a:ext uri="{FF2B5EF4-FFF2-40B4-BE49-F238E27FC236}">
                <a16:creationId xmlns:a16="http://schemas.microsoft.com/office/drawing/2014/main" id="{DC526974-AF8C-4228-AAAA-33D0B8AB71C7}"/>
              </a:ext>
            </a:extLst>
          </p:cNvPr>
          <p:cNvSpPr>
            <a:spLocks noGrp="1"/>
          </p:cNvSpPr>
          <p:nvPr>
            <p:ph type="body" sz="quarter" idx="18" hasCustomPrompt="1"/>
          </p:nvPr>
        </p:nvSpPr>
        <p:spPr>
          <a:xfrm>
            <a:off x="4931596" y="4347439"/>
            <a:ext cx="2107323" cy="504825"/>
          </a:xfrm>
        </p:spPr>
        <p:txBody>
          <a:bodyPr/>
          <a:lstStyle>
            <a:lvl1pPr marL="101600" indent="0">
              <a:buNone/>
              <a:defRPr/>
            </a:lvl1pPr>
          </a:lstStyle>
          <a:p>
            <a:pPr lvl="0"/>
            <a:r>
              <a:rPr lang="en-US" dirty="0"/>
              <a:t>Image 2 title</a:t>
            </a:r>
          </a:p>
        </p:txBody>
      </p:sp>
      <p:sp>
        <p:nvSpPr>
          <p:cNvPr id="19" name="Image 2">
            <a:extLst>
              <a:ext uri="{FF2B5EF4-FFF2-40B4-BE49-F238E27FC236}">
                <a16:creationId xmlns:a16="http://schemas.microsoft.com/office/drawing/2014/main" id="{812D2BB4-4991-47F8-9E82-9C9B41B052FB}"/>
              </a:ext>
            </a:extLst>
          </p:cNvPr>
          <p:cNvSpPr>
            <a:spLocks noGrp="1"/>
          </p:cNvSpPr>
          <p:nvPr>
            <p:ph type="pic" sz="quarter" idx="19" hasCustomPrompt="1"/>
          </p:nvPr>
        </p:nvSpPr>
        <p:spPr>
          <a:xfrm>
            <a:off x="4931596" y="1806537"/>
            <a:ext cx="2107323" cy="2397164"/>
          </a:xfrm>
        </p:spPr>
        <p:txBody>
          <a:bodyPr/>
          <a:lstStyle>
            <a:lvl1pPr marL="101600" indent="0">
              <a:buNone/>
              <a:defRPr/>
            </a:lvl1pPr>
          </a:lstStyle>
          <a:p>
            <a:r>
              <a:rPr lang="en-US" dirty="0"/>
              <a:t>Image 2</a:t>
            </a:r>
          </a:p>
        </p:txBody>
      </p:sp>
      <p:sp>
        <p:nvSpPr>
          <p:cNvPr id="21" name="Label 2.1">
            <a:extLst>
              <a:ext uri="{FF2B5EF4-FFF2-40B4-BE49-F238E27FC236}">
                <a16:creationId xmlns:a16="http://schemas.microsoft.com/office/drawing/2014/main" id="{15D9E78D-62D4-4D7C-8E37-E1A000DA23A2}"/>
              </a:ext>
            </a:extLst>
          </p:cNvPr>
          <p:cNvSpPr>
            <a:spLocks noGrp="1"/>
          </p:cNvSpPr>
          <p:nvPr>
            <p:ph type="body" sz="quarter" idx="20" hasCustomPrompt="1"/>
          </p:nvPr>
        </p:nvSpPr>
        <p:spPr>
          <a:xfrm>
            <a:off x="7304580" y="1794947"/>
            <a:ext cx="1534619" cy="608524"/>
          </a:xfrm>
        </p:spPr>
        <p:txBody>
          <a:bodyPr/>
          <a:lstStyle>
            <a:lvl1pPr marL="101600" indent="0">
              <a:buNone/>
              <a:defRPr/>
            </a:lvl1pPr>
          </a:lstStyle>
          <a:p>
            <a:pPr lvl="0"/>
            <a:r>
              <a:rPr lang="en-US" dirty="0"/>
              <a:t>Label 2.1</a:t>
            </a:r>
          </a:p>
        </p:txBody>
      </p:sp>
      <p:sp>
        <p:nvSpPr>
          <p:cNvPr id="23" name="Label 2.2">
            <a:extLst>
              <a:ext uri="{FF2B5EF4-FFF2-40B4-BE49-F238E27FC236}">
                <a16:creationId xmlns:a16="http://schemas.microsoft.com/office/drawing/2014/main" id="{0ECEA5DA-0702-46DA-A4DD-66B7E7FF424B}"/>
              </a:ext>
            </a:extLst>
          </p:cNvPr>
          <p:cNvSpPr>
            <a:spLocks noGrp="1"/>
          </p:cNvSpPr>
          <p:nvPr>
            <p:ph type="body" sz="quarter" idx="21" hasCustomPrompt="1"/>
          </p:nvPr>
        </p:nvSpPr>
        <p:spPr>
          <a:xfrm>
            <a:off x="7304579" y="2707481"/>
            <a:ext cx="1534619" cy="608524"/>
          </a:xfrm>
        </p:spPr>
        <p:txBody>
          <a:bodyPr/>
          <a:lstStyle>
            <a:lvl1pPr marL="101600" indent="0">
              <a:buNone/>
              <a:defRPr/>
            </a:lvl1pPr>
          </a:lstStyle>
          <a:p>
            <a:pPr lvl="0"/>
            <a:r>
              <a:rPr lang="en-US" dirty="0"/>
              <a:t>Label 2.2</a:t>
            </a:r>
          </a:p>
        </p:txBody>
      </p:sp>
      <p:sp>
        <p:nvSpPr>
          <p:cNvPr id="25" name="Label 2.3">
            <a:extLst>
              <a:ext uri="{FF2B5EF4-FFF2-40B4-BE49-F238E27FC236}">
                <a16:creationId xmlns:a16="http://schemas.microsoft.com/office/drawing/2014/main" id="{64C63D68-E200-46DF-8E34-92DC66FE879B}"/>
              </a:ext>
            </a:extLst>
          </p:cNvPr>
          <p:cNvSpPr>
            <a:spLocks noGrp="1"/>
          </p:cNvSpPr>
          <p:nvPr>
            <p:ph type="body" sz="quarter" idx="22" hasCustomPrompt="1"/>
          </p:nvPr>
        </p:nvSpPr>
        <p:spPr>
          <a:xfrm>
            <a:off x="7304579" y="3579818"/>
            <a:ext cx="1534620" cy="608524"/>
          </a:xfrm>
        </p:spPr>
        <p:txBody>
          <a:bodyPr/>
          <a:lstStyle>
            <a:lvl1pPr marL="101600" indent="0">
              <a:buNone/>
              <a:defRPr/>
            </a:lvl1pPr>
          </a:lstStyle>
          <a:p>
            <a:pPr lvl="0"/>
            <a:r>
              <a:rPr lang="en-US" dirty="0"/>
              <a:t>Label 2.3</a:t>
            </a:r>
          </a:p>
        </p:txBody>
      </p:sp>
      <p:sp>
        <p:nvSpPr>
          <p:cNvPr id="3" name="Date Placeholder 2">
            <a:extLst>
              <a:ext uri="{FF2B5EF4-FFF2-40B4-BE49-F238E27FC236}">
                <a16:creationId xmlns:a16="http://schemas.microsoft.com/office/drawing/2014/main" id="{D8A4DA0A-BA94-4C4E-A521-FB23D113A856}"/>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44569933-5FC5-4C73-96ED-E1AC0FC867FE}"/>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648721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Title Placeholder"/>
          <p:cNvSpPr txBox="1">
            <a:spLocks noGrp="1"/>
          </p:cNvSpPr>
          <p:nvPr>
            <p:ph type="title" hasCustomPrompt="1"/>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Content Placeholder"/>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4" name="Footer Placeholder 5">
            <a:extLst>
              <a:ext uri="{FF2B5EF4-FFF2-40B4-BE49-F238E27FC236}">
                <a16:creationId xmlns:a16="http://schemas.microsoft.com/office/drawing/2014/main" id="{FF1CEB43-25AC-2C40-99CC-297B1180B582}"/>
              </a:ext>
            </a:extLst>
          </p:cNvPr>
          <p:cNvSpPr txBox="1">
            <a:spLocks noChangeArrowheads="1"/>
          </p:cNvSpPr>
          <p:nvPr userDrawn="1"/>
        </p:nvSpPr>
        <p:spPr>
          <a:xfrm>
            <a:off x="381000" y="6324600"/>
            <a:ext cx="8534400" cy="476250"/>
          </a:xfrm>
          <a:prstGeom prst="rect">
            <a:avLst/>
          </a:prstGeom>
          <a:noFill/>
          <a:ln/>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1400">
                <a:solidFill>
                  <a:srgbClr val="262673"/>
                </a:solidFill>
              </a:rPr>
              <a:t>Copyright © 2016 Pearson Education, Inc.                           	14-</a:t>
            </a:r>
            <a:fld id="{2D4430CE-4C43-D644-A18B-96FF2514951E}" type="slidenum">
              <a:rPr lang="en-US" altLang="en-US" sz="1400" smtClean="0">
                <a:solidFill>
                  <a:srgbClr val="262673"/>
                </a:solidFill>
              </a:rPr>
              <a:pPr algn="r" eaLnBrk="1" hangingPunct="1">
                <a:defRPr/>
              </a:pPr>
              <a:t>‹#›</a:t>
            </a:fld>
            <a:endParaRPr lang="en-US" altLang="en-US" sz="1400">
              <a:solidFill>
                <a:srgbClr val="262673"/>
              </a:solidFill>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2CF08DC-48B8-5143-B1F0-ED09FA63D40F}"/>
              </a:ext>
            </a:extLst>
          </p:cNvPr>
          <p:cNvSpPr>
            <a:spLocks noGrp="1" noChangeArrowheads="1"/>
          </p:cNvSpPr>
          <p:nvPr>
            <p:ph type="ftr" sz="quarter" idx="10"/>
          </p:nvPr>
        </p:nvSpPr>
        <p:spPr>
          <a:xfrm>
            <a:off x="381000" y="6324600"/>
            <a:ext cx="8534400" cy="476250"/>
          </a:xfrm>
          <a:prstGeom prst="rect">
            <a:avLst/>
          </a:prstGeom>
        </p:spPr>
        <p:txBody>
          <a:bodyPr vert="horz" wrap="square" lIns="91440" tIns="45720" rIns="91440" bIns="45720" numCol="1" anchor="t" anchorCtr="0" compatLnSpc="1">
            <a:prstTxWarp prst="textNoShape">
              <a:avLst/>
            </a:prstTxWarp>
          </a:bodyPr>
          <a:lstStyle>
            <a:lvl1pPr algn="ctr" eaLnBrk="1" hangingPunct="1">
              <a:defRPr/>
            </a:lvl1pPr>
          </a:lstStyle>
          <a:p>
            <a:pPr>
              <a:defRPr/>
            </a:pPr>
            <a:r>
              <a:rPr lang="en-US" altLang="en-US"/>
              <a:t>COPYRIGHT © 2016 PEARSON EDUCATION, INC.			1-</a:t>
            </a:r>
            <a:fld id="{0BD80279-0F10-D742-9114-5932819396D2}" type="slidenum">
              <a:rPr lang="en-US" altLang="en-US" smtClean="0"/>
              <a:pPr>
                <a:defRPr/>
              </a:pPr>
              <a:t>‹#›</a:t>
            </a:fld>
            <a:endParaRPr lang="en-US" altLang="en-US"/>
          </a:p>
        </p:txBody>
      </p:sp>
    </p:spTree>
    <p:extLst>
      <p:ext uri="{BB962C8B-B14F-4D97-AF65-F5344CB8AC3E}">
        <p14:creationId xmlns:p14="http://schemas.microsoft.com/office/powerpoint/2010/main" val="2344427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mn-lt"/>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4215940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554920"/>
            <a:ext cx="8232775" cy="4663335"/>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a:extLst>
              <a:ext uri="{FF2B5EF4-FFF2-40B4-BE49-F238E27FC236}">
                <a16:creationId xmlns:a16="http://schemas.microsoft.com/office/drawing/2014/main" id="{6F503D41-401A-43DB-9BC0-38F51965B892}"/>
              </a:ext>
            </a:extLst>
          </p:cNvPr>
          <p:cNvSpPr>
            <a:spLocks noGrp="1"/>
          </p:cNvSpPr>
          <p:nvPr>
            <p:ph sz="quarter" idx="15"/>
          </p:nvPr>
        </p:nvSpPr>
        <p:spPr>
          <a:xfrm>
            <a:off x="457200" y="1556327"/>
            <a:ext cx="3635375" cy="4520623"/>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234542" y="1556327"/>
            <a:ext cx="4452257" cy="226752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234542" y="3971925"/>
            <a:ext cx="4452258" cy="2105025"/>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769062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p:nvPr>
        </p:nvSpPr>
        <p:spPr>
          <a:xfrm>
            <a:off x="457200" y="1552575"/>
            <a:ext cx="399197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p:nvPr>
        </p:nvSpPr>
        <p:spPr>
          <a:xfrm>
            <a:off x="4694830" y="1552575"/>
            <a:ext cx="399197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26110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p:nvPr>
        </p:nvSpPr>
        <p:spPr>
          <a:xfrm>
            <a:off x="457201" y="1552575"/>
            <a:ext cx="2595603"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p:nvPr>
        </p:nvSpPr>
        <p:spPr>
          <a:xfrm>
            <a:off x="3274199" y="1552575"/>
            <a:ext cx="2595602"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p:nvPr>
        </p:nvSpPr>
        <p:spPr>
          <a:xfrm>
            <a:off x="6091197" y="1552575"/>
            <a:ext cx="2595603"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64433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p:nvPr>
        </p:nvSpPr>
        <p:spPr>
          <a:xfrm>
            <a:off x="457200" y="1552575"/>
            <a:ext cx="188595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p:nvPr>
        </p:nvSpPr>
        <p:spPr>
          <a:xfrm>
            <a:off x="2572593" y="1552575"/>
            <a:ext cx="188595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p:nvPr>
        </p:nvSpPr>
        <p:spPr>
          <a:xfrm>
            <a:off x="4687986" y="1552575"/>
            <a:ext cx="188595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7">
            <a:extLst>
              <a:ext uri="{FF2B5EF4-FFF2-40B4-BE49-F238E27FC236}">
                <a16:creationId xmlns:a16="http://schemas.microsoft.com/office/drawing/2014/main" id="{99D20A0E-9225-48FB-91AF-C7D8DE4D66F4}"/>
              </a:ext>
            </a:extLst>
          </p:cNvPr>
          <p:cNvSpPr>
            <a:spLocks noGrp="1"/>
          </p:cNvSpPr>
          <p:nvPr>
            <p:ph sz="quarter" idx="16"/>
          </p:nvPr>
        </p:nvSpPr>
        <p:spPr>
          <a:xfrm>
            <a:off x="6803378" y="1552575"/>
            <a:ext cx="188595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011214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Ten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p:nvPr>
        </p:nvSpPr>
        <p:spPr>
          <a:xfrm>
            <a:off x="457200" y="1552575"/>
            <a:ext cx="4011769" cy="46940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p:nvPr>
        </p:nvSpPr>
        <p:spPr>
          <a:xfrm>
            <a:off x="457200" y="2216772"/>
            <a:ext cx="4011769" cy="552186"/>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p:nvPr>
        </p:nvSpPr>
        <p:spPr>
          <a:xfrm>
            <a:off x="457200" y="2953477"/>
            <a:ext cx="4011769" cy="52536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7">
            <a:extLst>
              <a:ext uri="{FF2B5EF4-FFF2-40B4-BE49-F238E27FC236}">
                <a16:creationId xmlns:a16="http://schemas.microsoft.com/office/drawing/2014/main" id="{99D20A0E-9225-48FB-91AF-C7D8DE4D66F4}"/>
              </a:ext>
            </a:extLst>
          </p:cNvPr>
          <p:cNvSpPr>
            <a:spLocks noGrp="1"/>
          </p:cNvSpPr>
          <p:nvPr>
            <p:ph sz="quarter" idx="16"/>
          </p:nvPr>
        </p:nvSpPr>
        <p:spPr>
          <a:xfrm>
            <a:off x="457200" y="3640944"/>
            <a:ext cx="4011769" cy="52536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p:cNvSpPr>
            <a:spLocks noGrp="1"/>
          </p:cNvSpPr>
          <p:nvPr>
            <p:ph sz="quarter" idx="17"/>
          </p:nvPr>
        </p:nvSpPr>
        <p:spPr>
          <a:xfrm>
            <a:off x="457200" y="4352925"/>
            <a:ext cx="4011769" cy="4762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8"/>
          </p:nvPr>
        </p:nvSpPr>
        <p:spPr>
          <a:xfrm>
            <a:off x="457200" y="5010150"/>
            <a:ext cx="4011769" cy="5143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57200" y="5692775"/>
            <a:ext cx="4011769" cy="56673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622801" y="1557338"/>
            <a:ext cx="4064000" cy="465137"/>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622800" y="2216150"/>
            <a:ext cx="4064000" cy="5524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622800" y="2952750"/>
            <a:ext cx="4064000" cy="525463"/>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3"/>
          </p:nvPr>
        </p:nvSpPr>
        <p:spPr>
          <a:xfrm>
            <a:off x="4622800" y="3641725"/>
            <a:ext cx="4064000" cy="523875"/>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1" name="Content Placeholder 20"/>
          <p:cNvSpPr>
            <a:spLocks noGrp="1"/>
          </p:cNvSpPr>
          <p:nvPr>
            <p:ph sz="quarter" idx="24"/>
          </p:nvPr>
        </p:nvSpPr>
        <p:spPr>
          <a:xfrm>
            <a:off x="4622800" y="4352925"/>
            <a:ext cx="4064000" cy="4762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3" name="Content Placeholder 22"/>
          <p:cNvSpPr>
            <a:spLocks noGrp="1"/>
          </p:cNvSpPr>
          <p:nvPr>
            <p:ph sz="quarter" idx="25"/>
          </p:nvPr>
        </p:nvSpPr>
        <p:spPr>
          <a:xfrm>
            <a:off x="4713288" y="5010150"/>
            <a:ext cx="3973512" cy="5143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5" name="Content Placeholder 24"/>
          <p:cNvSpPr>
            <a:spLocks noGrp="1"/>
          </p:cNvSpPr>
          <p:nvPr>
            <p:ph sz="quarter" idx="26"/>
          </p:nvPr>
        </p:nvSpPr>
        <p:spPr>
          <a:xfrm>
            <a:off x="4713288" y="5692775"/>
            <a:ext cx="3973512" cy="56673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47121803"/>
      </p:ext>
    </p:extLst>
  </p:cSld>
  <p:clrMapOvr>
    <a:masterClrMapping/>
  </p:clrMapOvr>
  <p:extLst>
    <p:ext uri="{DCECCB84-F9BA-43D5-87BE-67443E8EF086}">
      <p15:sldGuideLst xmlns:p15="http://schemas.microsoft.com/office/powerpoint/2012/main">
        <p15:guide id="1" orient="horz" pos="981"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6"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theme" Target="../theme/theme2.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6" name="Copyright"/>
          <p:cNvSpPr txBox="1"/>
          <p:nvPr/>
        </p:nvSpPr>
        <p:spPr>
          <a:xfrm>
            <a:off x="1600200" y="6429344"/>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2022, 2016, 2012 Pearson Education, Inc. All Rights Reserved</a:t>
            </a: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pic>
        <p:nvPicPr>
          <p:cNvPr id="8" name="Picture Placeholder 21" descr="Pearson Logo">
            <a:extLst>
              <a:ext uri="{FF2B5EF4-FFF2-40B4-BE49-F238E27FC236}">
                <a16:creationId xmlns:a16="http://schemas.microsoft.com/office/drawing/2014/main" id="{9482BDEB-84DF-4344-AD30-389884976DF6}"/>
              </a:ext>
            </a:extLst>
          </p:cNvPr>
          <p:cNvPicPr>
            <a:picLocks noChangeAspect="1"/>
          </p:cNvPicPr>
          <p:nvPr userDrawn="1"/>
        </p:nvPicPr>
        <p:blipFill>
          <a:blip r:embed="rId16"/>
          <a:srcRect t="22152" b="22152"/>
          <a:stretch>
            <a:fillRect/>
          </a:stretch>
        </p:blipFill>
        <p:spPr>
          <a:xfrm>
            <a:off x="315677" y="6420639"/>
            <a:ext cx="1176574" cy="296443"/>
          </a:xfrm>
          <a:prstGeom prst="rect">
            <a:avLst/>
          </a:prstGeom>
        </p:spPr>
      </p:pic>
    </p:spTree>
  </p:cSld>
  <p:clrMap bg1="lt1" tx1="dk1" bg2="dk2" tx2="lt2" accent1="accent1" accent2="accent2" accent3="accent3" accent4="accent4" accent5="accent5" accent6="accent6" hlink="hlink" folHlink="folHlink"/>
  <p:sldLayoutIdLst>
    <p:sldLayoutId id="2147483664" r:id="rId1"/>
    <p:sldLayoutId id="2147483649" r:id="rId2"/>
    <p:sldLayoutId id="2147483650" r:id="rId3"/>
    <p:sldLayoutId id="2147483676" r:id="rId4"/>
    <p:sldLayoutId id="2147483677" r:id="rId5"/>
    <p:sldLayoutId id="2147483678" r:id="rId6"/>
    <p:sldLayoutId id="2147483679" r:id="rId7"/>
    <p:sldLayoutId id="2147483680" r:id="rId8"/>
    <p:sldLayoutId id="2147483671" r:id="rId9"/>
    <p:sldLayoutId id="2147483673" r:id="rId10"/>
    <p:sldLayoutId id="2147483670" r:id="rId11"/>
    <p:sldLayoutId id="2147483669" r:id="rId12"/>
    <p:sldLayoutId id="2147483655" r:id="rId13"/>
    <p:sldLayoutId id="214748368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tiff"/><Relationship Id="rId7" Type="http://schemas.openxmlformats.org/officeDocument/2006/relationships/image" Target="../media/image18.tiff"/><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7.tiff"/><Relationship Id="rId5" Type="http://schemas.openxmlformats.org/officeDocument/2006/relationships/image" Target="../media/image16.tiff"/><Relationship Id="rId4" Type="http://schemas.openxmlformats.org/officeDocument/2006/relationships/image" Target="../media/image15.tiff"/></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5.tiff"/><Relationship Id="rId4" Type="http://schemas.openxmlformats.org/officeDocument/2006/relationships/image" Target="../media/image4.tif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 uri="{C183D7F6-B498-43B3-948B-1728B52AA6E4}">
                <adec:decorative xmlns:adec="http://schemas.microsoft.com/office/drawing/2017/decorative" val="1"/>
              </a:ext>
            </a:extLst>
          </p:cNvPr>
          <p:cNvSpPr>
            <a:spLocks noGrp="1"/>
          </p:cNvSpPr>
          <p:nvPr>
            <p:ph type="title"/>
          </p:nvPr>
        </p:nvSpPr>
        <p:spPr>
          <a:xfrm>
            <a:off x="457199" y="143692"/>
            <a:ext cx="8229601" cy="987333"/>
          </a:xfrm>
        </p:spPr>
        <p:txBody>
          <a:bodyPr anchor="ctr"/>
          <a:lstStyle/>
          <a:p>
            <a:r>
              <a:rPr lang="en-US" dirty="0"/>
              <a:t>Marketing Management</a:t>
            </a:r>
          </a:p>
        </p:txBody>
      </p:sp>
      <p:sp>
        <p:nvSpPr>
          <p:cNvPr id="3" name="Content Placeholder 2">
            <a:extLst>
              <a:ext uri="{FF2B5EF4-FFF2-40B4-BE49-F238E27FC236}">
                <a16:creationId xmlns:a16="http://schemas.microsoft.com/office/drawing/2014/main" id="{ABE18F80-D4FC-4D8F-B2BD-E7BEE7E012B5}"/>
              </a:ext>
              <a:ext uri="{C183D7F6-B498-43B3-948B-1728B52AA6E4}">
                <adec:decorative xmlns:adec="http://schemas.microsoft.com/office/drawing/2017/decorative" val="1"/>
              </a:ext>
            </a:extLst>
          </p:cNvPr>
          <p:cNvSpPr>
            <a:spLocks noGrp="1"/>
          </p:cNvSpPr>
          <p:nvPr>
            <p:ph type="body" idx="1"/>
          </p:nvPr>
        </p:nvSpPr>
        <p:spPr>
          <a:xfrm>
            <a:off x="457200" y="1212419"/>
            <a:ext cx="8229600" cy="413524"/>
          </a:xfrm>
        </p:spPr>
        <p:txBody>
          <a:bodyPr anchor="ctr"/>
          <a:lstStyle/>
          <a:p>
            <a:r>
              <a:rPr lang="en-US" dirty="0">
                <a:solidFill>
                  <a:schemeClr val="tx2"/>
                </a:solidFill>
              </a:rPr>
              <a:t>Sixteenth Edition</a:t>
            </a:r>
          </a:p>
        </p:txBody>
      </p:sp>
      <p:sp>
        <p:nvSpPr>
          <p:cNvPr id="5" name="Content Placeholder 4">
            <a:extLst>
              <a:ext uri="{FF2B5EF4-FFF2-40B4-BE49-F238E27FC236}">
                <a16:creationId xmlns:a16="http://schemas.microsoft.com/office/drawing/2014/main" id="{2D222376-7AD7-4443-B67A-120BE12F4DDB}"/>
              </a:ext>
              <a:ext uri="{C183D7F6-B498-43B3-948B-1728B52AA6E4}">
                <adec:decorative xmlns:adec="http://schemas.microsoft.com/office/drawing/2017/decorative" val="1"/>
              </a:ext>
            </a:extLst>
          </p:cNvPr>
          <p:cNvSpPr>
            <a:spLocks noGrp="1"/>
          </p:cNvSpPr>
          <p:nvPr>
            <p:ph sz="quarter" idx="14"/>
          </p:nvPr>
        </p:nvSpPr>
        <p:spPr>
          <a:xfrm>
            <a:off x="5029200" y="1906104"/>
            <a:ext cx="3657600" cy="1186345"/>
          </a:xfrm>
        </p:spPr>
        <p:txBody>
          <a:bodyPr/>
          <a:lstStyle/>
          <a:p>
            <a:pPr marL="0" algn="ctr"/>
            <a:r>
              <a:rPr lang="en-US" b="1" dirty="0">
                <a:latin typeface="+mn-lt"/>
              </a:rPr>
              <a:t>Chapter 9</a:t>
            </a:r>
          </a:p>
        </p:txBody>
      </p:sp>
      <p:sp>
        <p:nvSpPr>
          <p:cNvPr id="6" name="Content Placeholder 5">
            <a:extLst>
              <a:ext uri="{FF2B5EF4-FFF2-40B4-BE49-F238E27FC236}">
                <a16:creationId xmlns:a16="http://schemas.microsoft.com/office/drawing/2014/main" id="{82FD4EC9-4778-4E2F-B136-2A176CA2BA69}"/>
              </a:ext>
              <a:ext uri="{C183D7F6-B498-43B3-948B-1728B52AA6E4}">
                <adec:decorative xmlns:adec="http://schemas.microsoft.com/office/drawing/2017/decorative" val="1"/>
              </a:ext>
            </a:extLst>
          </p:cNvPr>
          <p:cNvSpPr>
            <a:spLocks noGrp="1"/>
          </p:cNvSpPr>
          <p:nvPr>
            <p:ph sz="quarter" idx="15"/>
          </p:nvPr>
        </p:nvSpPr>
        <p:spPr>
          <a:xfrm>
            <a:off x="5029200" y="3252789"/>
            <a:ext cx="3657600" cy="1786139"/>
          </a:xfrm>
        </p:spPr>
        <p:txBody>
          <a:bodyPr/>
          <a:lstStyle/>
          <a:p>
            <a:r>
              <a:rPr lang="en-US" dirty="0"/>
              <a:t>Designing and Managing Services</a:t>
            </a:r>
          </a:p>
        </p:txBody>
      </p:sp>
      <p:pic>
        <p:nvPicPr>
          <p:cNvPr id="9" name="Picture 8" descr="Front Cover: Marketing Management, Sixteenth Edition by Kotler, Keller and Chernev.">
            <a:extLst>
              <a:ext uri="{FF2B5EF4-FFF2-40B4-BE49-F238E27FC236}">
                <a16:creationId xmlns:a16="http://schemas.microsoft.com/office/drawing/2014/main" id="{67DBEC26-2F96-40C6-ABB9-0994C7F3CE27}"/>
              </a:ext>
            </a:extLst>
          </p:cNvPr>
          <p:cNvPicPr>
            <a:picLocks noChangeAspect="1"/>
          </p:cNvPicPr>
          <p:nvPr/>
        </p:nvPicPr>
        <p:blipFill>
          <a:blip r:embed="rId3"/>
          <a:stretch>
            <a:fillRect/>
          </a:stretch>
        </p:blipFill>
        <p:spPr>
          <a:xfrm>
            <a:off x="588058" y="1725745"/>
            <a:ext cx="3383061" cy="4378075"/>
          </a:xfrm>
          <a:prstGeom prst="rect">
            <a:avLst/>
          </a:prstGeom>
          <a:ln>
            <a:solidFill>
              <a:schemeClr val="tx1"/>
            </a:solidFill>
          </a:ln>
        </p:spPr>
      </p:pic>
      <p:sp>
        <p:nvSpPr>
          <p:cNvPr id="8" name="Content Placeholder 7">
            <a:extLst>
              <a:ext uri="{FF2B5EF4-FFF2-40B4-BE49-F238E27FC236}">
                <a16:creationId xmlns:a16="http://schemas.microsoft.com/office/drawing/2014/main" id="{C8E88D28-1A9F-4FC4-946F-10B4629D1438}"/>
              </a:ext>
              <a:ext uri="{C183D7F6-B498-43B3-948B-1728B52AA6E4}">
                <adec:decorative xmlns:adec="http://schemas.microsoft.com/office/drawing/2017/decorative" val="1"/>
              </a:ext>
            </a:extLst>
          </p:cNvPr>
          <p:cNvSpPr>
            <a:spLocks noGrp="1"/>
          </p:cNvSpPr>
          <p:nvPr>
            <p:ph sz="quarter" idx="17"/>
          </p:nvPr>
        </p:nvSpPr>
        <p:spPr>
          <a:xfrm>
            <a:off x="2173000" y="6415232"/>
            <a:ext cx="6589712" cy="228600"/>
          </a:xfrm>
        </p:spPr>
        <p:txBody>
          <a:bodyPr/>
          <a:lstStyle/>
          <a:p>
            <a:pPr marL="0" indent="0"/>
            <a:r>
              <a:rPr lang="en-US" altLang="en-US" sz="1200" b="0" dirty="0">
                <a:latin typeface="Verdana"/>
                <a:ea typeface="Verdana" panose="020B0604030504040204" pitchFamily="34" charset="0"/>
                <a:cs typeface="Verdana" panose="020B0604030504040204" pitchFamily="34" charset="0"/>
              </a:rPr>
              <a:t>Copyright © </a:t>
            </a:r>
            <a:r>
              <a:rPr lang="en-IN" dirty="0"/>
              <a:t>2022, 2016, 2012 </a:t>
            </a:r>
            <a:r>
              <a:rPr lang="en-US" altLang="en-US" sz="1200" b="0" dirty="0">
                <a:latin typeface="Verdana"/>
                <a:ea typeface="Verdana" panose="020B0604030504040204" pitchFamily="34" charset="0"/>
                <a:cs typeface="Verdana" panose="020B0604030504040204" pitchFamily="34" charset="0"/>
              </a:rPr>
              <a:t>Pearson Education, Inc. All Rights Reserved</a:t>
            </a:r>
          </a:p>
        </p:txBody>
      </p:sp>
      <p:pic>
        <p:nvPicPr>
          <p:cNvPr id="22" name="Picture Placeholder 21" descr="Pearson Logo">
            <a:extLst>
              <a:ext uri="{FF2B5EF4-FFF2-40B4-BE49-F238E27FC236}">
                <a16:creationId xmlns:a16="http://schemas.microsoft.com/office/drawing/2014/main" id="{463657D3-0029-4FB6-A24C-CAB832988B4E}"/>
              </a:ext>
            </a:extLst>
          </p:cNvPr>
          <p:cNvPicPr>
            <a:picLocks noGrp="1" noChangeAspect="1"/>
          </p:cNvPicPr>
          <p:nvPr>
            <p:ph type="pic" sz="quarter" idx="16"/>
          </p:nvPr>
        </p:nvPicPr>
        <p:blipFill>
          <a:blip r:embed="rId4"/>
          <a:srcRect t="22152" b="22152"/>
          <a:stretch>
            <a:fillRect/>
          </a:stretch>
        </p:blipFill>
        <p:spPr>
          <a:xfrm>
            <a:off x="315677" y="6420639"/>
            <a:ext cx="1176574" cy="296443"/>
          </a:xfrm>
        </p:spPr>
      </p:pic>
    </p:spTree>
    <p:extLst>
      <p:ext uri="{BB962C8B-B14F-4D97-AF65-F5344CB8AC3E}">
        <p14:creationId xmlns:p14="http://schemas.microsoft.com/office/powerpoint/2010/main" val="3801335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32613-CDB9-485D-982E-1F1B3BF96352}"/>
              </a:ext>
            </a:extLst>
          </p:cNvPr>
          <p:cNvSpPr>
            <a:spLocks noGrp="1"/>
          </p:cNvSpPr>
          <p:nvPr>
            <p:ph type="title"/>
          </p:nvPr>
        </p:nvSpPr>
        <p:spPr>
          <a:xfrm>
            <a:off x="457200" y="-131481"/>
            <a:ext cx="8229600" cy="1097279"/>
          </a:xfrm>
        </p:spPr>
        <p:txBody>
          <a:bodyPr/>
          <a:lstStyle/>
          <a:p>
            <a:r>
              <a:rPr lang="en-IN" dirty="0"/>
              <a:t>Customer-Centricity</a:t>
            </a:r>
          </a:p>
        </p:txBody>
      </p:sp>
      <p:sp>
        <p:nvSpPr>
          <p:cNvPr id="3" name="Content Placeholder 2">
            <a:extLst>
              <a:ext uri="{FF2B5EF4-FFF2-40B4-BE49-F238E27FC236}">
                <a16:creationId xmlns:a16="http://schemas.microsoft.com/office/drawing/2014/main" id="{EA93E2A6-3A9E-439A-BBBF-4D3ED0C1858B}"/>
              </a:ext>
            </a:extLst>
          </p:cNvPr>
          <p:cNvSpPr>
            <a:spLocks noGrp="1"/>
          </p:cNvSpPr>
          <p:nvPr>
            <p:ph sz="quarter" idx="13"/>
          </p:nvPr>
        </p:nvSpPr>
        <p:spPr>
          <a:xfrm>
            <a:off x="457200" y="1177943"/>
            <a:ext cx="8686800" cy="1689793"/>
          </a:xfrm>
        </p:spPr>
        <p:txBody>
          <a:bodyPr/>
          <a:lstStyle/>
          <a:p>
            <a:r>
              <a:rPr lang="en-IN" b="1" dirty="0"/>
              <a:t>Customer-centricity</a:t>
            </a:r>
          </a:p>
          <a:p>
            <a:pPr lvl="1"/>
            <a:r>
              <a:rPr lang="en-IN" dirty="0"/>
              <a:t>Seeing the world in general, and a company’s services in particular, from the customer’s point of view</a:t>
            </a:r>
          </a:p>
          <a:p>
            <a:r>
              <a:rPr lang="en-IN" dirty="0"/>
              <a:t>The best companies are “customer obsessed” and set superior quality standards</a:t>
            </a:r>
          </a:p>
          <a:p>
            <a:pPr lvl="1"/>
            <a:r>
              <a:rPr lang="en-IN" dirty="0"/>
              <a:t>Voice Of the Customer (VOC) measurements</a:t>
            </a:r>
          </a:p>
        </p:txBody>
      </p:sp>
      <p:pic>
        <p:nvPicPr>
          <p:cNvPr id="5" name="Content Placeholder 4" descr="A Singapore Airlines airplane taking off in the sky.">
            <a:extLst>
              <a:ext uri="{FF2B5EF4-FFF2-40B4-BE49-F238E27FC236}">
                <a16:creationId xmlns:a16="http://schemas.microsoft.com/office/drawing/2014/main" id="{0F6BA4D5-032D-441B-B75E-B84E475072E7}"/>
              </a:ext>
            </a:extLst>
          </p:cNvPr>
          <p:cNvPicPr>
            <a:picLocks noGrp="1" noChangeAspect="1"/>
          </p:cNvPicPr>
          <p:nvPr>
            <p:ph sz="quarter" idx="14"/>
          </p:nvPr>
        </p:nvPicPr>
        <p:blipFill>
          <a:blip r:embed="rId3"/>
          <a:stretch>
            <a:fillRect/>
          </a:stretch>
        </p:blipFill>
        <p:spPr>
          <a:xfrm>
            <a:off x="2514422" y="3845592"/>
            <a:ext cx="3728724" cy="2507912"/>
          </a:xfrm>
          <a:prstGeom prst="rect">
            <a:avLst/>
          </a:prstGeom>
        </p:spPr>
      </p:pic>
    </p:spTree>
    <p:extLst>
      <p:ext uri="{BB962C8B-B14F-4D97-AF65-F5344CB8AC3E}">
        <p14:creationId xmlns:p14="http://schemas.microsoft.com/office/powerpoint/2010/main" val="936164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D0C2C-11B8-4D96-A3D0-3EDDA2DBD946}"/>
              </a:ext>
            </a:extLst>
          </p:cNvPr>
          <p:cNvSpPr>
            <a:spLocks noGrp="1"/>
          </p:cNvSpPr>
          <p:nvPr>
            <p:ph type="title"/>
          </p:nvPr>
        </p:nvSpPr>
        <p:spPr>
          <a:xfrm>
            <a:off x="457200" y="-241833"/>
            <a:ext cx="8229600" cy="1097279"/>
          </a:xfrm>
        </p:spPr>
        <p:txBody>
          <a:bodyPr/>
          <a:lstStyle/>
          <a:p>
            <a:r>
              <a:rPr lang="en-IN" dirty="0"/>
              <a:t>              Service Differentiation</a:t>
            </a:r>
          </a:p>
        </p:txBody>
      </p:sp>
      <p:sp>
        <p:nvSpPr>
          <p:cNvPr id="3" name="Content Placeholder 2">
            <a:extLst>
              <a:ext uri="{FF2B5EF4-FFF2-40B4-BE49-F238E27FC236}">
                <a16:creationId xmlns:a16="http://schemas.microsoft.com/office/drawing/2014/main" id="{E5BBC19D-D938-4EE4-8066-B55A37B42E2E}"/>
              </a:ext>
            </a:extLst>
          </p:cNvPr>
          <p:cNvSpPr>
            <a:spLocks noGrp="1"/>
          </p:cNvSpPr>
          <p:nvPr>
            <p:ph sz="quarter" idx="13"/>
          </p:nvPr>
        </p:nvSpPr>
        <p:spPr>
          <a:xfrm>
            <a:off x="457200" y="1552575"/>
            <a:ext cx="4114800" cy="4438650"/>
          </a:xfrm>
        </p:spPr>
        <p:txBody>
          <a:bodyPr/>
          <a:lstStyle/>
          <a:p>
            <a:r>
              <a:rPr lang="en-IN" dirty="0"/>
              <a:t>Ease of ordering</a:t>
            </a:r>
          </a:p>
          <a:p>
            <a:r>
              <a:rPr lang="en-IN" dirty="0"/>
              <a:t>Speed and timing of delivery</a:t>
            </a:r>
          </a:p>
          <a:p>
            <a:r>
              <a:rPr lang="en-IN" dirty="0"/>
              <a:t>Installation, training, and consulting</a:t>
            </a:r>
          </a:p>
          <a:p>
            <a:r>
              <a:rPr lang="en-IN" dirty="0"/>
              <a:t>Maintenance and repair</a:t>
            </a:r>
          </a:p>
          <a:p>
            <a:r>
              <a:rPr lang="en-IN" dirty="0"/>
              <a:t>Returns/</a:t>
            </a:r>
          </a:p>
          <a:p>
            <a:r>
              <a:rPr lang="en-IN" dirty="0"/>
              <a:t>Complaints</a:t>
            </a:r>
          </a:p>
        </p:txBody>
      </p:sp>
      <p:pic>
        <p:nvPicPr>
          <p:cNvPr id="4" name="Picture 3">
            <a:extLst>
              <a:ext uri="{FF2B5EF4-FFF2-40B4-BE49-F238E27FC236}">
                <a16:creationId xmlns:a16="http://schemas.microsoft.com/office/drawing/2014/main" id="{029F287C-C91D-6B46-94B4-C4B6FC5B40EA}"/>
              </a:ext>
            </a:extLst>
          </p:cNvPr>
          <p:cNvPicPr>
            <a:picLocks noChangeAspect="1"/>
          </p:cNvPicPr>
          <p:nvPr/>
        </p:nvPicPr>
        <p:blipFill>
          <a:blip r:embed="rId3"/>
          <a:stretch>
            <a:fillRect/>
          </a:stretch>
        </p:blipFill>
        <p:spPr>
          <a:xfrm>
            <a:off x="3351983" y="1340419"/>
            <a:ext cx="2311400" cy="876300"/>
          </a:xfrm>
          <a:prstGeom prst="rect">
            <a:avLst/>
          </a:prstGeom>
        </p:spPr>
      </p:pic>
      <p:pic>
        <p:nvPicPr>
          <p:cNvPr id="6" name="Picture 5">
            <a:extLst>
              <a:ext uri="{FF2B5EF4-FFF2-40B4-BE49-F238E27FC236}">
                <a16:creationId xmlns:a16="http://schemas.microsoft.com/office/drawing/2014/main" id="{16D77BA8-3759-E74E-ACD2-258ADD84511F}"/>
              </a:ext>
            </a:extLst>
          </p:cNvPr>
          <p:cNvPicPr>
            <a:picLocks noChangeAspect="1"/>
          </p:cNvPicPr>
          <p:nvPr/>
        </p:nvPicPr>
        <p:blipFill>
          <a:blip r:embed="rId4"/>
          <a:stretch>
            <a:fillRect/>
          </a:stretch>
        </p:blipFill>
        <p:spPr>
          <a:xfrm>
            <a:off x="6480175" y="1751962"/>
            <a:ext cx="2206625" cy="1465714"/>
          </a:xfrm>
          <a:prstGeom prst="rect">
            <a:avLst/>
          </a:prstGeom>
        </p:spPr>
      </p:pic>
      <p:pic>
        <p:nvPicPr>
          <p:cNvPr id="9" name="Picture 8">
            <a:extLst>
              <a:ext uri="{FF2B5EF4-FFF2-40B4-BE49-F238E27FC236}">
                <a16:creationId xmlns:a16="http://schemas.microsoft.com/office/drawing/2014/main" id="{056DEF0D-FBEE-2448-A407-6DA31538651C}"/>
              </a:ext>
            </a:extLst>
          </p:cNvPr>
          <p:cNvPicPr>
            <a:picLocks noChangeAspect="1"/>
          </p:cNvPicPr>
          <p:nvPr/>
        </p:nvPicPr>
        <p:blipFill>
          <a:blip r:embed="rId5"/>
          <a:stretch>
            <a:fillRect/>
          </a:stretch>
        </p:blipFill>
        <p:spPr>
          <a:xfrm>
            <a:off x="4273549" y="2880862"/>
            <a:ext cx="2071301" cy="1375828"/>
          </a:xfrm>
          <a:prstGeom prst="rect">
            <a:avLst/>
          </a:prstGeom>
        </p:spPr>
      </p:pic>
      <p:pic>
        <p:nvPicPr>
          <p:cNvPr id="10" name="Picture 9">
            <a:extLst>
              <a:ext uri="{FF2B5EF4-FFF2-40B4-BE49-F238E27FC236}">
                <a16:creationId xmlns:a16="http://schemas.microsoft.com/office/drawing/2014/main" id="{72EC2556-CC20-FC48-B264-A5385ACC6CCB}"/>
              </a:ext>
            </a:extLst>
          </p:cNvPr>
          <p:cNvPicPr>
            <a:picLocks noChangeAspect="1"/>
          </p:cNvPicPr>
          <p:nvPr/>
        </p:nvPicPr>
        <p:blipFill>
          <a:blip r:embed="rId6"/>
          <a:stretch>
            <a:fillRect/>
          </a:stretch>
        </p:blipFill>
        <p:spPr>
          <a:xfrm>
            <a:off x="5054600" y="4271966"/>
            <a:ext cx="3632200" cy="2586033"/>
          </a:xfrm>
          <a:prstGeom prst="rect">
            <a:avLst/>
          </a:prstGeom>
        </p:spPr>
      </p:pic>
      <p:pic>
        <p:nvPicPr>
          <p:cNvPr id="11" name="Picture 10">
            <a:extLst>
              <a:ext uri="{FF2B5EF4-FFF2-40B4-BE49-F238E27FC236}">
                <a16:creationId xmlns:a16="http://schemas.microsoft.com/office/drawing/2014/main" id="{1A58CEC3-0E38-0B4F-8963-E5E72495AB79}"/>
              </a:ext>
            </a:extLst>
          </p:cNvPr>
          <p:cNvPicPr>
            <a:picLocks noChangeAspect="1"/>
          </p:cNvPicPr>
          <p:nvPr/>
        </p:nvPicPr>
        <p:blipFill>
          <a:blip r:embed="rId7"/>
          <a:stretch>
            <a:fillRect/>
          </a:stretch>
        </p:blipFill>
        <p:spPr>
          <a:xfrm>
            <a:off x="2301766" y="4446444"/>
            <a:ext cx="2752834" cy="2411556"/>
          </a:xfrm>
          <a:prstGeom prst="rect">
            <a:avLst/>
          </a:prstGeom>
        </p:spPr>
      </p:pic>
      <p:sp>
        <p:nvSpPr>
          <p:cNvPr id="7" name="Rectangle 6">
            <a:extLst>
              <a:ext uri="{FF2B5EF4-FFF2-40B4-BE49-F238E27FC236}">
                <a16:creationId xmlns:a16="http://schemas.microsoft.com/office/drawing/2014/main" id="{5F820BC6-7E20-7049-9629-9918D9027694}"/>
              </a:ext>
            </a:extLst>
          </p:cNvPr>
          <p:cNvSpPr/>
          <p:nvPr/>
        </p:nvSpPr>
        <p:spPr>
          <a:xfrm>
            <a:off x="3267054" y="1313812"/>
            <a:ext cx="2481258" cy="8763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49762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0D663-DEE3-444C-9E38-C69EE2964BA9}"/>
              </a:ext>
            </a:extLst>
          </p:cNvPr>
          <p:cNvSpPr>
            <a:spLocks noGrp="1"/>
          </p:cNvSpPr>
          <p:nvPr>
            <p:ph type="title"/>
          </p:nvPr>
        </p:nvSpPr>
        <p:spPr>
          <a:xfrm>
            <a:off x="457200" y="-273363"/>
            <a:ext cx="8229600" cy="1097279"/>
          </a:xfrm>
        </p:spPr>
        <p:txBody>
          <a:bodyPr/>
          <a:lstStyle/>
          <a:p>
            <a:r>
              <a:rPr lang="en-IN" dirty="0"/>
              <a:t>		Types of Services</a:t>
            </a:r>
          </a:p>
        </p:txBody>
      </p:sp>
      <p:sp>
        <p:nvSpPr>
          <p:cNvPr id="3" name="Content Placeholder 2">
            <a:extLst>
              <a:ext uri="{FF2B5EF4-FFF2-40B4-BE49-F238E27FC236}">
                <a16:creationId xmlns:a16="http://schemas.microsoft.com/office/drawing/2014/main" id="{B2EFE3DF-13BA-4544-817B-9013E3A36635}"/>
              </a:ext>
            </a:extLst>
          </p:cNvPr>
          <p:cNvSpPr>
            <a:spLocks noGrp="1"/>
          </p:cNvSpPr>
          <p:nvPr>
            <p:ph sz="quarter" idx="13"/>
          </p:nvPr>
        </p:nvSpPr>
        <p:spPr>
          <a:xfrm>
            <a:off x="110347" y="890419"/>
            <a:ext cx="5360287" cy="4438650"/>
          </a:xfrm>
        </p:spPr>
        <p:txBody>
          <a:bodyPr/>
          <a:lstStyle/>
          <a:p>
            <a:pPr marL="432" indent="0">
              <a:buNone/>
            </a:pPr>
            <a:endParaRPr lang="en-IN" dirty="0"/>
          </a:p>
          <a:p>
            <a:r>
              <a:rPr lang="en-IN" dirty="0"/>
              <a:t>Government sector (courts, police, fire dept., postal....)</a:t>
            </a:r>
          </a:p>
          <a:p>
            <a:pPr marL="432" indent="0">
              <a:buNone/>
            </a:pPr>
            <a:endParaRPr lang="en-IN" dirty="0"/>
          </a:p>
          <a:p>
            <a:r>
              <a:rPr lang="en-IN" dirty="0"/>
              <a:t>Private Non-Profit sector (museum, churches, colleges)</a:t>
            </a:r>
          </a:p>
          <a:p>
            <a:pPr marL="432" indent="0">
              <a:buNone/>
            </a:pPr>
            <a:endParaRPr lang="en-IN" dirty="0"/>
          </a:p>
          <a:p>
            <a:r>
              <a:rPr lang="en-IN" dirty="0"/>
              <a:t>Business sector (airlines, banks, hotels, law firms….)</a:t>
            </a:r>
          </a:p>
        </p:txBody>
      </p:sp>
      <p:pic>
        <p:nvPicPr>
          <p:cNvPr id="7" name="Picture 6">
            <a:extLst>
              <a:ext uri="{FF2B5EF4-FFF2-40B4-BE49-F238E27FC236}">
                <a16:creationId xmlns:a16="http://schemas.microsoft.com/office/drawing/2014/main" id="{AC63BFE0-1923-0542-90B1-873712D34458}"/>
              </a:ext>
            </a:extLst>
          </p:cNvPr>
          <p:cNvPicPr>
            <a:picLocks noChangeAspect="1"/>
          </p:cNvPicPr>
          <p:nvPr/>
        </p:nvPicPr>
        <p:blipFill>
          <a:blip r:embed="rId3"/>
          <a:stretch>
            <a:fillRect/>
          </a:stretch>
        </p:blipFill>
        <p:spPr>
          <a:xfrm>
            <a:off x="6345945" y="275276"/>
            <a:ext cx="2340855" cy="2340855"/>
          </a:xfrm>
          <a:prstGeom prst="rect">
            <a:avLst/>
          </a:prstGeom>
        </p:spPr>
      </p:pic>
      <p:pic>
        <p:nvPicPr>
          <p:cNvPr id="8" name="Picture 7">
            <a:extLst>
              <a:ext uri="{FF2B5EF4-FFF2-40B4-BE49-F238E27FC236}">
                <a16:creationId xmlns:a16="http://schemas.microsoft.com/office/drawing/2014/main" id="{581BCEA0-C575-CB47-BE88-19F1DDC1BA12}"/>
              </a:ext>
            </a:extLst>
          </p:cNvPr>
          <p:cNvPicPr>
            <a:picLocks noChangeAspect="1"/>
          </p:cNvPicPr>
          <p:nvPr/>
        </p:nvPicPr>
        <p:blipFill>
          <a:blip r:embed="rId4"/>
          <a:stretch>
            <a:fillRect/>
          </a:stretch>
        </p:blipFill>
        <p:spPr>
          <a:xfrm>
            <a:off x="6345945" y="2754189"/>
            <a:ext cx="2146957" cy="1426081"/>
          </a:xfrm>
          <a:prstGeom prst="rect">
            <a:avLst/>
          </a:prstGeom>
        </p:spPr>
      </p:pic>
      <p:pic>
        <p:nvPicPr>
          <p:cNvPr id="9" name="Picture 8">
            <a:extLst>
              <a:ext uri="{FF2B5EF4-FFF2-40B4-BE49-F238E27FC236}">
                <a16:creationId xmlns:a16="http://schemas.microsoft.com/office/drawing/2014/main" id="{D1D3F54F-52BF-F549-BB4A-5B7895F90BF1}"/>
              </a:ext>
            </a:extLst>
          </p:cNvPr>
          <p:cNvPicPr>
            <a:picLocks noChangeAspect="1"/>
          </p:cNvPicPr>
          <p:nvPr/>
        </p:nvPicPr>
        <p:blipFill>
          <a:blip r:embed="rId5"/>
          <a:stretch>
            <a:fillRect/>
          </a:stretch>
        </p:blipFill>
        <p:spPr>
          <a:xfrm>
            <a:off x="6352897" y="4651893"/>
            <a:ext cx="2200822" cy="1354352"/>
          </a:xfrm>
          <a:prstGeom prst="rect">
            <a:avLst/>
          </a:prstGeom>
        </p:spPr>
      </p:pic>
    </p:spTree>
    <p:extLst>
      <p:ext uri="{BB962C8B-B14F-4D97-AF65-F5344CB8AC3E}">
        <p14:creationId xmlns:p14="http://schemas.microsoft.com/office/powerpoint/2010/main" val="1526913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0D663-DEE3-444C-9E38-C69EE2964BA9}"/>
              </a:ext>
            </a:extLst>
          </p:cNvPr>
          <p:cNvSpPr>
            <a:spLocks noGrp="1"/>
          </p:cNvSpPr>
          <p:nvPr>
            <p:ph type="title"/>
          </p:nvPr>
        </p:nvSpPr>
        <p:spPr>
          <a:xfrm>
            <a:off x="457200" y="-273363"/>
            <a:ext cx="8229600" cy="1097279"/>
          </a:xfrm>
        </p:spPr>
        <p:txBody>
          <a:bodyPr/>
          <a:lstStyle/>
          <a:p>
            <a:r>
              <a:rPr lang="en-IN" dirty="0"/>
              <a:t>		Categories of Services</a:t>
            </a:r>
          </a:p>
        </p:txBody>
      </p:sp>
      <p:sp>
        <p:nvSpPr>
          <p:cNvPr id="3" name="Content Placeholder 2">
            <a:extLst>
              <a:ext uri="{FF2B5EF4-FFF2-40B4-BE49-F238E27FC236}">
                <a16:creationId xmlns:a16="http://schemas.microsoft.com/office/drawing/2014/main" id="{B2EFE3DF-13BA-4544-817B-9013E3A36635}"/>
              </a:ext>
            </a:extLst>
          </p:cNvPr>
          <p:cNvSpPr>
            <a:spLocks noGrp="1"/>
          </p:cNvSpPr>
          <p:nvPr>
            <p:ph sz="quarter" idx="13"/>
          </p:nvPr>
        </p:nvSpPr>
        <p:spPr>
          <a:xfrm>
            <a:off x="110347" y="890419"/>
            <a:ext cx="8875998" cy="4438650"/>
          </a:xfrm>
        </p:spPr>
        <p:txBody>
          <a:bodyPr/>
          <a:lstStyle/>
          <a:p>
            <a:pPr marL="432" indent="0">
              <a:buNone/>
            </a:pPr>
            <a:endParaRPr lang="en-IN" dirty="0"/>
          </a:p>
          <a:p>
            <a:r>
              <a:rPr lang="en-IN" dirty="0"/>
              <a:t>Tangible good with accompanying service (automobile)</a:t>
            </a:r>
          </a:p>
          <a:p>
            <a:r>
              <a:rPr lang="en-IN" dirty="0"/>
              <a:t>Hybrid (restaurant = goods and service)</a:t>
            </a:r>
          </a:p>
          <a:p>
            <a:r>
              <a:rPr lang="en-IN" dirty="0"/>
              <a:t>Major service with accompanying minor goods/services (airline with food/drinks)</a:t>
            </a:r>
          </a:p>
          <a:p>
            <a:r>
              <a:rPr lang="en-IN" dirty="0"/>
              <a:t>Pure service (tax preparer) </a:t>
            </a:r>
          </a:p>
        </p:txBody>
      </p:sp>
      <p:pic>
        <p:nvPicPr>
          <p:cNvPr id="5" name="Content Placeholder 4" descr="A Panera Bread restaurant.">
            <a:extLst>
              <a:ext uri="{FF2B5EF4-FFF2-40B4-BE49-F238E27FC236}">
                <a16:creationId xmlns:a16="http://schemas.microsoft.com/office/drawing/2014/main" id="{3AB4238F-8AEF-48EC-AE32-5AAF3670954B}"/>
              </a:ext>
            </a:extLst>
          </p:cNvPr>
          <p:cNvPicPr>
            <a:picLocks noGrp="1" noChangeAspect="1"/>
          </p:cNvPicPr>
          <p:nvPr>
            <p:ph sz="quarter" idx="14"/>
          </p:nvPr>
        </p:nvPicPr>
        <p:blipFill>
          <a:blip r:embed="rId3"/>
          <a:stretch>
            <a:fillRect/>
          </a:stretch>
        </p:blipFill>
        <p:spPr>
          <a:xfrm>
            <a:off x="5344509" y="3109744"/>
            <a:ext cx="3216179" cy="3202863"/>
          </a:xfrm>
          <a:prstGeom prst="rect">
            <a:avLst/>
          </a:prstGeom>
        </p:spPr>
      </p:pic>
    </p:spTree>
    <p:extLst>
      <p:ext uri="{BB962C8B-B14F-4D97-AF65-F5344CB8AC3E}">
        <p14:creationId xmlns:p14="http://schemas.microsoft.com/office/powerpoint/2010/main" val="3904209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32800-DD0B-4F24-A468-54BF281B37EC}"/>
              </a:ext>
            </a:extLst>
          </p:cNvPr>
          <p:cNvSpPr>
            <a:spLocks noGrp="1"/>
          </p:cNvSpPr>
          <p:nvPr>
            <p:ph type="title"/>
          </p:nvPr>
        </p:nvSpPr>
        <p:spPr/>
        <p:txBody>
          <a:bodyPr/>
          <a:lstStyle/>
          <a:p>
            <a:r>
              <a:rPr lang="en-IN" dirty="0"/>
              <a:t>Characteristics of Services</a:t>
            </a:r>
          </a:p>
        </p:txBody>
      </p:sp>
      <p:sp>
        <p:nvSpPr>
          <p:cNvPr id="3" name="Content Placeholder 2">
            <a:extLst>
              <a:ext uri="{FF2B5EF4-FFF2-40B4-BE49-F238E27FC236}">
                <a16:creationId xmlns:a16="http://schemas.microsoft.com/office/drawing/2014/main" id="{0334A3D8-9780-4BC7-A538-2C7C906A2FA1}"/>
              </a:ext>
            </a:extLst>
          </p:cNvPr>
          <p:cNvSpPr>
            <a:spLocks noGrp="1"/>
          </p:cNvSpPr>
          <p:nvPr>
            <p:ph sz="quarter" idx="13"/>
          </p:nvPr>
        </p:nvSpPr>
        <p:spPr>
          <a:xfrm>
            <a:off x="457200" y="1552575"/>
            <a:ext cx="2712720" cy="4438650"/>
          </a:xfrm>
        </p:spPr>
        <p:txBody>
          <a:bodyPr/>
          <a:lstStyle/>
          <a:p>
            <a:r>
              <a:rPr lang="en-IN" dirty="0"/>
              <a:t>Intangibility</a:t>
            </a:r>
          </a:p>
          <a:p>
            <a:r>
              <a:rPr lang="en-IN" dirty="0"/>
              <a:t>Inseparability</a:t>
            </a:r>
          </a:p>
          <a:p>
            <a:r>
              <a:rPr lang="en-IN" dirty="0"/>
              <a:t>Variability</a:t>
            </a:r>
          </a:p>
          <a:p>
            <a:r>
              <a:rPr lang="en-IN" dirty="0"/>
              <a:t>Perishability</a:t>
            </a:r>
          </a:p>
        </p:txBody>
      </p:sp>
      <p:pic>
        <p:nvPicPr>
          <p:cNvPr id="5" name="Content Placeholder 4" descr="A Publix supermarket.">
            <a:extLst>
              <a:ext uri="{FF2B5EF4-FFF2-40B4-BE49-F238E27FC236}">
                <a16:creationId xmlns:a16="http://schemas.microsoft.com/office/drawing/2014/main" id="{1427C8B6-D546-4C66-9028-9E66BCDCD28E}"/>
              </a:ext>
            </a:extLst>
          </p:cNvPr>
          <p:cNvPicPr>
            <a:picLocks noGrp="1" noChangeAspect="1"/>
          </p:cNvPicPr>
          <p:nvPr>
            <p:ph sz="quarter" idx="14"/>
          </p:nvPr>
        </p:nvPicPr>
        <p:blipFill>
          <a:blip r:embed="rId3"/>
          <a:stretch>
            <a:fillRect/>
          </a:stretch>
        </p:blipFill>
        <p:spPr>
          <a:xfrm>
            <a:off x="3675678" y="1552575"/>
            <a:ext cx="4840644" cy="4346825"/>
          </a:xfrm>
          <a:prstGeom prst="rect">
            <a:avLst/>
          </a:prstGeom>
        </p:spPr>
      </p:pic>
    </p:spTree>
    <p:extLst>
      <p:ext uri="{BB962C8B-B14F-4D97-AF65-F5344CB8AC3E}">
        <p14:creationId xmlns:p14="http://schemas.microsoft.com/office/powerpoint/2010/main" val="345972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8736-65C7-4B49-A45F-3542FC7BFF9F}"/>
              </a:ext>
            </a:extLst>
          </p:cNvPr>
          <p:cNvSpPr>
            <a:spLocks noGrp="1"/>
          </p:cNvSpPr>
          <p:nvPr>
            <p:ph type="title"/>
          </p:nvPr>
        </p:nvSpPr>
        <p:spPr>
          <a:xfrm>
            <a:off x="457200" y="-352191"/>
            <a:ext cx="8229600" cy="1097279"/>
          </a:xfrm>
        </p:spPr>
        <p:txBody>
          <a:bodyPr/>
          <a:lstStyle/>
          <a:p>
            <a:r>
              <a:rPr lang="en-IN" dirty="0"/>
              <a:t>Intangibility</a:t>
            </a:r>
          </a:p>
        </p:txBody>
      </p:sp>
      <p:sp>
        <p:nvSpPr>
          <p:cNvPr id="3" name="Content Placeholder 2">
            <a:extLst>
              <a:ext uri="{FF2B5EF4-FFF2-40B4-BE49-F238E27FC236}">
                <a16:creationId xmlns:a16="http://schemas.microsoft.com/office/drawing/2014/main" id="{BA30053C-CE56-45E1-9C88-0F3C340AE972}"/>
              </a:ext>
            </a:extLst>
          </p:cNvPr>
          <p:cNvSpPr>
            <a:spLocks noGrp="1"/>
          </p:cNvSpPr>
          <p:nvPr>
            <p:ph sz="quarter" idx="13"/>
          </p:nvPr>
        </p:nvSpPr>
        <p:spPr>
          <a:xfrm>
            <a:off x="78816" y="892756"/>
            <a:ext cx="8686800" cy="4663335"/>
          </a:xfrm>
        </p:spPr>
        <p:txBody>
          <a:bodyPr/>
          <a:lstStyle/>
          <a:p>
            <a:r>
              <a:rPr lang="en-IN" dirty="0"/>
              <a:t>Services cannot be seen, tasted, felt, heard, or smelled. Consumers rely on physical cues, price, provider, word of mouth to judge quality</a:t>
            </a:r>
          </a:p>
          <a:p>
            <a:r>
              <a:rPr lang="en-IN" dirty="0"/>
              <a:t>“</a:t>
            </a:r>
            <a:r>
              <a:rPr lang="en-IN" dirty="0" err="1"/>
              <a:t>Tangibilize</a:t>
            </a:r>
            <a:r>
              <a:rPr lang="en-IN" dirty="0"/>
              <a:t> the intangible”</a:t>
            </a:r>
          </a:p>
          <a:p>
            <a:pPr marL="432" indent="0">
              <a:buNone/>
            </a:pPr>
            <a:endParaRPr lang="en-IN" dirty="0"/>
          </a:p>
          <a:p>
            <a:pPr lvl="1"/>
            <a:r>
              <a:rPr lang="en-IN" sz="2000" dirty="0"/>
              <a:t>Place</a:t>
            </a:r>
          </a:p>
          <a:p>
            <a:pPr lvl="1"/>
            <a:r>
              <a:rPr lang="en-IN" sz="2000" dirty="0"/>
              <a:t>People</a:t>
            </a:r>
          </a:p>
          <a:p>
            <a:pPr lvl="1"/>
            <a:r>
              <a:rPr lang="en-IN" sz="2000" dirty="0"/>
              <a:t>Equipment</a:t>
            </a:r>
          </a:p>
          <a:p>
            <a:pPr lvl="1"/>
            <a:r>
              <a:rPr lang="en-IN" sz="2000" dirty="0"/>
              <a:t>Communication </a:t>
            </a:r>
          </a:p>
          <a:p>
            <a:pPr marL="458550" lvl="1" indent="0">
              <a:buNone/>
            </a:pPr>
            <a:r>
              <a:rPr lang="en-IN" sz="2000" dirty="0"/>
              <a:t>    material</a:t>
            </a:r>
          </a:p>
          <a:p>
            <a:pPr lvl="1"/>
            <a:r>
              <a:rPr lang="en-IN" sz="2000" dirty="0"/>
              <a:t>Symbols</a:t>
            </a:r>
          </a:p>
          <a:p>
            <a:pPr lvl="1"/>
            <a:r>
              <a:rPr lang="en-IN" sz="2000" dirty="0"/>
              <a:t>Price</a:t>
            </a:r>
          </a:p>
        </p:txBody>
      </p:sp>
      <p:pic>
        <p:nvPicPr>
          <p:cNvPr id="4" name="Picture 3">
            <a:extLst>
              <a:ext uri="{FF2B5EF4-FFF2-40B4-BE49-F238E27FC236}">
                <a16:creationId xmlns:a16="http://schemas.microsoft.com/office/drawing/2014/main" id="{956B1988-2A5F-6A4E-8B7E-B573189BF23C}"/>
              </a:ext>
            </a:extLst>
          </p:cNvPr>
          <p:cNvPicPr>
            <a:picLocks noChangeAspect="1"/>
          </p:cNvPicPr>
          <p:nvPr/>
        </p:nvPicPr>
        <p:blipFill>
          <a:blip r:embed="rId3"/>
          <a:stretch>
            <a:fillRect/>
          </a:stretch>
        </p:blipFill>
        <p:spPr>
          <a:xfrm>
            <a:off x="2837793" y="2837793"/>
            <a:ext cx="6306207" cy="4020207"/>
          </a:xfrm>
          <a:prstGeom prst="rect">
            <a:avLst/>
          </a:prstGeom>
        </p:spPr>
      </p:pic>
    </p:spTree>
    <p:extLst>
      <p:ext uri="{BB962C8B-B14F-4D97-AF65-F5344CB8AC3E}">
        <p14:creationId xmlns:p14="http://schemas.microsoft.com/office/powerpoint/2010/main" val="1765853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D4EFA-BFA0-4EC4-9FEF-28477765127C}"/>
              </a:ext>
            </a:extLst>
          </p:cNvPr>
          <p:cNvSpPr>
            <a:spLocks noGrp="1"/>
          </p:cNvSpPr>
          <p:nvPr>
            <p:ph type="title"/>
          </p:nvPr>
        </p:nvSpPr>
        <p:spPr/>
        <p:txBody>
          <a:bodyPr/>
          <a:lstStyle/>
          <a:p>
            <a:r>
              <a:rPr lang="en-IN" dirty="0"/>
              <a:t>Inseparability</a:t>
            </a:r>
          </a:p>
        </p:txBody>
      </p:sp>
      <p:sp>
        <p:nvSpPr>
          <p:cNvPr id="3" name="Content Placeholder 2">
            <a:extLst>
              <a:ext uri="{FF2B5EF4-FFF2-40B4-BE49-F238E27FC236}">
                <a16:creationId xmlns:a16="http://schemas.microsoft.com/office/drawing/2014/main" id="{FDC023D6-38B2-453A-9735-B489ACAA7AAB}"/>
              </a:ext>
            </a:extLst>
          </p:cNvPr>
          <p:cNvSpPr>
            <a:spLocks noGrp="1"/>
          </p:cNvSpPr>
          <p:nvPr>
            <p:ph sz="quarter" idx="13"/>
          </p:nvPr>
        </p:nvSpPr>
        <p:spPr>
          <a:xfrm>
            <a:off x="126114" y="1554920"/>
            <a:ext cx="9049407" cy="4663335"/>
          </a:xfrm>
        </p:spPr>
        <p:txBody>
          <a:bodyPr/>
          <a:lstStyle/>
          <a:p>
            <a:r>
              <a:rPr lang="en-IN" dirty="0"/>
              <a:t>Services are typically produced and consumed simultaneously</a:t>
            </a:r>
          </a:p>
          <a:p>
            <a:r>
              <a:rPr lang="en-IN" dirty="0"/>
              <a:t>Cannot separate provider from service</a:t>
            </a:r>
          </a:p>
        </p:txBody>
      </p:sp>
      <p:pic>
        <p:nvPicPr>
          <p:cNvPr id="4" name="Picture 3">
            <a:extLst>
              <a:ext uri="{FF2B5EF4-FFF2-40B4-BE49-F238E27FC236}">
                <a16:creationId xmlns:a16="http://schemas.microsoft.com/office/drawing/2014/main" id="{76B59394-E11A-B248-8462-F4842C6F2ADB}"/>
              </a:ext>
            </a:extLst>
          </p:cNvPr>
          <p:cNvPicPr>
            <a:picLocks noChangeAspect="1"/>
          </p:cNvPicPr>
          <p:nvPr/>
        </p:nvPicPr>
        <p:blipFill>
          <a:blip r:embed="rId3"/>
          <a:stretch>
            <a:fillRect/>
          </a:stretch>
        </p:blipFill>
        <p:spPr>
          <a:xfrm>
            <a:off x="2241987" y="2899978"/>
            <a:ext cx="4660025" cy="3106683"/>
          </a:xfrm>
          <a:prstGeom prst="rect">
            <a:avLst/>
          </a:prstGeom>
        </p:spPr>
      </p:pic>
    </p:spTree>
    <p:extLst>
      <p:ext uri="{BB962C8B-B14F-4D97-AF65-F5344CB8AC3E}">
        <p14:creationId xmlns:p14="http://schemas.microsoft.com/office/powerpoint/2010/main" val="2798919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72D4A-8D75-421B-8881-1CC06CA4B4D9}"/>
              </a:ext>
            </a:extLst>
          </p:cNvPr>
          <p:cNvSpPr>
            <a:spLocks noGrp="1"/>
          </p:cNvSpPr>
          <p:nvPr>
            <p:ph type="title"/>
          </p:nvPr>
        </p:nvSpPr>
        <p:spPr/>
        <p:txBody>
          <a:bodyPr/>
          <a:lstStyle/>
          <a:p>
            <a:r>
              <a:rPr lang="en-IN" dirty="0"/>
              <a:t>Variability</a:t>
            </a:r>
          </a:p>
        </p:txBody>
      </p:sp>
      <p:sp>
        <p:nvSpPr>
          <p:cNvPr id="3" name="Content Placeholder 2">
            <a:extLst>
              <a:ext uri="{FF2B5EF4-FFF2-40B4-BE49-F238E27FC236}">
                <a16:creationId xmlns:a16="http://schemas.microsoft.com/office/drawing/2014/main" id="{97DADE3F-2626-4EC8-BA0B-F41CA68C22C6}"/>
              </a:ext>
            </a:extLst>
          </p:cNvPr>
          <p:cNvSpPr>
            <a:spLocks noGrp="1"/>
          </p:cNvSpPr>
          <p:nvPr>
            <p:ph sz="quarter" idx="13"/>
          </p:nvPr>
        </p:nvSpPr>
        <p:spPr>
          <a:xfrm>
            <a:off x="268007" y="1552575"/>
            <a:ext cx="4414351" cy="4438650"/>
          </a:xfrm>
        </p:spPr>
        <p:txBody>
          <a:bodyPr/>
          <a:lstStyle/>
          <a:p>
            <a:r>
              <a:rPr lang="en-IN" dirty="0"/>
              <a:t>Must standardize the service</a:t>
            </a:r>
          </a:p>
          <a:p>
            <a:r>
              <a:rPr lang="en-IN" dirty="0"/>
              <a:t>The quality of services depends on who provides them, when and where, and to whom</a:t>
            </a:r>
          </a:p>
          <a:p>
            <a:pPr lvl="1"/>
            <a:r>
              <a:rPr lang="en-IN" dirty="0">
                <a:solidFill>
                  <a:schemeClr val="tx1"/>
                </a:solidFill>
              </a:rPr>
              <a:t>As such, </a:t>
            </a:r>
            <a:r>
              <a:rPr lang="en-IN" dirty="0">
                <a:solidFill>
                  <a:srgbClr val="FF0000"/>
                </a:solidFill>
              </a:rPr>
              <a:t>services are highly variable</a:t>
            </a:r>
          </a:p>
          <a:p>
            <a:pPr lvl="1"/>
            <a:endParaRPr lang="en-IN" dirty="0">
              <a:solidFill>
                <a:srgbClr val="FF0000"/>
              </a:solidFill>
            </a:endParaRPr>
          </a:p>
          <a:p>
            <a:pPr marL="458550" lvl="1" indent="0">
              <a:buNone/>
            </a:pPr>
            <a:r>
              <a:rPr lang="en-IN" b="1" dirty="0">
                <a:solidFill>
                  <a:srgbClr val="FF0000"/>
                </a:solidFill>
              </a:rPr>
              <a:t>People – the fifth “P”</a:t>
            </a:r>
          </a:p>
        </p:txBody>
      </p:sp>
      <p:pic>
        <p:nvPicPr>
          <p:cNvPr id="7" name="Picture 6">
            <a:extLst>
              <a:ext uri="{FF2B5EF4-FFF2-40B4-BE49-F238E27FC236}">
                <a16:creationId xmlns:a16="http://schemas.microsoft.com/office/drawing/2014/main" id="{7E85AACA-BFB0-774F-A633-D883660AD78C}"/>
              </a:ext>
            </a:extLst>
          </p:cNvPr>
          <p:cNvPicPr>
            <a:picLocks noChangeAspect="1"/>
          </p:cNvPicPr>
          <p:nvPr/>
        </p:nvPicPr>
        <p:blipFill>
          <a:blip r:embed="rId3"/>
          <a:stretch>
            <a:fillRect/>
          </a:stretch>
        </p:blipFill>
        <p:spPr>
          <a:xfrm>
            <a:off x="4800161" y="1670706"/>
            <a:ext cx="3445203" cy="3445203"/>
          </a:xfrm>
          <a:prstGeom prst="rect">
            <a:avLst/>
          </a:prstGeom>
        </p:spPr>
      </p:pic>
    </p:spTree>
    <p:extLst>
      <p:ext uri="{BB962C8B-B14F-4D97-AF65-F5344CB8AC3E}">
        <p14:creationId xmlns:p14="http://schemas.microsoft.com/office/powerpoint/2010/main" val="1453546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A80E8-66E6-4E70-9D73-F6102EDB9633}"/>
              </a:ext>
            </a:extLst>
          </p:cNvPr>
          <p:cNvSpPr>
            <a:spLocks noGrp="1"/>
          </p:cNvSpPr>
          <p:nvPr>
            <p:ph type="title"/>
          </p:nvPr>
        </p:nvSpPr>
        <p:spPr>
          <a:xfrm>
            <a:off x="3074281" y="-210301"/>
            <a:ext cx="8229600" cy="1097279"/>
          </a:xfrm>
        </p:spPr>
        <p:txBody>
          <a:bodyPr/>
          <a:lstStyle/>
          <a:p>
            <a:r>
              <a:rPr lang="en-IN" dirty="0"/>
              <a:t>Perishability</a:t>
            </a:r>
            <a:endParaRPr lang="en-IN" sz="2000" b="0" dirty="0"/>
          </a:p>
        </p:txBody>
      </p:sp>
      <p:sp>
        <p:nvSpPr>
          <p:cNvPr id="3" name="Content Placeholder 2">
            <a:extLst>
              <a:ext uri="{FF2B5EF4-FFF2-40B4-BE49-F238E27FC236}">
                <a16:creationId xmlns:a16="http://schemas.microsoft.com/office/drawing/2014/main" id="{98DF6043-7EBD-4B9E-B7A1-4D842B9DDEBA}"/>
              </a:ext>
            </a:extLst>
          </p:cNvPr>
          <p:cNvSpPr>
            <a:spLocks noGrp="1"/>
          </p:cNvSpPr>
          <p:nvPr>
            <p:ph sz="quarter" idx="13"/>
          </p:nvPr>
        </p:nvSpPr>
        <p:spPr>
          <a:xfrm>
            <a:off x="457199" y="1000775"/>
            <a:ext cx="5454869" cy="4438650"/>
          </a:xfrm>
        </p:spPr>
        <p:txBody>
          <a:bodyPr/>
          <a:lstStyle/>
          <a:p>
            <a:r>
              <a:rPr lang="en-IN" dirty="0"/>
              <a:t>Services cannot be stored. </a:t>
            </a:r>
          </a:p>
          <a:p>
            <a:pPr marL="432" indent="0">
              <a:buNone/>
            </a:pPr>
            <a:r>
              <a:rPr lang="en-IN" dirty="0"/>
              <a:t>   Must match supply with demand</a:t>
            </a:r>
          </a:p>
          <a:p>
            <a:r>
              <a:rPr lang="en-IN" dirty="0"/>
              <a:t>How to handle fluctuating demand</a:t>
            </a:r>
          </a:p>
        </p:txBody>
      </p:sp>
      <p:pic>
        <p:nvPicPr>
          <p:cNvPr id="5" name="Content Placeholder 4" descr="The Indianapolis Zoo entrance.">
            <a:extLst>
              <a:ext uri="{FF2B5EF4-FFF2-40B4-BE49-F238E27FC236}">
                <a16:creationId xmlns:a16="http://schemas.microsoft.com/office/drawing/2014/main" id="{FFE38B0B-5A42-4A77-89C6-9988890A11F0}"/>
              </a:ext>
            </a:extLst>
          </p:cNvPr>
          <p:cNvPicPr>
            <a:picLocks noGrp="1" noChangeAspect="1"/>
          </p:cNvPicPr>
          <p:nvPr>
            <p:ph sz="quarter" idx="14"/>
          </p:nvPr>
        </p:nvPicPr>
        <p:blipFill>
          <a:blip r:embed="rId3"/>
          <a:stretch>
            <a:fillRect/>
          </a:stretch>
        </p:blipFill>
        <p:spPr>
          <a:xfrm>
            <a:off x="6873424" y="238221"/>
            <a:ext cx="2065622" cy="3145558"/>
          </a:xfrm>
          <a:prstGeom prst="rect">
            <a:avLst/>
          </a:prstGeom>
        </p:spPr>
      </p:pic>
      <p:sp>
        <p:nvSpPr>
          <p:cNvPr id="6" name="Content Placeholder 2">
            <a:extLst>
              <a:ext uri="{FF2B5EF4-FFF2-40B4-BE49-F238E27FC236}">
                <a16:creationId xmlns:a16="http://schemas.microsoft.com/office/drawing/2014/main" id="{CA6CC27B-9BAA-8C4E-AA2A-EE168002E5E4}"/>
              </a:ext>
            </a:extLst>
          </p:cNvPr>
          <p:cNvSpPr txBox="1">
            <a:spLocks/>
          </p:cNvSpPr>
          <p:nvPr/>
        </p:nvSpPr>
        <p:spPr>
          <a:xfrm>
            <a:off x="194580" y="2735021"/>
            <a:ext cx="4237630" cy="443865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255600" algn="l" rtl="0">
              <a:lnSpc>
                <a:spcPct val="100000"/>
              </a:lnSpc>
              <a:spcBef>
                <a:spcPts val="1500"/>
              </a:spcBef>
              <a:spcAft>
                <a:spcPts val="0"/>
              </a:spcAft>
              <a:buClr>
                <a:srgbClr val="007FA3"/>
              </a:buClr>
              <a:buSzPct val="100000"/>
              <a:buFont typeface="Arial"/>
              <a:buChar char="•"/>
              <a:defRPr lang="en-US" sz="2400" b="0" i="0" u="none" strike="noStrike" cap="none" dirty="0" smtClean="0">
                <a:solidFill>
                  <a:schemeClr val="dk1"/>
                </a:solidFill>
                <a:latin typeface="+mn-lt"/>
                <a:ea typeface="Arial"/>
                <a:cs typeface="Arial"/>
                <a:sym typeface="Arial"/>
              </a:defRPr>
            </a:lvl1pPr>
            <a:lvl2pPr marL="742950" marR="0" lvl="1" indent="-284400" algn="l" rtl="0">
              <a:lnSpc>
                <a:spcPct val="100000"/>
              </a:lnSpc>
              <a:spcBef>
                <a:spcPts val="600"/>
              </a:spcBef>
              <a:spcAft>
                <a:spcPts val="0"/>
              </a:spcAft>
              <a:buClr>
                <a:srgbClr val="007FA3"/>
              </a:buClr>
              <a:buSzPct val="100000"/>
              <a:buFont typeface="Arial"/>
              <a:buChar char="–"/>
              <a:defRPr lang="en-US" sz="2400" b="0" i="0" u="none" strike="noStrike" cap="none" dirty="0" smtClean="0">
                <a:solidFill>
                  <a:schemeClr val="dk1"/>
                </a:solidFill>
                <a:latin typeface="+mn-lt"/>
                <a:ea typeface="Arial"/>
                <a:cs typeface="Arial"/>
                <a:sym typeface="Arial"/>
              </a:defRPr>
            </a:lvl2pPr>
            <a:lvl3pPr marL="1143000" marR="0" lvl="2" indent="-230400" algn="l" rtl="0">
              <a:lnSpc>
                <a:spcPct val="100000"/>
              </a:lnSpc>
              <a:spcBef>
                <a:spcPts val="600"/>
              </a:spcBef>
              <a:spcAft>
                <a:spcPts val="0"/>
              </a:spcAft>
              <a:buClr>
                <a:srgbClr val="007FA3"/>
              </a:buClr>
              <a:buSzPct val="100000"/>
              <a:buFont typeface="Noto Sans Symbols"/>
              <a:buChar char="▪"/>
              <a:defRPr lang="en-US" sz="2400" b="0" i="0" u="none" strike="noStrike" cap="none" dirty="0" smtClean="0">
                <a:solidFill>
                  <a:schemeClr val="dk1"/>
                </a:solidFill>
                <a:latin typeface="+mn-lt"/>
                <a:ea typeface="Arial"/>
                <a:cs typeface="Arial"/>
                <a:sym typeface="Arial"/>
              </a:defRPr>
            </a:lvl3pPr>
            <a:lvl4pPr marL="1600200" marR="0" lvl="3" indent="-230400" algn="l" rtl="0">
              <a:lnSpc>
                <a:spcPct val="100000"/>
              </a:lnSpc>
              <a:spcBef>
                <a:spcPts val="600"/>
              </a:spcBef>
              <a:spcAft>
                <a:spcPts val="0"/>
              </a:spcAft>
              <a:buClr>
                <a:srgbClr val="007FA3"/>
              </a:buClr>
              <a:buSzPct val="100000"/>
              <a:buFont typeface="Arial"/>
              <a:buChar char="–"/>
              <a:defRPr lang="en-US" sz="2400" b="0" i="0" u="none" strike="noStrike" cap="none" dirty="0" smtClean="0">
                <a:solidFill>
                  <a:schemeClr val="dk1"/>
                </a:solidFill>
                <a:latin typeface="+mn-lt"/>
                <a:ea typeface="Arial"/>
                <a:cs typeface="Arial"/>
                <a:sym typeface="Arial"/>
              </a:defRPr>
            </a:lvl4pPr>
            <a:lvl5pPr marL="2057400" marR="0" lvl="4" indent="-230400" algn="l" rtl="0">
              <a:lnSpc>
                <a:spcPct val="100000"/>
              </a:lnSpc>
              <a:spcBef>
                <a:spcPts val="600"/>
              </a:spcBef>
              <a:spcAft>
                <a:spcPts val="0"/>
              </a:spcAft>
              <a:buClr>
                <a:srgbClr val="007FA3"/>
              </a:buClr>
              <a:buSzPct val="100000"/>
              <a:buFont typeface="Arial"/>
              <a:buChar char="•"/>
              <a:defRPr lang="en-US" sz="2400" b="0" i="0" u="none" strike="noStrike" cap="none" dirty="0">
                <a:solidFill>
                  <a:schemeClr val="dk1"/>
                </a:solidFill>
                <a:latin typeface="+mn-lt"/>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Font typeface="Arial"/>
              <a:buNone/>
            </a:pPr>
            <a:r>
              <a:rPr lang="en-IN" u="sng" dirty="0"/>
              <a:t>Demand side</a:t>
            </a:r>
          </a:p>
          <a:p>
            <a:r>
              <a:rPr lang="en-IN" dirty="0"/>
              <a:t>Differential pricing (peak/non-peak)</a:t>
            </a:r>
          </a:p>
          <a:p>
            <a:r>
              <a:rPr lang="en-IN" dirty="0"/>
              <a:t>Nonpeak demand</a:t>
            </a:r>
          </a:p>
          <a:p>
            <a:r>
              <a:rPr lang="en-IN" dirty="0"/>
              <a:t>Complementary services</a:t>
            </a:r>
          </a:p>
          <a:p>
            <a:r>
              <a:rPr lang="en-IN" dirty="0"/>
              <a:t>Reservation systems</a:t>
            </a:r>
          </a:p>
        </p:txBody>
      </p:sp>
      <p:sp>
        <p:nvSpPr>
          <p:cNvPr id="7" name="Content Placeholder 3">
            <a:extLst>
              <a:ext uri="{FF2B5EF4-FFF2-40B4-BE49-F238E27FC236}">
                <a16:creationId xmlns:a16="http://schemas.microsoft.com/office/drawing/2014/main" id="{4934A04A-48D1-944A-B27E-A2B9681A5AD7}"/>
              </a:ext>
            </a:extLst>
          </p:cNvPr>
          <p:cNvSpPr txBox="1">
            <a:spLocks/>
          </p:cNvSpPr>
          <p:nvPr/>
        </p:nvSpPr>
        <p:spPr>
          <a:xfrm>
            <a:off x="4432210" y="2735021"/>
            <a:ext cx="4506836" cy="443865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255600" algn="l" rtl="0">
              <a:lnSpc>
                <a:spcPct val="100000"/>
              </a:lnSpc>
              <a:spcBef>
                <a:spcPts val="1500"/>
              </a:spcBef>
              <a:spcAft>
                <a:spcPts val="0"/>
              </a:spcAft>
              <a:buClr>
                <a:srgbClr val="007FA3"/>
              </a:buClr>
              <a:buSzPct val="100000"/>
              <a:buFont typeface="Arial"/>
              <a:buChar char="•"/>
              <a:defRPr lang="en-US" sz="2400" b="0" i="0" u="none" strike="noStrike" cap="none" dirty="0" smtClean="0">
                <a:solidFill>
                  <a:schemeClr val="dk1"/>
                </a:solidFill>
                <a:latin typeface="+mn-lt"/>
                <a:ea typeface="Arial"/>
                <a:cs typeface="Arial"/>
                <a:sym typeface="Arial"/>
              </a:defRPr>
            </a:lvl1pPr>
            <a:lvl2pPr marL="742950" marR="0" lvl="1" indent="-284400" algn="l" rtl="0">
              <a:lnSpc>
                <a:spcPct val="100000"/>
              </a:lnSpc>
              <a:spcBef>
                <a:spcPts val="600"/>
              </a:spcBef>
              <a:spcAft>
                <a:spcPts val="0"/>
              </a:spcAft>
              <a:buClr>
                <a:srgbClr val="007FA3"/>
              </a:buClr>
              <a:buSzPct val="100000"/>
              <a:buFont typeface="Arial"/>
              <a:buChar char="–"/>
              <a:defRPr lang="en-US" sz="2400" b="0" i="0" u="none" strike="noStrike" cap="none" dirty="0" smtClean="0">
                <a:solidFill>
                  <a:schemeClr val="dk1"/>
                </a:solidFill>
                <a:latin typeface="+mn-lt"/>
                <a:ea typeface="Arial"/>
                <a:cs typeface="Arial"/>
                <a:sym typeface="Arial"/>
              </a:defRPr>
            </a:lvl2pPr>
            <a:lvl3pPr marL="1143000" marR="0" lvl="2" indent="-230400" algn="l" rtl="0">
              <a:lnSpc>
                <a:spcPct val="100000"/>
              </a:lnSpc>
              <a:spcBef>
                <a:spcPts val="600"/>
              </a:spcBef>
              <a:spcAft>
                <a:spcPts val="0"/>
              </a:spcAft>
              <a:buClr>
                <a:srgbClr val="007FA3"/>
              </a:buClr>
              <a:buSzPct val="100000"/>
              <a:buFont typeface="Noto Sans Symbols"/>
              <a:buChar char="▪"/>
              <a:defRPr lang="en-US" sz="2400" b="0" i="0" u="none" strike="noStrike" cap="none" dirty="0" smtClean="0">
                <a:solidFill>
                  <a:schemeClr val="dk1"/>
                </a:solidFill>
                <a:latin typeface="+mn-lt"/>
                <a:ea typeface="Arial"/>
                <a:cs typeface="Arial"/>
                <a:sym typeface="Arial"/>
              </a:defRPr>
            </a:lvl3pPr>
            <a:lvl4pPr marL="1600200" marR="0" lvl="3" indent="-230400" algn="l" rtl="0">
              <a:lnSpc>
                <a:spcPct val="100000"/>
              </a:lnSpc>
              <a:spcBef>
                <a:spcPts val="600"/>
              </a:spcBef>
              <a:spcAft>
                <a:spcPts val="0"/>
              </a:spcAft>
              <a:buClr>
                <a:srgbClr val="007FA3"/>
              </a:buClr>
              <a:buSzPct val="100000"/>
              <a:buFont typeface="Arial"/>
              <a:buChar char="–"/>
              <a:defRPr lang="en-US" sz="2400" b="0" i="0" u="none" strike="noStrike" cap="none" dirty="0" smtClean="0">
                <a:solidFill>
                  <a:schemeClr val="dk1"/>
                </a:solidFill>
                <a:latin typeface="+mn-lt"/>
                <a:ea typeface="Arial"/>
                <a:cs typeface="Arial"/>
                <a:sym typeface="Arial"/>
              </a:defRPr>
            </a:lvl4pPr>
            <a:lvl5pPr marL="2057400" marR="0" lvl="4" indent="-230400" algn="l" rtl="0">
              <a:lnSpc>
                <a:spcPct val="100000"/>
              </a:lnSpc>
              <a:spcBef>
                <a:spcPts val="600"/>
              </a:spcBef>
              <a:spcAft>
                <a:spcPts val="0"/>
              </a:spcAft>
              <a:buClr>
                <a:srgbClr val="007FA3"/>
              </a:buClr>
              <a:buSzPct val="100000"/>
              <a:buFont typeface="Arial"/>
              <a:buChar char="•"/>
              <a:defRPr lang="en-US" sz="2400" b="0" i="0" u="none" strike="noStrike" cap="none" dirty="0">
                <a:solidFill>
                  <a:schemeClr val="dk1"/>
                </a:solidFill>
                <a:latin typeface="+mn-lt"/>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Font typeface="Arial"/>
              <a:buNone/>
            </a:pPr>
            <a:r>
              <a:rPr lang="en-IN" u="sng" dirty="0"/>
              <a:t>Supply side</a:t>
            </a:r>
          </a:p>
          <a:p>
            <a:r>
              <a:rPr lang="en-IN" dirty="0"/>
              <a:t>Part-time employees</a:t>
            </a:r>
          </a:p>
          <a:p>
            <a:r>
              <a:rPr lang="en-IN" dirty="0"/>
              <a:t>Peak-time efficiency routines</a:t>
            </a:r>
          </a:p>
          <a:p>
            <a:r>
              <a:rPr lang="en-IN" dirty="0"/>
              <a:t>Increased consumer participation</a:t>
            </a:r>
          </a:p>
          <a:p>
            <a:r>
              <a:rPr lang="en-IN" dirty="0"/>
              <a:t>Shared services</a:t>
            </a:r>
          </a:p>
          <a:p>
            <a:r>
              <a:rPr lang="en-IN" dirty="0"/>
              <a:t>Facilities for future expansion</a:t>
            </a:r>
          </a:p>
        </p:txBody>
      </p:sp>
    </p:spTree>
    <p:extLst>
      <p:ext uri="{BB962C8B-B14F-4D97-AF65-F5344CB8AC3E}">
        <p14:creationId xmlns:p14="http://schemas.microsoft.com/office/powerpoint/2010/main" val="2189531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D3DF5-40D0-BF4A-A709-AD0BBC7B9CF9}"/>
              </a:ext>
            </a:extLst>
          </p:cNvPr>
          <p:cNvSpPr>
            <a:spLocks noGrp="1"/>
          </p:cNvSpPr>
          <p:nvPr>
            <p:ph type="title"/>
          </p:nvPr>
        </p:nvSpPr>
        <p:spPr>
          <a:xfrm>
            <a:off x="-338962" y="-245640"/>
            <a:ext cx="9829800" cy="1143000"/>
          </a:xfrm>
        </p:spPr>
        <p:txBody>
          <a:bodyPr/>
          <a:lstStyle/>
          <a:p>
            <a:pPr>
              <a:defRPr/>
            </a:pPr>
            <a:r>
              <a:rPr lang="nl-NL" altLang="en-US" sz="3600" dirty="0">
                <a:effectLst>
                  <a:outerShdw blurRad="38100" dist="38100" dir="2700000" algn="tl">
                    <a:srgbClr val="C0C0C0"/>
                  </a:outerShdw>
                </a:effectLst>
                <a:latin typeface="+mj-lt"/>
              </a:rPr>
              <a:t>            </a:t>
            </a:r>
            <a:r>
              <a:rPr lang="nl-NL" altLang="en-US" sz="3600" cap="none" dirty="0" err="1">
                <a:effectLst>
                  <a:outerShdw blurRad="38100" dist="38100" dir="2700000" algn="tl">
                    <a:srgbClr val="C0C0C0"/>
                  </a:outerShdw>
                </a:effectLst>
                <a:latin typeface="+mj-lt"/>
              </a:rPr>
              <a:t>Excelling</a:t>
            </a:r>
            <a:r>
              <a:rPr lang="nl-NL" altLang="en-US" sz="3600" cap="none" dirty="0">
                <a:effectLst>
                  <a:outerShdw blurRad="38100" dist="38100" dir="2700000" algn="tl">
                    <a:srgbClr val="C0C0C0"/>
                  </a:outerShdw>
                </a:effectLst>
                <a:latin typeface="+mj-lt"/>
              </a:rPr>
              <a:t> </a:t>
            </a:r>
            <a:r>
              <a:rPr lang="en-US" altLang="en-US" sz="3600" cap="none" dirty="0">
                <a:effectLst>
                  <a:outerShdw blurRad="38100" dist="38100" dir="2700000" algn="tl">
                    <a:srgbClr val="C0C0C0"/>
                  </a:outerShdw>
                </a:effectLst>
                <a:latin typeface="+mj-lt"/>
              </a:rPr>
              <a:t>In Services Marketing</a:t>
            </a:r>
          </a:p>
        </p:txBody>
      </p:sp>
      <p:pic>
        <p:nvPicPr>
          <p:cNvPr id="29698" name="Picture 4">
            <a:extLst>
              <a:ext uri="{FF2B5EF4-FFF2-40B4-BE49-F238E27FC236}">
                <a16:creationId xmlns:a16="http://schemas.microsoft.com/office/drawing/2014/main" id="{007AFFAF-BC43-1148-9231-0F899644E9E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4959" y="1219200"/>
            <a:ext cx="8552564"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BC9699B3-5DC8-B74E-9A1A-3F006405A7B1}"/>
              </a:ext>
            </a:extLst>
          </p:cNvPr>
          <p:cNvSpPr txBox="1"/>
          <p:nvPr/>
        </p:nvSpPr>
        <p:spPr>
          <a:xfrm>
            <a:off x="945934" y="2711683"/>
            <a:ext cx="2159876" cy="523220"/>
          </a:xfrm>
          <a:prstGeom prst="rect">
            <a:avLst/>
          </a:prstGeom>
          <a:noFill/>
        </p:spPr>
        <p:txBody>
          <a:bodyPr wrap="square" rtlCol="0">
            <a:spAutoFit/>
          </a:bodyPr>
          <a:lstStyle/>
          <a:p>
            <a:r>
              <a:rPr lang="en-US" b="1" dirty="0">
                <a:solidFill>
                  <a:srgbClr val="FF0000"/>
                </a:solidFill>
              </a:rPr>
              <a:t>Hiring, Training and Motivating Employees </a:t>
            </a:r>
          </a:p>
        </p:txBody>
      </p:sp>
    </p:spTree>
    <p:extLst>
      <p:ext uri="{BB962C8B-B14F-4D97-AF65-F5344CB8AC3E}">
        <p14:creationId xmlns:p14="http://schemas.microsoft.com/office/powerpoint/2010/main" val="2511883547"/>
      </p:ext>
    </p:extLst>
  </p:cSld>
  <p:clrMapOvr>
    <a:masterClrMapping/>
  </p:clrMapOvr>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148333</TotalTime>
  <Words>1017</Words>
  <Application>Microsoft Macintosh PowerPoint</Application>
  <PresentationFormat>On-screen Show (4:3)</PresentationFormat>
  <Paragraphs>123</Paragraphs>
  <Slides>11</Slides>
  <Notes>11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Times New Roman</vt:lpstr>
      <vt:lpstr>Noto Sans Symbols</vt:lpstr>
      <vt:lpstr>Arial</vt:lpstr>
      <vt:lpstr>Verdana</vt:lpstr>
      <vt:lpstr>MS PGothic</vt:lpstr>
      <vt:lpstr>USHE</vt:lpstr>
      <vt:lpstr>USHE_slide options</vt:lpstr>
      <vt:lpstr>Marketing Management</vt:lpstr>
      <vt:lpstr>  Types of Services</vt:lpstr>
      <vt:lpstr>  Categories of Services</vt:lpstr>
      <vt:lpstr>Characteristics of Services</vt:lpstr>
      <vt:lpstr>Intangibility</vt:lpstr>
      <vt:lpstr>Inseparability</vt:lpstr>
      <vt:lpstr>Variability</vt:lpstr>
      <vt:lpstr>Perishability</vt:lpstr>
      <vt:lpstr>            Excelling In Services Marketing</vt:lpstr>
      <vt:lpstr>Customer-Centricity</vt:lpstr>
      <vt:lpstr>              Service Differentiation</vt:lpstr>
    </vt:vector>
  </TitlesOfParts>
  <Company>Pearson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 Management, Sixteenth Edition, Chapter 9, Designing and Managing Services</dc:title>
  <dc:subject>Business</dc:subject>
  <dc:creator>Kotler/Keller/Chernev</dc:creator>
  <cp:keywords>Marketing Management</cp:keywords>
  <dc:description>Long description alt-text is inserted in the notes pane.</dc:description>
  <cp:lastModifiedBy>Paul Galvani</cp:lastModifiedBy>
  <cp:revision>821</cp:revision>
  <cp:lastPrinted>2021-12-23T01:16:26Z</cp:lastPrinted>
  <dcterms:modified xsi:type="dcterms:W3CDTF">2021-12-23T01:16:30Z</dcterms:modified>
</cp:coreProperties>
</file>