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59" r:id="rId2"/>
  </p:sldMasterIdLst>
  <p:notesMasterIdLst>
    <p:notesMasterId r:id="rId18"/>
  </p:notesMasterIdLst>
  <p:handoutMasterIdLst>
    <p:handoutMasterId r:id="rId19"/>
  </p:handoutMasterIdLst>
  <p:sldIdLst>
    <p:sldId id="330" r:id="rId3"/>
    <p:sldId id="728" r:id="rId4"/>
    <p:sldId id="725" r:id="rId5"/>
    <p:sldId id="706" r:id="rId6"/>
    <p:sldId id="410" r:id="rId7"/>
    <p:sldId id="412" r:id="rId8"/>
    <p:sldId id="727" r:id="rId9"/>
    <p:sldId id="729" r:id="rId10"/>
    <p:sldId id="726" r:id="rId11"/>
    <p:sldId id="416" r:id="rId12"/>
    <p:sldId id="419" r:id="rId13"/>
    <p:sldId id="418" r:id="rId14"/>
    <p:sldId id="422" r:id="rId15"/>
    <p:sldId id="724" r:id="rId16"/>
    <p:sldId id="428" r:id="rId17"/>
  </p:sldIdLst>
  <p:sldSz cx="9144000" cy="6858000" type="screen4x3"/>
  <p:notesSz cx="6858000" cy="9144000"/>
  <p:embeddedFontLst>
    <p:embeddedFont>
      <p:font typeface="Noto Sans Symbols" panose="020B0502040504020204" pitchFamily="3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178" userDrawn="1">
          <p15:clr>
            <a:srgbClr val="A4A3A4"/>
          </p15:clr>
        </p15:guide>
        <p15:guide id="4" orient="horz" pos="119" userDrawn="1">
          <p15:clr>
            <a:srgbClr val="A4A3A4"/>
          </p15:clr>
        </p15:guide>
        <p15:guide id="5" orient="horz" pos="709" userDrawn="1">
          <p15:clr>
            <a:srgbClr val="A4A3A4"/>
          </p15:clr>
        </p15:guide>
        <p15:guide id="6" orient="horz" pos="1071" userDrawn="1">
          <p15:clr>
            <a:srgbClr val="A4A3A4"/>
          </p15:clr>
        </p15:guide>
        <p15:guide id="7" pos="63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SP" initials="SP" lastIdx="3" clrIdx="7">
    <p:extLst>
      <p:ext uri="{19B8F6BF-5375-455C-9EA6-DF929625EA0E}">
        <p15:presenceInfo xmlns:p15="http://schemas.microsoft.com/office/powerpoint/2012/main" userId="SP" providerId="None"/>
      </p:ext>
    </p:extLst>
  </p:cmAuthor>
  <p:cmAuthor id="1" name="Ruchi Sachdev" initials="" lastIdx="8" clrIdx="1"/>
  <p:cmAuthor id="8" name="Sugandh Juneja" initials="SJ" lastIdx="1" clrIdx="8">
    <p:extLst>
      <p:ext uri="{19B8F6BF-5375-455C-9EA6-DF929625EA0E}">
        <p15:presenceInfo xmlns:p15="http://schemas.microsoft.com/office/powerpoint/2012/main" userId="Sugandh Juneja" providerId="None"/>
      </p:ext>
    </p:extLst>
  </p:cmAuthor>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extLst>
      <p:ext uri="{19B8F6BF-5375-455C-9EA6-DF929625EA0E}">
        <p15:presenceInfo xmlns:p15="http://schemas.microsoft.com/office/powerpoint/2012/main" userId="5a9a73d1263ca8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9280" autoAdjust="0"/>
  </p:normalViewPr>
  <p:slideViewPr>
    <p:cSldViewPr snapToGrid="0" snapToObjects="1">
      <p:cViewPr varScale="1">
        <p:scale>
          <a:sx n="100" d="100"/>
          <a:sy n="100" d="100"/>
        </p:scale>
        <p:origin x="2584" y="168"/>
      </p:cViewPr>
      <p:guideLst>
        <p:guide orient="horz" pos="4042"/>
        <p:guide pos="295"/>
        <p:guide orient="horz" pos="4178"/>
        <p:guide orient="horz" pos="119"/>
        <p:guide orient="horz" pos="709"/>
        <p:guide orient="horz" pos="1071"/>
        <p:guide pos="635"/>
      </p:guideLst>
    </p:cSldViewPr>
  </p:slideViewPr>
  <p:outlineViewPr>
    <p:cViewPr>
      <p:scale>
        <a:sx n="33" d="100"/>
        <a:sy n="33" d="100"/>
      </p:scale>
      <p:origin x="0" y="-1287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5/10/22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60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Most products exist as a part of a company’s product portfolio and/or product line. Each product must be related to other products to ensure that a firm is offering the optimal set of products to fulfill the needs of its different customer segments. </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952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In offering a product line, companies normally develop a basic platform and modules that can be added to meet different customer requirements and lower production costs. </a:t>
            </a:r>
          </a:p>
          <a:p>
            <a:endParaRPr lang="en-US" dirty="0">
              <a:latin typeface="Arial" panose="020B0604020202020204" pitchFamily="34" charset="0"/>
            </a:endParaRPr>
          </a:p>
          <a:p>
            <a:r>
              <a:rPr lang="en-US" dirty="0">
                <a:latin typeface="Arial" panose="020B0604020202020204" pitchFamily="34" charset="0"/>
              </a:rPr>
              <a:t>Product line managers need to know the sales and profits of each item in their line to determine which items to build, maintain, harvest, or divest. They also need to understand each product line</a:t>
            </a:r>
            <a:r>
              <a:rPr lang="en-US" altLang="en-US" dirty="0">
                <a:latin typeface="Arial" panose="020B0604020202020204" pitchFamily="34" charset="0"/>
              </a:rPr>
              <a:t>’</a:t>
            </a:r>
            <a:r>
              <a:rPr lang="en-US" dirty="0">
                <a:latin typeface="Arial" panose="020B0604020202020204" pitchFamily="34" charset="0"/>
              </a:rPr>
              <a:t>s market profile and image.</a:t>
            </a:r>
          </a:p>
          <a:p>
            <a:endParaRPr lang="en-US" dirty="0">
              <a:latin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869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Figure 8.1 shows an example of product portfolio width and product line length. Together with depth and consistency, these dimensions permit a company to expand its business in four ways.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can add new product lines, thus widening its product mix. It can lengthen each product line. It can add more product variants to each product and thereby deepen its product mix. Finally, a company can pursue more product line consistency. To make these product, service, and brand decisions, marketers can conduct product line analysis.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map has three levels. The first level displays fabric care and shows four different products: Tide, Ariel, bounce, and Downy. The second level displays skin and personal care and shows four different products: Gillette, Ivory, Olay, and Old spice. The third level displays oral care and shows four different products: Crest, Fixodent, oral B, and scope.</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30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Product lines tend to lengthen over time. Excess manufacturing capacity puts pressure on the product line manager to develop new items. </a:t>
            </a:r>
          </a:p>
          <a:p>
            <a:endParaRPr lang="en-US" dirty="0">
              <a:latin typeface="Arial" panose="020B0604020202020204" pitchFamily="34" charset="0"/>
            </a:endParaRPr>
          </a:p>
          <a:p>
            <a:r>
              <a:rPr lang="en-US" dirty="0">
                <a:latin typeface="Arial" panose="020B0604020202020204" pitchFamily="34" charset="0"/>
              </a:rPr>
              <a:t>A company lengthens its product line in two ways: line stretching and line filling. Line stretching occurs when a company lengthens its product line beyond its current range, whether down-market, up-market, or both ways.</a:t>
            </a:r>
          </a:p>
          <a:p>
            <a:endParaRPr lang="en-US" dirty="0">
              <a:latin typeface="Arial" panose="020B0604020202020204" pitchFamily="34" charset="0"/>
            </a:endParaRPr>
          </a:p>
          <a:p>
            <a:r>
              <a:rPr lang="en-US" dirty="0">
                <a:latin typeface="Arial" panose="020B0604020202020204" pitchFamily="34" charset="0"/>
              </a:rPr>
              <a:t>Down-Market Stretch A company positioned in the middle market may want to introduce a lower-priced line.</a:t>
            </a:r>
          </a:p>
          <a:p>
            <a:endParaRPr lang="en-US" dirty="0">
              <a:latin typeface="Arial" panose="020B0604020202020204" pitchFamily="34" charset="0"/>
            </a:endParaRPr>
          </a:p>
          <a:p>
            <a:r>
              <a:rPr lang="en-US" dirty="0">
                <a:latin typeface="Arial" panose="020B0604020202020204" pitchFamily="34" charset="0"/>
              </a:rPr>
              <a:t>Up-Market Stretch Companies may wish to enter the high end of the market to achieve more growth, realize higher margins, or simply position themselves as full-line manufacturers.</a:t>
            </a:r>
          </a:p>
          <a:p>
            <a:endParaRPr lang="en-US" dirty="0">
              <a:latin typeface="Arial" panose="020B0604020202020204" pitchFamily="34" charset="0"/>
            </a:endParaRPr>
          </a:p>
          <a:p>
            <a:r>
              <a:rPr lang="en-US" dirty="0">
                <a:latin typeface="Arial" panose="020B0604020202020204" pitchFamily="34" charset="0"/>
              </a:rPr>
              <a:t>Two-Way Stretch Companies serving the middle market might stretch their line in both directions.</a:t>
            </a:r>
          </a:p>
          <a:p>
            <a:endParaRPr lang="en-US" dirty="0">
              <a:latin typeface="Arial" panose="020B0604020202020204" pitchFamily="34" charset="0"/>
            </a:endParaRPr>
          </a:p>
          <a:p>
            <a:r>
              <a:rPr lang="en-US" dirty="0">
                <a:latin typeface="Arial" panose="020B0604020202020204" pitchFamily="34" charset="0"/>
              </a:rPr>
              <a:t>Line Filling A firm can also lengthen its product line by adding more items within the present range. Motives for line filling include reaching for incremental profits, satisfying dealers who complain about lost sales because of items missing from the line, utilizing excess capacity, trying to become the leading full-line company, and plugging holes to keep out competitors.</a:t>
            </a:r>
          </a:p>
          <a:p>
            <a:endParaRPr lang="en-US" dirty="0">
              <a:latin typeface="Arial" panose="020B0604020202020204" pitchFamily="34" charset="0"/>
            </a:endParaRPr>
          </a:p>
          <a:p>
            <a:r>
              <a:rPr lang="en-US" dirty="0">
                <a:latin typeface="Arial" panose="020B0604020202020204" pitchFamily="34" charset="0"/>
              </a:rPr>
              <a:t>Line Modernization, Featuring, and Pruning Product lines regularly need to be modernized. The product line manager typically selects one or a few items in the line to feature. Using sales and cost analysis, product line managers must periodically review the line for deadwood that depresses profits.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330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4E7D550-2B2D-3A49-A9EA-9E75F3E8F57C}"/>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E1FFBA02-2D49-4D4B-A176-FFF33D263F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1" name="Slide Number Placeholder 3">
            <a:extLst>
              <a:ext uri="{FF2B5EF4-FFF2-40B4-BE49-F238E27FC236}">
                <a16:creationId xmlns:a16="http://schemas.microsoft.com/office/drawing/2014/main" id="{6068DA85-F88D-3540-8349-97C82E4206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0725" indent="-276225">
              <a:spcBef>
                <a:spcPct val="30000"/>
              </a:spcBef>
              <a:defRPr sz="1200">
                <a:solidFill>
                  <a:schemeClr val="tx1"/>
                </a:solidFill>
                <a:latin typeface="Arial" panose="020B0604020202020204" pitchFamily="34" charset="0"/>
                <a:ea typeface="MS PGothic" panose="020B0600070205080204" pitchFamily="34" charset="-128"/>
              </a:defRPr>
            </a:lvl2pPr>
            <a:lvl3pPr marL="1109663" indent="-220663">
              <a:spcBef>
                <a:spcPct val="30000"/>
              </a:spcBef>
              <a:defRPr sz="1200">
                <a:solidFill>
                  <a:schemeClr val="tx1"/>
                </a:solidFill>
                <a:latin typeface="Arial" panose="020B0604020202020204" pitchFamily="34" charset="0"/>
                <a:ea typeface="MS PGothic" panose="020B0600070205080204" pitchFamily="34" charset="-128"/>
              </a:defRPr>
            </a:lvl3pPr>
            <a:lvl4pPr marL="1554163" indent="-220663">
              <a:spcBef>
                <a:spcPct val="30000"/>
              </a:spcBef>
              <a:defRPr sz="1200">
                <a:solidFill>
                  <a:schemeClr val="tx1"/>
                </a:solidFill>
                <a:latin typeface="Arial" panose="020B0604020202020204" pitchFamily="34" charset="0"/>
                <a:ea typeface="MS PGothic" panose="020B0600070205080204" pitchFamily="34" charset="-128"/>
              </a:defRPr>
            </a:lvl4pPr>
            <a:lvl5pPr marL="1998663" indent="-220663">
              <a:spcBef>
                <a:spcPct val="30000"/>
              </a:spcBef>
              <a:defRPr sz="1200">
                <a:solidFill>
                  <a:schemeClr val="tx1"/>
                </a:solidFill>
                <a:latin typeface="Arial" panose="020B0604020202020204" pitchFamily="34" charset="0"/>
                <a:ea typeface="MS PGothic" panose="020B0600070205080204" pitchFamily="34" charset="-128"/>
              </a:defRPr>
            </a:lvl5pPr>
            <a:lvl6pPr marL="2455863" indent="-2206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13063" indent="-2206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70263" indent="-2206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27463" indent="-2206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0B0EC34-AE24-0E44-B7BA-CBA217C226CE}" type="slidenum">
              <a:rPr lang="en-US" altLang="en-US" smtClean="0"/>
              <a:pPr>
                <a:spcBef>
                  <a:spcPct val="0"/>
                </a:spcBef>
              </a:pPr>
              <a:t>14</a:t>
            </a:fld>
            <a:endParaRPr lang="en-US" altLang="en-US"/>
          </a:p>
        </p:txBody>
      </p:sp>
    </p:spTree>
    <p:extLst>
      <p:ext uri="{BB962C8B-B14F-4D97-AF65-F5344CB8AC3E}">
        <p14:creationId xmlns:p14="http://schemas.microsoft.com/office/powerpoint/2010/main" val="426596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All sellers are legally responsible for fulfilling a buyer</a:t>
            </a:r>
            <a:r>
              <a:rPr lang="en-US" altLang="en-US" dirty="0">
                <a:latin typeface="Arial" panose="020B0604020202020204" pitchFamily="34" charset="0"/>
              </a:rPr>
              <a:t>’</a:t>
            </a:r>
            <a:r>
              <a:rPr lang="en-US" dirty="0">
                <a:latin typeface="Arial" panose="020B0604020202020204" pitchFamily="34" charset="0"/>
              </a:rPr>
              <a:t>s normal or reasonable expectations. </a:t>
            </a:r>
          </a:p>
          <a:p>
            <a:endParaRPr lang="en-US" dirty="0">
              <a:latin typeface="Arial" panose="020B0604020202020204" pitchFamily="34" charset="0"/>
            </a:endParaRPr>
          </a:p>
          <a:p>
            <a:r>
              <a:rPr lang="en-US" dirty="0">
                <a:latin typeface="Arial" panose="020B0604020202020204" pitchFamily="34" charset="0"/>
              </a:rPr>
              <a:t>Products under warranty can be returned to the manufacturer or designated repair center for repair, replacement, or refund. Whether expressed or implied, warranties are legally enforceable.</a:t>
            </a:r>
          </a:p>
          <a:p>
            <a:endParaRPr lang="en-US" dirty="0">
              <a:latin typeface="Arial" panose="020B0604020202020204" pitchFamily="34" charset="0"/>
            </a:endParaRPr>
          </a:p>
          <a:p>
            <a:r>
              <a:rPr lang="en-US" dirty="0">
                <a:latin typeface="Arial" panose="020B0604020202020204" pitchFamily="34" charset="0"/>
              </a:rPr>
              <a:t>Many sellers offer either general or specific guarantees. Guarantees reduce the buyer</a:t>
            </a:r>
            <a:r>
              <a:rPr lang="en-US" altLang="en-US" dirty="0">
                <a:latin typeface="Arial" panose="020B0604020202020204" pitchFamily="34" charset="0"/>
              </a:rPr>
              <a:t>’</a:t>
            </a:r>
            <a:r>
              <a:rPr lang="en-US" dirty="0">
                <a:latin typeface="Arial" panose="020B0604020202020204" pitchFamily="34" charset="0"/>
              </a:rPr>
              <a:t>s perceived risk. They suggest that the product is of high quality and the company and its service performance are dependable. They can be especially helpful when the company or product is not well known or when the product</a:t>
            </a:r>
            <a:r>
              <a:rPr lang="en-US" altLang="en-US" dirty="0">
                <a:latin typeface="Arial" panose="020B0604020202020204" pitchFamily="34" charset="0"/>
              </a:rPr>
              <a:t>’</a:t>
            </a:r>
            <a:r>
              <a:rPr lang="en-US" dirty="0">
                <a:latin typeface="Arial" panose="020B0604020202020204" pitchFamily="34" charset="0"/>
              </a:rPr>
              <a:t>s quality is superior to that of competitors.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137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5CBB596D-18F5-5443-AE13-D92FED09C245}"/>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5FCDDCF7-0709-BB43-A742-48F9B27A1F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Many years ago, McCarthy classified various marketing activities into marketing-mix tools of four broad kinds, which he called the four Ps of marketing: product, price, place, and promotion. The marketing variables under each P are shown in Figure 1.5.</a:t>
            </a:r>
          </a:p>
        </p:txBody>
      </p:sp>
      <p:sp>
        <p:nvSpPr>
          <p:cNvPr id="68611" name="Slide Number Placeholder 3">
            <a:extLst>
              <a:ext uri="{FF2B5EF4-FFF2-40B4-BE49-F238E27FC236}">
                <a16:creationId xmlns:a16="http://schemas.microsoft.com/office/drawing/2014/main" id="{EB7D0D80-0C58-9241-A768-1DBD565288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62000" indent="-292100">
              <a:spcBef>
                <a:spcPct val="30000"/>
              </a:spcBef>
              <a:defRPr sz="1200">
                <a:solidFill>
                  <a:schemeClr val="tx1"/>
                </a:solidFill>
                <a:latin typeface="Arial" panose="020B0604020202020204" pitchFamily="34" charset="0"/>
                <a:ea typeface="MS PGothic" panose="020B0600070205080204" pitchFamily="34" charset="-128"/>
              </a:defRPr>
            </a:lvl2pPr>
            <a:lvl3pPr marL="1173163" indent="-233363">
              <a:spcBef>
                <a:spcPct val="30000"/>
              </a:spcBef>
              <a:defRPr sz="1200">
                <a:solidFill>
                  <a:schemeClr val="tx1"/>
                </a:solidFill>
                <a:latin typeface="Arial" panose="020B0604020202020204" pitchFamily="34" charset="0"/>
                <a:ea typeface="MS PGothic" panose="020B0600070205080204" pitchFamily="34" charset="-128"/>
              </a:defRPr>
            </a:lvl3pPr>
            <a:lvl4pPr marL="1643063" indent="-233363">
              <a:spcBef>
                <a:spcPct val="30000"/>
              </a:spcBef>
              <a:defRPr sz="1200">
                <a:solidFill>
                  <a:schemeClr val="tx1"/>
                </a:solidFill>
                <a:latin typeface="Arial" panose="020B0604020202020204" pitchFamily="34" charset="0"/>
                <a:ea typeface="MS PGothic" panose="020B0600070205080204" pitchFamily="34" charset="-128"/>
              </a:defRPr>
            </a:lvl4pPr>
            <a:lvl5pPr marL="2112963" indent="-233363">
              <a:spcBef>
                <a:spcPct val="30000"/>
              </a:spcBef>
              <a:defRPr sz="1200">
                <a:solidFill>
                  <a:schemeClr val="tx1"/>
                </a:solidFill>
                <a:latin typeface="Arial" panose="020B0604020202020204" pitchFamily="34" charset="0"/>
                <a:ea typeface="MS PGothic" panose="020B0600070205080204" pitchFamily="34" charset="-128"/>
              </a:defRPr>
            </a:lvl5pPr>
            <a:lvl6pPr marL="25701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273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845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41763" indent="-2333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4FF99E2-B123-D94F-87D7-5FFD0872B11E}" type="slidenum">
              <a:rPr lang="en-US" altLang="en-US" smtClean="0"/>
              <a:pPr>
                <a:spcBef>
                  <a:spcPct val="0"/>
                </a:spcBef>
              </a:pPr>
              <a:t>2</a:t>
            </a:fld>
            <a:endParaRPr lang="en-US" altLang="en-US"/>
          </a:p>
        </p:txBody>
      </p:sp>
    </p:spTree>
    <p:extLst>
      <p:ext uri="{BB962C8B-B14F-4D97-AF65-F5344CB8AC3E}">
        <p14:creationId xmlns:p14="http://schemas.microsoft.com/office/powerpoint/2010/main" val="191480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Design offers functional and aesthetic benefits and appeals to both our rational and emotional sides.</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728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E6DC837-CA8A-C64E-9F37-2EEE13CE3509}"/>
              </a:ext>
            </a:extLst>
          </p:cNvPr>
          <p:cNvSpPr>
            <a:spLocks noGrp="1" noRot="1" noChangeAspect="1" noChangeArrowheads="1" noTextEdit="1"/>
          </p:cNvSpPr>
          <p:nvPr>
            <p:ph type="sldImg"/>
          </p:nvPr>
        </p:nvSpPr>
        <p:spPr>
          <a:ln/>
        </p:spPr>
      </p:sp>
      <p:sp>
        <p:nvSpPr>
          <p:cNvPr id="19458" name="Notes Placeholder 2">
            <a:extLst>
              <a:ext uri="{FF2B5EF4-FFF2-40B4-BE49-F238E27FC236}">
                <a16:creationId xmlns:a16="http://schemas.microsoft.com/office/drawing/2014/main" id="{D59A6BAE-A85E-8547-82F7-689E0D92C1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Marketing planning begins with formulating an offering to meet target customers’ needs or wants. The customer will judge the offering on three basic elements: product features and quality, service mix and quality, and price (see Figure 13.1).</a:t>
            </a:r>
          </a:p>
        </p:txBody>
      </p:sp>
      <p:sp>
        <p:nvSpPr>
          <p:cNvPr id="19459" name="Slide Number Placeholder 3">
            <a:extLst>
              <a:ext uri="{FF2B5EF4-FFF2-40B4-BE49-F238E27FC236}">
                <a16:creationId xmlns:a16="http://schemas.microsoft.com/office/drawing/2014/main" id="{9B8A999C-FA76-6942-B7F9-944E3FAA9B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A8ABF16-255B-474C-AEB3-E8293CBC6062}" type="slidenum">
              <a:rPr lang="en-US" altLang="en-US" smtClean="0"/>
              <a:pPr>
                <a:spcBef>
                  <a:spcPct val="0"/>
                </a:spcBef>
              </a:pPr>
              <a:t>4</a:t>
            </a:fld>
            <a:endParaRPr lang="en-US" altLang="en-US"/>
          </a:p>
        </p:txBody>
      </p:sp>
    </p:spTree>
    <p:extLst>
      <p:ext uri="{BB962C8B-B14F-4D97-AF65-F5344CB8AC3E}">
        <p14:creationId xmlns:p14="http://schemas.microsoft.com/office/powerpoint/2010/main" val="152967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successfully compete in the market, products must be differentiated.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Core functionality. To create customer value, products must deliver on their core benefit. Products that fail to deliver on their core value proposition will inevitably fail in the market. Consider the plight of one-time highflier Nokia.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Features. Most products can be offered with varying features that supplement their basic function. A company can identify and select appropriate new features by surveying recent buyers and then calculating customer value versus company cost for each potential feature.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Performance quality is the level at which the product’s primary characteristics operate. Quality is growing increasingly important for differentiation as companies adopt a value model and provide higher quality for less money. Firms should design a performance level appropriate to the target market and competition—however, not necessarily the highest level possible. They must also manage performance quality through time. Continuously improving the product can produce high returns and market share; failing to do so can have negative consequences. The latter proved to be the case for Kodak and Commodore.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Buyers expect high conformance quality, the degree to which all produced units are identical and meet promised specifications. 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0512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As competition intensifies, design offers a potent way to differentiate and position a company</a:t>
            </a:r>
            <a:r>
              <a:rPr lang="en-US" altLang="en-US" dirty="0">
                <a:latin typeface="Arial" panose="020B0604020202020204" pitchFamily="34" charset="0"/>
              </a:rPr>
              <a:t>’</a:t>
            </a:r>
            <a:r>
              <a:rPr lang="en-US" dirty="0">
                <a:latin typeface="Arial" panose="020B0604020202020204" pitchFamily="34" charset="0"/>
              </a:rPr>
              <a:t>s products and services.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075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Most products exist as a part of a company’s product portfolio and/or product line. Each product must be related to other products to ensure that a firm is offering the optimal set of products to fulfill the needs of its different customer segments. </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565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Most products exist as a part of a company’s product portfolio and/or product line. Each product must be related to other products to ensure that a firm is offering the optimal set of products to fulfill the needs of its different customer segments. </a:t>
            </a:r>
            <a:endParaRPr lang="en-IN" dirty="0"/>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41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As competition intensifies, design offers a potent way to differentiate and position a company</a:t>
            </a:r>
            <a:r>
              <a:rPr lang="en-US" altLang="en-US" dirty="0">
                <a:latin typeface="Arial" panose="020B0604020202020204" pitchFamily="34" charset="0"/>
              </a:rPr>
              <a:t>’</a:t>
            </a:r>
            <a:r>
              <a:rPr lang="en-US" dirty="0">
                <a:latin typeface="Arial" panose="020B0604020202020204" pitchFamily="34" charset="0"/>
              </a:rPr>
              <a:t>s products and services.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502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958098"/>
            <a:ext cx="8229600" cy="478970"/>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lgn="ctr">
              <a:buNone/>
              <a:defRPr sz="3000" b="1">
                <a:latin typeface="+mn-lt"/>
              </a:defRPr>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0" indent="0" algn="ctr">
              <a:buNone/>
              <a:defRPr sz="2200">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en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4011769" cy="46940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0" y="2216772"/>
            <a:ext cx="4011769" cy="55218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57200" y="2953477"/>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457200" y="3640944"/>
            <a:ext cx="4011769" cy="52536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7"/>
          </p:nvPr>
        </p:nvSpPr>
        <p:spPr>
          <a:xfrm>
            <a:off x="457200" y="4352925"/>
            <a:ext cx="4011769"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8"/>
          </p:nvPr>
        </p:nvSpPr>
        <p:spPr>
          <a:xfrm>
            <a:off x="457200" y="5010150"/>
            <a:ext cx="4011769"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7200" y="5692775"/>
            <a:ext cx="4011769"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622801" y="1557338"/>
            <a:ext cx="4064000" cy="4651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622800" y="2216150"/>
            <a:ext cx="4064000" cy="5524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622800" y="2952750"/>
            <a:ext cx="4064000" cy="52546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3"/>
          </p:nvPr>
        </p:nvSpPr>
        <p:spPr>
          <a:xfrm>
            <a:off x="4622800" y="3641725"/>
            <a:ext cx="4064000" cy="52387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4"/>
          </p:nvPr>
        </p:nvSpPr>
        <p:spPr>
          <a:xfrm>
            <a:off x="4622800" y="4352925"/>
            <a:ext cx="4064000" cy="4762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5"/>
          </p:nvPr>
        </p:nvSpPr>
        <p:spPr>
          <a:xfrm>
            <a:off x="4713288" y="5010150"/>
            <a:ext cx="3973512" cy="5143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6"/>
          </p:nvPr>
        </p:nvSpPr>
        <p:spPr>
          <a:xfrm>
            <a:off x="4713288" y="5692775"/>
            <a:ext cx="3973512" cy="56673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7121803"/>
      </p:ext>
    </p:extLst>
  </p:cSld>
  <p:clrMapOvr>
    <a:masterClrMapping/>
  </p:clrMapOvr>
  <p:extLst>
    <p:ext uri="{DCECCB84-F9BA-43D5-87BE-67443E8EF086}">
      <p15:sldGuideLst xmlns:p15="http://schemas.microsoft.com/office/powerpoint/2012/main">
        <p15:guide id="1" orient="horz" pos="9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41479"/>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64404"/>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102487"/>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55841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p:nvPr>
        </p:nvSpPr>
        <p:spPr>
          <a:xfrm>
            <a:off x="5048250" y="1558412"/>
            <a:ext cx="3638550" cy="375443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420799"/>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92C07F7E-F0DB-8B43-9FCF-906DE28DB846}"/>
              </a:ext>
            </a:extLst>
          </p:cNvPr>
          <p:cNvSpPr txBox="1">
            <a:spLocks noChangeArrowheads="1"/>
          </p:cNvSpPr>
          <p:nvPr userDrawn="1"/>
        </p:nvSpPr>
        <p:spPr>
          <a:xfrm>
            <a:off x="381000" y="6324600"/>
            <a:ext cx="8534400" cy="476250"/>
          </a:xfrm>
          <a:prstGeom prst="rect">
            <a:avLst/>
          </a:prstGeom>
          <a:noFill/>
          <a:ln/>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a:solidFill>
                  <a:srgbClr val="262673"/>
                </a:solidFill>
              </a:rPr>
              <a:t>Copyright © 2016 Pearson Education, Inc.                           	13-</a:t>
            </a:r>
            <a:fld id="{7CD96DB8-3D7B-7449-8BE9-80E1D94B4AED}" type="slidenum">
              <a:rPr lang="en-US" altLang="en-US" sz="1400" smtClean="0">
                <a:solidFill>
                  <a:srgbClr val="262673"/>
                </a:solidFill>
              </a:rPr>
              <a:pPr algn="r" eaLnBrk="1" hangingPunct="1">
                <a:defRPr/>
              </a:pPr>
              <a:t>‹#›</a:t>
            </a:fld>
            <a:endParaRPr lang="en-US" altLang="en-US" sz="1400">
              <a:solidFill>
                <a:srgbClr val="262673"/>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8A5B05-7BBB-894C-915E-14B4CA460378}"/>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r>
              <a:rPr lang="en-US" altLang="en-US"/>
              <a:t>COPYRIGHT © 2016 PEARSON EDUCATION, INC.			1-</a:t>
            </a:r>
            <a:fld id="{23E35E5A-57BC-7B4D-8EB1-622C34297274}" type="slidenum">
              <a:rPr lang="en-US" altLang="en-US" smtClean="0"/>
              <a:pPr>
                <a:defRPr/>
              </a:pPr>
              <a:t>‹#›</a:t>
            </a:fld>
            <a:endParaRPr lang="en-US" altLang="en-US"/>
          </a:p>
        </p:txBody>
      </p:sp>
    </p:spTree>
    <p:extLst>
      <p:ext uri="{BB962C8B-B14F-4D97-AF65-F5344CB8AC3E}">
        <p14:creationId xmlns:p14="http://schemas.microsoft.com/office/powerpoint/2010/main" val="485296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D32EB1F0-98BB-5143-AC55-7B4FBA6BEDE0}"/>
              </a:ext>
            </a:extLst>
          </p:cNvPr>
          <p:cNvSpPr txBox="1">
            <a:spLocks noChangeArrowheads="1"/>
          </p:cNvSpPr>
          <p:nvPr userDrawn="1"/>
        </p:nvSpPr>
        <p:spPr>
          <a:xfrm>
            <a:off x="381000" y="6324600"/>
            <a:ext cx="8534400" cy="476250"/>
          </a:xfrm>
          <a:prstGeom prst="rect">
            <a:avLst/>
          </a:prstGeom>
          <a:noFill/>
          <a:ln/>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a:solidFill>
                  <a:srgbClr val="262673"/>
                </a:solidFill>
              </a:rPr>
              <a:t>Copyright © 2016 Pearson Education, Inc.                           	13-</a:t>
            </a:r>
            <a:fld id="{F56342AE-D509-434A-92DF-D0B0D4573292}" type="slidenum">
              <a:rPr lang="en-US" altLang="en-US" sz="1400" smtClean="0">
                <a:solidFill>
                  <a:srgbClr val="262673"/>
                </a:solidFill>
              </a:rPr>
              <a:pPr algn="r" eaLnBrk="1" hangingPunct="1">
                <a:defRPr/>
              </a:pPr>
              <a:t>‹#›</a:t>
            </a:fld>
            <a:endParaRPr lang="en-US" altLang="en-US" sz="1400">
              <a:solidFill>
                <a:srgbClr val="262673"/>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E49F8D-A574-4C42-800B-8DDE75079607}"/>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r>
              <a:rPr lang="en-US" altLang="en-US"/>
              <a:t>COPYRIGHT © 2016 PEARSON EDUCATION, INC.			1-</a:t>
            </a:r>
            <a:fld id="{5504FF80-437B-104F-903D-0661C579A32F}" type="slidenum">
              <a:rPr lang="en-US" altLang="en-US" smtClean="0"/>
              <a:pPr>
                <a:defRPr/>
              </a:pPr>
              <a:t>‹#›</a:t>
            </a:fld>
            <a:endParaRPr lang="en-US" altLang="en-US"/>
          </a:p>
        </p:txBody>
      </p:sp>
    </p:spTree>
    <p:extLst>
      <p:ext uri="{BB962C8B-B14F-4D97-AF65-F5344CB8AC3E}">
        <p14:creationId xmlns:p14="http://schemas.microsoft.com/office/powerpoint/2010/main" val="181830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4" name="Footer Placeholder 5">
            <a:extLst>
              <a:ext uri="{FF2B5EF4-FFF2-40B4-BE49-F238E27FC236}">
                <a16:creationId xmlns:a16="http://schemas.microsoft.com/office/drawing/2014/main" id="{C2C4EBA7-3258-0B44-BD58-C91DA8CE5DD2}"/>
              </a:ext>
            </a:extLst>
          </p:cNvPr>
          <p:cNvSpPr txBox="1">
            <a:spLocks noChangeArrowheads="1"/>
          </p:cNvSpPr>
          <p:nvPr userDrawn="1"/>
        </p:nvSpPr>
        <p:spPr>
          <a:xfrm>
            <a:off x="381000" y="6324600"/>
            <a:ext cx="8534400" cy="476250"/>
          </a:xfrm>
          <a:prstGeom prst="rect">
            <a:avLst/>
          </a:prstGeom>
          <a:noFill/>
          <a:ln/>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400">
                <a:solidFill>
                  <a:srgbClr val="262673"/>
                </a:solidFill>
              </a:rPr>
              <a:t>Copyright © 2016 Pearson Education, Inc.                           	2-</a:t>
            </a:r>
            <a:fld id="{F113F433-6939-584A-85D2-D95D77DD4208}" type="slidenum">
              <a:rPr lang="en-US" altLang="en-US" sz="1400" smtClean="0">
                <a:solidFill>
                  <a:srgbClr val="262673"/>
                </a:solidFill>
              </a:rPr>
              <a:pPr algn="r" eaLnBrk="1" hangingPunct="1">
                <a:defRPr/>
              </a:pPr>
              <a:t>‹#›</a:t>
            </a:fld>
            <a:endParaRPr lang="en-US" altLang="en-US" sz="1400">
              <a:solidFill>
                <a:srgbClr val="262673"/>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7579EBC-5542-CA4B-B160-45E3D4090284}"/>
              </a:ext>
            </a:extLst>
          </p:cNvPr>
          <p:cNvSpPr>
            <a:spLocks noGrp="1" noChangeArrowheads="1"/>
          </p:cNvSpPr>
          <p:nvPr>
            <p:ph type="ftr" sz="quarter" idx="10"/>
          </p:nvPr>
        </p:nvSpPr>
        <p:spPr>
          <a:xfrm>
            <a:off x="381000" y="6324600"/>
            <a:ext cx="85344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r>
              <a:rPr lang="en-US" altLang="en-US"/>
              <a:t>COPYRIGHT © 2016 PEARSON EDUCATION, INC.			1-</a:t>
            </a:r>
            <a:fld id="{ED4C7D4F-4B0C-7E4D-BEB5-1661B0586C34}" type="slidenum">
              <a:rPr lang="en-US" altLang="en-US" smtClean="0"/>
              <a:pPr>
                <a:defRPr/>
              </a:pPr>
              <a:t>‹#›</a:t>
            </a:fld>
            <a:endParaRPr lang="en-US" altLang="en-US"/>
          </a:p>
        </p:txBody>
      </p:sp>
    </p:spTree>
    <p:extLst>
      <p:ext uri="{BB962C8B-B14F-4D97-AF65-F5344CB8AC3E}">
        <p14:creationId xmlns:p14="http://schemas.microsoft.com/office/powerpoint/2010/main" val="238934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mn-lt"/>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554920"/>
            <a:ext cx="8232775" cy="466333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694830" y="1552575"/>
            <a:ext cx="399197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457201"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3274199" y="1552575"/>
            <a:ext cx="2595602"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6091197" y="1552575"/>
            <a:ext cx="2595603"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p:nvPr>
        </p:nvSpPr>
        <p:spPr>
          <a:xfrm>
            <a:off x="457200"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p:nvPr>
        </p:nvSpPr>
        <p:spPr>
          <a:xfrm>
            <a:off x="2572593"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p:nvPr>
        </p:nvSpPr>
        <p:spPr>
          <a:xfrm>
            <a:off x="4687986"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p:nvPr>
        </p:nvSpPr>
        <p:spPr>
          <a:xfrm>
            <a:off x="6803378" y="1552575"/>
            <a:ext cx="1885950" cy="4438650"/>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jp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2016, 2012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21" descr="Pearson Logo">
            <a:extLst>
              <a:ext uri="{FF2B5EF4-FFF2-40B4-BE49-F238E27FC236}">
                <a16:creationId xmlns:a16="http://schemas.microsoft.com/office/drawing/2014/main" id="{9482BDEB-84DF-4344-AD30-389884976DF6}"/>
              </a:ext>
            </a:extLst>
          </p:cNvPr>
          <p:cNvPicPr>
            <a:picLocks noChangeAspect="1"/>
          </p:cNvPicPr>
          <p:nvPr userDrawn="1"/>
        </p:nvPicPr>
        <p:blipFill>
          <a:blip r:embed="rId17"/>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64" r:id="rId1"/>
    <p:sldLayoutId id="2147483649" r:id="rId2"/>
    <p:sldLayoutId id="2147483650" r:id="rId3"/>
    <p:sldLayoutId id="2147483676" r:id="rId4"/>
    <p:sldLayoutId id="2147483677" r:id="rId5"/>
    <p:sldLayoutId id="2147483678" r:id="rId6"/>
    <p:sldLayoutId id="2147483679" r:id="rId7"/>
    <p:sldLayoutId id="2147483680" r:id="rId8"/>
    <p:sldLayoutId id="2147483671" r:id="rId9"/>
    <p:sldLayoutId id="2147483673" r:id="rId10"/>
    <p:sldLayoutId id="2147483670" r:id="rId11"/>
    <p:sldLayoutId id="2147483669" r:id="rId12"/>
    <p:sldLayoutId id="2147483655" r:id="rId13"/>
    <p:sldLayoutId id="2147483681"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tif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 uri="{C183D7F6-B498-43B3-948B-1728B52AA6E4}">
                <adec:decorative xmlns:adec="http://schemas.microsoft.com/office/drawing/2017/decorative" val="1"/>
              </a:ext>
            </a:extLst>
          </p:cNvPr>
          <p:cNvSpPr>
            <a:spLocks noGrp="1"/>
          </p:cNvSpPr>
          <p:nvPr>
            <p:ph type="title"/>
          </p:nvPr>
        </p:nvSpPr>
        <p:spPr>
          <a:xfrm>
            <a:off x="457199" y="143692"/>
            <a:ext cx="8229601" cy="987333"/>
          </a:xfrm>
        </p:spPr>
        <p:txBody>
          <a:bodyPr anchor="ctr"/>
          <a:lstStyle/>
          <a:p>
            <a:r>
              <a:rPr lang="en-US" dirty="0"/>
              <a:t>Marketing Management</a:t>
            </a:r>
          </a:p>
        </p:txBody>
      </p:sp>
      <p:sp>
        <p:nvSpPr>
          <p:cNvPr id="3" name="Content Placeholder 2">
            <a:extLst>
              <a:ext uri="{FF2B5EF4-FFF2-40B4-BE49-F238E27FC236}">
                <a16:creationId xmlns:a16="http://schemas.microsoft.com/office/drawing/2014/main" id="{ABE18F80-D4FC-4D8F-B2BD-E7BEE7E012B5}"/>
              </a:ext>
              <a:ext uri="{C183D7F6-B498-43B3-948B-1728B52AA6E4}">
                <adec:decorative xmlns:adec="http://schemas.microsoft.com/office/drawing/2017/decorative" val="1"/>
              </a:ext>
            </a:extLst>
          </p:cNvPr>
          <p:cNvSpPr>
            <a:spLocks noGrp="1"/>
          </p:cNvSpPr>
          <p:nvPr>
            <p:ph type="body" idx="1"/>
          </p:nvPr>
        </p:nvSpPr>
        <p:spPr>
          <a:xfrm>
            <a:off x="457200" y="1212419"/>
            <a:ext cx="8229600" cy="413524"/>
          </a:xfrm>
        </p:spPr>
        <p:txBody>
          <a:bodyPr anchor="ctr"/>
          <a:lstStyle/>
          <a:p>
            <a:r>
              <a:rPr lang="en-US" dirty="0">
                <a:solidFill>
                  <a:schemeClr val="tx2"/>
                </a:solidFill>
              </a:rPr>
              <a:t>Sixteenth Edition</a:t>
            </a:r>
          </a:p>
        </p:txBody>
      </p:sp>
      <p:sp>
        <p:nvSpPr>
          <p:cNvPr id="5" name="Content Placeholder 4">
            <a:extLst>
              <a:ext uri="{FF2B5EF4-FFF2-40B4-BE49-F238E27FC236}">
                <a16:creationId xmlns:a16="http://schemas.microsoft.com/office/drawing/2014/main" id="{2D222376-7AD7-4443-B67A-120BE12F4DDB}"/>
              </a:ext>
              <a:ext uri="{C183D7F6-B498-43B3-948B-1728B52AA6E4}">
                <adec:decorative xmlns:adec="http://schemas.microsoft.com/office/drawing/2017/decorative" val="1"/>
              </a:ext>
            </a:extLst>
          </p:cNvPr>
          <p:cNvSpPr>
            <a:spLocks noGrp="1"/>
          </p:cNvSpPr>
          <p:nvPr>
            <p:ph sz="quarter" idx="14"/>
          </p:nvPr>
        </p:nvSpPr>
        <p:spPr>
          <a:xfrm>
            <a:off x="5029200" y="1906104"/>
            <a:ext cx="3657600" cy="1186345"/>
          </a:xfrm>
        </p:spPr>
        <p:txBody>
          <a:bodyPr/>
          <a:lstStyle/>
          <a:p>
            <a:pPr marL="0" algn="ctr"/>
            <a:r>
              <a:rPr lang="en-US" b="1" dirty="0">
                <a:latin typeface="+mn-lt"/>
              </a:rPr>
              <a:t>Chapter 8</a:t>
            </a:r>
          </a:p>
        </p:txBody>
      </p:sp>
      <p:sp>
        <p:nvSpPr>
          <p:cNvPr id="6" name="Content Placeholder 5">
            <a:extLst>
              <a:ext uri="{FF2B5EF4-FFF2-40B4-BE49-F238E27FC236}">
                <a16:creationId xmlns:a16="http://schemas.microsoft.com/office/drawing/2014/main" id="{82FD4EC9-4778-4E2F-B136-2A176CA2BA69}"/>
              </a:ext>
              <a:ext uri="{C183D7F6-B498-43B3-948B-1728B52AA6E4}">
                <adec:decorative xmlns:adec="http://schemas.microsoft.com/office/drawing/2017/decorative" val="1"/>
              </a:ext>
            </a:extLst>
          </p:cNvPr>
          <p:cNvSpPr>
            <a:spLocks noGrp="1"/>
          </p:cNvSpPr>
          <p:nvPr>
            <p:ph sz="quarter" idx="15"/>
          </p:nvPr>
        </p:nvSpPr>
        <p:spPr>
          <a:xfrm>
            <a:off x="5029200" y="3252789"/>
            <a:ext cx="3657600" cy="1786139"/>
          </a:xfrm>
        </p:spPr>
        <p:txBody>
          <a:bodyPr/>
          <a:lstStyle/>
          <a:p>
            <a:r>
              <a:rPr lang="en-US" dirty="0"/>
              <a:t>Designing and Managing Products</a:t>
            </a:r>
          </a:p>
        </p:txBody>
      </p:sp>
      <p:pic>
        <p:nvPicPr>
          <p:cNvPr id="9" name="Picture 8" descr="Front Cover: Marketing Management, Sixteenth Edition by Kotler, Keller and Chernev.">
            <a:extLst>
              <a:ext uri="{FF2B5EF4-FFF2-40B4-BE49-F238E27FC236}">
                <a16:creationId xmlns:a16="http://schemas.microsoft.com/office/drawing/2014/main" id="{67DBEC26-2F96-40C6-ABB9-0994C7F3CE27}"/>
              </a:ext>
            </a:extLst>
          </p:cNvPr>
          <p:cNvPicPr>
            <a:picLocks noChangeAspect="1"/>
          </p:cNvPicPr>
          <p:nvPr/>
        </p:nvPicPr>
        <p:blipFill>
          <a:blip r:embed="rId3"/>
          <a:stretch>
            <a:fillRect/>
          </a:stretch>
        </p:blipFill>
        <p:spPr>
          <a:xfrm>
            <a:off x="588058" y="1725745"/>
            <a:ext cx="3383061" cy="4378075"/>
          </a:xfrm>
          <a:prstGeom prst="rect">
            <a:avLst/>
          </a:prstGeom>
          <a:ln>
            <a:solidFill>
              <a:schemeClr val="tx1"/>
            </a:solidFill>
          </a:ln>
        </p:spPr>
      </p:pic>
      <p:sp>
        <p:nvSpPr>
          <p:cNvPr id="8" name="Content Placeholder 7">
            <a:extLst>
              <a:ext uri="{FF2B5EF4-FFF2-40B4-BE49-F238E27FC236}">
                <a16:creationId xmlns:a16="http://schemas.microsoft.com/office/drawing/2014/main" id="{C8E88D28-1A9F-4FC4-946F-10B4629D1438}"/>
              </a:ext>
              <a:ext uri="{C183D7F6-B498-43B3-948B-1728B52AA6E4}">
                <adec:decorative xmlns:adec="http://schemas.microsoft.com/office/drawing/2017/decorative" val="1"/>
              </a:ext>
            </a:extLst>
          </p:cNvPr>
          <p:cNvSpPr>
            <a:spLocks noGrp="1"/>
          </p:cNvSpPr>
          <p:nvPr>
            <p:ph sz="quarter" idx="17"/>
          </p:nvPr>
        </p:nvSpPr>
        <p:spPr>
          <a:xfrm>
            <a:off x="2173000" y="6415232"/>
            <a:ext cx="6589712" cy="228600"/>
          </a:xfrm>
        </p:spPr>
        <p:txBody>
          <a:bodyPr/>
          <a:lstStyle/>
          <a:p>
            <a:pPr marL="0" indent="0"/>
            <a:r>
              <a:rPr lang="en-US" altLang="en-US" sz="1200" b="0" dirty="0">
                <a:latin typeface="Verdana"/>
                <a:ea typeface="Verdana" panose="020B0604030504040204" pitchFamily="34" charset="0"/>
                <a:cs typeface="Verdana" panose="020B0604030504040204" pitchFamily="34" charset="0"/>
              </a:rPr>
              <a:t>Copyright © </a:t>
            </a:r>
            <a:r>
              <a:rPr lang="en-IN" dirty="0"/>
              <a:t>2022, 2016, 2012 </a:t>
            </a:r>
            <a:r>
              <a:rPr lang="en-US" altLang="en-US" sz="1200" b="0" dirty="0">
                <a:latin typeface="Verdana"/>
                <a:ea typeface="Verdana" panose="020B0604030504040204" pitchFamily="34" charset="0"/>
                <a:cs typeface="Verdana" panose="020B0604030504040204" pitchFamily="34" charset="0"/>
              </a:rPr>
              <a:t>Pearson Education, Inc. All Rights Reserved</a:t>
            </a:r>
          </a:p>
        </p:txBody>
      </p:sp>
      <p:pic>
        <p:nvPicPr>
          <p:cNvPr id="22" name="Picture Placeholder 21" descr="Pearson Logo">
            <a:extLst>
              <a:ext uri="{FF2B5EF4-FFF2-40B4-BE49-F238E27FC236}">
                <a16:creationId xmlns:a16="http://schemas.microsoft.com/office/drawing/2014/main" id="{463657D3-0029-4FB6-A24C-CAB832988B4E}"/>
              </a:ext>
            </a:extLst>
          </p:cNvPr>
          <p:cNvPicPr>
            <a:picLocks noGrp="1" noChangeAspect="1"/>
          </p:cNvPicPr>
          <p:nvPr>
            <p:ph type="pic" sz="quarter" idx="16"/>
          </p:nvPr>
        </p:nvPicPr>
        <p:blipFill>
          <a:blip r:embed="rId4"/>
          <a:srcRect t="22152" b="22152"/>
          <a:stretch>
            <a:fillRect/>
          </a:stretch>
        </p:blipFill>
        <p:spPr>
          <a:xfrm>
            <a:off x="315677" y="6420639"/>
            <a:ext cx="1176574" cy="296443"/>
          </a:xfrm>
        </p:spPr>
      </p:pic>
    </p:spTree>
    <p:extLst>
      <p:ext uri="{BB962C8B-B14F-4D97-AF65-F5344CB8AC3E}">
        <p14:creationId xmlns:p14="http://schemas.microsoft.com/office/powerpoint/2010/main" val="380133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1DC6-1FCC-4DF8-B9B8-7B5A86325436}"/>
              </a:ext>
            </a:extLst>
          </p:cNvPr>
          <p:cNvSpPr>
            <a:spLocks noGrp="1"/>
          </p:cNvSpPr>
          <p:nvPr>
            <p:ph type="title"/>
          </p:nvPr>
        </p:nvSpPr>
        <p:spPr/>
        <p:txBody>
          <a:bodyPr/>
          <a:lstStyle/>
          <a:p>
            <a:r>
              <a:rPr lang="en-IN" dirty="0"/>
              <a:t>Product Portfolio Design </a:t>
            </a:r>
            <a:endParaRPr lang="en-IN" sz="2000" b="0" dirty="0"/>
          </a:p>
        </p:txBody>
      </p:sp>
      <p:sp>
        <p:nvSpPr>
          <p:cNvPr id="3" name="Content Placeholder 2">
            <a:extLst>
              <a:ext uri="{FF2B5EF4-FFF2-40B4-BE49-F238E27FC236}">
                <a16:creationId xmlns:a16="http://schemas.microsoft.com/office/drawing/2014/main" id="{244176B4-FF11-4B66-96F3-2762237F50CD}"/>
              </a:ext>
            </a:extLst>
          </p:cNvPr>
          <p:cNvSpPr>
            <a:spLocks noGrp="1"/>
          </p:cNvSpPr>
          <p:nvPr>
            <p:ph sz="quarter" idx="13"/>
          </p:nvPr>
        </p:nvSpPr>
        <p:spPr/>
        <p:txBody>
          <a:bodyPr/>
          <a:lstStyle/>
          <a:p>
            <a:r>
              <a:rPr lang="en-IN" b="1" dirty="0"/>
              <a:t>Product portfolio</a:t>
            </a:r>
          </a:p>
          <a:p>
            <a:pPr lvl="1"/>
            <a:r>
              <a:rPr lang="en-IN" dirty="0"/>
              <a:t>Encompasses all products offered by a company, including various product categories and product lines</a:t>
            </a:r>
          </a:p>
          <a:p>
            <a:r>
              <a:rPr lang="en-IN" b="1" dirty="0"/>
              <a:t>Product portfolio</a:t>
            </a:r>
          </a:p>
          <a:p>
            <a:pPr lvl="1"/>
            <a:r>
              <a:rPr lang="en-IN" b="1" dirty="0">
                <a:solidFill>
                  <a:srgbClr val="00B050"/>
                </a:solidFill>
              </a:rPr>
              <a:t>Width</a:t>
            </a:r>
            <a:r>
              <a:rPr lang="en-IN" b="1" dirty="0"/>
              <a:t> </a:t>
            </a:r>
            <a:r>
              <a:rPr lang="en-IN" dirty="0"/>
              <a:t>(number of different product lines)</a:t>
            </a:r>
          </a:p>
          <a:p>
            <a:pPr lvl="1"/>
            <a:r>
              <a:rPr lang="en-IN" b="1" dirty="0">
                <a:solidFill>
                  <a:srgbClr val="00B050"/>
                </a:solidFill>
              </a:rPr>
              <a:t>Length </a:t>
            </a:r>
            <a:r>
              <a:rPr lang="en-IN" dirty="0"/>
              <a:t>(number of items in each line)</a:t>
            </a:r>
          </a:p>
          <a:p>
            <a:pPr lvl="1"/>
            <a:r>
              <a:rPr lang="en-IN" b="1" dirty="0">
                <a:solidFill>
                  <a:srgbClr val="00B050"/>
                </a:solidFill>
              </a:rPr>
              <a:t>Depth</a:t>
            </a:r>
            <a:r>
              <a:rPr lang="en-IN" b="1" dirty="0"/>
              <a:t> </a:t>
            </a:r>
            <a:r>
              <a:rPr lang="en-IN" dirty="0"/>
              <a:t>(number of variants for each product)</a:t>
            </a:r>
          </a:p>
          <a:p>
            <a:pPr marL="458550" lvl="1" indent="0">
              <a:buNone/>
            </a:pPr>
            <a:endParaRPr lang="en-IN" dirty="0"/>
          </a:p>
        </p:txBody>
      </p:sp>
    </p:spTree>
    <p:extLst>
      <p:ext uri="{BB962C8B-B14F-4D97-AF65-F5344CB8AC3E}">
        <p14:creationId xmlns:p14="http://schemas.microsoft.com/office/powerpoint/2010/main" val="149261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5A17-DC78-452E-AAA3-AB279B9EF2B8}"/>
              </a:ext>
            </a:extLst>
          </p:cNvPr>
          <p:cNvSpPr>
            <a:spLocks noGrp="1"/>
          </p:cNvSpPr>
          <p:nvPr>
            <p:ph type="title"/>
          </p:nvPr>
        </p:nvSpPr>
        <p:spPr/>
        <p:txBody>
          <a:bodyPr/>
          <a:lstStyle/>
          <a:p>
            <a:r>
              <a:rPr lang="en-IN" dirty="0"/>
              <a:t>Product Line </a:t>
            </a:r>
            <a:endParaRPr lang="en-IN" sz="2000" b="0" dirty="0"/>
          </a:p>
        </p:txBody>
      </p:sp>
      <p:sp>
        <p:nvSpPr>
          <p:cNvPr id="3" name="Content Placeholder 2">
            <a:extLst>
              <a:ext uri="{FF2B5EF4-FFF2-40B4-BE49-F238E27FC236}">
                <a16:creationId xmlns:a16="http://schemas.microsoft.com/office/drawing/2014/main" id="{53D7A6A3-8B25-4D28-B6FC-3656D27F89E7}"/>
              </a:ext>
            </a:extLst>
          </p:cNvPr>
          <p:cNvSpPr>
            <a:spLocks noGrp="1"/>
          </p:cNvSpPr>
          <p:nvPr>
            <p:ph sz="quarter" idx="13"/>
          </p:nvPr>
        </p:nvSpPr>
        <p:spPr>
          <a:xfrm>
            <a:off x="457200" y="1556327"/>
            <a:ext cx="8229600" cy="1329748"/>
          </a:xfrm>
        </p:spPr>
        <p:txBody>
          <a:bodyPr/>
          <a:lstStyle/>
          <a:p>
            <a:r>
              <a:rPr lang="en-IN" b="1" dirty="0">
                <a:solidFill>
                  <a:srgbClr val="FF0000"/>
                </a:solidFill>
              </a:rPr>
              <a:t>Product line</a:t>
            </a:r>
          </a:p>
          <a:p>
            <a:pPr lvl="1"/>
            <a:r>
              <a:rPr lang="en-IN" dirty="0"/>
              <a:t>A group of related products sold by the same company each appealing to different consumers</a:t>
            </a:r>
          </a:p>
        </p:txBody>
      </p:sp>
      <p:pic>
        <p:nvPicPr>
          <p:cNvPr id="7" name="Picture 6">
            <a:extLst>
              <a:ext uri="{FF2B5EF4-FFF2-40B4-BE49-F238E27FC236}">
                <a16:creationId xmlns:a16="http://schemas.microsoft.com/office/drawing/2014/main" id="{88A3DDBF-2B41-E943-9780-3DD3F9A49A96}"/>
              </a:ext>
            </a:extLst>
          </p:cNvPr>
          <p:cNvPicPr>
            <a:picLocks noChangeAspect="1"/>
          </p:cNvPicPr>
          <p:nvPr/>
        </p:nvPicPr>
        <p:blipFill>
          <a:blip r:embed="rId3"/>
          <a:stretch>
            <a:fillRect/>
          </a:stretch>
        </p:blipFill>
        <p:spPr>
          <a:xfrm>
            <a:off x="0" y="3149442"/>
            <a:ext cx="2322332" cy="1746250"/>
          </a:xfrm>
          <a:prstGeom prst="rect">
            <a:avLst/>
          </a:prstGeom>
        </p:spPr>
      </p:pic>
      <p:sp>
        <p:nvSpPr>
          <p:cNvPr id="8" name="TextBox 7">
            <a:extLst>
              <a:ext uri="{FF2B5EF4-FFF2-40B4-BE49-F238E27FC236}">
                <a16:creationId xmlns:a16="http://schemas.microsoft.com/office/drawing/2014/main" id="{BC707403-27E2-1141-A3D2-B4D0A648CE60}"/>
              </a:ext>
            </a:extLst>
          </p:cNvPr>
          <p:cNvSpPr txBox="1"/>
          <p:nvPr/>
        </p:nvSpPr>
        <p:spPr>
          <a:xfrm>
            <a:off x="419100" y="5461000"/>
            <a:ext cx="8407400" cy="461665"/>
          </a:xfrm>
          <a:prstGeom prst="rect">
            <a:avLst/>
          </a:prstGeom>
          <a:noFill/>
        </p:spPr>
        <p:txBody>
          <a:bodyPr wrap="square" rtlCol="0">
            <a:spAutoFit/>
          </a:bodyPr>
          <a:lstStyle/>
          <a:p>
            <a:r>
              <a:rPr lang="en-US" sz="2400" dirty="0">
                <a:solidFill>
                  <a:srgbClr val="FF0000"/>
                </a:solidFill>
              </a:rPr>
              <a:t>Each brand has its own brand identity and set of consumers</a:t>
            </a:r>
          </a:p>
        </p:txBody>
      </p:sp>
      <p:pic>
        <p:nvPicPr>
          <p:cNvPr id="9" name="Picture 8">
            <a:extLst>
              <a:ext uri="{FF2B5EF4-FFF2-40B4-BE49-F238E27FC236}">
                <a16:creationId xmlns:a16="http://schemas.microsoft.com/office/drawing/2014/main" id="{8E84BB48-AAD9-814F-ADC1-3906409C9DC6}"/>
              </a:ext>
            </a:extLst>
          </p:cNvPr>
          <p:cNvPicPr>
            <a:picLocks noChangeAspect="1"/>
          </p:cNvPicPr>
          <p:nvPr/>
        </p:nvPicPr>
        <p:blipFill>
          <a:blip r:embed="rId4"/>
          <a:stretch>
            <a:fillRect/>
          </a:stretch>
        </p:blipFill>
        <p:spPr>
          <a:xfrm>
            <a:off x="2343411" y="2856235"/>
            <a:ext cx="1485900" cy="2354066"/>
          </a:xfrm>
          <a:prstGeom prst="rect">
            <a:avLst/>
          </a:prstGeom>
        </p:spPr>
      </p:pic>
      <p:pic>
        <p:nvPicPr>
          <p:cNvPr id="10" name="Picture 9">
            <a:extLst>
              <a:ext uri="{FF2B5EF4-FFF2-40B4-BE49-F238E27FC236}">
                <a16:creationId xmlns:a16="http://schemas.microsoft.com/office/drawing/2014/main" id="{84C0A0AB-EDD4-FC40-AE28-AA985A5C05AE}"/>
              </a:ext>
            </a:extLst>
          </p:cNvPr>
          <p:cNvPicPr>
            <a:picLocks noChangeAspect="1"/>
          </p:cNvPicPr>
          <p:nvPr/>
        </p:nvPicPr>
        <p:blipFill>
          <a:blip r:embed="rId5"/>
          <a:stretch>
            <a:fillRect/>
          </a:stretch>
        </p:blipFill>
        <p:spPr>
          <a:xfrm>
            <a:off x="4029206" y="3042660"/>
            <a:ext cx="2167641" cy="2167641"/>
          </a:xfrm>
          <a:prstGeom prst="rect">
            <a:avLst/>
          </a:prstGeom>
        </p:spPr>
      </p:pic>
      <p:pic>
        <p:nvPicPr>
          <p:cNvPr id="11" name="Picture 10">
            <a:extLst>
              <a:ext uri="{FF2B5EF4-FFF2-40B4-BE49-F238E27FC236}">
                <a16:creationId xmlns:a16="http://schemas.microsoft.com/office/drawing/2014/main" id="{7A55AECA-760D-C542-A58E-6CD9C6EB6EE3}"/>
              </a:ext>
            </a:extLst>
          </p:cNvPr>
          <p:cNvPicPr>
            <a:picLocks noChangeAspect="1"/>
          </p:cNvPicPr>
          <p:nvPr/>
        </p:nvPicPr>
        <p:blipFill>
          <a:blip r:embed="rId6"/>
          <a:stretch>
            <a:fillRect/>
          </a:stretch>
        </p:blipFill>
        <p:spPr>
          <a:xfrm>
            <a:off x="6642100" y="3129752"/>
            <a:ext cx="1778000" cy="1842655"/>
          </a:xfrm>
          <a:prstGeom prst="rect">
            <a:avLst/>
          </a:prstGeom>
        </p:spPr>
      </p:pic>
    </p:spTree>
    <p:extLst>
      <p:ext uri="{BB962C8B-B14F-4D97-AF65-F5344CB8AC3E}">
        <p14:creationId xmlns:p14="http://schemas.microsoft.com/office/powerpoint/2010/main" val="2736995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C3B0F-B06E-4045-A79B-B06F57AC09EF}"/>
              </a:ext>
            </a:extLst>
          </p:cNvPr>
          <p:cNvSpPr>
            <a:spLocks noGrp="1"/>
          </p:cNvSpPr>
          <p:nvPr>
            <p:ph type="title"/>
          </p:nvPr>
        </p:nvSpPr>
        <p:spPr>
          <a:xfrm>
            <a:off x="457200" y="215371"/>
            <a:ext cx="8509000" cy="1097279"/>
          </a:xfrm>
        </p:spPr>
        <p:txBody>
          <a:bodyPr/>
          <a:lstStyle/>
          <a:p>
            <a:pPr algn="ctr"/>
            <a:r>
              <a:rPr lang="en-IN" sz="2800" dirty="0"/>
              <a:t>Product Portfolio Width and Product Line Length for Some Procter &amp; Gamble Products</a:t>
            </a:r>
          </a:p>
        </p:txBody>
      </p:sp>
      <p:pic>
        <p:nvPicPr>
          <p:cNvPr id="4" name="Content Placeholder 3" descr="A product map demonstrates the product portfolio width versus product line length. For long description in Notes pane, press F6.">
            <a:extLst>
              <a:ext uri="{FF2B5EF4-FFF2-40B4-BE49-F238E27FC236}">
                <a16:creationId xmlns:a16="http://schemas.microsoft.com/office/drawing/2014/main" id="{CE61FEFE-9FF7-4941-B0AD-1F6EACB5954E}"/>
              </a:ext>
            </a:extLst>
          </p:cNvPr>
          <p:cNvPicPr>
            <a:picLocks noGrp="1" noChangeAspect="1"/>
          </p:cNvPicPr>
          <p:nvPr>
            <p:ph sz="quarter" idx="13"/>
          </p:nvPr>
        </p:nvPicPr>
        <p:blipFill>
          <a:blip r:embed="rId3"/>
          <a:stretch>
            <a:fillRect/>
          </a:stretch>
        </p:blipFill>
        <p:spPr>
          <a:xfrm>
            <a:off x="2232520" y="1828622"/>
            <a:ext cx="4682134" cy="4115157"/>
          </a:xfrm>
          <a:prstGeom prst="rect">
            <a:avLst/>
          </a:prstGeom>
        </p:spPr>
      </p:pic>
      <p:sp>
        <p:nvSpPr>
          <p:cNvPr id="3" name="TextBox 2">
            <a:extLst>
              <a:ext uri="{FF2B5EF4-FFF2-40B4-BE49-F238E27FC236}">
                <a16:creationId xmlns:a16="http://schemas.microsoft.com/office/drawing/2014/main" id="{3F9C755D-EB09-9444-90DE-62B4E3D5C54B}"/>
              </a:ext>
            </a:extLst>
          </p:cNvPr>
          <p:cNvSpPr txBox="1"/>
          <p:nvPr/>
        </p:nvSpPr>
        <p:spPr>
          <a:xfrm>
            <a:off x="812800" y="1828622"/>
            <a:ext cx="1775320" cy="2893100"/>
          </a:xfrm>
          <a:prstGeom prst="rect">
            <a:avLst/>
          </a:prstGeom>
          <a:noFill/>
        </p:spPr>
        <p:txBody>
          <a:bodyPr wrap="square" rtlCol="0">
            <a:spAutoFit/>
          </a:bodyPr>
          <a:lstStyle/>
          <a:p>
            <a:r>
              <a:rPr lang="en-US" b="1" dirty="0">
                <a:solidFill>
                  <a:srgbClr val="00B050"/>
                </a:solidFill>
              </a:rPr>
              <a:t>Product category</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r>
              <a:rPr lang="en-US" b="1" dirty="0">
                <a:solidFill>
                  <a:srgbClr val="00B050"/>
                </a:solidFill>
              </a:rPr>
              <a:t>Product Category</a:t>
            </a: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endParaRPr lang="en-US" b="1" dirty="0">
              <a:solidFill>
                <a:srgbClr val="00B050"/>
              </a:solidFill>
            </a:endParaRPr>
          </a:p>
          <a:p>
            <a:r>
              <a:rPr lang="en-US" b="1" dirty="0">
                <a:solidFill>
                  <a:srgbClr val="00B050"/>
                </a:solidFill>
              </a:rPr>
              <a:t>Product Category</a:t>
            </a:r>
          </a:p>
        </p:txBody>
      </p:sp>
      <p:pic>
        <p:nvPicPr>
          <p:cNvPr id="5" name="Picture 4">
            <a:extLst>
              <a:ext uri="{FF2B5EF4-FFF2-40B4-BE49-F238E27FC236}">
                <a16:creationId xmlns:a16="http://schemas.microsoft.com/office/drawing/2014/main" id="{9C5533F6-78CA-F04E-B6D7-60EA264A39E7}"/>
              </a:ext>
            </a:extLst>
          </p:cNvPr>
          <p:cNvPicPr>
            <a:picLocks noChangeAspect="1"/>
          </p:cNvPicPr>
          <p:nvPr/>
        </p:nvPicPr>
        <p:blipFill>
          <a:blip r:embed="rId4"/>
          <a:stretch>
            <a:fillRect/>
          </a:stretch>
        </p:blipFill>
        <p:spPr>
          <a:xfrm>
            <a:off x="6838950" y="2781300"/>
            <a:ext cx="2322332" cy="1746250"/>
          </a:xfrm>
          <a:prstGeom prst="rect">
            <a:avLst/>
          </a:prstGeom>
        </p:spPr>
      </p:pic>
    </p:spTree>
    <p:extLst>
      <p:ext uri="{BB962C8B-B14F-4D97-AF65-F5344CB8AC3E}">
        <p14:creationId xmlns:p14="http://schemas.microsoft.com/office/powerpoint/2010/main" val="641602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73BC-6A58-43F1-AEDA-9EC141A222EA}"/>
              </a:ext>
            </a:extLst>
          </p:cNvPr>
          <p:cNvSpPr>
            <a:spLocks noGrp="1"/>
          </p:cNvSpPr>
          <p:nvPr>
            <p:ph type="title"/>
          </p:nvPr>
        </p:nvSpPr>
        <p:spPr>
          <a:xfrm>
            <a:off x="457200" y="-318029"/>
            <a:ext cx="8229600" cy="1097279"/>
          </a:xfrm>
        </p:spPr>
        <p:txBody>
          <a:bodyPr/>
          <a:lstStyle/>
          <a:p>
            <a:r>
              <a:rPr lang="en-IN" dirty="0"/>
              <a:t>Stretching the Product Line</a:t>
            </a:r>
          </a:p>
        </p:txBody>
      </p:sp>
      <p:sp>
        <p:nvSpPr>
          <p:cNvPr id="3" name="Content Placeholder 2">
            <a:extLst>
              <a:ext uri="{FF2B5EF4-FFF2-40B4-BE49-F238E27FC236}">
                <a16:creationId xmlns:a16="http://schemas.microsoft.com/office/drawing/2014/main" id="{8C25E48F-993F-420C-9AE1-AFBD1706F5DA}"/>
              </a:ext>
            </a:extLst>
          </p:cNvPr>
          <p:cNvSpPr>
            <a:spLocks noGrp="1"/>
          </p:cNvSpPr>
          <p:nvPr>
            <p:ph sz="quarter" idx="13"/>
          </p:nvPr>
        </p:nvSpPr>
        <p:spPr>
          <a:xfrm>
            <a:off x="482600" y="790575"/>
            <a:ext cx="6743700" cy="4438650"/>
          </a:xfrm>
        </p:spPr>
        <p:txBody>
          <a:bodyPr/>
          <a:lstStyle/>
          <a:p>
            <a:r>
              <a:rPr lang="en-IN" dirty="0"/>
              <a:t>Line stretching – beware of cannibalization</a:t>
            </a:r>
          </a:p>
          <a:p>
            <a:pPr lvl="1"/>
            <a:r>
              <a:rPr lang="en-IN" dirty="0"/>
              <a:t>Down-market stretch</a:t>
            </a:r>
          </a:p>
          <a:p>
            <a:pPr lvl="1"/>
            <a:r>
              <a:rPr lang="en-IN" dirty="0"/>
              <a:t>Up-market stretch</a:t>
            </a:r>
          </a:p>
          <a:p>
            <a:pPr lvl="1"/>
            <a:r>
              <a:rPr lang="en-IN" dirty="0"/>
              <a:t>Two-way stretch</a:t>
            </a:r>
          </a:p>
        </p:txBody>
      </p:sp>
      <p:pic>
        <p:nvPicPr>
          <p:cNvPr id="7" name="Picture 6">
            <a:extLst>
              <a:ext uri="{FF2B5EF4-FFF2-40B4-BE49-F238E27FC236}">
                <a16:creationId xmlns:a16="http://schemas.microsoft.com/office/drawing/2014/main" id="{29AF3B74-3519-494C-9E9C-8CE2473CCF74}"/>
              </a:ext>
            </a:extLst>
          </p:cNvPr>
          <p:cNvPicPr>
            <a:picLocks noChangeAspect="1"/>
          </p:cNvPicPr>
          <p:nvPr/>
        </p:nvPicPr>
        <p:blipFill>
          <a:blip r:embed="rId3"/>
          <a:stretch>
            <a:fillRect/>
          </a:stretch>
        </p:blipFill>
        <p:spPr>
          <a:xfrm>
            <a:off x="1841501" y="2667000"/>
            <a:ext cx="7302500" cy="4191000"/>
          </a:xfrm>
          <a:prstGeom prst="rect">
            <a:avLst/>
          </a:prstGeom>
        </p:spPr>
      </p:pic>
    </p:spTree>
    <p:extLst>
      <p:ext uri="{BB962C8B-B14F-4D97-AF65-F5344CB8AC3E}">
        <p14:creationId xmlns:p14="http://schemas.microsoft.com/office/powerpoint/2010/main" val="2352237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a:extLst>
              <a:ext uri="{FF2B5EF4-FFF2-40B4-BE49-F238E27FC236}">
                <a16:creationId xmlns:a16="http://schemas.microsoft.com/office/drawing/2014/main" id="{495B9005-75E6-F641-83D0-A52E343B3CD9}"/>
              </a:ext>
            </a:extLst>
          </p:cNvPr>
          <p:cNvSpPr>
            <a:spLocks noGrp="1" noChangeArrowheads="1"/>
          </p:cNvSpPr>
          <p:nvPr>
            <p:ph type="title"/>
          </p:nvPr>
        </p:nvSpPr>
        <p:spPr>
          <a:xfrm>
            <a:off x="482600" y="-330729"/>
            <a:ext cx="8229600" cy="1097279"/>
          </a:xfrm>
        </p:spPr>
        <p:txBody>
          <a:bodyPr/>
          <a:lstStyle/>
          <a:p>
            <a:pPr>
              <a:defRPr/>
            </a:pPr>
            <a:r>
              <a:rPr lang="en-US" altLang="en-US" sz="3200" dirty="0">
                <a:latin typeface="+mj-lt"/>
              </a:rPr>
              <a:t>          Two-Way Product-Line Stretch: </a:t>
            </a:r>
          </a:p>
        </p:txBody>
      </p:sp>
      <p:grpSp>
        <p:nvGrpSpPr>
          <p:cNvPr id="1649667" name="Group 3">
            <a:extLst>
              <a:ext uri="{FF2B5EF4-FFF2-40B4-BE49-F238E27FC236}">
                <a16:creationId xmlns:a16="http://schemas.microsoft.com/office/drawing/2014/main" id="{DA26FCB7-9175-8A46-ABD7-7FCE9C2D3125}"/>
              </a:ext>
            </a:extLst>
          </p:cNvPr>
          <p:cNvGrpSpPr>
            <a:grpSpLocks/>
          </p:cNvGrpSpPr>
          <p:nvPr/>
        </p:nvGrpSpPr>
        <p:grpSpPr bwMode="auto">
          <a:xfrm>
            <a:off x="1670050" y="2667000"/>
            <a:ext cx="7334250" cy="3956050"/>
            <a:chOff x="1052" y="1680"/>
            <a:chExt cx="4620" cy="2492"/>
          </a:xfrm>
        </p:grpSpPr>
        <p:sp>
          <p:nvSpPr>
            <p:cNvPr id="36884" name="Rectangle 4">
              <a:extLst>
                <a:ext uri="{FF2B5EF4-FFF2-40B4-BE49-F238E27FC236}">
                  <a16:creationId xmlns:a16="http://schemas.microsoft.com/office/drawing/2014/main" id="{43645CDC-3FFE-1047-85A2-2D844CAB0045}"/>
                </a:ext>
              </a:extLst>
            </p:cNvPr>
            <p:cNvSpPr>
              <a:spLocks noChangeArrowheads="1"/>
            </p:cNvSpPr>
            <p:nvPr/>
          </p:nvSpPr>
          <p:spPr bwMode="auto">
            <a:xfrm>
              <a:off x="1056" y="1680"/>
              <a:ext cx="4604" cy="2492"/>
            </a:xfrm>
            <a:prstGeom prst="rect">
              <a:avLst/>
            </a:prstGeom>
            <a:gradFill rotWithShape="0">
              <a:gsLst>
                <a:gs pos="0">
                  <a:srgbClr val="7FFF00"/>
                </a:gs>
                <a:gs pos="50000">
                  <a:srgbClr val="FFFFFF"/>
                </a:gs>
                <a:gs pos="100000">
                  <a:srgbClr val="7FFF00"/>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eaLnBrk="1" hangingPunct="1">
                <a:spcBef>
                  <a:spcPct val="0"/>
                </a:spcBef>
                <a:buClrTx/>
                <a:buFontTx/>
                <a:buNone/>
              </a:pPr>
              <a:endParaRPr lang="en-US" altLang="en-US" sz="1800">
                <a:solidFill>
                  <a:schemeClr val="tx1"/>
                </a:solidFill>
                <a:latin typeface="Arial" panose="020B0604020202020204" pitchFamily="34" charset="0"/>
              </a:endParaRPr>
            </a:p>
          </p:txBody>
        </p:sp>
        <p:sp>
          <p:nvSpPr>
            <p:cNvPr id="36885" name="Line 5">
              <a:extLst>
                <a:ext uri="{FF2B5EF4-FFF2-40B4-BE49-F238E27FC236}">
                  <a16:creationId xmlns:a16="http://schemas.microsoft.com/office/drawing/2014/main" id="{4684C549-A37F-864C-9A9E-B2F3746647EE}"/>
                </a:ext>
              </a:extLst>
            </p:cNvPr>
            <p:cNvSpPr>
              <a:spLocks noChangeShapeType="1"/>
            </p:cNvSpPr>
            <p:nvPr/>
          </p:nvSpPr>
          <p:spPr bwMode="auto">
            <a:xfrm>
              <a:off x="2256" y="1728"/>
              <a:ext cx="0" cy="2432"/>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6" name="Line 6">
              <a:extLst>
                <a:ext uri="{FF2B5EF4-FFF2-40B4-BE49-F238E27FC236}">
                  <a16:creationId xmlns:a16="http://schemas.microsoft.com/office/drawing/2014/main" id="{634CC627-A3B2-FF4C-9DA9-28916D93F420}"/>
                </a:ext>
              </a:extLst>
            </p:cNvPr>
            <p:cNvSpPr>
              <a:spLocks noChangeShapeType="1"/>
            </p:cNvSpPr>
            <p:nvPr/>
          </p:nvSpPr>
          <p:spPr bwMode="auto">
            <a:xfrm>
              <a:off x="3456" y="1680"/>
              <a:ext cx="0" cy="2480"/>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7" name="Line 7">
              <a:extLst>
                <a:ext uri="{FF2B5EF4-FFF2-40B4-BE49-F238E27FC236}">
                  <a16:creationId xmlns:a16="http://schemas.microsoft.com/office/drawing/2014/main" id="{EB56A172-4485-6A42-A853-4498066768DD}"/>
                </a:ext>
              </a:extLst>
            </p:cNvPr>
            <p:cNvSpPr>
              <a:spLocks noChangeShapeType="1"/>
            </p:cNvSpPr>
            <p:nvPr/>
          </p:nvSpPr>
          <p:spPr bwMode="auto">
            <a:xfrm>
              <a:off x="4512" y="1680"/>
              <a:ext cx="0" cy="2480"/>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8" name="Line 8">
              <a:extLst>
                <a:ext uri="{FF2B5EF4-FFF2-40B4-BE49-F238E27FC236}">
                  <a16:creationId xmlns:a16="http://schemas.microsoft.com/office/drawing/2014/main" id="{7371AC7A-27BF-A24C-A9B4-CFA1627BDFCD}"/>
                </a:ext>
              </a:extLst>
            </p:cNvPr>
            <p:cNvSpPr>
              <a:spLocks noChangeShapeType="1"/>
            </p:cNvSpPr>
            <p:nvPr/>
          </p:nvSpPr>
          <p:spPr bwMode="auto">
            <a:xfrm flipH="1">
              <a:off x="1066" y="2304"/>
              <a:ext cx="460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9" name="Line 9">
              <a:extLst>
                <a:ext uri="{FF2B5EF4-FFF2-40B4-BE49-F238E27FC236}">
                  <a16:creationId xmlns:a16="http://schemas.microsoft.com/office/drawing/2014/main" id="{912E3957-664F-954D-911C-D2D493F9E152}"/>
                </a:ext>
              </a:extLst>
            </p:cNvPr>
            <p:cNvSpPr>
              <a:spLocks noChangeShapeType="1"/>
            </p:cNvSpPr>
            <p:nvPr/>
          </p:nvSpPr>
          <p:spPr bwMode="auto">
            <a:xfrm flipH="1" flipV="1">
              <a:off x="1060" y="2924"/>
              <a:ext cx="4600" cy="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90" name="Line 10">
              <a:extLst>
                <a:ext uri="{FF2B5EF4-FFF2-40B4-BE49-F238E27FC236}">
                  <a16:creationId xmlns:a16="http://schemas.microsoft.com/office/drawing/2014/main" id="{EEA49963-C315-2B43-8254-0CE445A4DE1F}"/>
                </a:ext>
              </a:extLst>
            </p:cNvPr>
            <p:cNvSpPr>
              <a:spLocks noChangeShapeType="1"/>
            </p:cNvSpPr>
            <p:nvPr/>
          </p:nvSpPr>
          <p:spPr bwMode="auto">
            <a:xfrm flipH="1" flipV="1">
              <a:off x="1052" y="3596"/>
              <a:ext cx="4608" cy="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9675" name="Group 11">
            <a:extLst>
              <a:ext uri="{FF2B5EF4-FFF2-40B4-BE49-F238E27FC236}">
                <a16:creationId xmlns:a16="http://schemas.microsoft.com/office/drawing/2014/main" id="{DB9273BA-FBB6-8D4C-8DB0-97EA0575C714}"/>
              </a:ext>
            </a:extLst>
          </p:cNvPr>
          <p:cNvGrpSpPr>
            <a:grpSpLocks/>
          </p:cNvGrpSpPr>
          <p:nvPr/>
        </p:nvGrpSpPr>
        <p:grpSpPr bwMode="auto">
          <a:xfrm>
            <a:off x="2057400" y="1676400"/>
            <a:ext cx="6896100" cy="838200"/>
            <a:chOff x="1296" y="1056"/>
            <a:chExt cx="4344" cy="528"/>
          </a:xfrm>
        </p:grpSpPr>
        <p:sp>
          <p:nvSpPr>
            <p:cNvPr id="36879" name="Rectangle 12">
              <a:extLst>
                <a:ext uri="{FF2B5EF4-FFF2-40B4-BE49-F238E27FC236}">
                  <a16:creationId xmlns:a16="http://schemas.microsoft.com/office/drawing/2014/main" id="{4AF49AEC-9DF0-0C46-B94D-4F0FB1474E59}"/>
                </a:ext>
              </a:extLst>
            </p:cNvPr>
            <p:cNvSpPr>
              <a:spLocks noChangeArrowheads="1"/>
            </p:cNvSpPr>
            <p:nvPr/>
          </p:nvSpPr>
          <p:spPr bwMode="auto">
            <a:xfrm>
              <a:off x="2880" y="1056"/>
              <a:ext cx="86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b="1">
                  <a:solidFill>
                    <a:srgbClr val="FF0000"/>
                  </a:solidFill>
                  <a:latin typeface="Arial" panose="020B0604020202020204" pitchFamily="34" charset="0"/>
                </a:rPr>
                <a:t>Quality</a:t>
              </a:r>
            </a:p>
          </p:txBody>
        </p:sp>
        <p:sp>
          <p:nvSpPr>
            <p:cNvPr id="36880" name="Rectangle 13">
              <a:extLst>
                <a:ext uri="{FF2B5EF4-FFF2-40B4-BE49-F238E27FC236}">
                  <a16:creationId xmlns:a16="http://schemas.microsoft.com/office/drawing/2014/main" id="{BC9E4392-4B6B-0F42-8D3C-4AC7D85AE612}"/>
                </a:ext>
              </a:extLst>
            </p:cNvPr>
            <p:cNvSpPr>
              <a:spLocks noChangeArrowheads="1"/>
            </p:cNvSpPr>
            <p:nvPr/>
          </p:nvSpPr>
          <p:spPr bwMode="auto">
            <a:xfrm>
              <a:off x="1296" y="139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accent2"/>
                  </a:solidFill>
                  <a:latin typeface="Arial" panose="020B0604020202020204" pitchFamily="34" charset="0"/>
                </a:rPr>
                <a:t>Economy</a:t>
              </a:r>
            </a:p>
          </p:txBody>
        </p:sp>
        <p:sp>
          <p:nvSpPr>
            <p:cNvPr id="36881" name="Rectangle 14">
              <a:extLst>
                <a:ext uri="{FF2B5EF4-FFF2-40B4-BE49-F238E27FC236}">
                  <a16:creationId xmlns:a16="http://schemas.microsoft.com/office/drawing/2014/main" id="{7E8E8307-FE5F-8742-BDDF-71C520AACBD2}"/>
                </a:ext>
              </a:extLst>
            </p:cNvPr>
            <p:cNvSpPr>
              <a:spLocks noChangeArrowheads="1"/>
            </p:cNvSpPr>
            <p:nvPr/>
          </p:nvSpPr>
          <p:spPr bwMode="auto">
            <a:xfrm>
              <a:off x="4608" y="1392"/>
              <a:ext cx="10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lnSpc>
                  <a:spcPct val="75000"/>
                </a:lnSpc>
                <a:spcBef>
                  <a:spcPct val="0"/>
                </a:spcBef>
                <a:buClrTx/>
                <a:buFontTx/>
                <a:buNone/>
              </a:pPr>
              <a:r>
                <a:rPr lang="en-US" altLang="en-US" sz="2400" b="1">
                  <a:solidFill>
                    <a:schemeClr val="accent2"/>
                  </a:solidFill>
                  <a:latin typeface="Arial" panose="020B0604020202020204" pitchFamily="34" charset="0"/>
                </a:rPr>
                <a:t>Superior</a:t>
              </a:r>
            </a:p>
          </p:txBody>
        </p:sp>
        <p:sp>
          <p:nvSpPr>
            <p:cNvPr id="36882" name="Rectangle 15">
              <a:extLst>
                <a:ext uri="{FF2B5EF4-FFF2-40B4-BE49-F238E27FC236}">
                  <a16:creationId xmlns:a16="http://schemas.microsoft.com/office/drawing/2014/main" id="{D62F0863-9CB0-0043-A650-F85ADB509261}"/>
                </a:ext>
              </a:extLst>
            </p:cNvPr>
            <p:cNvSpPr>
              <a:spLocks noChangeArrowheads="1"/>
            </p:cNvSpPr>
            <p:nvPr/>
          </p:nvSpPr>
          <p:spPr bwMode="auto">
            <a:xfrm>
              <a:off x="2352" y="1392"/>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accent2"/>
                  </a:solidFill>
                  <a:latin typeface="Arial" panose="020B0604020202020204" pitchFamily="34" charset="0"/>
                </a:rPr>
                <a:t>Standard</a:t>
              </a:r>
            </a:p>
          </p:txBody>
        </p:sp>
        <p:sp>
          <p:nvSpPr>
            <p:cNvPr id="36883" name="Rectangle 16">
              <a:extLst>
                <a:ext uri="{FF2B5EF4-FFF2-40B4-BE49-F238E27FC236}">
                  <a16:creationId xmlns:a16="http://schemas.microsoft.com/office/drawing/2014/main" id="{89504D7E-6767-C74B-A4E1-265331564FFE}"/>
                </a:ext>
              </a:extLst>
            </p:cNvPr>
            <p:cNvSpPr>
              <a:spLocks noChangeArrowheads="1"/>
            </p:cNvSpPr>
            <p:nvPr/>
          </p:nvSpPr>
          <p:spPr bwMode="auto">
            <a:xfrm>
              <a:off x="3600" y="1392"/>
              <a:ext cx="8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spcBef>
                  <a:spcPct val="0"/>
                </a:spcBef>
                <a:buClrTx/>
                <a:buFontTx/>
                <a:buNone/>
              </a:pPr>
              <a:r>
                <a:rPr lang="en-US" altLang="en-US" sz="2400" b="1">
                  <a:solidFill>
                    <a:schemeClr val="accent2"/>
                  </a:solidFill>
                  <a:latin typeface="Arial" panose="020B0604020202020204" pitchFamily="34" charset="0"/>
                </a:rPr>
                <a:t>Good</a:t>
              </a:r>
            </a:p>
          </p:txBody>
        </p:sp>
      </p:grpSp>
      <p:grpSp>
        <p:nvGrpSpPr>
          <p:cNvPr id="1649681" name="Group 17">
            <a:extLst>
              <a:ext uri="{FF2B5EF4-FFF2-40B4-BE49-F238E27FC236}">
                <a16:creationId xmlns:a16="http://schemas.microsoft.com/office/drawing/2014/main" id="{0FC56FB9-C23D-0A4D-BCFB-674A98E90056}"/>
              </a:ext>
            </a:extLst>
          </p:cNvPr>
          <p:cNvGrpSpPr>
            <a:grpSpLocks/>
          </p:cNvGrpSpPr>
          <p:nvPr/>
        </p:nvGrpSpPr>
        <p:grpSpPr bwMode="auto">
          <a:xfrm>
            <a:off x="76200" y="2895600"/>
            <a:ext cx="1676400" cy="3505200"/>
            <a:chOff x="48" y="1824"/>
            <a:chExt cx="1056" cy="2208"/>
          </a:xfrm>
        </p:grpSpPr>
        <p:sp>
          <p:nvSpPr>
            <p:cNvPr id="1649682" name="Rectangle 18">
              <a:extLst>
                <a:ext uri="{FF2B5EF4-FFF2-40B4-BE49-F238E27FC236}">
                  <a16:creationId xmlns:a16="http://schemas.microsoft.com/office/drawing/2014/main" id="{82F651E8-8594-A543-A950-E6DC7D5E9F2B}"/>
                </a:ext>
              </a:extLst>
            </p:cNvPr>
            <p:cNvSpPr>
              <a:spLocks noChangeArrowheads="1"/>
            </p:cNvSpPr>
            <p:nvPr/>
          </p:nvSpPr>
          <p:spPr bwMode="auto">
            <a:xfrm rot="16200000">
              <a:off x="-141" y="2517"/>
              <a:ext cx="702"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75000"/>
                </a:lnSpc>
                <a:defRPr/>
              </a:pPr>
              <a:r>
                <a:rPr lang="en-US" sz="3200" b="1" dirty="0">
                  <a:solidFill>
                    <a:srgbClr val="FF0000"/>
                  </a:solidFill>
                  <a:effectLst>
                    <a:outerShdw blurRad="38100" dist="38100" dir="2700000" algn="tl">
                      <a:srgbClr val="C0C0C0"/>
                    </a:outerShdw>
                  </a:effectLst>
                  <a:latin typeface="Arial" charset="0"/>
                </a:rPr>
                <a:t>Price</a:t>
              </a:r>
            </a:p>
          </p:txBody>
        </p:sp>
        <p:sp>
          <p:nvSpPr>
            <p:cNvPr id="36875" name="Rectangle 19">
              <a:extLst>
                <a:ext uri="{FF2B5EF4-FFF2-40B4-BE49-F238E27FC236}">
                  <a16:creationId xmlns:a16="http://schemas.microsoft.com/office/drawing/2014/main" id="{D51DFE18-9A74-C74F-9508-9C089B89DF71}"/>
                </a:ext>
              </a:extLst>
            </p:cNvPr>
            <p:cNvSpPr>
              <a:spLocks noChangeArrowheads="1"/>
            </p:cNvSpPr>
            <p:nvPr/>
          </p:nvSpPr>
          <p:spPr bwMode="auto">
            <a:xfrm>
              <a:off x="576" y="1824"/>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accent2"/>
                  </a:solidFill>
                  <a:latin typeface="Arial" panose="020B0604020202020204" pitchFamily="34" charset="0"/>
                </a:rPr>
                <a:t>High</a:t>
              </a:r>
            </a:p>
          </p:txBody>
        </p:sp>
        <p:sp>
          <p:nvSpPr>
            <p:cNvPr id="36876" name="Rectangle 20">
              <a:extLst>
                <a:ext uri="{FF2B5EF4-FFF2-40B4-BE49-F238E27FC236}">
                  <a16:creationId xmlns:a16="http://schemas.microsoft.com/office/drawing/2014/main" id="{2C045EDB-1B50-334B-A76D-297C3514F35A}"/>
                </a:ext>
              </a:extLst>
            </p:cNvPr>
            <p:cNvSpPr>
              <a:spLocks noChangeArrowheads="1"/>
            </p:cNvSpPr>
            <p:nvPr/>
          </p:nvSpPr>
          <p:spPr bwMode="auto">
            <a:xfrm>
              <a:off x="288" y="2496"/>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lnSpc>
                  <a:spcPct val="75000"/>
                </a:lnSpc>
                <a:spcBef>
                  <a:spcPct val="0"/>
                </a:spcBef>
                <a:buClrTx/>
                <a:buFontTx/>
                <a:buNone/>
              </a:pPr>
              <a:r>
                <a:rPr lang="en-US" altLang="en-US" sz="2400" b="1">
                  <a:solidFill>
                    <a:schemeClr val="accent2"/>
                  </a:solidFill>
                  <a:latin typeface="Arial" panose="020B0604020202020204" pitchFamily="34" charset="0"/>
                </a:rPr>
                <a:t>Above</a:t>
              </a:r>
            </a:p>
            <a:p>
              <a:pPr algn="r">
                <a:lnSpc>
                  <a:spcPct val="75000"/>
                </a:lnSpc>
                <a:spcBef>
                  <a:spcPct val="0"/>
                </a:spcBef>
                <a:buClrTx/>
                <a:buFontTx/>
                <a:buNone/>
              </a:pPr>
              <a:r>
                <a:rPr lang="en-US" altLang="en-US" sz="2400" b="1">
                  <a:solidFill>
                    <a:schemeClr val="accent2"/>
                  </a:solidFill>
                  <a:latin typeface="Arial" panose="020B0604020202020204" pitchFamily="34" charset="0"/>
                </a:rPr>
                <a:t>average</a:t>
              </a:r>
            </a:p>
          </p:txBody>
        </p:sp>
        <p:sp>
          <p:nvSpPr>
            <p:cNvPr id="36877" name="Rectangle 21">
              <a:extLst>
                <a:ext uri="{FF2B5EF4-FFF2-40B4-BE49-F238E27FC236}">
                  <a16:creationId xmlns:a16="http://schemas.microsoft.com/office/drawing/2014/main" id="{EDA6DACD-C0ED-2746-A7D3-6F53D1F45F21}"/>
                </a:ext>
              </a:extLst>
            </p:cNvPr>
            <p:cNvSpPr>
              <a:spLocks noChangeArrowheads="1"/>
            </p:cNvSpPr>
            <p:nvPr/>
          </p:nvSpPr>
          <p:spPr bwMode="auto">
            <a:xfrm>
              <a:off x="576" y="3120"/>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accent2"/>
                  </a:solidFill>
                  <a:latin typeface="Arial" panose="020B0604020202020204" pitchFamily="34" charset="0"/>
                </a:rPr>
                <a:t>Average</a:t>
              </a:r>
            </a:p>
          </p:txBody>
        </p:sp>
        <p:sp>
          <p:nvSpPr>
            <p:cNvPr id="36878" name="Rectangle 22">
              <a:extLst>
                <a:ext uri="{FF2B5EF4-FFF2-40B4-BE49-F238E27FC236}">
                  <a16:creationId xmlns:a16="http://schemas.microsoft.com/office/drawing/2014/main" id="{AC97CF49-D6CA-A24E-81F1-9E202EFEA591}"/>
                </a:ext>
              </a:extLst>
            </p:cNvPr>
            <p:cNvSpPr>
              <a:spLocks noChangeArrowheads="1"/>
            </p:cNvSpPr>
            <p:nvPr/>
          </p:nvSpPr>
          <p:spPr bwMode="auto">
            <a:xfrm>
              <a:off x="576" y="3792"/>
              <a:ext cx="52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2400" b="1">
                  <a:solidFill>
                    <a:schemeClr val="accent2"/>
                  </a:solidFill>
                  <a:latin typeface="Arial" panose="020B0604020202020204" pitchFamily="34" charset="0"/>
                </a:rPr>
                <a:t>Low</a:t>
              </a:r>
            </a:p>
          </p:txBody>
        </p:sp>
      </p:grpSp>
      <p:grpSp>
        <p:nvGrpSpPr>
          <p:cNvPr id="1649687" name="Group 23">
            <a:extLst>
              <a:ext uri="{FF2B5EF4-FFF2-40B4-BE49-F238E27FC236}">
                <a16:creationId xmlns:a16="http://schemas.microsoft.com/office/drawing/2014/main" id="{5E5F6497-D372-7643-9F89-B41A8221A3F6}"/>
              </a:ext>
            </a:extLst>
          </p:cNvPr>
          <p:cNvGrpSpPr>
            <a:grpSpLocks/>
          </p:cNvGrpSpPr>
          <p:nvPr/>
        </p:nvGrpSpPr>
        <p:grpSpPr bwMode="auto">
          <a:xfrm>
            <a:off x="1752600" y="2895600"/>
            <a:ext cx="7239000" cy="3835400"/>
            <a:chOff x="1104" y="1824"/>
            <a:chExt cx="4560" cy="2416"/>
          </a:xfrm>
        </p:grpSpPr>
        <p:sp>
          <p:nvSpPr>
            <p:cNvPr id="36870" name="Rectangle 24">
              <a:extLst>
                <a:ext uri="{FF2B5EF4-FFF2-40B4-BE49-F238E27FC236}">
                  <a16:creationId xmlns:a16="http://schemas.microsoft.com/office/drawing/2014/main" id="{CD22AAA0-D846-F046-93E8-714504EE53EE}"/>
                </a:ext>
              </a:extLst>
            </p:cNvPr>
            <p:cNvSpPr>
              <a:spLocks noChangeArrowheads="1"/>
            </p:cNvSpPr>
            <p:nvPr/>
          </p:nvSpPr>
          <p:spPr bwMode="auto">
            <a:xfrm>
              <a:off x="1104" y="3856"/>
              <a:ext cx="115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lnSpc>
                  <a:spcPct val="75000"/>
                </a:lnSpc>
                <a:spcBef>
                  <a:spcPct val="0"/>
                </a:spcBef>
                <a:buClrTx/>
                <a:buFontTx/>
                <a:buNone/>
              </a:pPr>
              <a:endParaRPr lang="en-US" altLang="en-US" sz="2200" b="1" dirty="0">
                <a:solidFill>
                  <a:schemeClr val="accent2"/>
                </a:solidFill>
                <a:latin typeface="Arial" panose="020B0604020202020204" pitchFamily="34" charset="0"/>
              </a:endParaRPr>
            </a:p>
            <a:p>
              <a:pPr algn="ctr">
                <a:lnSpc>
                  <a:spcPct val="75000"/>
                </a:lnSpc>
                <a:spcBef>
                  <a:spcPct val="0"/>
                </a:spcBef>
                <a:buClrTx/>
                <a:buFontTx/>
                <a:buNone/>
              </a:pPr>
              <a:r>
                <a:rPr lang="en-US" altLang="en-US" sz="1400" b="1" dirty="0">
                  <a:solidFill>
                    <a:schemeClr val="accent2"/>
                  </a:solidFill>
                  <a:latin typeface="Arial" panose="020B0604020202020204" pitchFamily="34" charset="0"/>
                </a:rPr>
                <a:t>(Vacationers)</a:t>
              </a:r>
            </a:p>
          </p:txBody>
        </p:sp>
        <p:sp>
          <p:nvSpPr>
            <p:cNvPr id="36871" name="Rectangle 25">
              <a:extLst>
                <a:ext uri="{FF2B5EF4-FFF2-40B4-BE49-F238E27FC236}">
                  <a16:creationId xmlns:a16="http://schemas.microsoft.com/office/drawing/2014/main" id="{52F55E1F-C6F8-B046-A731-66D0E1CE619A}"/>
                </a:ext>
              </a:extLst>
            </p:cNvPr>
            <p:cNvSpPr>
              <a:spLocks noChangeArrowheads="1"/>
            </p:cNvSpPr>
            <p:nvPr/>
          </p:nvSpPr>
          <p:spPr bwMode="auto">
            <a:xfrm>
              <a:off x="2304" y="3272"/>
              <a:ext cx="115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lnSpc>
                  <a:spcPct val="75000"/>
                </a:lnSpc>
                <a:spcBef>
                  <a:spcPct val="0"/>
                </a:spcBef>
                <a:buClrTx/>
                <a:buFontTx/>
                <a:buNone/>
              </a:pPr>
              <a:endParaRPr lang="en-US" altLang="en-US" sz="2200" b="1" dirty="0">
                <a:solidFill>
                  <a:schemeClr val="accent2"/>
                </a:solidFill>
                <a:latin typeface="Arial" panose="020B0604020202020204" pitchFamily="34" charset="0"/>
              </a:endParaRPr>
            </a:p>
            <a:p>
              <a:pPr algn="ctr">
                <a:lnSpc>
                  <a:spcPct val="75000"/>
                </a:lnSpc>
                <a:spcBef>
                  <a:spcPct val="0"/>
                </a:spcBef>
                <a:buClrTx/>
                <a:buFontTx/>
                <a:buNone/>
              </a:pPr>
              <a:r>
                <a:rPr lang="en-US" altLang="en-US" sz="1400" b="1" dirty="0">
                  <a:solidFill>
                    <a:schemeClr val="accent2"/>
                  </a:solidFill>
                  <a:latin typeface="Arial" panose="020B0604020202020204" pitchFamily="34" charset="0"/>
                </a:rPr>
                <a:t>(Salespeople)</a:t>
              </a:r>
              <a:r>
                <a:rPr lang="en-US" altLang="en-US" sz="1400" b="1" dirty="0">
                  <a:solidFill>
                    <a:schemeClr val="bg1"/>
                  </a:solidFill>
                  <a:latin typeface="Arial" panose="020B0604020202020204" pitchFamily="34" charset="0"/>
                </a:rPr>
                <a:t>)</a:t>
              </a:r>
            </a:p>
          </p:txBody>
        </p:sp>
        <p:sp>
          <p:nvSpPr>
            <p:cNvPr id="36872" name="Rectangle 26">
              <a:extLst>
                <a:ext uri="{FF2B5EF4-FFF2-40B4-BE49-F238E27FC236}">
                  <a16:creationId xmlns:a16="http://schemas.microsoft.com/office/drawing/2014/main" id="{423B8F35-DE92-9343-9649-0B8C6699B77F}"/>
                </a:ext>
              </a:extLst>
            </p:cNvPr>
            <p:cNvSpPr>
              <a:spLocks noChangeArrowheads="1"/>
            </p:cNvSpPr>
            <p:nvPr/>
          </p:nvSpPr>
          <p:spPr bwMode="auto">
            <a:xfrm>
              <a:off x="3360" y="2520"/>
              <a:ext cx="125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lnSpc>
                  <a:spcPct val="75000"/>
                </a:lnSpc>
                <a:spcBef>
                  <a:spcPct val="0"/>
                </a:spcBef>
                <a:buClrTx/>
                <a:buFontTx/>
                <a:buNone/>
              </a:pPr>
              <a:endParaRPr lang="en-US" altLang="en-US" sz="2200" b="1" dirty="0">
                <a:solidFill>
                  <a:schemeClr val="accent2"/>
                </a:solidFill>
                <a:latin typeface="Arial" panose="020B0604020202020204" pitchFamily="34" charset="0"/>
              </a:endParaRPr>
            </a:p>
            <a:p>
              <a:pPr algn="ctr">
                <a:lnSpc>
                  <a:spcPct val="75000"/>
                </a:lnSpc>
                <a:spcBef>
                  <a:spcPct val="0"/>
                </a:spcBef>
                <a:buClrTx/>
                <a:buFontTx/>
                <a:buNone/>
              </a:pPr>
              <a:r>
                <a:rPr lang="en-US" altLang="en-US" sz="1400" b="1" dirty="0">
                  <a:solidFill>
                    <a:schemeClr val="accent2"/>
                  </a:solidFill>
                  <a:latin typeface="Arial" panose="020B0604020202020204" pitchFamily="34" charset="0"/>
                </a:rPr>
                <a:t>(Middle managers)</a:t>
              </a:r>
            </a:p>
          </p:txBody>
        </p:sp>
        <p:sp>
          <p:nvSpPr>
            <p:cNvPr id="36873" name="Rectangle 27">
              <a:extLst>
                <a:ext uri="{FF2B5EF4-FFF2-40B4-BE49-F238E27FC236}">
                  <a16:creationId xmlns:a16="http://schemas.microsoft.com/office/drawing/2014/main" id="{2E0BA406-2915-9C46-98BE-3903FD4A16CB}"/>
                </a:ext>
              </a:extLst>
            </p:cNvPr>
            <p:cNvSpPr>
              <a:spLocks noChangeArrowheads="1"/>
            </p:cNvSpPr>
            <p:nvPr/>
          </p:nvSpPr>
          <p:spPr bwMode="auto">
            <a:xfrm>
              <a:off x="4512" y="1824"/>
              <a:ext cx="1152"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20000"/>
                </a:spcBef>
                <a:buClr>
                  <a:srgbClr val="A63055"/>
                </a:buClr>
                <a:buChar char="•"/>
                <a:defRPr sz="3200">
                  <a:solidFill>
                    <a:srgbClr val="000000"/>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ctr">
                <a:lnSpc>
                  <a:spcPct val="75000"/>
                </a:lnSpc>
                <a:spcBef>
                  <a:spcPct val="0"/>
                </a:spcBef>
                <a:buClrTx/>
                <a:buFontTx/>
                <a:buNone/>
              </a:pPr>
              <a:endParaRPr lang="en-US" altLang="en-US" sz="2200" b="1" dirty="0">
                <a:solidFill>
                  <a:schemeClr val="accent2"/>
                </a:solidFill>
                <a:latin typeface="Arial" panose="020B0604020202020204" pitchFamily="34" charset="0"/>
              </a:endParaRPr>
            </a:p>
            <a:p>
              <a:pPr algn="ctr">
                <a:lnSpc>
                  <a:spcPct val="75000"/>
                </a:lnSpc>
                <a:spcBef>
                  <a:spcPct val="0"/>
                </a:spcBef>
                <a:buClrTx/>
                <a:buFontTx/>
                <a:buNone/>
              </a:pPr>
              <a:r>
                <a:rPr lang="en-US" altLang="en-US" sz="1400" b="1" dirty="0">
                  <a:solidFill>
                    <a:schemeClr val="accent2"/>
                  </a:solidFill>
                  <a:latin typeface="Arial" panose="020B0604020202020204" pitchFamily="34" charset="0"/>
                </a:rPr>
                <a:t>(Top executives)</a:t>
              </a:r>
            </a:p>
          </p:txBody>
        </p:sp>
      </p:grpSp>
      <p:pic>
        <p:nvPicPr>
          <p:cNvPr id="2" name="Picture 1">
            <a:extLst>
              <a:ext uri="{FF2B5EF4-FFF2-40B4-BE49-F238E27FC236}">
                <a16:creationId xmlns:a16="http://schemas.microsoft.com/office/drawing/2014/main" id="{648F538C-63DC-9542-A74F-9E93CF696BC9}"/>
              </a:ext>
            </a:extLst>
          </p:cNvPr>
          <p:cNvPicPr>
            <a:picLocks noChangeAspect="1"/>
          </p:cNvPicPr>
          <p:nvPr/>
        </p:nvPicPr>
        <p:blipFill>
          <a:blip r:embed="rId3"/>
          <a:stretch>
            <a:fillRect/>
          </a:stretch>
        </p:blipFill>
        <p:spPr>
          <a:xfrm>
            <a:off x="320674" y="844550"/>
            <a:ext cx="2562754" cy="1060450"/>
          </a:xfrm>
          <a:prstGeom prst="rect">
            <a:avLst/>
          </a:prstGeom>
        </p:spPr>
      </p:pic>
      <p:pic>
        <p:nvPicPr>
          <p:cNvPr id="3" name="Picture 2">
            <a:extLst>
              <a:ext uri="{FF2B5EF4-FFF2-40B4-BE49-F238E27FC236}">
                <a16:creationId xmlns:a16="http://schemas.microsoft.com/office/drawing/2014/main" id="{4030F057-E535-3342-89C0-25D54C66A9ED}"/>
              </a:ext>
            </a:extLst>
          </p:cNvPr>
          <p:cNvPicPr>
            <a:picLocks noChangeAspect="1"/>
          </p:cNvPicPr>
          <p:nvPr/>
        </p:nvPicPr>
        <p:blipFill>
          <a:blip r:embed="rId4"/>
          <a:stretch>
            <a:fillRect/>
          </a:stretch>
        </p:blipFill>
        <p:spPr>
          <a:xfrm>
            <a:off x="7556500" y="2673350"/>
            <a:ext cx="1130300" cy="786628"/>
          </a:xfrm>
          <a:prstGeom prst="rect">
            <a:avLst/>
          </a:prstGeom>
        </p:spPr>
      </p:pic>
      <p:pic>
        <p:nvPicPr>
          <p:cNvPr id="4" name="Picture 3">
            <a:extLst>
              <a:ext uri="{FF2B5EF4-FFF2-40B4-BE49-F238E27FC236}">
                <a16:creationId xmlns:a16="http://schemas.microsoft.com/office/drawing/2014/main" id="{0F37A87E-28B2-DE44-AFB2-AFB6B2CE6207}"/>
              </a:ext>
            </a:extLst>
          </p:cNvPr>
          <p:cNvPicPr>
            <a:picLocks noChangeAspect="1"/>
          </p:cNvPicPr>
          <p:nvPr/>
        </p:nvPicPr>
        <p:blipFill>
          <a:blip r:embed="rId5"/>
          <a:stretch>
            <a:fillRect/>
          </a:stretch>
        </p:blipFill>
        <p:spPr>
          <a:xfrm>
            <a:off x="5664200" y="3657600"/>
            <a:ext cx="1346200" cy="753872"/>
          </a:xfrm>
          <a:prstGeom prst="rect">
            <a:avLst/>
          </a:prstGeom>
        </p:spPr>
      </p:pic>
      <p:pic>
        <p:nvPicPr>
          <p:cNvPr id="5" name="Picture 4">
            <a:extLst>
              <a:ext uri="{FF2B5EF4-FFF2-40B4-BE49-F238E27FC236}">
                <a16:creationId xmlns:a16="http://schemas.microsoft.com/office/drawing/2014/main" id="{FD550CBD-714C-7B41-90F1-C46F1FC472B1}"/>
              </a:ext>
            </a:extLst>
          </p:cNvPr>
          <p:cNvPicPr>
            <a:picLocks noChangeAspect="1"/>
          </p:cNvPicPr>
          <p:nvPr/>
        </p:nvPicPr>
        <p:blipFill>
          <a:blip r:embed="rId6"/>
          <a:stretch>
            <a:fillRect/>
          </a:stretch>
        </p:blipFill>
        <p:spPr>
          <a:xfrm>
            <a:off x="3931292" y="4654550"/>
            <a:ext cx="1263009" cy="797218"/>
          </a:xfrm>
          <a:prstGeom prst="rect">
            <a:avLst/>
          </a:prstGeom>
        </p:spPr>
      </p:pic>
      <p:pic>
        <p:nvPicPr>
          <p:cNvPr id="6" name="Picture 5">
            <a:extLst>
              <a:ext uri="{FF2B5EF4-FFF2-40B4-BE49-F238E27FC236}">
                <a16:creationId xmlns:a16="http://schemas.microsoft.com/office/drawing/2014/main" id="{3B97799E-3414-2846-A9D8-6BEB7C196D49}"/>
              </a:ext>
            </a:extLst>
          </p:cNvPr>
          <p:cNvPicPr>
            <a:picLocks noChangeAspect="1"/>
          </p:cNvPicPr>
          <p:nvPr/>
        </p:nvPicPr>
        <p:blipFill>
          <a:blip r:embed="rId7"/>
          <a:stretch>
            <a:fillRect/>
          </a:stretch>
        </p:blipFill>
        <p:spPr>
          <a:xfrm>
            <a:off x="2143127" y="5745962"/>
            <a:ext cx="1095374" cy="691406"/>
          </a:xfrm>
          <a:prstGeom prst="rect">
            <a:avLst/>
          </a:prstGeom>
        </p:spPr>
      </p:pic>
    </p:spTree>
    <p:extLst>
      <p:ext uri="{BB962C8B-B14F-4D97-AF65-F5344CB8AC3E}">
        <p14:creationId xmlns:p14="http://schemas.microsoft.com/office/powerpoint/2010/main" val="15317802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49675"/>
                                        </p:tgtEl>
                                        <p:attrNameLst>
                                          <p:attrName>style.visibility</p:attrName>
                                        </p:attrNameLst>
                                      </p:cBhvr>
                                      <p:to>
                                        <p:strVal val="visible"/>
                                      </p:to>
                                    </p:set>
                                    <p:animEffect transition="in" filter="wipe(left)">
                                      <p:cBhvr>
                                        <p:cTn id="7" dur="500"/>
                                        <p:tgtEl>
                                          <p:spTgt spid="1649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49681"/>
                                        </p:tgtEl>
                                        <p:attrNameLst>
                                          <p:attrName>style.visibility</p:attrName>
                                        </p:attrNameLst>
                                      </p:cBhvr>
                                      <p:to>
                                        <p:strVal val="visible"/>
                                      </p:to>
                                    </p:set>
                                    <p:animEffect transition="in" filter="wipe(down)">
                                      <p:cBhvr>
                                        <p:cTn id="12" dur="500"/>
                                        <p:tgtEl>
                                          <p:spTgt spid="16496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649667"/>
                                        </p:tgtEl>
                                        <p:attrNameLst>
                                          <p:attrName>style.visibility</p:attrName>
                                        </p:attrNameLst>
                                      </p:cBhvr>
                                      <p:to>
                                        <p:strVal val="visible"/>
                                      </p:to>
                                    </p:set>
                                    <p:animEffect transition="in" filter="box(out)">
                                      <p:cBhvr>
                                        <p:cTn id="17" dur="500"/>
                                        <p:tgtEl>
                                          <p:spTgt spid="16496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1649687"/>
                                        </p:tgtEl>
                                        <p:attrNameLst>
                                          <p:attrName>style.visibility</p:attrName>
                                        </p:attrNameLst>
                                      </p:cBhvr>
                                      <p:to>
                                        <p:strVal val="visible"/>
                                      </p:to>
                                    </p:set>
                                    <p:animEffect transition="in" filter="strips(upRight)">
                                      <p:cBhvr>
                                        <p:cTn id="22" dur="500"/>
                                        <p:tgtEl>
                                          <p:spTgt spid="164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9378-7424-4B9A-95C0-D0E8C4198048}"/>
              </a:ext>
            </a:extLst>
          </p:cNvPr>
          <p:cNvSpPr>
            <a:spLocks noGrp="1"/>
          </p:cNvSpPr>
          <p:nvPr>
            <p:ph type="title"/>
          </p:nvPr>
        </p:nvSpPr>
        <p:spPr/>
        <p:txBody>
          <a:bodyPr/>
          <a:lstStyle/>
          <a:p>
            <a:r>
              <a:rPr lang="en-IN" sz="3200" dirty="0"/>
              <a:t>Managing Warranties and Guarantees</a:t>
            </a:r>
          </a:p>
        </p:txBody>
      </p:sp>
      <p:sp>
        <p:nvSpPr>
          <p:cNvPr id="3" name="Content Placeholder 2">
            <a:extLst>
              <a:ext uri="{FF2B5EF4-FFF2-40B4-BE49-F238E27FC236}">
                <a16:creationId xmlns:a16="http://schemas.microsoft.com/office/drawing/2014/main" id="{F7995F38-F178-4AD2-819C-FC5B5ABA9A1B}"/>
              </a:ext>
            </a:extLst>
          </p:cNvPr>
          <p:cNvSpPr>
            <a:spLocks noGrp="1"/>
          </p:cNvSpPr>
          <p:nvPr>
            <p:ph sz="quarter" idx="13"/>
          </p:nvPr>
        </p:nvSpPr>
        <p:spPr>
          <a:xfrm>
            <a:off x="12700" y="1554920"/>
            <a:ext cx="9296400" cy="4663335"/>
          </a:xfrm>
        </p:spPr>
        <p:txBody>
          <a:bodyPr/>
          <a:lstStyle/>
          <a:p>
            <a:r>
              <a:rPr lang="en-IN" b="1" dirty="0">
                <a:solidFill>
                  <a:srgbClr val="00B050"/>
                </a:solidFill>
              </a:rPr>
              <a:t>Guarantee</a:t>
            </a:r>
          </a:p>
          <a:p>
            <a:pPr lvl="1"/>
            <a:r>
              <a:rPr lang="en-IN" dirty="0"/>
              <a:t>If a product fails to function as promised by the company or as customers expect, the company will provide some type of compensation to the purchaser</a:t>
            </a:r>
          </a:p>
          <a:p>
            <a:r>
              <a:rPr lang="en-IN" b="1" dirty="0">
                <a:solidFill>
                  <a:srgbClr val="00B050"/>
                </a:solidFill>
              </a:rPr>
              <a:t>Warranties</a:t>
            </a:r>
          </a:p>
          <a:p>
            <a:pPr lvl="1"/>
            <a:r>
              <a:rPr lang="en-IN" dirty="0"/>
              <a:t>Cover the repair or replacement of the purchased item and usually do not allow the customer to return the product for a refund</a:t>
            </a:r>
          </a:p>
          <a:p>
            <a:pPr lvl="1"/>
            <a:endParaRPr lang="en-IN" dirty="0"/>
          </a:p>
          <a:p>
            <a:pPr lvl="1"/>
            <a:r>
              <a:rPr lang="en-IN" dirty="0"/>
              <a:t>A company’s </a:t>
            </a:r>
            <a:r>
              <a:rPr lang="en-IN" dirty="0">
                <a:solidFill>
                  <a:srgbClr val="FF0000"/>
                </a:solidFill>
              </a:rPr>
              <a:t>promise</a:t>
            </a:r>
            <a:r>
              <a:rPr lang="en-IN" dirty="0"/>
              <a:t> that its products will </a:t>
            </a:r>
            <a:r>
              <a:rPr lang="en-IN" dirty="0">
                <a:solidFill>
                  <a:srgbClr val="FF0000"/>
                </a:solidFill>
              </a:rPr>
              <a:t>perform as stated</a:t>
            </a:r>
          </a:p>
          <a:p>
            <a:pPr lvl="1"/>
            <a:r>
              <a:rPr lang="en-IN" dirty="0">
                <a:solidFill>
                  <a:schemeClr val="tx1"/>
                </a:solidFill>
              </a:rPr>
              <a:t>Adds credibility, reduces risk</a:t>
            </a:r>
          </a:p>
        </p:txBody>
      </p:sp>
    </p:spTree>
    <p:extLst>
      <p:ext uri="{BB962C8B-B14F-4D97-AF65-F5344CB8AC3E}">
        <p14:creationId xmlns:p14="http://schemas.microsoft.com/office/powerpoint/2010/main" val="396181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6C4AF2B6-9CCE-D24B-AEDD-3AC586E135DA}"/>
              </a:ext>
            </a:extLst>
          </p:cNvPr>
          <p:cNvSpPr>
            <a:spLocks noGrp="1"/>
          </p:cNvSpPr>
          <p:nvPr>
            <p:ph type="title"/>
          </p:nvPr>
        </p:nvSpPr>
        <p:spPr>
          <a:xfrm>
            <a:off x="221673" y="138550"/>
            <a:ext cx="8229600" cy="1143000"/>
          </a:xfrm>
        </p:spPr>
        <p:txBody>
          <a:bodyPr/>
          <a:lstStyle/>
          <a:p>
            <a:pPr algn="ctr">
              <a:defRPr/>
            </a:pPr>
            <a:r>
              <a:rPr lang="en-US" sz="4000" cap="none" dirty="0">
                <a:effectLst>
                  <a:outerShdw blurRad="38100" dist="38100" dir="2700000" algn="tl">
                    <a:srgbClr val="C0C0C0"/>
                  </a:outerShdw>
                </a:effectLst>
                <a:latin typeface="Bell MT" panose="02020503060305020303" pitchFamily="18" charset="0"/>
              </a:rPr>
              <a:t> </a:t>
            </a:r>
            <a:br>
              <a:rPr lang="en-US" sz="4000" cap="none" dirty="0">
                <a:effectLst>
                  <a:outerShdw blurRad="38100" dist="38100" dir="2700000" algn="tl">
                    <a:srgbClr val="C0C0C0"/>
                  </a:outerShdw>
                </a:effectLst>
                <a:latin typeface="Bell MT" panose="02020503060305020303" pitchFamily="18" charset="0"/>
              </a:rPr>
            </a:br>
            <a:r>
              <a:rPr lang="en-US" sz="4000" b="1" cap="none" dirty="0">
                <a:effectLst>
                  <a:outerShdw blurRad="38100" dist="38100" dir="2700000" algn="tl">
                    <a:srgbClr val="C0C0C0"/>
                  </a:outerShdw>
                </a:effectLst>
                <a:latin typeface="+mj-lt"/>
              </a:rPr>
              <a:t>The Marketing Mix</a:t>
            </a:r>
            <a:br>
              <a:rPr lang="en-US" sz="4000" b="1" cap="none" dirty="0">
                <a:effectLst>
                  <a:outerShdw blurRad="38100" dist="38100" dir="2700000" algn="tl">
                    <a:srgbClr val="C0C0C0"/>
                  </a:outerShdw>
                </a:effectLst>
                <a:latin typeface="+mj-lt"/>
              </a:rPr>
            </a:br>
            <a:r>
              <a:rPr lang="en-US" sz="4000" b="1" cap="none" dirty="0">
                <a:effectLst>
                  <a:outerShdw blurRad="38100" dist="38100" dir="2700000" algn="tl">
                    <a:srgbClr val="C0C0C0"/>
                  </a:outerShdw>
                </a:effectLst>
                <a:latin typeface="+mj-lt"/>
              </a:rPr>
              <a:t>The Four Ps</a:t>
            </a:r>
          </a:p>
        </p:txBody>
      </p:sp>
      <p:sp>
        <p:nvSpPr>
          <p:cNvPr id="67586" name="Footer Placeholder 5">
            <a:extLst>
              <a:ext uri="{FF2B5EF4-FFF2-40B4-BE49-F238E27FC236}">
                <a16:creationId xmlns:a16="http://schemas.microsoft.com/office/drawing/2014/main" id="{A9B12FE1-82B2-2343-8C47-9595BA26610D}"/>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63055"/>
              </a:buClr>
              <a:buChar char="•"/>
              <a:defRPr sz="3200">
                <a:solidFill>
                  <a:srgbClr val="A63055"/>
                </a:solidFill>
                <a:latin typeface="Avenir Black" panose="02000503020000020003" pitchFamily="2" charset="0"/>
                <a:ea typeface="MS PGothic" panose="020B0600070205080204" pitchFamily="34" charset="-128"/>
                <a:cs typeface="Avenir Black" panose="02000503020000020003" pitchFamily="2" charset="0"/>
              </a:defRPr>
            </a:lvl1pPr>
            <a:lvl2pPr marL="742950" indent="-285750">
              <a:spcBef>
                <a:spcPct val="20000"/>
              </a:spcBef>
              <a:buClr>
                <a:schemeClr val="tx1"/>
              </a:buClr>
              <a:buFont typeface="Arial" panose="020B0604020202020204" pitchFamily="34" charset="0"/>
              <a:buChar char="–"/>
              <a:defRPr sz="2800">
                <a:solidFill>
                  <a:srgbClr val="1380AA"/>
                </a:solidFill>
                <a:latin typeface="Avenir Heavy" panose="02000503020000020003" pitchFamily="2" charset="0"/>
                <a:ea typeface="MS PGothic" panose="020B0600070205080204" pitchFamily="34" charset="-128"/>
                <a:cs typeface="Avenir Heavy" panose="02000503020000020003" pitchFamily="2" charset="0"/>
              </a:defRPr>
            </a:lvl2pPr>
            <a:lvl3pPr marL="1143000" indent="-228600">
              <a:spcBef>
                <a:spcPct val="20000"/>
              </a:spcBef>
              <a:buClr>
                <a:schemeClr val="tx1"/>
              </a:buClr>
              <a:buChar char="•"/>
              <a:defRPr sz="2400">
                <a:solidFill>
                  <a:schemeClr val="tx1"/>
                </a:solidFill>
                <a:latin typeface="Avenir Black" panose="02000503020000020003" pitchFamily="2" charset="0"/>
                <a:ea typeface="MS PGothic" panose="020B0600070205080204" pitchFamily="34" charset="-128"/>
                <a:cs typeface="Avenir Black" panose="02000503020000020003" pitchFamily="2"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9pPr>
          </a:lstStyle>
          <a:p>
            <a:pPr algn="r">
              <a:spcBef>
                <a:spcPct val="0"/>
              </a:spcBef>
              <a:buClrTx/>
              <a:buFontTx/>
              <a:buNone/>
            </a:pPr>
            <a:r>
              <a:rPr lang="en-US" altLang="en-US" sz="1400">
                <a:solidFill>
                  <a:srgbClr val="262673"/>
                </a:solidFill>
                <a:latin typeface="Arial" panose="020B0604020202020204" pitchFamily="34" charset="0"/>
              </a:rPr>
              <a:t>Copyright © 2016 Pearson Education, Inc.                           	1-</a:t>
            </a:r>
            <a:fld id="{0A8E6CA3-0DF6-8D4B-A3E1-73563176D6E6}" type="slidenum">
              <a:rPr lang="en-US" altLang="en-US" sz="1400" smtClean="0">
                <a:solidFill>
                  <a:srgbClr val="262673"/>
                </a:solidFill>
                <a:latin typeface="Arial" panose="020B0604020202020204" pitchFamily="34" charset="0"/>
              </a:rPr>
              <a:pPr algn="r">
                <a:spcBef>
                  <a:spcPct val="0"/>
                </a:spcBef>
                <a:buClrTx/>
                <a:buFontTx/>
                <a:buNone/>
              </a:pPr>
              <a:t>2</a:t>
            </a:fld>
            <a:endParaRPr lang="en-US" altLang="en-US" sz="1400">
              <a:solidFill>
                <a:srgbClr val="262673"/>
              </a:solidFill>
              <a:latin typeface="Arial" panose="020B0604020202020204" pitchFamily="34" charset="0"/>
            </a:endParaRPr>
          </a:p>
        </p:txBody>
      </p:sp>
      <p:pic>
        <p:nvPicPr>
          <p:cNvPr id="67587" name="Picture 1">
            <a:extLst>
              <a:ext uri="{FF2B5EF4-FFF2-40B4-BE49-F238E27FC236}">
                <a16:creationId xmlns:a16="http://schemas.microsoft.com/office/drawing/2014/main" id="{306E7D5F-3197-9E4F-AECD-0FF891919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1" y="1669473"/>
            <a:ext cx="9141869" cy="49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F3344B16-D923-E04E-8F37-E308984C68C9}"/>
              </a:ext>
            </a:extLst>
          </p:cNvPr>
          <p:cNvSpPr/>
          <p:nvPr/>
        </p:nvSpPr>
        <p:spPr>
          <a:xfrm>
            <a:off x="221673" y="3149600"/>
            <a:ext cx="1924627" cy="2946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86743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D990-F021-4D83-A0CE-C5085C3D28D5}"/>
              </a:ext>
            </a:extLst>
          </p:cNvPr>
          <p:cNvSpPr>
            <a:spLocks noGrp="1"/>
          </p:cNvSpPr>
          <p:nvPr>
            <p:ph type="title"/>
          </p:nvPr>
        </p:nvSpPr>
        <p:spPr/>
        <p:txBody>
          <a:bodyPr/>
          <a:lstStyle/>
          <a:p>
            <a:r>
              <a:rPr lang="en-IN" dirty="0"/>
              <a:t>Products</a:t>
            </a:r>
            <a:endParaRPr lang="en-IN" sz="2000" b="0" dirty="0"/>
          </a:p>
        </p:txBody>
      </p:sp>
      <p:sp>
        <p:nvSpPr>
          <p:cNvPr id="3" name="Content Placeholder 2">
            <a:extLst>
              <a:ext uri="{FF2B5EF4-FFF2-40B4-BE49-F238E27FC236}">
                <a16:creationId xmlns:a16="http://schemas.microsoft.com/office/drawing/2014/main" id="{D91B123F-20BC-4C88-942A-3CCDF7A73748}"/>
              </a:ext>
            </a:extLst>
          </p:cNvPr>
          <p:cNvSpPr>
            <a:spLocks noGrp="1"/>
          </p:cNvSpPr>
          <p:nvPr>
            <p:ph sz="quarter" idx="13"/>
          </p:nvPr>
        </p:nvSpPr>
        <p:spPr/>
        <p:txBody>
          <a:bodyPr/>
          <a:lstStyle/>
          <a:p>
            <a:r>
              <a:rPr lang="en-IN" dirty="0"/>
              <a:t>To be successful, companies must offer products and services of </a:t>
            </a:r>
            <a:r>
              <a:rPr lang="en-IN" dirty="0">
                <a:solidFill>
                  <a:srgbClr val="FF0000"/>
                </a:solidFill>
              </a:rPr>
              <a:t>superior quality </a:t>
            </a:r>
            <a:r>
              <a:rPr lang="en-IN" dirty="0"/>
              <a:t>that provide </a:t>
            </a:r>
            <a:r>
              <a:rPr lang="en-IN" dirty="0">
                <a:solidFill>
                  <a:srgbClr val="FF0000"/>
                </a:solidFill>
              </a:rPr>
              <a:t>unsurpassed customer value</a:t>
            </a:r>
          </a:p>
          <a:p>
            <a:r>
              <a:rPr lang="en-IN" dirty="0">
                <a:solidFill>
                  <a:srgbClr val="00B050"/>
                </a:solidFill>
              </a:rPr>
              <a:t>Product + Brand +Service </a:t>
            </a:r>
            <a:r>
              <a:rPr lang="en-IN" dirty="0"/>
              <a:t>= Core Drivers of Customer Benefits </a:t>
            </a:r>
          </a:p>
          <a:p>
            <a:r>
              <a:rPr lang="en-IN" dirty="0"/>
              <a:t>Reasons why consumers are willing to purchase a particular offering</a:t>
            </a:r>
          </a:p>
          <a:p>
            <a:r>
              <a:rPr lang="en-IN" dirty="0">
                <a:solidFill>
                  <a:srgbClr val="00B050"/>
                </a:solidFill>
              </a:rPr>
              <a:t>Customer Value Proposition</a:t>
            </a:r>
            <a:r>
              <a:rPr lang="en-IN" dirty="0"/>
              <a:t>: Difference between benefits the customer gets and the costs of each choice</a:t>
            </a:r>
          </a:p>
        </p:txBody>
      </p:sp>
    </p:spTree>
    <p:extLst>
      <p:ext uri="{BB962C8B-B14F-4D97-AF65-F5344CB8AC3E}">
        <p14:creationId xmlns:p14="http://schemas.microsoft.com/office/powerpoint/2010/main" val="61320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09BD-02F5-934A-AC34-96599C59A736}"/>
              </a:ext>
            </a:extLst>
          </p:cNvPr>
          <p:cNvSpPr>
            <a:spLocks noGrp="1"/>
          </p:cNvSpPr>
          <p:nvPr>
            <p:ph type="title"/>
          </p:nvPr>
        </p:nvSpPr>
        <p:spPr>
          <a:xfrm>
            <a:off x="-647700" y="-304800"/>
            <a:ext cx="9080500" cy="1143000"/>
          </a:xfrm>
        </p:spPr>
        <p:txBody>
          <a:bodyPr/>
          <a:lstStyle/>
          <a:p>
            <a:pPr>
              <a:defRPr/>
            </a:pPr>
            <a:br>
              <a:rPr lang="en-US" sz="4000" cap="none" dirty="0">
                <a:effectLst>
                  <a:outerShdw blurRad="38100" dist="38100" dir="2700000" algn="tl">
                    <a:srgbClr val="C0C0C0"/>
                  </a:outerShdw>
                </a:effectLst>
                <a:latin typeface="Bell MT" panose="02020503060305020303" pitchFamily="18" charset="0"/>
              </a:rPr>
            </a:br>
            <a:r>
              <a:rPr lang="en-US" sz="4000" cap="none" dirty="0">
                <a:effectLst>
                  <a:outerShdw blurRad="38100" dist="38100" dir="2700000" algn="tl">
                    <a:srgbClr val="C0C0C0"/>
                  </a:outerShdw>
                </a:effectLst>
                <a:latin typeface="Bell MT" panose="02020503060305020303" pitchFamily="18" charset="0"/>
              </a:rPr>
              <a:t>            </a:t>
            </a:r>
            <a:r>
              <a:rPr lang="en-US" sz="4000" dirty="0">
                <a:effectLst>
                  <a:outerShdw blurRad="38100" dist="38100" dir="2700000" algn="tl">
                    <a:srgbClr val="C0C0C0"/>
                  </a:outerShdw>
                </a:effectLst>
                <a:latin typeface="+mj-lt"/>
              </a:rPr>
              <a:t>Designing a Product Offering</a:t>
            </a:r>
            <a:endParaRPr lang="en-US" sz="4000" cap="none" dirty="0">
              <a:effectLst>
                <a:outerShdw blurRad="38100" dist="38100" dir="2700000" algn="tl">
                  <a:srgbClr val="C0C0C0"/>
                </a:outerShdw>
              </a:effectLst>
              <a:latin typeface="Bell MT" panose="02020503060305020303" pitchFamily="18" charset="0"/>
            </a:endParaRPr>
          </a:p>
        </p:txBody>
      </p:sp>
      <p:pic>
        <p:nvPicPr>
          <p:cNvPr id="18434" name="Picture 3">
            <a:extLst>
              <a:ext uri="{FF2B5EF4-FFF2-40B4-BE49-F238E27FC236}">
                <a16:creationId xmlns:a16="http://schemas.microsoft.com/office/drawing/2014/main" id="{9ED1E6F6-7BF9-9948-BEEC-E4574CE27F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3084"/>
            <a:ext cx="8483600" cy="53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2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B480-1674-4D40-A0F4-330643265573}"/>
              </a:ext>
            </a:extLst>
          </p:cNvPr>
          <p:cNvSpPr>
            <a:spLocks noGrp="1"/>
          </p:cNvSpPr>
          <p:nvPr>
            <p:ph type="title"/>
          </p:nvPr>
        </p:nvSpPr>
        <p:spPr>
          <a:xfrm>
            <a:off x="2273300" y="-305329"/>
            <a:ext cx="8229600" cy="1097279"/>
          </a:xfrm>
        </p:spPr>
        <p:txBody>
          <a:bodyPr/>
          <a:lstStyle/>
          <a:p>
            <a:r>
              <a:rPr lang="en-IN" dirty="0"/>
              <a:t>Product Differentiation </a:t>
            </a:r>
            <a:endParaRPr lang="en-IN" b="0" dirty="0"/>
          </a:p>
        </p:txBody>
      </p:sp>
      <p:sp>
        <p:nvSpPr>
          <p:cNvPr id="6" name="TextBox 5">
            <a:extLst>
              <a:ext uri="{FF2B5EF4-FFF2-40B4-BE49-F238E27FC236}">
                <a16:creationId xmlns:a16="http://schemas.microsoft.com/office/drawing/2014/main" id="{A47331A7-148E-E745-9872-2F4FF09AE8CE}"/>
              </a:ext>
            </a:extLst>
          </p:cNvPr>
          <p:cNvSpPr txBox="1"/>
          <p:nvPr/>
        </p:nvSpPr>
        <p:spPr>
          <a:xfrm>
            <a:off x="711200" y="1198350"/>
            <a:ext cx="7569200" cy="2492990"/>
          </a:xfrm>
          <a:prstGeom prst="rect">
            <a:avLst/>
          </a:prstGeom>
          <a:noFill/>
        </p:spPr>
        <p:txBody>
          <a:bodyPr wrap="square" rtlCol="0">
            <a:spAutoFit/>
          </a:bodyPr>
          <a:lstStyle/>
          <a:p>
            <a:pPr algn="ctr"/>
            <a:r>
              <a:rPr lang="en-US" sz="2400" dirty="0"/>
              <a:t>To successfully compete in any marketplace, products must be </a:t>
            </a:r>
            <a:r>
              <a:rPr lang="en-US" sz="2400" dirty="0">
                <a:solidFill>
                  <a:srgbClr val="FF0000"/>
                </a:solidFill>
              </a:rPr>
              <a:t>differentiated</a:t>
            </a:r>
            <a:r>
              <a:rPr lang="en-US" sz="2400" dirty="0"/>
              <a:t> from all other products available</a:t>
            </a:r>
          </a:p>
          <a:p>
            <a:pPr algn="ctr"/>
            <a:endParaRPr lang="en-US" sz="2400" dirty="0"/>
          </a:p>
          <a:p>
            <a:pPr algn="ctr"/>
            <a:endParaRPr lang="en-US" sz="2400" dirty="0"/>
          </a:p>
          <a:p>
            <a:pPr algn="ctr"/>
            <a:r>
              <a:rPr lang="en-US" sz="2000" dirty="0"/>
              <a:t>Well-differentiated products can create a </a:t>
            </a:r>
            <a:r>
              <a:rPr lang="en-US" sz="2000" dirty="0">
                <a:solidFill>
                  <a:srgbClr val="FF0000"/>
                </a:solidFill>
              </a:rPr>
              <a:t>competitive advantage</a:t>
            </a:r>
          </a:p>
          <a:p>
            <a:pPr algn="ctr"/>
            <a:endParaRPr lang="en-US" sz="2000" dirty="0"/>
          </a:p>
          <a:p>
            <a:r>
              <a:rPr lang="en-US" sz="2000" dirty="0"/>
              <a:t>                </a:t>
            </a:r>
            <a:endParaRPr lang="en-US" sz="2400" dirty="0"/>
          </a:p>
        </p:txBody>
      </p:sp>
      <p:pic>
        <p:nvPicPr>
          <p:cNvPr id="8" name="Picture 7">
            <a:extLst>
              <a:ext uri="{FF2B5EF4-FFF2-40B4-BE49-F238E27FC236}">
                <a16:creationId xmlns:a16="http://schemas.microsoft.com/office/drawing/2014/main" id="{B0ACB135-9F0D-7E48-8F7D-03BDE9C98C65}"/>
              </a:ext>
            </a:extLst>
          </p:cNvPr>
          <p:cNvPicPr>
            <a:picLocks noChangeAspect="1"/>
          </p:cNvPicPr>
          <p:nvPr/>
        </p:nvPicPr>
        <p:blipFill>
          <a:blip r:embed="rId3"/>
          <a:stretch>
            <a:fillRect/>
          </a:stretch>
        </p:blipFill>
        <p:spPr>
          <a:xfrm>
            <a:off x="3746500" y="3092033"/>
            <a:ext cx="4445000" cy="2540000"/>
          </a:xfrm>
          <a:prstGeom prst="rect">
            <a:avLst/>
          </a:prstGeom>
        </p:spPr>
      </p:pic>
    </p:spTree>
    <p:extLst>
      <p:ext uri="{BB962C8B-B14F-4D97-AF65-F5344CB8AC3E}">
        <p14:creationId xmlns:p14="http://schemas.microsoft.com/office/powerpoint/2010/main" val="78919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1D6F-64C2-4844-905E-7DA2B8756DB1}"/>
              </a:ext>
            </a:extLst>
          </p:cNvPr>
          <p:cNvSpPr>
            <a:spLocks noGrp="1"/>
          </p:cNvSpPr>
          <p:nvPr>
            <p:ph type="title"/>
          </p:nvPr>
        </p:nvSpPr>
        <p:spPr/>
        <p:txBody>
          <a:bodyPr/>
          <a:lstStyle/>
          <a:p>
            <a:r>
              <a:rPr lang="en-IN" dirty="0"/>
              <a:t>Product Differentiation </a:t>
            </a:r>
            <a:endParaRPr lang="en-IN" sz="2000" b="0" dirty="0"/>
          </a:p>
        </p:txBody>
      </p:sp>
      <p:sp>
        <p:nvSpPr>
          <p:cNvPr id="3" name="Content Placeholder 2">
            <a:extLst>
              <a:ext uri="{FF2B5EF4-FFF2-40B4-BE49-F238E27FC236}">
                <a16:creationId xmlns:a16="http://schemas.microsoft.com/office/drawing/2014/main" id="{5C96A5A6-5986-40DB-B46F-FEE506409055}"/>
              </a:ext>
            </a:extLst>
          </p:cNvPr>
          <p:cNvSpPr>
            <a:spLocks noGrp="1"/>
          </p:cNvSpPr>
          <p:nvPr>
            <p:ph sz="quarter" idx="13"/>
          </p:nvPr>
        </p:nvSpPr>
        <p:spPr>
          <a:xfrm>
            <a:off x="457200" y="1556327"/>
            <a:ext cx="8229600" cy="1329748"/>
          </a:xfrm>
        </p:spPr>
        <p:txBody>
          <a:bodyPr/>
          <a:lstStyle/>
          <a:p>
            <a:pPr marL="432" indent="0">
              <a:buNone/>
            </a:pPr>
            <a:r>
              <a:rPr lang="en-US" sz="1800" b="1" dirty="0"/>
              <a:t>Attributes on the basis of which to </a:t>
            </a:r>
            <a:r>
              <a:rPr lang="en-US" sz="1800" b="1" dirty="0">
                <a:solidFill>
                  <a:srgbClr val="00B050"/>
                </a:solidFill>
              </a:rPr>
              <a:t>differentiate</a:t>
            </a:r>
            <a:r>
              <a:rPr lang="en-US" sz="1800" b="1" dirty="0"/>
              <a:t> include:</a:t>
            </a:r>
          </a:p>
          <a:p>
            <a:r>
              <a:rPr lang="en-IN" sz="1800" dirty="0"/>
              <a:t>Core functionality (must deliver on core benefit)</a:t>
            </a:r>
          </a:p>
          <a:p>
            <a:r>
              <a:rPr lang="en-IN" sz="1800" dirty="0"/>
              <a:t>Features (</a:t>
            </a:r>
            <a:r>
              <a:rPr lang="en-IN" sz="1800" dirty="0">
                <a:solidFill>
                  <a:srgbClr val="FF0000"/>
                </a:solidFill>
              </a:rPr>
              <a:t>N.B. Feature Fatigue</a:t>
            </a:r>
            <a:r>
              <a:rPr lang="en-IN" sz="1800" dirty="0"/>
              <a:t>)</a:t>
            </a:r>
          </a:p>
          <a:p>
            <a:r>
              <a:rPr lang="en-IN" sz="1800" dirty="0"/>
              <a:t>Performance quality (</a:t>
            </a:r>
            <a:r>
              <a:rPr lang="en-IN" sz="1800" dirty="0">
                <a:solidFill>
                  <a:srgbClr val="00B050"/>
                </a:solidFill>
              </a:rPr>
              <a:t>continuous improvement</a:t>
            </a:r>
            <a:r>
              <a:rPr lang="en-IN" sz="1800" dirty="0"/>
              <a:t>)</a:t>
            </a:r>
          </a:p>
          <a:p>
            <a:r>
              <a:rPr lang="en-IN" sz="1800" dirty="0"/>
              <a:t>Conformance quality (ensures identical products)</a:t>
            </a:r>
          </a:p>
          <a:p>
            <a:r>
              <a:rPr lang="en-IN" sz="1800" dirty="0"/>
              <a:t>Durability (longest-lasting?)</a:t>
            </a:r>
          </a:p>
          <a:p>
            <a:r>
              <a:rPr lang="en-IN" sz="1800" dirty="0"/>
              <a:t>Reliability (best-in-class)</a:t>
            </a:r>
          </a:p>
          <a:p>
            <a:r>
              <a:rPr lang="en-IN" sz="1800" dirty="0"/>
              <a:t>Form (size, shape, physical structure)</a:t>
            </a:r>
          </a:p>
          <a:p>
            <a:r>
              <a:rPr lang="en-IN" sz="1800" dirty="0"/>
              <a:t>Style (look and feel)</a:t>
            </a:r>
          </a:p>
          <a:p>
            <a:r>
              <a:rPr lang="en-IN" sz="1800" dirty="0"/>
              <a:t>Customization (unique)</a:t>
            </a:r>
          </a:p>
          <a:p>
            <a:pPr marL="458550" lvl="1" indent="0">
              <a:buNone/>
            </a:pPr>
            <a:endParaRPr lang="en-IN" dirty="0"/>
          </a:p>
        </p:txBody>
      </p:sp>
      <p:pic>
        <p:nvPicPr>
          <p:cNvPr id="8" name="Picture 7">
            <a:extLst>
              <a:ext uri="{FF2B5EF4-FFF2-40B4-BE49-F238E27FC236}">
                <a16:creationId xmlns:a16="http://schemas.microsoft.com/office/drawing/2014/main" id="{F3F892BE-9289-9D40-8D43-F969D393E3CA}"/>
              </a:ext>
            </a:extLst>
          </p:cNvPr>
          <p:cNvPicPr>
            <a:picLocks noChangeAspect="1"/>
          </p:cNvPicPr>
          <p:nvPr/>
        </p:nvPicPr>
        <p:blipFill>
          <a:blip r:embed="rId3"/>
          <a:stretch>
            <a:fillRect/>
          </a:stretch>
        </p:blipFill>
        <p:spPr>
          <a:xfrm>
            <a:off x="6864350" y="2582064"/>
            <a:ext cx="1720850" cy="1465278"/>
          </a:xfrm>
          <a:prstGeom prst="rect">
            <a:avLst/>
          </a:prstGeom>
        </p:spPr>
      </p:pic>
    </p:spTree>
    <p:extLst>
      <p:ext uri="{BB962C8B-B14F-4D97-AF65-F5344CB8AC3E}">
        <p14:creationId xmlns:p14="http://schemas.microsoft.com/office/powerpoint/2010/main" val="419018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1DC6-1FCC-4DF8-B9B8-7B5A86325436}"/>
              </a:ext>
            </a:extLst>
          </p:cNvPr>
          <p:cNvSpPr>
            <a:spLocks noGrp="1"/>
          </p:cNvSpPr>
          <p:nvPr>
            <p:ph type="title"/>
          </p:nvPr>
        </p:nvSpPr>
        <p:spPr/>
        <p:txBody>
          <a:bodyPr/>
          <a:lstStyle/>
          <a:p>
            <a:r>
              <a:rPr lang="en-IN" dirty="0"/>
              <a:t>Direct vs. Indirect Competitors </a:t>
            </a:r>
            <a:endParaRPr lang="en-IN" sz="2000" b="0" dirty="0"/>
          </a:p>
        </p:txBody>
      </p:sp>
      <p:sp>
        <p:nvSpPr>
          <p:cNvPr id="3" name="Content Placeholder 2">
            <a:extLst>
              <a:ext uri="{FF2B5EF4-FFF2-40B4-BE49-F238E27FC236}">
                <a16:creationId xmlns:a16="http://schemas.microsoft.com/office/drawing/2014/main" id="{244176B4-FF11-4B66-96F3-2762237F50CD}"/>
              </a:ext>
            </a:extLst>
          </p:cNvPr>
          <p:cNvSpPr>
            <a:spLocks noGrp="1"/>
          </p:cNvSpPr>
          <p:nvPr>
            <p:ph sz="quarter" idx="13"/>
          </p:nvPr>
        </p:nvSpPr>
        <p:spPr>
          <a:xfrm>
            <a:off x="203201" y="1554920"/>
            <a:ext cx="3987800" cy="4663335"/>
          </a:xfrm>
        </p:spPr>
        <p:txBody>
          <a:bodyPr/>
          <a:lstStyle/>
          <a:p>
            <a:pPr marL="458550" lvl="1" indent="0">
              <a:buNone/>
            </a:pPr>
            <a:r>
              <a:rPr lang="en-IN" b="1" dirty="0">
                <a:solidFill>
                  <a:srgbClr val="FF0000"/>
                </a:solidFill>
              </a:rPr>
              <a:t>DIRECT COMPETITION</a:t>
            </a:r>
          </a:p>
          <a:p>
            <a:pPr marL="458550" lvl="1" indent="0">
              <a:buNone/>
            </a:pPr>
            <a:endParaRPr lang="en-IN" b="1" dirty="0"/>
          </a:p>
          <a:p>
            <a:pPr marL="458550" lvl="1" indent="0" algn="ctr">
              <a:buNone/>
            </a:pPr>
            <a:r>
              <a:rPr lang="en-IN" b="1" dirty="0"/>
              <a:t> Same exact product</a:t>
            </a:r>
          </a:p>
          <a:p>
            <a:pPr marL="458550" lvl="1" indent="0" algn="ctr">
              <a:buNone/>
            </a:pPr>
            <a:r>
              <a:rPr lang="en-IN" b="1" dirty="0"/>
              <a:t>Same Market</a:t>
            </a:r>
          </a:p>
          <a:p>
            <a:pPr marL="458550" lvl="1" indent="0" algn="ctr">
              <a:buNone/>
            </a:pPr>
            <a:r>
              <a:rPr lang="en-IN" b="1" dirty="0"/>
              <a:t>Same Customer Need</a:t>
            </a:r>
          </a:p>
        </p:txBody>
      </p:sp>
      <p:sp>
        <p:nvSpPr>
          <p:cNvPr id="4" name="TextBox 3">
            <a:extLst>
              <a:ext uri="{FF2B5EF4-FFF2-40B4-BE49-F238E27FC236}">
                <a16:creationId xmlns:a16="http://schemas.microsoft.com/office/drawing/2014/main" id="{0802FF5F-B17E-8B44-800D-0EDF52E6AA52}"/>
              </a:ext>
            </a:extLst>
          </p:cNvPr>
          <p:cNvSpPr txBox="1"/>
          <p:nvPr/>
        </p:nvSpPr>
        <p:spPr>
          <a:xfrm>
            <a:off x="4838700" y="1587500"/>
            <a:ext cx="3848100" cy="3046988"/>
          </a:xfrm>
          <a:prstGeom prst="rect">
            <a:avLst/>
          </a:prstGeom>
          <a:noFill/>
        </p:spPr>
        <p:txBody>
          <a:bodyPr wrap="square" rtlCol="0">
            <a:spAutoFit/>
          </a:bodyPr>
          <a:lstStyle/>
          <a:p>
            <a:r>
              <a:rPr lang="en-US" sz="2400" b="1" dirty="0">
                <a:solidFill>
                  <a:srgbClr val="FF0000"/>
                </a:solidFill>
                <a:latin typeface="+mn-lt"/>
              </a:rPr>
              <a:t>INDIRECT</a:t>
            </a:r>
            <a:r>
              <a:rPr lang="en-US" b="1" dirty="0">
                <a:solidFill>
                  <a:srgbClr val="FF0000"/>
                </a:solidFill>
              </a:rPr>
              <a:t> </a:t>
            </a:r>
            <a:r>
              <a:rPr lang="en-US" sz="2400" b="1" dirty="0">
                <a:solidFill>
                  <a:srgbClr val="FF0000"/>
                </a:solidFill>
                <a:latin typeface="+mn-lt"/>
              </a:rPr>
              <a:t>COMPETITION</a:t>
            </a:r>
          </a:p>
          <a:p>
            <a:endParaRPr lang="en-US" sz="2400" b="1" dirty="0">
              <a:latin typeface="+mn-lt"/>
            </a:endParaRPr>
          </a:p>
          <a:p>
            <a:pPr algn="ctr"/>
            <a:r>
              <a:rPr lang="en-US" sz="2400" b="1" dirty="0">
                <a:latin typeface="+mn-lt"/>
              </a:rPr>
              <a:t>  Anything that is considered a substitutable product</a:t>
            </a:r>
          </a:p>
          <a:p>
            <a:pPr algn="ctr"/>
            <a:endParaRPr lang="en-US" sz="2400" b="1" dirty="0">
              <a:latin typeface="+mn-lt"/>
            </a:endParaRPr>
          </a:p>
          <a:p>
            <a:pPr algn="ctr"/>
            <a:r>
              <a:rPr lang="en-US" sz="2400" b="1" dirty="0">
                <a:latin typeface="+mn-lt"/>
              </a:rPr>
              <a:t>Could potentially satisfy the same need</a:t>
            </a:r>
          </a:p>
        </p:txBody>
      </p:sp>
      <p:sp>
        <p:nvSpPr>
          <p:cNvPr id="5" name="Rounded Rectangle 4">
            <a:extLst>
              <a:ext uri="{FF2B5EF4-FFF2-40B4-BE49-F238E27FC236}">
                <a16:creationId xmlns:a16="http://schemas.microsoft.com/office/drawing/2014/main" id="{2400B6EC-D915-8E4F-AD68-6962F623D0F8}"/>
              </a:ext>
            </a:extLst>
          </p:cNvPr>
          <p:cNvSpPr/>
          <p:nvPr/>
        </p:nvSpPr>
        <p:spPr>
          <a:xfrm>
            <a:off x="533400" y="1312650"/>
            <a:ext cx="3708400" cy="49056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Rounded Rectangle 5">
            <a:extLst>
              <a:ext uri="{FF2B5EF4-FFF2-40B4-BE49-F238E27FC236}">
                <a16:creationId xmlns:a16="http://schemas.microsoft.com/office/drawing/2014/main" id="{D990BB51-E87F-4349-AB82-210741263A38}"/>
              </a:ext>
            </a:extLst>
          </p:cNvPr>
          <p:cNvSpPr/>
          <p:nvPr/>
        </p:nvSpPr>
        <p:spPr>
          <a:xfrm>
            <a:off x="4838700" y="1350750"/>
            <a:ext cx="3848100" cy="49056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01717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1DC6-1FCC-4DF8-B9B8-7B5A86325436}"/>
              </a:ext>
            </a:extLst>
          </p:cNvPr>
          <p:cNvSpPr>
            <a:spLocks noGrp="1"/>
          </p:cNvSpPr>
          <p:nvPr>
            <p:ph type="title"/>
          </p:nvPr>
        </p:nvSpPr>
        <p:spPr/>
        <p:txBody>
          <a:bodyPr/>
          <a:lstStyle/>
          <a:p>
            <a:r>
              <a:rPr lang="en-IN" dirty="0"/>
              <a:t>      Direct vs. Indirect Competitors </a:t>
            </a:r>
            <a:endParaRPr lang="en-IN" sz="2000" b="0" dirty="0"/>
          </a:p>
        </p:txBody>
      </p:sp>
      <p:sp>
        <p:nvSpPr>
          <p:cNvPr id="3" name="Content Placeholder 2">
            <a:extLst>
              <a:ext uri="{FF2B5EF4-FFF2-40B4-BE49-F238E27FC236}">
                <a16:creationId xmlns:a16="http://schemas.microsoft.com/office/drawing/2014/main" id="{244176B4-FF11-4B66-96F3-2762237F50CD}"/>
              </a:ext>
            </a:extLst>
          </p:cNvPr>
          <p:cNvSpPr>
            <a:spLocks noGrp="1"/>
          </p:cNvSpPr>
          <p:nvPr>
            <p:ph sz="quarter" idx="13"/>
          </p:nvPr>
        </p:nvSpPr>
        <p:spPr>
          <a:xfrm>
            <a:off x="203201" y="1554920"/>
            <a:ext cx="3987800" cy="4663335"/>
          </a:xfrm>
        </p:spPr>
        <p:txBody>
          <a:bodyPr/>
          <a:lstStyle/>
          <a:p>
            <a:pPr marL="458550" lvl="1" indent="0">
              <a:buNone/>
            </a:pPr>
            <a:r>
              <a:rPr lang="en-IN" b="1" dirty="0">
                <a:solidFill>
                  <a:srgbClr val="FF0000"/>
                </a:solidFill>
              </a:rPr>
              <a:t>DIRECT COMPETITION</a:t>
            </a:r>
          </a:p>
          <a:p>
            <a:pPr marL="458550" lvl="1" indent="0">
              <a:buNone/>
            </a:pPr>
            <a:endParaRPr lang="en-IN" b="1" dirty="0"/>
          </a:p>
          <a:p>
            <a:pPr marL="458550" lvl="1" indent="0" algn="ctr">
              <a:buNone/>
            </a:pPr>
            <a:r>
              <a:rPr lang="en-IN" b="1" dirty="0"/>
              <a:t> </a:t>
            </a:r>
          </a:p>
        </p:txBody>
      </p:sp>
      <p:sp>
        <p:nvSpPr>
          <p:cNvPr id="4" name="TextBox 3">
            <a:extLst>
              <a:ext uri="{FF2B5EF4-FFF2-40B4-BE49-F238E27FC236}">
                <a16:creationId xmlns:a16="http://schemas.microsoft.com/office/drawing/2014/main" id="{0802FF5F-B17E-8B44-800D-0EDF52E6AA52}"/>
              </a:ext>
            </a:extLst>
          </p:cNvPr>
          <p:cNvSpPr txBox="1"/>
          <p:nvPr/>
        </p:nvSpPr>
        <p:spPr>
          <a:xfrm>
            <a:off x="4838700" y="1587500"/>
            <a:ext cx="3848100" cy="1200329"/>
          </a:xfrm>
          <a:prstGeom prst="rect">
            <a:avLst/>
          </a:prstGeom>
          <a:noFill/>
        </p:spPr>
        <p:txBody>
          <a:bodyPr wrap="square" rtlCol="0">
            <a:spAutoFit/>
          </a:bodyPr>
          <a:lstStyle/>
          <a:p>
            <a:r>
              <a:rPr lang="en-US" sz="2400" b="1" dirty="0">
                <a:solidFill>
                  <a:srgbClr val="FF0000"/>
                </a:solidFill>
                <a:latin typeface="+mn-lt"/>
              </a:rPr>
              <a:t>INDIRECT</a:t>
            </a:r>
            <a:r>
              <a:rPr lang="en-US" b="1" dirty="0">
                <a:solidFill>
                  <a:srgbClr val="FF0000"/>
                </a:solidFill>
              </a:rPr>
              <a:t> </a:t>
            </a:r>
            <a:r>
              <a:rPr lang="en-US" sz="2400" b="1" dirty="0">
                <a:solidFill>
                  <a:srgbClr val="FF0000"/>
                </a:solidFill>
                <a:latin typeface="+mn-lt"/>
              </a:rPr>
              <a:t>COMPETITION</a:t>
            </a:r>
          </a:p>
          <a:p>
            <a:endParaRPr lang="en-US" sz="2400" b="1" dirty="0">
              <a:latin typeface="+mn-lt"/>
            </a:endParaRPr>
          </a:p>
          <a:p>
            <a:pPr algn="ctr"/>
            <a:r>
              <a:rPr lang="en-US" sz="2400" b="1" dirty="0">
                <a:latin typeface="+mn-lt"/>
              </a:rPr>
              <a:t>  </a:t>
            </a:r>
          </a:p>
        </p:txBody>
      </p:sp>
      <p:pic>
        <p:nvPicPr>
          <p:cNvPr id="7" name="Picture 6">
            <a:extLst>
              <a:ext uri="{FF2B5EF4-FFF2-40B4-BE49-F238E27FC236}">
                <a16:creationId xmlns:a16="http://schemas.microsoft.com/office/drawing/2014/main" id="{EB1AD27C-C917-BA4D-80A4-B4497749586F}"/>
              </a:ext>
            </a:extLst>
          </p:cNvPr>
          <p:cNvPicPr>
            <a:picLocks noChangeAspect="1"/>
          </p:cNvPicPr>
          <p:nvPr/>
        </p:nvPicPr>
        <p:blipFill>
          <a:blip r:embed="rId3"/>
          <a:stretch>
            <a:fillRect/>
          </a:stretch>
        </p:blipFill>
        <p:spPr>
          <a:xfrm>
            <a:off x="800100" y="2787829"/>
            <a:ext cx="3206750" cy="1973385"/>
          </a:xfrm>
          <a:prstGeom prst="rect">
            <a:avLst/>
          </a:prstGeom>
        </p:spPr>
      </p:pic>
      <p:pic>
        <p:nvPicPr>
          <p:cNvPr id="8" name="Picture 7">
            <a:extLst>
              <a:ext uri="{FF2B5EF4-FFF2-40B4-BE49-F238E27FC236}">
                <a16:creationId xmlns:a16="http://schemas.microsoft.com/office/drawing/2014/main" id="{C4132B9C-763C-3B4E-8844-DEBB8CCF8ADC}"/>
              </a:ext>
            </a:extLst>
          </p:cNvPr>
          <p:cNvPicPr>
            <a:picLocks noChangeAspect="1"/>
          </p:cNvPicPr>
          <p:nvPr/>
        </p:nvPicPr>
        <p:blipFill>
          <a:blip r:embed="rId4"/>
          <a:stretch>
            <a:fillRect/>
          </a:stretch>
        </p:blipFill>
        <p:spPr>
          <a:xfrm>
            <a:off x="4972049" y="2724329"/>
            <a:ext cx="3397251" cy="2256568"/>
          </a:xfrm>
          <a:prstGeom prst="rect">
            <a:avLst/>
          </a:prstGeom>
        </p:spPr>
      </p:pic>
    </p:spTree>
    <p:extLst>
      <p:ext uri="{BB962C8B-B14F-4D97-AF65-F5344CB8AC3E}">
        <p14:creationId xmlns:p14="http://schemas.microsoft.com/office/powerpoint/2010/main" val="186186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1D6F-64C2-4844-905E-7DA2B8756DB1}"/>
              </a:ext>
            </a:extLst>
          </p:cNvPr>
          <p:cNvSpPr>
            <a:spLocks noGrp="1"/>
          </p:cNvSpPr>
          <p:nvPr>
            <p:ph type="title"/>
          </p:nvPr>
        </p:nvSpPr>
        <p:spPr/>
        <p:txBody>
          <a:bodyPr/>
          <a:lstStyle/>
          <a:p>
            <a:r>
              <a:rPr lang="en-IN" dirty="0"/>
              <a:t>Product Design </a:t>
            </a:r>
            <a:endParaRPr lang="en-IN" sz="2000" b="0" dirty="0"/>
          </a:p>
        </p:txBody>
      </p:sp>
      <p:sp>
        <p:nvSpPr>
          <p:cNvPr id="3" name="Content Placeholder 2">
            <a:extLst>
              <a:ext uri="{FF2B5EF4-FFF2-40B4-BE49-F238E27FC236}">
                <a16:creationId xmlns:a16="http://schemas.microsoft.com/office/drawing/2014/main" id="{5C96A5A6-5986-40DB-B46F-FEE506409055}"/>
              </a:ext>
            </a:extLst>
          </p:cNvPr>
          <p:cNvSpPr>
            <a:spLocks noGrp="1"/>
          </p:cNvSpPr>
          <p:nvPr>
            <p:ph sz="quarter" idx="13"/>
          </p:nvPr>
        </p:nvSpPr>
        <p:spPr>
          <a:xfrm>
            <a:off x="165100" y="1873827"/>
            <a:ext cx="7226300" cy="1329748"/>
          </a:xfrm>
        </p:spPr>
        <p:txBody>
          <a:bodyPr/>
          <a:lstStyle/>
          <a:p>
            <a:r>
              <a:rPr lang="en-IN" b="1" dirty="0"/>
              <a:t>Design</a:t>
            </a:r>
          </a:p>
          <a:p>
            <a:pPr lvl="1"/>
            <a:r>
              <a:rPr lang="en-IN" dirty="0"/>
              <a:t>Aesthetics -the way a product looks, feels, and functions is a powerful way to </a:t>
            </a:r>
            <a:r>
              <a:rPr lang="en-IN" dirty="0">
                <a:solidFill>
                  <a:srgbClr val="0070C0"/>
                </a:solidFill>
              </a:rPr>
              <a:t>differentiate</a:t>
            </a:r>
            <a:r>
              <a:rPr lang="en-IN" dirty="0"/>
              <a:t> it </a:t>
            </a:r>
          </a:p>
          <a:p>
            <a:pPr marL="458550" lvl="1" indent="0">
              <a:buNone/>
            </a:pPr>
            <a:endParaRPr lang="en-IN" dirty="0"/>
          </a:p>
        </p:txBody>
      </p:sp>
      <p:pic>
        <p:nvPicPr>
          <p:cNvPr id="5" name="Content Placeholder 4" descr="The front look of Tesla’s Model 3 car.">
            <a:extLst>
              <a:ext uri="{FF2B5EF4-FFF2-40B4-BE49-F238E27FC236}">
                <a16:creationId xmlns:a16="http://schemas.microsoft.com/office/drawing/2014/main" id="{E9F02208-4246-4C36-B561-CFF0DE159CFF}"/>
              </a:ext>
            </a:extLst>
          </p:cNvPr>
          <p:cNvPicPr>
            <a:picLocks noGrp="1" noChangeAspect="1"/>
          </p:cNvPicPr>
          <p:nvPr>
            <p:ph sz="quarter" idx="14"/>
          </p:nvPr>
        </p:nvPicPr>
        <p:blipFill>
          <a:blip r:embed="rId3"/>
          <a:stretch>
            <a:fillRect/>
          </a:stretch>
        </p:blipFill>
        <p:spPr>
          <a:xfrm>
            <a:off x="4927600" y="3762434"/>
            <a:ext cx="3886200" cy="2431267"/>
          </a:xfrm>
          <a:prstGeom prst="rect">
            <a:avLst/>
          </a:prstGeom>
        </p:spPr>
      </p:pic>
      <p:pic>
        <p:nvPicPr>
          <p:cNvPr id="6" name="Content Placeholder 4" descr="Bang and Olufsen speakers.">
            <a:extLst>
              <a:ext uri="{FF2B5EF4-FFF2-40B4-BE49-F238E27FC236}">
                <a16:creationId xmlns:a16="http://schemas.microsoft.com/office/drawing/2014/main" id="{CFB95AAD-4E26-BA42-9D6F-AE38E8BE6A66}"/>
              </a:ext>
            </a:extLst>
          </p:cNvPr>
          <p:cNvPicPr>
            <a:picLocks noChangeAspect="1"/>
          </p:cNvPicPr>
          <p:nvPr/>
        </p:nvPicPr>
        <p:blipFill>
          <a:blip r:embed="rId4"/>
          <a:stretch>
            <a:fillRect/>
          </a:stretch>
        </p:blipFill>
        <p:spPr>
          <a:xfrm>
            <a:off x="457200" y="3779348"/>
            <a:ext cx="3810000" cy="2511332"/>
          </a:xfrm>
          <a:prstGeom prst="rect">
            <a:avLst/>
          </a:prstGeom>
          <a:noFill/>
          <a:ln>
            <a:noFill/>
          </a:ln>
        </p:spPr>
      </p:pic>
      <p:pic>
        <p:nvPicPr>
          <p:cNvPr id="4" name="Picture 3">
            <a:extLst>
              <a:ext uri="{FF2B5EF4-FFF2-40B4-BE49-F238E27FC236}">
                <a16:creationId xmlns:a16="http://schemas.microsoft.com/office/drawing/2014/main" id="{27C423B0-EB8F-2F42-B35C-4C3CB0364F34}"/>
              </a:ext>
            </a:extLst>
          </p:cNvPr>
          <p:cNvPicPr>
            <a:picLocks noChangeAspect="1"/>
          </p:cNvPicPr>
          <p:nvPr/>
        </p:nvPicPr>
        <p:blipFill>
          <a:blip r:embed="rId5"/>
          <a:stretch>
            <a:fillRect/>
          </a:stretch>
        </p:blipFill>
        <p:spPr>
          <a:xfrm>
            <a:off x="5517995" y="673100"/>
            <a:ext cx="3029105" cy="1612900"/>
          </a:xfrm>
          <a:prstGeom prst="rect">
            <a:avLst/>
          </a:prstGeom>
        </p:spPr>
      </p:pic>
    </p:spTree>
    <p:extLst>
      <p:ext uri="{BB962C8B-B14F-4D97-AF65-F5344CB8AC3E}">
        <p14:creationId xmlns:p14="http://schemas.microsoft.com/office/powerpoint/2010/main" val="738540891"/>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148775</TotalTime>
  <Words>1630</Words>
  <Application>Microsoft Macintosh PowerPoint</Application>
  <PresentationFormat>On-screen Show (4:3)</PresentationFormat>
  <Paragraphs>173</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Bell MT</vt:lpstr>
      <vt:lpstr>MS PGothic</vt:lpstr>
      <vt:lpstr>Times New Roman</vt:lpstr>
      <vt:lpstr>Noto Sans Symbols</vt:lpstr>
      <vt:lpstr>Arial</vt:lpstr>
      <vt:lpstr>Verdana</vt:lpstr>
      <vt:lpstr>Avenir Black</vt:lpstr>
      <vt:lpstr>USHE</vt:lpstr>
      <vt:lpstr>USHE_slide options</vt:lpstr>
      <vt:lpstr>Marketing Management</vt:lpstr>
      <vt:lpstr>  The Marketing Mix The Four Ps</vt:lpstr>
      <vt:lpstr>Products</vt:lpstr>
      <vt:lpstr>             Designing a Product Offering</vt:lpstr>
      <vt:lpstr>Product Differentiation </vt:lpstr>
      <vt:lpstr>Product Differentiation </vt:lpstr>
      <vt:lpstr>Direct vs. Indirect Competitors </vt:lpstr>
      <vt:lpstr>      Direct vs. Indirect Competitors </vt:lpstr>
      <vt:lpstr>Product Design </vt:lpstr>
      <vt:lpstr>Product Portfolio Design </vt:lpstr>
      <vt:lpstr>Product Line </vt:lpstr>
      <vt:lpstr>Product Portfolio Width and Product Line Length for Some Procter &amp; Gamble Products</vt:lpstr>
      <vt:lpstr>Stretching the Product Line</vt:lpstr>
      <vt:lpstr>          Two-Way Product-Line Stretch: </vt:lpstr>
      <vt:lpstr>Managing Warranties and Guarantees</vt:lpstr>
    </vt:vector>
  </TitlesOfParts>
  <Company>Pearson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Management, Sixteenth Edition, Chapter 8, Designing and Managing Products</dc:title>
  <dc:subject>Business</dc:subject>
  <dc:creator>Kotler/Keller/Chernev</dc:creator>
  <cp:keywords>Marketing Management</cp:keywords>
  <dc:description>Long description alt-text is inserted in the notes pane.</dc:description>
  <cp:lastModifiedBy>Paul Galvani</cp:lastModifiedBy>
  <cp:revision>830</cp:revision>
  <cp:lastPrinted>2021-12-26T15:37:48Z</cp:lastPrinted>
  <dcterms:modified xsi:type="dcterms:W3CDTF">2022-05-10T15:25:45Z</dcterms:modified>
</cp:coreProperties>
</file>