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3" r:id="rId1"/>
    <p:sldMasterId id="2147483659" r:id="rId2"/>
  </p:sldMasterIdLst>
  <p:notesMasterIdLst>
    <p:notesMasterId r:id="rId15"/>
  </p:notesMasterIdLst>
  <p:handoutMasterIdLst>
    <p:handoutMasterId r:id="rId16"/>
  </p:handoutMasterIdLst>
  <p:sldIdLst>
    <p:sldId id="330" r:id="rId3"/>
    <p:sldId id="628" r:id="rId4"/>
    <p:sldId id="629" r:id="rId5"/>
    <p:sldId id="590" r:id="rId6"/>
    <p:sldId id="602" r:id="rId7"/>
    <p:sldId id="630" r:id="rId8"/>
    <p:sldId id="608" r:id="rId9"/>
    <p:sldId id="612" r:id="rId10"/>
    <p:sldId id="614" r:id="rId11"/>
    <p:sldId id="631" r:id="rId12"/>
    <p:sldId id="627" r:id="rId13"/>
    <p:sldId id="615" r:id="rId14"/>
  </p:sldIdLst>
  <p:sldSz cx="9144000" cy="6858000" type="screen4x3"/>
  <p:notesSz cx="6858000" cy="9144000"/>
  <p:embeddedFontLst>
    <p:embeddedFont>
      <p:font typeface="Noto Sans Symbols" panose="020B0502040504020204" pitchFamily="34" charset="0"/>
      <p:regular r:id="rId17"/>
      <p:bold r:id="rId18"/>
      <p:italic r:id="rId19"/>
      <p:boldItalic r:id="rId20"/>
    </p:embeddedFont>
    <p:embeddedFont>
      <p:font typeface="Verdana" panose="020B060403050404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guide id="3" orient="horz" pos="4178" userDrawn="1">
          <p15:clr>
            <a:srgbClr val="A4A3A4"/>
          </p15:clr>
        </p15:guide>
        <p15:guide id="4" orient="horz" pos="119" userDrawn="1">
          <p15:clr>
            <a:srgbClr val="A4A3A4"/>
          </p15:clr>
        </p15:guide>
        <p15:guide id="5" orient="horz" pos="709" userDrawn="1">
          <p15:clr>
            <a:srgbClr val="A4A3A4"/>
          </p15:clr>
        </p15:guide>
        <p15:guide id="6" orient="horz" pos="1071" userDrawn="1">
          <p15:clr>
            <a:srgbClr val="A4A3A4"/>
          </p15:clr>
        </p15:guide>
        <p15:guide id="7" pos="63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7" name="SP" initials="SP" lastIdx="3" clrIdx="7">
    <p:extLst>
      <p:ext uri="{19B8F6BF-5375-455C-9EA6-DF929625EA0E}">
        <p15:presenceInfo xmlns:p15="http://schemas.microsoft.com/office/powerpoint/2012/main" userId="SP" providerId="None"/>
      </p:ext>
    </p:extLst>
  </p:cmAuthor>
  <p:cmAuthor id="1" name="Ruchi Sachdev" initials="" lastIdx="8" clrIdx="1"/>
  <p:cmAuthor id="8" name="Sugandh Juneja" initials="SJ" lastIdx="1" clrIdx="8">
    <p:extLst>
      <p:ext uri="{19B8F6BF-5375-455C-9EA6-DF929625EA0E}">
        <p15:presenceInfo xmlns:p15="http://schemas.microsoft.com/office/powerpoint/2012/main" userId="Sugandh Juneja" providerId="None"/>
      </p:ext>
    </p:extLst>
  </p:cmAuthor>
  <p:cmAuthor id="2" name="Sarah Reusché" initials="" lastIdx="13" clrIdx="2"/>
  <p:cmAuthor id="3" name="Nitin Shankar" initials="" lastIdx="6" clrIdx="3"/>
  <p:cmAuthor id="4" name="Kristen Flathman" initials="" lastIdx="1" clrIdx="4"/>
  <p:cmAuthor id="5" name="Ben Schroeter" initials="" lastIdx="0" clrIdx="5"/>
  <p:cmAuthor id="6" name="AnnMarie Short" initials="AS" lastIdx="35" clrIdx="6">
    <p:extLst>
      <p:ext uri="{19B8F6BF-5375-455C-9EA6-DF929625EA0E}">
        <p15:presenceInfo xmlns:p15="http://schemas.microsoft.com/office/powerpoint/2012/main" userId="5a9a73d1263ca8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81776" autoAdjust="0"/>
  </p:normalViewPr>
  <p:slideViewPr>
    <p:cSldViewPr snapToGrid="0" snapToObjects="1">
      <p:cViewPr varScale="1">
        <p:scale>
          <a:sx n="91" d="100"/>
          <a:sy n="91" d="100"/>
        </p:scale>
        <p:origin x="2864" y="184"/>
      </p:cViewPr>
      <p:guideLst>
        <p:guide orient="horz" pos="4042"/>
        <p:guide pos="295"/>
        <p:guide orient="horz" pos="4178"/>
        <p:guide orient="horz" pos="119"/>
        <p:guide orient="horz" pos="709"/>
        <p:guide orient="horz" pos="1071"/>
        <p:guide pos="635"/>
      </p:guideLst>
    </p:cSldViewPr>
  </p:slideViewPr>
  <p:outlineViewPr>
    <p:cViewPr>
      <p:scale>
        <a:sx n="33" d="100"/>
        <a:sy n="33" d="100"/>
      </p:scale>
      <p:origin x="0" y="-15138"/>
    </p:cViewPr>
  </p:outlineViewPr>
  <p:notesTextViewPr>
    <p:cViewPr>
      <p:scale>
        <a:sx n="100" d="100"/>
        <a:sy n="100" d="100"/>
      </p:scale>
      <p:origin x="0" y="0"/>
    </p:cViewPr>
  </p:notesTextViewPr>
  <p:sorterViewPr>
    <p:cViewPr>
      <p:scale>
        <a:sx n="100" d="100"/>
        <a:sy n="100" d="100"/>
      </p:scale>
      <p:origin x="0" y="-3346"/>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12/26/21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0602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Geographic segmentation divides the market into geographic units such as nations, states, regions, counties, cities, or neighborhoods. </a:t>
            </a:r>
          </a:p>
          <a:p>
            <a:endParaRPr lang="en-US" dirty="0"/>
          </a:p>
          <a:p>
            <a:r>
              <a:rPr lang="en-US" dirty="0"/>
              <a:t>The company can operate in one or a few areas, or it can operate in all areas while heeding local variations. In that way, it can tailor marketing programs to the needs and wants of local customer groups in trading areas and neighborhoods, and it can even cater to the needs of individual customers. </a:t>
            </a:r>
          </a:p>
          <a:p>
            <a:endParaRPr lang="en-US" dirty="0"/>
          </a:p>
          <a:p>
            <a:r>
              <a:rPr lang="en-US" dirty="0"/>
              <a:t>Going online to reach customers in a particular geographic location can open a host of local opportunities, as Yelp has found out.</a:t>
            </a:r>
            <a:endParaRPr lang="en-US" dirty="0">
              <a:latin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2467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59DD5FE8-E0DB-7342-AEE7-3FFED042527E}"/>
              </a:ext>
            </a:extLst>
          </p:cNvPr>
          <p:cNvSpPr>
            <a:spLocks noGrp="1" noRot="1" noChangeAspect="1" noChangeArrowheads="1" noTextEdit="1"/>
          </p:cNvSpPr>
          <p:nvPr>
            <p:ph type="sldImg"/>
          </p:nvPr>
        </p:nvSpPr>
        <p:spPr>
          <a:ln/>
        </p:spPr>
      </p:sp>
      <p:sp>
        <p:nvSpPr>
          <p:cNvPr id="35842" name="Notes Placeholder 2">
            <a:extLst>
              <a:ext uri="{FF2B5EF4-FFF2-40B4-BE49-F238E27FC236}">
                <a16:creationId xmlns:a16="http://schemas.microsoft.com/office/drawing/2014/main" id="{4CFC1AD7-4E5F-CB4F-B52B-DF22926641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5843" name="Slide Number Placeholder 3">
            <a:extLst>
              <a:ext uri="{FF2B5EF4-FFF2-40B4-BE49-F238E27FC236}">
                <a16:creationId xmlns:a16="http://schemas.microsoft.com/office/drawing/2014/main" id="{F92268F0-57DB-2747-94D5-2411CD7589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970D7C35-F6AB-354F-A3C8-3FFE9EED82AA}" type="slidenum">
              <a:rPr lang="en-US" altLang="en-US" smtClean="0"/>
              <a:pPr>
                <a:spcBef>
                  <a:spcPct val="0"/>
                </a:spcBef>
              </a:pPr>
              <a:t>11</a:t>
            </a:fld>
            <a:endParaRPr lang="en-US" altLang="en-US"/>
          </a:p>
        </p:txBody>
      </p:sp>
    </p:spTree>
    <p:extLst>
      <p:ext uri="{BB962C8B-B14F-4D97-AF65-F5344CB8AC3E}">
        <p14:creationId xmlns:p14="http://schemas.microsoft.com/office/powerpoint/2010/main" val="2297947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psychographic segmentation, buyers are divided into groups on the basis of psychological traits, lifestyle, or values.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Psychographic segmentation is important because demographic, geographic, and behavioral characteristics of consumers do not always accurately reflect their underlying needs. </a:t>
            </a:r>
            <a:endParaRPr lang="en-US" dirty="0">
              <a:latin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05903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techniques for identifying target customers.</a:t>
            </a:r>
          </a:p>
          <a:p>
            <a:endParaRPr lang="en-US" dirty="0"/>
          </a:p>
          <a:p>
            <a:r>
              <a:rPr lang="en-US" dirty="0"/>
              <a:t>Once the firm has identified its market opportunities, it must decide how many and which ones to target. Marketers are increasingly combining several variables in an effort to identify smaller, better-defined target groups in order to develop an offering that can fulfill these customers’ needs better than the competition.</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89093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techniques for identifying target customers.</a:t>
            </a:r>
          </a:p>
          <a:p>
            <a:endParaRPr lang="en-US" dirty="0"/>
          </a:p>
          <a:p>
            <a:r>
              <a:rPr lang="en-US" dirty="0"/>
              <a:t>Once the firm has identified its market opportunities, it must decide how many and which ones to target. Marketers are increasingly combining several variables in an effort to identify smaller, better-defined target groups in order to develop an offering that can fulfill these customers’ needs better than the competition.</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27164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mass marketing, the firm ignores segment differences and goes after the whole market with one offer. It designs a marketing program for a product with a superior image that can be sold to the broadest number of buyers via mass distribution and mass communications. </a:t>
            </a:r>
          </a:p>
          <a:p>
            <a:endParaRPr lang="en-US" dirty="0"/>
          </a:p>
          <a:p>
            <a:r>
              <a:rPr lang="en-US" dirty="0"/>
              <a:t>The argument for mass marketing is that it creates the largest potential market, which leads to the lowest costs, which in turn can lead to lower prices or higher margins.</a:t>
            </a:r>
            <a:endParaRPr lang="en-US" dirty="0">
              <a:latin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75505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Demographic factors include age, gender, income, occupation, level of education, religion, ethnicity, nationality, employment status, population density (urban or rural), social class, household size, and stage in the life cycle.</a:t>
            </a:r>
          </a:p>
          <a:p>
            <a:endParaRPr lang="en-US" dirty="0">
              <a:latin typeface="Arial" panose="020B0604020202020204" pitchFamily="34" charset="0"/>
            </a:endParaRPr>
          </a:p>
          <a:p>
            <a:r>
              <a:rPr lang="en-US" dirty="0"/>
              <a:t>Geographic (geolocation) factors reflect the physical location of target customers. Geographic data describe where the customers are located, in contrast to demographic data, which describe who the target customers are.</a:t>
            </a:r>
            <a:endParaRPr lang="en-US" dirty="0">
              <a:latin typeface="Arial" panose="020B0604020202020204" pitchFamily="34" charset="0"/>
            </a:endParaRPr>
          </a:p>
          <a:p>
            <a:endParaRPr lang="en-US" dirty="0">
              <a:latin typeface="Arial" panose="020B0604020202020204" pitchFamily="34" charset="0"/>
            </a:endParaRPr>
          </a:p>
          <a:p>
            <a:r>
              <a:rPr lang="en-US" dirty="0"/>
              <a:t>Behavioral factors describe customers’ actions. These factors can include customers’ prior experience with the company’s offering, which can be as current customers, competitors’ customers, or new-to-the-category customers. Behavior factors also categorize customers by the frequency with which they purchase the offering, the quantity they purchase, their price sensitivity and sensitivity to the company’s promotional activities, their loyalty, their online versus offline purchases, and the retail outlets they patronize most often.</a:t>
            </a:r>
            <a:endParaRPr lang="en-US" dirty="0">
              <a:latin typeface="Arial" panose="020B0604020202020204" pitchFamily="34" charset="0"/>
            </a:endParaRPr>
          </a:p>
          <a:p>
            <a:endParaRPr lang="en-US" dirty="0">
              <a:latin typeface="Arial" panose="020B0604020202020204" pitchFamily="34" charset="0"/>
            </a:endParaRPr>
          </a:p>
          <a:p>
            <a:r>
              <a:rPr lang="en-US" dirty="0"/>
              <a:t>Psychographic factors involve aspects of an individual’s personality—such as attitudes, value system, interests, and lifestyle. Psychographics link observable and unobservable characteristics of target customers, which is where they differ from demographic, geographic, and behavioral factors. Whereas values, attitudes, interests, and lifestyles can be established by directly questioning customers, psychographic factors often are not readily discernable and must be inferred from the observable characteristics and behavior of customers.</a:t>
            </a:r>
            <a:endParaRPr lang="en-US" dirty="0">
              <a:latin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86961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Demographic factors include age, gender, income, occupation, level of education, religion, ethnicity, nationality, employment status, population density (urban or rural), social class, household size, and stage in the life cycle.</a:t>
            </a:r>
          </a:p>
          <a:p>
            <a:endParaRPr lang="en-US" dirty="0">
              <a:latin typeface="Arial" panose="020B0604020202020204" pitchFamily="34" charset="0"/>
            </a:endParaRPr>
          </a:p>
          <a:p>
            <a:r>
              <a:rPr lang="en-US" dirty="0"/>
              <a:t>Geographic (geolocation) factors reflect the physical location of target customers. Geographic data describe where the customers are located, in contrast to demographic data, which describe who the target customers are.</a:t>
            </a:r>
            <a:endParaRPr lang="en-US" dirty="0">
              <a:latin typeface="Arial" panose="020B0604020202020204" pitchFamily="34" charset="0"/>
            </a:endParaRPr>
          </a:p>
          <a:p>
            <a:endParaRPr lang="en-US" dirty="0">
              <a:latin typeface="Arial" panose="020B0604020202020204" pitchFamily="34" charset="0"/>
            </a:endParaRPr>
          </a:p>
          <a:p>
            <a:r>
              <a:rPr lang="en-US" dirty="0"/>
              <a:t>Behavioral factors describe customers’ actions. These factors can include customers’ prior experience with the company’s offering, which can be as current customers, competitors’ customers, or new-to-the-category customers. Behavior factors also categorize customers by the frequency with which they purchase the offering, the quantity they purchase, their price sensitivity and sensitivity to the company’s promotional activities, their loyalty, their online versus offline purchases, and the retail outlets they patronize most often.</a:t>
            </a:r>
            <a:endParaRPr lang="en-US" dirty="0">
              <a:latin typeface="Arial" panose="020B0604020202020204" pitchFamily="34" charset="0"/>
            </a:endParaRPr>
          </a:p>
          <a:p>
            <a:endParaRPr lang="en-US" dirty="0">
              <a:latin typeface="Arial" panose="020B0604020202020204" pitchFamily="34" charset="0"/>
            </a:endParaRPr>
          </a:p>
          <a:p>
            <a:r>
              <a:rPr lang="en-US" dirty="0"/>
              <a:t>Psychographic factors involve aspects of an individual’s personality—such as attitudes, value system, interests, and lifestyle. Psychographics link observable and unobservable characteristics of target customers, which is where they differ from demographic, geographic, and behavioral factors. Whereas values, attitudes, interests, and lifestyles can be established by directly questioning customers, psychographic factors often are not readily discernable and must be inferred from the observable characteristics and behavior of customers.</a:t>
            </a:r>
            <a:endParaRPr lang="en-US" dirty="0">
              <a:latin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35175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One reason demographic variables such as age, family size, family life cycle, gender, income, occupation, education, religion, race, generation, nationality, and social class are so popular with marketers is that they</a:t>
            </a:r>
            <a:r>
              <a:rPr lang="en-US" altLang="en-US" dirty="0">
                <a:latin typeface="Arial" panose="020B0604020202020204" pitchFamily="34" charset="0"/>
              </a:rPr>
              <a:t>’</a:t>
            </a:r>
            <a:r>
              <a:rPr lang="en-US" dirty="0">
                <a:latin typeface="Arial" panose="020B0604020202020204" pitchFamily="34" charset="0"/>
              </a:rPr>
              <a:t>re often associated with consumer needs and wants. </a:t>
            </a:r>
          </a:p>
          <a:p>
            <a:endParaRPr lang="en-US" dirty="0">
              <a:latin typeface="Arial" panose="020B0604020202020204" pitchFamily="34" charset="0"/>
            </a:endParaRPr>
          </a:p>
          <a:p>
            <a:r>
              <a:rPr lang="en-US" dirty="0">
                <a:latin typeface="Arial" panose="020B0604020202020204" pitchFamily="34" charset="0"/>
              </a:rPr>
              <a:t>Another is that they</a:t>
            </a:r>
            <a:r>
              <a:rPr lang="en-US" altLang="en-US" dirty="0">
                <a:latin typeface="Arial" panose="020B0604020202020204" pitchFamily="34" charset="0"/>
              </a:rPr>
              <a:t>’</a:t>
            </a:r>
            <a:r>
              <a:rPr lang="en-US" dirty="0">
                <a:latin typeface="Arial" panose="020B0604020202020204" pitchFamily="34" charset="0"/>
              </a:rPr>
              <a:t>re easy to measure.</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3760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Geographic segmentation divides the market into geographic units such as nations, states, regions, counties, cities, or neighborhoods. </a:t>
            </a:r>
          </a:p>
          <a:p>
            <a:endParaRPr lang="en-US" dirty="0"/>
          </a:p>
          <a:p>
            <a:r>
              <a:rPr lang="en-US" dirty="0"/>
              <a:t>The company can operate in one or a few areas, or it can operate in all areas while heeding local variations. In that way, it can tailor marketing programs to the needs and wants of local customer groups in trading areas and neighborhoods, and it can even cater to the needs of individual customers. </a:t>
            </a:r>
          </a:p>
          <a:p>
            <a:endParaRPr lang="en-US" dirty="0"/>
          </a:p>
          <a:p>
            <a:r>
              <a:rPr lang="en-US" dirty="0"/>
              <a:t>Going online to reach customers in a particular geographic location can open a host of local opportunities, as Yelp has found out.</a:t>
            </a:r>
            <a:endParaRPr lang="en-US" dirty="0">
              <a:latin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42194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behavioral segmentation, marketers divide buyers into groups on the basis of their actions. </a:t>
            </a:r>
          </a:p>
          <a:p>
            <a:endParaRPr lang="en-US" dirty="0"/>
          </a:p>
          <a:p>
            <a:r>
              <a:rPr lang="en-US" dirty="0"/>
              <a:t>Many marketers believe variables related to users or their usage—user status, usage rate, buyer-readiness stage, loyalty status, and occasions—are good starting points for constructing market segments.</a:t>
            </a:r>
            <a:endParaRPr lang="en-US" dirty="0">
              <a:latin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73153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ctr"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958098"/>
            <a:ext cx="8229600" cy="478970"/>
          </a:xfrm>
          <a:prstGeom prst="rect">
            <a:avLst/>
          </a:prstGeom>
          <a:noFill/>
          <a:ln>
            <a:noFill/>
          </a:ln>
        </p:spPr>
        <p:txBody>
          <a:bodyPr lIns="91425" tIns="91425" rIns="91425" bIns="91425" anchor="ctr"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lgn="ctr">
              <a:buNone/>
              <a:defRPr sz="3000" b="1">
                <a:latin typeface="+mn-lt"/>
              </a:defRPr>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0" indent="0" algn="ctr">
              <a:buNone/>
              <a:defRPr sz="2200">
                <a:latin typeface="+mn-lt"/>
              </a:defRPr>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558412"/>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p:nvPr>
        </p:nvSpPr>
        <p:spPr>
          <a:xfrm>
            <a:off x="5048250" y="1558412"/>
            <a:ext cx="3638550" cy="375443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420799"/>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8728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mn-lt"/>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554920"/>
            <a:ext cx="8232775" cy="466333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399197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694830" y="1552575"/>
            <a:ext cx="399197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57201" y="1552575"/>
            <a:ext cx="2595603"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3274199" y="1552575"/>
            <a:ext cx="2595602"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6091197" y="1552575"/>
            <a:ext cx="2595603"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2572593"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4687986"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p:nvPr>
        </p:nvSpPr>
        <p:spPr>
          <a:xfrm>
            <a:off x="6803378"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Ten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4011769" cy="46940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57200" y="2216772"/>
            <a:ext cx="4011769" cy="552186"/>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457200" y="2953477"/>
            <a:ext cx="4011769" cy="52536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p:nvPr>
        </p:nvSpPr>
        <p:spPr>
          <a:xfrm>
            <a:off x="457200" y="3640944"/>
            <a:ext cx="4011769" cy="52536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p:cNvSpPr>
            <a:spLocks noGrp="1"/>
          </p:cNvSpPr>
          <p:nvPr>
            <p:ph sz="quarter" idx="17"/>
          </p:nvPr>
        </p:nvSpPr>
        <p:spPr>
          <a:xfrm>
            <a:off x="457200" y="4352925"/>
            <a:ext cx="4011769" cy="4762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8"/>
          </p:nvPr>
        </p:nvSpPr>
        <p:spPr>
          <a:xfrm>
            <a:off x="457200" y="5010150"/>
            <a:ext cx="4011769" cy="5143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7200" y="5692775"/>
            <a:ext cx="4011769" cy="56673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622801" y="1557338"/>
            <a:ext cx="4064000" cy="46513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622800" y="2216150"/>
            <a:ext cx="4064000" cy="5524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622800" y="2952750"/>
            <a:ext cx="4064000" cy="525463"/>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3"/>
          </p:nvPr>
        </p:nvSpPr>
        <p:spPr>
          <a:xfrm>
            <a:off x="4622800" y="3641725"/>
            <a:ext cx="4064000" cy="52387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4"/>
          </p:nvPr>
        </p:nvSpPr>
        <p:spPr>
          <a:xfrm>
            <a:off x="4622800" y="4352925"/>
            <a:ext cx="4064000" cy="4762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25"/>
          </p:nvPr>
        </p:nvSpPr>
        <p:spPr>
          <a:xfrm>
            <a:off x="4713288" y="5010150"/>
            <a:ext cx="3973512" cy="5143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26"/>
          </p:nvPr>
        </p:nvSpPr>
        <p:spPr>
          <a:xfrm>
            <a:off x="4713288" y="5692775"/>
            <a:ext cx="3973512" cy="56673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47121803"/>
      </p:ext>
    </p:extLst>
  </p:cSld>
  <p:clrMapOvr>
    <a:masterClrMapping/>
  </p:clrMapOvr>
  <p:extLst>
    <p:ext uri="{DCECCB84-F9BA-43D5-87BE-67443E8EF086}">
      <p15:sldGuideLst xmlns:p15="http://schemas.microsoft.com/office/powerpoint/2012/main">
        <p15:guide id="1" orient="horz" pos="98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41479"/>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64404"/>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102487"/>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4" r:id="rId1"/>
    <p:sldLayoutId id="2147483649" r:id="rId2"/>
    <p:sldLayoutId id="2147483676" r:id="rId3"/>
    <p:sldLayoutId id="2147483677" r:id="rId4"/>
    <p:sldLayoutId id="2147483678" r:id="rId5"/>
    <p:sldLayoutId id="2147483679" r:id="rId6"/>
    <p:sldLayoutId id="2147483680" r:id="rId7"/>
    <p:sldLayoutId id="2147483671" r:id="rId8"/>
    <p:sldLayoutId id="2147483673" r:id="rId9"/>
    <p:sldLayoutId id="2147483670" r:id="rId10"/>
    <p:sldLayoutId id="2147483669" r:id="rId11"/>
    <p:sldLayoutId id="2147483655" r:id="rId12"/>
    <p:sldLayoutId id="214748368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7.tif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tiff"/><Relationship Id="rId4" Type="http://schemas.openxmlformats.org/officeDocument/2006/relationships/image" Target="../media/image11.tiff"/></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 uri="{C183D7F6-B498-43B3-948B-1728B52AA6E4}">
                <adec:decorative xmlns:adec="http://schemas.microsoft.com/office/drawing/2017/decorative" val="1"/>
              </a:ext>
            </a:extLst>
          </p:cNvPr>
          <p:cNvSpPr>
            <a:spLocks noGrp="1"/>
          </p:cNvSpPr>
          <p:nvPr>
            <p:ph type="title"/>
          </p:nvPr>
        </p:nvSpPr>
        <p:spPr>
          <a:xfrm>
            <a:off x="457199" y="143692"/>
            <a:ext cx="8229601" cy="987333"/>
          </a:xfrm>
        </p:spPr>
        <p:txBody>
          <a:bodyPr anchor="ctr"/>
          <a:lstStyle/>
          <a:p>
            <a:r>
              <a:rPr lang="en-US" dirty="0"/>
              <a:t>Marketing Management</a:t>
            </a:r>
          </a:p>
        </p:txBody>
      </p:sp>
      <p:sp>
        <p:nvSpPr>
          <p:cNvPr id="3" name="Content Placeholder 2">
            <a:extLst>
              <a:ext uri="{FF2B5EF4-FFF2-40B4-BE49-F238E27FC236}">
                <a16:creationId xmlns:a16="http://schemas.microsoft.com/office/drawing/2014/main" id="{ABE18F80-D4FC-4D8F-B2BD-E7BEE7E012B5}"/>
              </a:ext>
              <a:ext uri="{C183D7F6-B498-43B3-948B-1728B52AA6E4}">
                <adec:decorative xmlns:adec="http://schemas.microsoft.com/office/drawing/2017/decorative" val="1"/>
              </a:ext>
            </a:extLst>
          </p:cNvPr>
          <p:cNvSpPr>
            <a:spLocks noGrp="1"/>
          </p:cNvSpPr>
          <p:nvPr>
            <p:ph type="body" idx="1"/>
          </p:nvPr>
        </p:nvSpPr>
        <p:spPr>
          <a:xfrm>
            <a:off x="457200" y="1212419"/>
            <a:ext cx="8229600" cy="413524"/>
          </a:xfrm>
        </p:spPr>
        <p:txBody>
          <a:bodyPr anchor="ctr"/>
          <a:lstStyle/>
          <a:p>
            <a:r>
              <a:rPr lang="en-US" dirty="0">
                <a:solidFill>
                  <a:schemeClr val="tx2"/>
                </a:solidFill>
              </a:rPr>
              <a:t>Sixteenth Edition</a:t>
            </a:r>
          </a:p>
        </p:txBody>
      </p:sp>
      <p:sp>
        <p:nvSpPr>
          <p:cNvPr id="5" name="Content Placeholder 4">
            <a:extLst>
              <a:ext uri="{FF2B5EF4-FFF2-40B4-BE49-F238E27FC236}">
                <a16:creationId xmlns:a16="http://schemas.microsoft.com/office/drawing/2014/main" id="{2D222376-7AD7-4443-B67A-120BE12F4DDB}"/>
              </a:ext>
              <a:ext uri="{C183D7F6-B498-43B3-948B-1728B52AA6E4}">
                <adec:decorative xmlns:adec="http://schemas.microsoft.com/office/drawing/2017/decorative" val="1"/>
              </a:ext>
            </a:extLst>
          </p:cNvPr>
          <p:cNvSpPr>
            <a:spLocks noGrp="1"/>
          </p:cNvSpPr>
          <p:nvPr>
            <p:ph sz="quarter" idx="14"/>
          </p:nvPr>
        </p:nvSpPr>
        <p:spPr>
          <a:xfrm>
            <a:off x="5029200" y="1906104"/>
            <a:ext cx="3657600" cy="1186345"/>
          </a:xfrm>
        </p:spPr>
        <p:txBody>
          <a:bodyPr/>
          <a:lstStyle/>
          <a:p>
            <a:pPr marL="0" algn="ctr"/>
            <a:r>
              <a:rPr lang="en-US" b="1" dirty="0">
                <a:latin typeface="+mn-lt"/>
              </a:rPr>
              <a:t>Chapter 6</a:t>
            </a:r>
          </a:p>
        </p:txBody>
      </p:sp>
      <p:sp>
        <p:nvSpPr>
          <p:cNvPr id="6" name="Content Placeholder 5">
            <a:extLst>
              <a:ext uri="{FF2B5EF4-FFF2-40B4-BE49-F238E27FC236}">
                <a16:creationId xmlns:a16="http://schemas.microsoft.com/office/drawing/2014/main" id="{82FD4EC9-4778-4E2F-B136-2A176CA2BA69}"/>
              </a:ext>
              <a:ext uri="{C183D7F6-B498-43B3-948B-1728B52AA6E4}">
                <adec:decorative xmlns:adec="http://schemas.microsoft.com/office/drawing/2017/decorative" val="1"/>
              </a:ext>
            </a:extLst>
          </p:cNvPr>
          <p:cNvSpPr>
            <a:spLocks noGrp="1"/>
          </p:cNvSpPr>
          <p:nvPr>
            <p:ph sz="quarter" idx="15"/>
          </p:nvPr>
        </p:nvSpPr>
        <p:spPr>
          <a:xfrm>
            <a:off x="5029200" y="3252789"/>
            <a:ext cx="3657600" cy="1786139"/>
          </a:xfrm>
        </p:spPr>
        <p:txBody>
          <a:bodyPr/>
          <a:lstStyle/>
          <a:p>
            <a:r>
              <a:rPr lang="en-US" sz="2400" dirty="0">
                <a:cs typeface="Avenir Black" charset="0"/>
              </a:rPr>
              <a:t>Identifying Market Segments and Target Customers</a:t>
            </a:r>
          </a:p>
        </p:txBody>
      </p:sp>
      <p:pic>
        <p:nvPicPr>
          <p:cNvPr id="9" name="Picture 8" descr="Front Cover: Marketing Management, Sixteenth Edition by Kotler, Keller and Chernev.">
            <a:extLst>
              <a:ext uri="{FF2B5EF4-FFF2-40B4-BE49-F238E27FC236}">
                <a16:creationId xmlns:a16="http://schemas.microsoft.com/office/drawing/2014/main" id="{67DBEC26-2F96-40C6-ABB9-0994C7F3CE27}"/>
              </a:ext>
            </a:extLst>
          </p:cNvPr>
          <p:cNvPicPr>
            <a:picLocks noChangeAspect="1"/>
          </p:cNvPicPr>
          <p:nvPr/>
        </p:nvPicPr>
        <p:blipFill>
          <a:blip r:embed="rId3"/>
          <a:stretch>
            <a:fillRect/>
          </a:stretch>
        </p:blipFill>
        <p:spPr>
          <a:xfrm>
            <a:off x="588058" y="1725745"/>
            <a:ext cx="3383061" cy="4378075"/>
          </a:xfrm>
          <a:prstGeom prst="rect">
            <a:avLst/>
          </a:prstGeom>
          <a:ln>
            <a:solidFill>
              <a:schemeClr val="tx1"/>
            </a:solidFill>
          </a:ln>
        </p:spPr>
      </p:pic>
      <p:sp>
        <p:nvSpPr>
          <p:cNvPr id="8" name="Content Placeholder 7">
            <a:extLst>
              <a:ext uri="{FF2B5EF4-FFF2-40B4-BE49-F238E27FC236}">
                <a16:creationId xmlns:a16="http://schemas.microsoft.com/office/drawing/2014/main" id="{C8E88D28-1A9F-4FC4-946F-10B4629D1438}"/>
              </a:ext>
              <a:ext uri="{C183D7F6-B498-43B3-948B-1728B52AA6E4}">
                <adec:decorative xmlns:adec="http://schemas.microsoft.com/office/drawing/2017/decorative" val="1"/>
              </a:ext>
            </a:extLst>
          </p:cNvPr>
          <p:cNvSpPr>
            <a:spLocks noGrp="1"/>
          </p:cNvSpPr>
          <p:nvPr>
            <p:ph sz="quarter" idx="17"/>
          </p:nvPr>
        </p:nvSpPr>
        <p:spPr>
          <a:xfrm>
            <a:off x="2173000" y="6415232"/>
            <a:ext cx="6589712" cy="228600"/>
          </a:xfrm>
        </p:spPr>
        <p:txBody>
          <a:bodyPr/>
          <a:lstStyle/>
          <a:p>
            <a:pPr marL="0" indent="0"/>
            <a:r>
              <a:rPr lang="en-US" altLang="en-US" sz="1200" b="0" dirty="0">
                <a:latin typeface="Verdana"/>
                <a:ea typeface="Verdana" panose="020B0604030504040204" pitchFamily="34" charset="0"/>
                <a:cs typeface="Verdana" panose="020B0604030504040204" pitchFamily="34" charset="0"/>
              </a:rPr>
              <a:t>Copyright © </a:t>
            </a:r>
            <a:r>
              <a:rPr lang="en-IN" dirty="0"/>
              <a:t>2022, 2016, 2012 </a:t>
            </a:r>
            <a:r>
              <a:rPr lang="en-US" altLang="en-US" sz="1200" b="0" dirty="0">
                <a:latin typeface="Verdana"/>
                <a:ea typeface="Verdana" panose="020B0604030504040204" pitchFamily="34" charset="0"/>
                <a:cs typeface="Verdana" panose="020B0604030504040204" pitchFamily="34" charset="0"/>
              </a:rPr>
              <a:t>Pearson Education, Inc. All Rights Reserved</a:t>
            </a:r>
          </a:p>
        </p:txBody>
      </p:sp>
      <p:pic>
        <p:nvPicPr>
          <p:cNvPr id="22" name="Picture Placeholder 21" descr="Pearson Logo">
            <a:extLst>
              <a:ext uri="{FF2B5EF4-FFF2-40B4-BE49-F238E27FC236}">
                <a16:creationId xmlns:a16="http://schemas.microsoft.com/office/drawing/2014/main" id="{463657D3-0029-4FB6-A24C-CAB832988B4E}"/>
              </a:ext>
            </a:extLst>
          </p:cNvPr>
          <p:cNvPicPr>
            <a:picLocks noGrp="1" noChangeAspect="1"/>
          </p:cNvPicPr>
          <p:nvPr>
            <p:ph type="pic" sz="quarter" idx="16"/>
          </p:nvPr>
        </p:nvPicPr>
        <p:blipFill>
          <a:blip r:embed="rId4"/>
          <a:srcRect t="22152" b="22152"/>
          <a:stretch>
            <a:fillRect/>
          </a:stretch>
        </p:blipFill>
        <p:spPr>
          <a:xfrm>
            <a:off x="315677" y="6420639"/>
            <a:ext cx="1176574" cy="296443"/>
          </a:xfrm>
        </p:spPr>
      </p:pic>
    </p:spTree>
    <p:extLst>
      <p:ext uri="{BB962C8B-B14F-4D97-AF65-F5344CB8AC3E}">
        <p14:creationId xmlns:p14="http://schemas.microsoft.com/office/powerpoint/2010/main" val="3801335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A9724-68D6-46B1-A4F7-0A10577EA4AC}"/>
              </a:ext>
            </a:extLst>
          </p:cNvPr>
          <p:cNvSpPr>
            <a:spLocks noGrp="1"/>
          </p:cNvSpPr>
          <p:nvPr>
            <p:ph type="title"/>
          </p:nvPr>
        </p:nvSpPr>
        <p:spPr>
          <a:xfrm>
            <a:off x="386852" y="-248862"/>
            <a:ext cx="9404253" cy="1097279"/>
          </a:xfrm>
        </p:spPr>
        <p:txBody>
          <a:bodyPr/>
          <a:lstStyle/>
          <a:p>
            <a:r>
              <a:rPr lang="en-US" sz="2800" dirty="0"/>
              <a:t>    Toothpaste Market: Needs/Benefits Sought</a:t>
            </a:r>
            <a:endParaRPr lang="en-IN" sz="2800" dirty="0"/>
          </a:p>
        </p:txBody>
      </p:sp>
      <p:pic>
        <p:nvPicPr>
          <p:cNvPr id="7" name="Picture 6">
            <a:extLst>
              <a:ext uri="{FF2B5EF4-FFF2-40B4-BE49-F238E27FC236}">
                <a16:creationId xmlns:a16="http://schemas.microsoft.com/office/drawing/2014/main" id="{7D1020DB-8693-0246-9EF8-C2B5058114C1}"/>
              </a:ext>
            </a:extLst>
          </p:cNvPr>
          <p:cNvPicPr>
            <a:picLocks noChangeAspect="1"/>
          </p:cNvPicPr>
          <p:nvPr/>
        </p:nvPicPr>
        <p:blipFill>
          <a:blip r:embed="rId3"/>
          <a:stretch>
            <a:fillRect/>
          </a:stretch>
        </p:blipFill>
        <p:spPr>
          <a:xfrm>
            <a:off x="715888" y="976532"/>
            <a:ext cx="7645009" cy="5733757"/>
          </a:xfrm>
          <a:prstGeom prst="rect">
            <a:avLst/>
          </a:prstGeom>
        </p:spPr>
      </p:pic>
    </p:spTree>
    <p:extLst>
      <p:ext uri="{BB962C8B-B14F-4D97-AF65-F5344CB8AC3E}">
        <p14:creationId xmlns:p14="http://schemas.microsoft.com/office/powerpoint/2010/main" val="1639287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a:extLst>
              <a:ext uri="{FF2B5EF4-FFF2-40B4-BE49-F238E27FC236}">
                <a16:creationId xmlns:a16="http://schemas.microsoft.com/office/drawing/2014/main" id="{C3628203-9D68-7446-97CA-95509B6877B6}"/>
              </a:ext>
            </a:extLst>
          </p:cNvPr>
          <p:cNvSpPr>
            <a:spLocks noGrp="1" noChangeArrowheads="1"/>
          </p:cNvSpPr>
          <p:nvPr>
            <p:ph type="title"/>
          </p:nvPr>
        </p:nvSpPr>
        <p:spPr>
          <a:xfrm>
            <a:off x="1076179" y="-393904"/>
            <a:ext cx="8229600" cy="1143000"/>
          </a:xfrm>
        </p:spPr>
        <p:txBody>
          <a:bodyPr/>
          <a:lstStyle/>
          <a:p>
            <a:pPr eaLnBrk="1" hangingPunct="1">
              <a:defRPr/>
            </a:pPr>
            <a:r>
              <a:rPr lang="en-US" altLang="en-US" sz="3000" dirty="0">
                <a:latin typeface="+mj-lt"/>
              </a:rPr>
              <a:t>Product Consumption of Heavy Users  </a:t>
            </a:r>
          </a:p>
        </p:txBody>
      </p:sp>
      <p:grpSp>
        <p:nvGrpSpPr>
          <p:cNvPr id="2" name="Group 3">
            <a:extLst>
              <a:ext uri="{FF2B5EF4-FFF2-40B4-BE49-F238E27FC236}">
                <a16:creationId xmlns:a16="http://schemas.microsoft.com/office/drawing/2014/main" id="{5501B8A8-0DB2-0A4D-BC90-3D9AD367F6DA}"/>
              </a:ext>
            </a:extLst>
          </p:cNvPr>
          <p:cNvGrpSpPr>
            <a:grpSpLocks/>
          </p:cNvGrpSpPr>
          <p:nvPr/>
        </p:nvGrpSpPr>
        <p:grpSpPr bwMode="auto">
          <a:xfrm>
            <a:off x="230188" y="990600"/>
            <a:ext cx="8599488" cy="381000"/>
            <a:chOff x="145" y="864"/>
            <a:chExt cx="5417" cy="240"/>
          </a:xfrm>
        </p:grpSpPr>
        <p:sp>
          <p:nvSpPr>
            <p:cNvPr id="1178628" name="Rectangle 4">
              <a:extLst>
                <a:ext uri="{FF2B5EF4-FFF2-40B4-BE49-F238E27FC236}">
                  <a16:creationId xmlns:a16="http://schemas.microsoft.com/office/drawing/2014/main" id="{D5457B5E-7FEB-D941-9BA7-70B0DFF14D8B}"/>
                </a:ext>
              </a:extLst>
            </p:cNvPr>
            <p:cNvSpPr>
              <a:spLocks noChangeArrowheads="1"/>
            </p:cNvSpPr>
            <p:nvPr/>
          </p:nvSpPr>
          <p:spPr bwMode="auto">
            <a:xfrm>
              <a:off x="2572" y="864"/>
              <a:ext cx="1440" cy="240"/>
            </a:xfrm>
            <a:prstGeom prst="rect">
              <a:avLst/>
            </a:prstGeom>
            <a:noFill/>
            <a:ln w="12700">
              <a:noFill/>
              <a:miter lim="800000"/>
              <a:headEnd/>
              <a:tailEnd/>
            </a:ln>
            <a:effectLst/>
          </p:spPr>
          <p:txBody>
            <a:bodyPr wrap="none" lIns="90488" tIns="44450" rIns="90488" bIns="44450" anchor="ctr"/>
            <a:lstStyle/>
            <a:p>
              <a:pPr algn="ctr">
                <a:defRPr/>
              </a:pPr>
              <a:r>
                <a:rPr lang="en-US" sz="2200" b="1" dirty="0">
                  <a:solidFill>
                    <a:schemeClr val="accent2"/>
                  </a:solidFill>
                  <a:effectLst>
                    <a:outerShdw blurRad="38100" dist="38100" dir="2700000" algn="tl">
                      <a:srgbClr val="C0C0C0"/>
                    </a:outerShdw>
                  </a:effectLst>
                  <a:latin typeface="+mn-lt"/>
                </a:rPr>
                <a:t>HEAVY USER</a:t>
              </a:r>
            </a:p>
          </p:txBody>
        </p:sp>
        <p:sp>
          <p:nvSpPr>
            <p:cNvPr id="1178629" name="Rectangle 5">
              <a:extLst>
                <a:ext uri="{FF2B5EF4-FFF2-40B4-BE49-F238E27FC236}">
                  <a16:creationId xmlns:a16="http://schemas.microsoft.com/office/drawing/2014/main" id="{41A7148B-232D-FF45-AD8C-ED4AB925826B}"/>
                </a:ext>
              </a:extLst>
            </p:cNvPr>
            <p:cNvSpPr>
              <a:spLocks noChangeArrowheads="1"/>
            </p:cNvSpPr>
            <p:nvPr/>
          </p:nvSpPr>
          <p:spPr bwMode="auto">
            <a:xfrm>
              <a:off x="4411" y="864"/>
              <a:ext cx="1151" cy="240"/>
            </a:xfrm>
            <a:prstGeom prst="rect">
              <a:avLst/>
            </a:prstGeom>
            <a:noFill/>
            <a:ln w="12700">
              <a:noFill/>
              <a:miter lim="800000"/>
              <a:headEnd/>
              <a:tailEnd/>
            </a:ln>
            <a:effectLst/>
          </p:spPr>
          <p:txBody>
            <a:bodyPr wrap="none" lIns="90488" tIns="44450" rIns="90488" bIns="44450" anchor="ctr"/>
            <a:lstStyle/>
            <a:p>
              <a:pPr algn="ctr">
                <a:defRPr/>
              </a:pPr>
              <a:r>
                <a:rPr lang="en-US" sz="2200" b="1" dirty="0">
                  <a:solidFill>
                    <a:schemeClr val="accent2"/>
                  </a:solidFill>
                  <a:effectLst>
                    <a:outerShdw blurRad="38100" dist="38100" dir="2700000" algn="tl">
                      <a:srgbClr val="C0C0C0"/>
                    </a:outerShdw>
                  </a:effectLst>
                  <a:latin typeface="+mn-lt"/>
                </a:rPr>
                <a:t>LIGHT USER</a:t>
              </a:r>
            </a:p>
          </p:txBody>
        </p:sp>
        <p:sp>
          <p:nvSpPr>
            <p:cNvPr id="1178630" name="Rectangle 6">
              <a:extLst>
                <a:ext uri="{FF2B5EF4-FFF2-40B4-BE49-F238E27FC236}">
                  <a16:creationId xmlns:a16="http://schemas.microsoft.com/office/drawing/2014/main" id="{A8A39E7E-B103-7C4F-9E5C-2D444A8904B3}"/>
                </a:ext>
              </a:extLst>
            </p:cNvPr>
            <p:cNvSpPr>
              <a:spLocks noChangeArrowheads="1"/>
            </p:cNvSpPr>
            <p:nvPr/>
          </p:nvSpPr>
          <p:spPr bwMode="auto">
            <a:xfrm>
              <a:off x="145" y="864"/>
              <a:ext cx="1632" cy="192"/>
            </a:xfrm>
            <a:prstGeom prst="rect">
              <a:avLst/>
            </a:prstGeom>
            <a:noFill/>
            <a:ln w="12700">
              <a:noFill/>
              <a:miter lim="800000"/>
              <a:headEnd/>
              <a:tailEnd/>
            </a:ln>
            <a:effectLst/>
          </p:spPr>
          <p:txBody>
            <a:bodyPr wrap="none" lIns="90488" tIns="44450" rIns="90488" bIns="44450"/>
            <a:lstStyle/>
            <a:p>
              <a:pPr algn="ctr">
                <a:lnSpc>
                  <a:spcPct val="75000"/>
                </a:lnSpc>
                <a:defRPr/>
              </a:pPr>
              <a:r>
                <a:rPr lang="en-US" sz="2200" b="1" dirty="0">
                  <a:solidFill>
                    <a:schemeClr val="accent2"/>
                  </a:solidFill>
                  <a:effectLst>
                    <a:outerShdw blurRad="38100" dist="38100" dir="2700000" algn="tl">
                      <a:srgbClr val="C0C0C0"/>
                    </a:outerShdw>
                  </a:effectLst>
                  <a:latin typeface="+mn-lt"/>
                </a:rPr>
                <a:t>PRODUCT (% USERS)</a:t>
              </a:r>
            </a:p>
          </p:txBody>
        </p:sp>
      </p:grpSp>
      <p:grpSp>
        <p:nvGrpSpPr>
          <p:cNvPr id="3" name="Group 7">
            <a:extLst>
              <a:ext uri="{FF2B5EF4-FFF2-40B4-BE49-F238E27FC236}">
                <a16:creationId xmlns:a16="http://schemas.microsoft.com/office/drawing/2014/main" id="{83C0EBFB-3CD7-EF43-AD3D-9189DDC7350B}"/>
              </a:ext>
            </a:extLst>
          </p:cNvPr>
          <p:cNvGrpSpPr>
            <a:grpSpLocks/>
          </p:cNvGrpSpPr>
          <p:nvPr/>
        </p:nvGrpSpPr>
        <p:grpSpPr bwMode="auto">
          <a:xfrm>
            <a:off x="76200" y="1524000"/>
            <a:ext cx="8396288" cy="1524000"/>
            <a:chOff x="48" y="1296"/>
            <a:chExt cx="5289" cy="960"/>
          </a:xfrm>
        </p:grpSpPr>
        <p:sp>
          <p:nvSpPr>
            <p:cNvPr id="34843" name="Rectangle 8">
              <a:extLst>
                <a:ext uri="{FF2B5EF4-FFF2-40B4-BE49-F238E27FC236}">
                  <a16:creationId xmlns:a16="http://schemas.microsoft.com/office/drawing/2014/main" id="{5D17189F-E086-F947-BBD9-43DE7E3FB67C}"/>
                </a:ext>
              </a:extLst>
            </p:cNvPr>
            <p:cNvSpPr>
              <a:spLocks noChangeArrowheads="1"/>
            </p:cNvSpPr>
            <p:nvPr/>
          </p:nvSpPr>
          <p:spPr bwMode="auto">
            <a:xfrm>
              <a:off x="1732" y="1348"/>
              <a:ext cx="3003" cy="232"/>
            </a:xfrm>
            <a:prstGeom prst="rect">
              <a:avLst/>
            </a:prstGeom>
            <a:solidFill>
              <a:srgbClr val="4D4D4D"/>
            </a:solidFill>
            <a:ln w="12700">
              <a:solidFill>
                <a:schemeClr val="tx1"/>
              </a:solidFill>
              <a:miter lim="800000"/>
              <a:headEnd/>
              <a:tailEnd/>
            </a:ln>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a:spcBef>
                  <a:spcPct val="0"/>
                </a:spcBef>
                <a:buClrTx/>
                <a:buFontTx/>
                <a:buNone/>
              </a:pPr>
              <a:r>
                <a:rPr lang="en-US" altLang="en-US" sz="2400" b="1">
                  <a:solidFill>
                    <a:schemeClr val="bg1"/>
                  </a:solidFill>
                  <a:latin typeface="Arial" panose="020B0604020202020204" pitchFamily="34" charset="0"/>
                </a:rPr>
                <a:t>75%</a:t>
              </a:r>
            </a:p>
          </p:txBody>
        </p:sp>
        <p:sp>
          <p:nvSpPr>
            <p:cNvPr id="34844" name="Rectangle 9">
              <a:extLst>
                <a:ext uri="{FF2B5EF4-FFF2-40B4-BE49-F238E27FC236}">
                  <a16:creationId xmlns:a16="http://schemas.microsoft.com/office/drawing/2014/main" id="{00A24F3B-3BF7-F840-A8CD-C09488690B4C}"/>
                </a:ext>
              </a:extLst>
            </p:cNvPr>
            <p:cNvSpPr>
              <a:spLocks noChangeArrowheads="1"/>
            </p:cNvSpPr>
            <p:nvPr/>
          </p:nvSpPr>
          <p:spPr bwMode="auto">
            <a:xfrm>
              <a:off x="1732" y="1684"/>
              <a:ext cx="3003" cy="232"/>
            </a:xfrm>
            <a:prstGeom prst="rect">
              <a:avLst/>
            </a:prstGeom>
            <a:solidFill>
              <a:srgbClr val="4D4D4D"/>
            </a:solidFill>
            <a:ln w="12700">
              <a:solidFill>
                <a:schemeClr val="tx1"/>
              </a:solidFill>
              <a:miter lim="800000"/>
              <a:headEnd/>
              <a:tailEnd/>
            </a:ln>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a:spcBef>
                  <a:spcPct val="0"/>
                </a:spcBef>
                <a:buClrTx/>
                <a:buFontTx/>
                <a:buNone/>
              </a:pPr>
              <a:r>
                <a:rPr lang="en-US" altLang="en-US" sz="2400" b="1">
                  <a:solidFill>
                    <a:schemeClr val="bg1"/>
                  </a:solidFill>
                  <a:latin typeface="Arial" panose="020B0604020202020204" pitchFamily="34" charset="0"/>
                </a:rPr>
                <a:t>71%</a:t>
              </a:r>
            </a:p>
          </p:txBody>
        </p:sp>
        <p:sp>
          <p:nvSpPr>
            <p:cNvPr id="1178634" name="Rectangle 10">
              <a:extLst>
                <a:ext uri="{FF2B5EF4-FFF2-40B4-BE49-F238E27FC236}">
                  <a16:creationId xmlns:a16="http://schemas.microsoft.com/office/drawing/2014/main" id="{A959D21B-A2D9-5F4D-9BB6-6189BE33B6EA}"/>
                </a:ext>
              </a:extLst>
            </p:cNvPr>
            <p:cNvSpPr>
              <a:spLocks noChangeArrowheads="1"/>
            </p:cNvSpPr>
            <p:nvPr/>
          </p:nvSpPr>
          <p:spPr bwMode="auto">
            <a:xfrm>
              <a:off x="288" y="1296"/>
              <a:ext cx="1296" cy="288"/>
            </a:xfrm>
            <a:prstGeom prst="rect">
              <a:avLst/>
            </a:prstGeom>
            <a:noFill/>
            <a:ln w="12700">
              <a:noFill/>
              <a:miter lim="800000"/>
              <a:headEnd/>
              <a:tailEnd/>
            </a:ln>
            <a:effectLst/>
          </p:spPr>
          <p:txBody>
            <a:bodyPr wrap="none" lIns="90488" tIns="44450" rIns="90488" bIns="44450"/>
            <a:lstStyle/>
            <a:p>
              <a:pPr algn="ctr">
                <a:lnSpc>
                  <a:spcPct val="75000"/>
                </a:lnSpc>
                <a:defRPr/>
              </a:pPr>
              <a:r>
                <a:rPr lang="en-US" sz="2000" b="1" dirty="0">
                  <a:solidFill>
                    <a:schemeClr val="accent2"/>
                  </a:solidFill>
                  <a:effectLst>
                    <a:outerShdw blurRad="38100" dist="38100" dir="2700000" algn="tl">
                      <a:srgbClr val="C0C0C0"/>
                    </a:outerShdw>
                  </a:effectLst>
                </a:rPr>
                <a:t>Soaps and</a:t>
              </a:r>
            </a:p>
            <a:p>
              <a:pPr algn="ctr">
                <a:lnSpc>
                  <a:spcPct val="75000"/>
                </a:lnSpc>
                <a:defRPr/>
              </a:pPr>
              <a:r>
                <a:rPr lang="en-US" sz="2000" b="1" dirty="0">
                  <a:solidFill>
                    <a:schemeClr val="accent2"/>
                  </a:solidFill>
                  <a:effectLst>
                    <a:outerShdw blurRad="38100" dist="38100" dir="2700000" algn="tl">
                      <a:srgbClr val="C0C0C0"/>
                    </a:outerShdw>
                  </a:effectLst>
                </a:rPr>
                <a:t>detergents (94%)</a:t>
              </a:r>
            </a:p>
          </p:txBody>
        </p:sp>
        <p:sp>
          <p:nvSpPr>
            <p:cNvPr id="34846" name="Rectangle 11">
              <a:extLst>
                <a:ext uri="{FF2B5EF4-FFF2-40B4-BE49-F238E27FC236}">
                  <a16:creationId xmlns:a16="http://schemas.microsoft.com/office/drawing/2014/main" id="{95921BA0-743F-9443-97DF-1164FF3C3B13}"/>
                </a:ext>
              </a:extLst>
            </p:cNvPr>
            <p:cNvSpPr>
              <a:spLocks noChangeArrowheads="1"/>
            </p:cNvSpPr>
            <p:nvPr/>
          </p:nvSpPr>
          <p:spPr bwMode="auto">
            <a:xfrm>
              <a:off x="4708" y="1348"/>
              <a:ext cx="620" cy="232"/>
            </a:xfrm>
            <a:prstGeom prst="rect">
              <a:avLst/>
            </a:prstGeom>
            <a:solidFill>
              <a:srgbClr val="FF0000"/>
            </a:solidFill>
            <a:ln w="12700">
              <a:solidFill>
                <a:schemeClr val="tx1"/>
              </a:solidFill>
              <a:miter lim="800000"/>
              <a:headEnd/>
              <a:tailEnd/>
            </a:ln>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r">
                <a:spcBef>
                  <a:spcPct val="0"/>
                </a:spcBef>
                <a:buClrTx/>
                <a:buFontTx/>
                <a:buNone/>
              </a:pPr>
              <a:r>
                <a:rPr lang="en-US" altLang="en-US" sz="2400" b="1">
                  <a:solidFill>
                    <a:schemeClr val="tx1"/>
                  </a:solidFill>
                  <a:latin typeface="Arial" panose="020B0604020202020204" pitchFamily="34" charset="0"/>
                </a:rPr>
                <a:t>25%</a:t>
              </a:r>
            </a:p>
          </p:txBody>
        </p:sp>
        <p:sp>
          <p:nvSpPr>
            <p:cNvPr id="34847" name="Rectangle 12">
              <a:extLst>
                <a:ext uri="{FF2B5EF4-FFF2-40B4-BE49-F238E27FC236}">
                  <a16:creationId xmlns:a16="http://schemas.microsoft.com/office/drawing/2014/main" id="{ED0E4A7F-7E8B-0046-AC09-F5E15E63A19E}"/>
                </a:ext>
              </a:extLst>
            </p:cNvPr>
            <p:cNvSpPr>
              <a:spLocks noChangeArrowheads="1"/>
            </p:cNvSpPr>
            <p:nvPr/>
          </p:nvSpPr>
          <p:spPr bwMode="auto">
            <a:xfrm>
              <a:off x="4564" y="1684"/>
              <a:ext cx="764" cy="232"/>
            </a:xfrm>
            <a:prstGeom prst="rect">
              <a:avLst/>
            </a:prstGeom>
            <a:solidFill>
              <a:srgbClr val="FF0000"/>
            </a:solidFill>
            <a:ln w="12700">
              <a:solidFill>
                <a:schemeClr val="tx1"/>
              </a:solidFill>
              <a:miter lim="800000"/>
              <a:headEnd/>
              <a:tailEnd/>
            </a:ln>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r">
                <a:spcBef>
                  <a:spcPct val="0"/>
                </a:spcBef>
                <a:buClrTx/>
                <a:buFontTx/>
                <a:buNone/>
              </a:pPr>
              <a:r>
                <a:rPr lang="en-US" altLang="en-US" sz="2400" b="1">
                  <a:solidFill>
                    <a:schemeClr val="tx1"/>
                  </a:solidFill>
                  <a:latin typeface="Arial" panose="020B0604020202020204" pitchFamily="34" charset="0"/>
                </a:rPr>
                <a:t>29%</a:t>
              </a:r>
            </a:p>
          </p:txBody>
        </p:sp>
        <p:sp>
          <p:nvSpPr>
            <p:cNvPr id="34848" name="Rectangle 13">
              <a:extLst>
                <a:ext uri="{FF2B5EF4-FFF2-40B4-BE49-F238E27FC236}">
                  <a16:creationId xmlns:a16="http://schemas.microsoft.com/office/drawing/2014/main" id="{8BFEFFD2-8DA0-AC40-94F7-4D7557F46FA5}"/>
                </a:ext>
              </a:extLst>
            </p:cNvPr>
            <p:cNvSpPr>
              <a:spLocks noChangeArrowheads="1"/>
            </p:cNvSpPr>
            <p:nvPr/>
          </p:nvSpPr>
          <p:spPr bwMode="auto">
            <a:xfrm>
              <a:off x="1732" y="2020"/>
              <a:ext cx="3003" cy="232"/>
            </a:xfrm>
            <a:prstGeom prst="rect">
              <a:avLst/>
            </a:prstGeom>
            <a:solidFill>
              <a:srgbClr val="4D4D4D"/>
            </a:solidFill>
            <a:ln w="12700">
              <a:solidFill>
                <a:schemeClr val="tx1"/>
              </a:solidFill>
              <a:miter lim="800000"/>
              <a:headEnd/>
              <a:tailEnd/>
            </a:ln>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a:spcBef>
                  <a:spcPct val="0"/>
                </a:spcBef>
                <a:buClrTx/>
                <a:buFontTx/>
                <a:buNone/>
              </a:pPr>
              <a:r>
                <a:rPr lang="en-US" altLang="en-US" sz="2400" b="1">
                  <a:solidFill>
                    <a:schemeClr val="bg1"/>
                  </a:solidFill>
                  <a:latin typeface="Arial" panose="020B0604020202020204" pitchFamily="34" charset="0"/>
                </a:rPr>
                <a:t>79%</a:t>
              </a:r>
            </a:p>
          </p:txBody>
        </p:sp>
        <p:sp>
          <p:nvSpPr>
            <p:cNvPr id="34849" name="Rectangle 14">
              <a:extLst>
                <a:ext uri="{FF2B5EF4-FFF2-40B4-BE49-F238E27FC236}">
                  <a16:creationId xmlns:a16="http://schemas.microsoft.com/office/drawing/2014/main" id="{42B8B4D5-EC5B-C74B-B36F-B013446D657E}"/>
                </a:ext>
              </a:extLst>
            </p:cNvPr>
            <p:cNvSpPr>
              <a:spLocks noChangeArrowheads="1"/>
            </p:cNvSpPr>
            <p:nvPr/>
          </p:nvSpPr>
          <p:spPr bwMode="auto">
            <a:xfrm>
              <a:off x="4732" y="2020"/>
              <a:ext cx="605" cy="232"/>
            </a:xfrm>
            <a:prstGeom prst="rect">
              <a:avLst/>
            </a:prstGeom>
            <a:solidFill>
              <a:srgbClr val="FF0000"/>
            </a:solidFill>
            <a:ln w="12700">
              <a:solidFill>
                <a:schemeClr val="tx1"/>
              </a:solidFill>
              <a:miter lim="800000"/>
              <a:headEnd/>
              <a:tailEnd/>
            </a:ln>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r">
                <a:spcBef>
                  <a:spcPct val="0"/>
                </a:spcBef>
                <a:buClrTx/>
                <a:buFontTx/>
                <a:buNone/>
              </a:pPr>
              <a:r>
                <a:rPr lang="en-US" altLang="en-US" sz="2400" b="1">
                  <a:solidFill>
                    <a:schemeClr val="tx1"/>
                  </a:solidFill>
                  <a:latin typeface="Arial" panose="020B0604020202020204" pitchFamily="34" charset="0"/>
                </a:rPr>
                <a:t>21%</a:t>
              </a:r>
            </a:p>
          </p:txBody>
        </p:sp>
        <p:sp>
          <p:nvSpPr>
            <p:cNvPr id="1178639" name="Rectangle 15">
              <a:extLst>
                <a:ext uri="{FF2B5EF4-FFF2-40B4-BE49-F238E27FC236}">
                  <a16:creationId xmlns:a16="http://schemas.microsoft.com/office/drawing/2014/main" id="{CC939FD6-21B4-3347-9AC4-8486A7B31BDE}"/>
                </a:ext>
              </a:extLst>
            </p:cNvPr>
            <p:cNvSpPr>
              <a:spLocks noChangeArrowheads="1"/>
            </p:cNvSpPr>
            <p:nvPr/>
          </p:nvSpPr>
          <p:spPr bwMode="auto">
            <a:xfrm>
              <a:off x="48" y="1728"/>
              <a:ext cx="1536" cy="192"/>
            </a:xfrm>
            <a:prstGeom prst="rect">
              <a:avLst/>
            </a:prstGeom>
            <a:noFill/>
            <a:ln w="12700">
              <a:noFill/>
              <a:miter lim="800000"/>
              <a:headEnd/>
              <a:tailEnd/>
            </a:ln>
            <a:effectLst/>
          </p:spPr>
          <p:txBody>
            <a:bodyPr wrap="none" lIns="90488" tIns="44450" rIns="90488" bIns="44450"/>
            <a:lstStyle/>
            <a:p>
              <a:pPr algn="r">
                <a:lnSpc>
                  <a:spcPct val="75000"/>
                </a:lnSpc>
                <a:defRPr/>
              </a:pPr>
              <a:r>
                <a:rPr lang="en-US" sz="2000" b="1">
                  <a:solidFill>
                    <a:schemeClr val="accent2"/>
                  </a:solidFill>
                  <a:effectLst>
                    <a:outerShdw blurRad="38100" dist="38100" dir="2700000" algn="tl">
                      <a:srgbClr val="C0C0C0"/>
                    </a:outerShdw>
                  </a:effectLst>
                </a:rPr>
                <a:t>Toilet tissue (95%)</a:t>
              </a:r>
            </a:p>
          </p:txBody>
        </p:sp>
        <p:sp>
          <p:nvSpPr>
            <p:cNvPr id="1178640" name="Rectangle 16">
              <a:extLst>
                <a:ext uri="{FF2B5EF4-FFF2-40B4-BE49-F238E27FC236}">
                  <a16:creationId xmlns:a16="http://schemas.microsoft.com/office/drawing/2014/main" id="{5F61F7FB-40EE-A440-8E48-3D553416FC37}"/>
                </a:ext>
              </a:extLst>
            </p:cNvPr>
            <p:cNvSpPr>
              <a:spLocks noChangeArrowheads="1"/>
            </p:cNvSpPr>
            <p:nvPr/>
          </p:nvSpPr>
          <p:spPr bwMode="auto">
            <a:xfrm>
              <a:off x="288" y="2064"/>
              <a:ext cx="1296" cy="192"/>
            </a:xfrm>
            <a:prstGeom prst="rect">
              <a:avLst/>
            </a:prstGeom>
            <a:noFill/>
            <a:ln w="12700">
              <a:noFill/>
              <a:miter lim="800000"/>
              <a:headEnd/>
              <a:tailEnd/>
            </a:ln>
            <a:effectLst/>
          </p:spPr>
          <p:txBody>
            <a:bodyPr wrap="none" lIns="90488" tIns="44450" rIns="90488" bIns="44450"/>
            <a:lstStyle/>
            <a:p>
              <a:pPr algn="r">
                <a:lnSpc>
                  <a:spcPct val="75000"/>
                </a:lnSpc>
                <a:defRPr/>
              </a:pPr>
              <a:r>
                <a:rPr lang="en-US" sz="2000" b="1" dirty="0">
                  <a:solidFill>
                    <a:schemeClr val="accent2"/>
                  </a:solidFill>
                  <a:effectLst>
                    <a:outerShdw blurRad="38100" dist="38100" dir="2700000" algn="tl">
                      <a:srgbClr val="C0C0C0"/>
                    </a:outerShdw>
                  </a:effectLst>
                </a:rPr>
                <a:t>Shampoo (94%)</a:t>
              </a:r>
            </a:p>
          </p:txBody>
        </p:sp>
      </p:grpSp>
      <p:grpSp>
        <p:nvGrpSpPr>
          <p:cNvPr id="4" name="Group 17">
            <a:extLst>
              <a:ext uri="{FF2B5EF4-FFF2-40B4-BE49-F238E27FC236}">
                <a16:creationId xmlns:a16="http://schemas.microsoft.com/office/drawing/2014/main" id="{88E49AFA-6A0D-8C44-837D-E264B4ACB81B}"/>
              </a:ext>
            </a:extLst>
          </p:cNvPr>
          <p:cNvGrpSpPr>
            <a:grpSpLocks/>
          </p:cNvGrpSpPr>
          <p:nvPr/>
        </p:nvGrpSpPr>
        <p:grpSpPr bwMode="auto">
          <a:xfrm>
            <a:off x="0" y="3276600"/>
            <a:ext cx="8467725" cy="1441450"/>
            <a:chOff x="0" y="2356"/>
            <a:chExt cx="5334" cy="908"/>
          </a:xfrm>
        </p:grpSpPr>
        <p:sp>
          <p:nvSpPr>
            <p:cNvPr id="34834" name="Rectangle 18">
              <a:extLst>
                <a:ext uri="{FF2B5EF4-FFF2-40B4-BE49-F238E27FC236}">
                  <a16:creationId xmlns:a16="http://schemas.microsoft.com/office/drawing/2014/main" id="{41CB0202-394C-8D40-AB11-375AE8895217}"/>
                </a:ext>
              </a:extLst>
            </p:cNvPr>
            <p:cNvSpPr>
              <a:spLocks noChangeArrowheads="1"/>
            </p:cNvSpPr>
            <p:nvPr/>
          </p:nvSpPr>
          <p:spPr bwMode="auto">
            <a:xfrm>
              <a:off x="1732" y="2356"/>
              <a:ext cx="3003" cy="232"/>
            </a:xfrm>
            <a:prstGeom prst="rect">
              <a:avLst/>
            </a:prstGeom>
            <a:solidFill>
              <a:srgbClr val="4D4D4D"/>
            </a:solidFill>
            <a:ln w="12700">
              <a:solidFill>
                <a:schemeClr val="tx1"/>
              </a:solidFill>
              <a:miter lim="800000"/>
              <a:headEnd/>
              <a:tailEnd/>
            </a:ln>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a:spcBef>
                  <a:spcPct val="0"/>
                </a:spcBef>
                <a:buClrTx/>
                <a:buFontTx/>
                <a:buNone/>
              </a:pPr>
              <a:r>
                <a:rPr lang="en-US" altLang="en-US" sz="2400" b="1">
                  <a:solidFill>
                    <a:schemeClr val="bg1"/>
                  </a:solidFill>
                  <a:latin typeface="Arial" panose="020B0604020202020204" pitchFamily="34" charset="0"/>
                </a:rPr>
                <a:t>75%</a:t>
              </a:r>
            </a:p>
          </p:txBody>
        </p:sp>
        <p:sp>
          <p:nvSpPr>
            <p:cNvPr id="34835" name="Rectangle 19">
              <a:extLst>
                <a:ext uri="{FF2B5EF4-FFF2-40B4-BE49-F238E27FC236}">
                  <a16:creationId xmlns:a16="http://schemas.microsoft.com/office/drawing/2014/main" id="{D4CB7327-6DAC-2545-8A59-11E1149DF27E}"/>
                </a:ext>
              </a:extLst>
            </p:cNvPr>
            <p:cNvSpPr>
              <a:spLocks noChangeArrowheads="1"/>
            </p:cNvSpPr>
            <p:nvPr/>
          </p:nvSpPr>
          <p:spPr bwMode="auto">
            <a:xfrm>
              <a:off x="4708" y="2356"/>
              <a:ext cx="624" cy="232"/>
            </a:xfrm>
            <a:prstGeom prst="rect">
              <a:avLst/>
            </a:prstGeom>
            <a:solidFill>
              <a:srgbClr val="FF0000"/>
            </a:solidFill>
            <a:ln w="12700">
              <a:solidFill>
                <a:schemeClr val="tx1"/>
              </a:solidFill>
              <a:miter lim="800000"/>
              <a:headEnd/>
              <a:tailEnd/>
            </a:ln>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r">
                <a:spcBef>
                  <a:spcPct val="0"/>
                </a:spcBef>
                <a:buClrTx/>
                <a:buFontTx/>
                <a:buNone/>
              </a:pPr>
              <a:r>
                <a:rPr lang="en-US" altLang="en-US" sz="2400" b="1">
                  <a:solidFill>
                    <a:schemeClr val="tx1"/>
                  </a:solidFill>
                  <a:latin typeface="Arial" panose="020B0604020202020204" pitchFamily="34" charset="0"/>
                </a:rPr>
                <a:t>25%</a:t>
              </a:r>
            </a:p>
          </p:txBody>
        </p:sp>
        <p:sp>
          <p:nvSpPr>
            <p:cNvPr id="34836" name="Rectangle 20">
              <a:extLst>
                <a:ext uri="{FF2B5EF4-FFF2-40B4-BE49-F238E27FC236}">
                  <a16:creationId xmlns:a16="http://schemas.microsoft.com/office/drawing/2014/main" id="{337BD6F6-9A84-874B-AA27-74C9A6FBF901}"/>
                </a:ext>
              </a:extLst>
            </p:cNvPr>
            <p:cNvSpPr>
              <a:spLocks noChangeArrowheads="1"/>
            </p:cNvSpPr>
            <p:nvPr/>
          </p:nvSpPr>
          <p:spPr bwMode="auto">
            <a:xfrm>
              <a:off x="4729" y="2692"/>
              <a:ext cx="605" cy="232"/>
            </a:xfrm>
            <a:prstGeom prst="rect">
              <a:avLst/>
            </a:prstGeom>
            <a:solidFill>
              <a:srgbClr val="FF0000"/>
            </a:solidFill>
            <a:ln w="12700">
              <a:solidFill>
                <a:schemeClr val="tx1"/>
              </a:solidFill>
              <a:miter lim="800000"/>
              <a:headEnd/>
              <a:tailEnd/>
            </a:ln>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r">
                <a:spcBef>
                  <a:spcPct val="0"/>
                </a:spcBef>
                <a:buClrTx/>
                <a:buFontTx/>
                <a:buNone/>
              </a:pPr>
              <a:r>
                <a:rPr lang="en-US" altLang="en-US" sz="2400" b="1">
                  <a:solidFill>
                    <a:schemeClr val="tx1"/>
                  </a:solidFill>
                  <a:latin typeface="Arial" panose="020B0604020202020204" pitchFamily="34" charset="0"/>
                </a:rPr>
                <a:t>17%</a:t>
              </a:r>
            </a:p>
          </p:txBody>
        </p:sp>
        <p:sp>
          <p:nvSpPr>
            <p:cNvPr id="34837" name="Rectangle 21">
              <a:extLst>
                <a:ext uri="{FF2B5EF4-FFF2-40B4-BE49-F238E27FC236}">
                  <a16:creationId xmlns:a16="http://schemas.microsoft.com/office/drawing/2014/main" id="{23691280-1BCD-644A-B07B-9884CA74C7FC}"/>
                </a:ext>
              </a:extLst>
            </p:cNvPr>
            <p:cNvSpPr>
              <a:spLocks noChangeArrowheads="1"/>
            </p:cNvSpPr>
            <p:nvPr/>
          </p:nvSpPr>
          <p:spPr bwMode="auto">
            <a:xfrm>
              <a:off x="4737" y="3028"/>
              <a:ext cx="591" cy="232"/>
            </a:xfrm>
            <a:prstGeom prst="rect">
              <a:avLst/>
            </a:prstGeom>
            <a:solidFill>
              <a:srgbClr val="FF0000"/>
            </a:solidFill>
            <a:ln w="12700">
              <a:solidFill>
                <a:schemeClr val="tx1"/>
              </a:solidFill>
              <a:miter lim="800000"/>
              <a:headEnd/>
              <a:tailEnd/>
            </a:ln>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r">
                <a:spcBef>
                  <a:spcPct val="0"/>
                </a:spcBef>
                <a:buClrTx/>
                <a:buFontTx/>
                <a:buNone/>
              </a:pPr>
              <a:r>
                <a:rPr lang="en-US" altLang="en-US" sz="2400" b="1">
                  <a:solidFill>
                    <a:schemeClr val="tx1"/>
                  </a:solidFill>
                  <a:latin typeface="Arial" panose="020B0604020202020204" pitchFamily="34" charset="0"/>
                </a:rPr>
                <a:t>17%</a:t>
              </a:r>
            </a:p>
          </p:txBody>
        </p:sp>
        <p:sp>
          <p:nvSpPr>
            <p:cNvPr id="1178646" name="Rectangle 22">
              <a:extLst>
                <a:ext uri="{FF2B5EF4-FFF2-40B4-BE49-F238E27FC236}">
                  <a16:creationId xmlns:a16="http://schemas.microsoft.com/office/drawing/2014/main" id="{82103DFA-B18A-3449-97E1-59781C2BCF0C}"/>
                </a:ext>
              </a:extLst>
            </p:cNvPr>
            <p:cNvSpPr>
              <a:spLocks noChangeArrowheads="1"/>
            </p:cNvSpPr>
            <p:nvPr/>
          </p:nvSpPr>
          <p:spPr bwMode="auto">
            <a:xfrm>
              <a:off x="0" y="2400"/>
              <a:ext cx="1584" cy="192"/>
            </a:xfrm>
            <a:prstGeom prst="rect">
              <a:avLst/>
            </a:prstGeom>
            <a:noFill/>
            <a:ln w="12700">
              <a:noFill/>
              <a:miter lim="800000"/>
              <a:headEnd/>
              <a:tailEnd/>
            </a:ln>
            <a:effectLst/>
          </p:spPr>
          <p:txBody>
            <a:bodyPr wrap="none" lIns="90488" tIns="44450" rIns="90488" bIns="44450"/>
            <a:lstStyle/>
            <a:p>
              <a:pPr algn="r">
                <a:lnSpc>
                  <a:spcPct val="75000"/>
                </a:lnSpc>
                <a:defRPr/>
              </a:pPr>
              <a:r>
                <a:rPr lang="en-US" sz="2000" b="1">
                  <a:solidFill>
                    <a:schemeClr val="accent2"/>
                  </a:solidFill>
                  <a:effectLst>
                    <a:outerShdw blurRad="38100" dist="38100" dir="2700000" algn="tl">
                      <a:srgbClr val="C0C0C0"/>
                    </a:outerShdw>
                  </a:effectLst>
                </a:rPr>
                <a:t>Paper towels (90%)</a:t>
              </a:r>
            </a:p>
          </p:txBody>
        </p:sp>
        <p:sp>
          <p:nvSpPr>
            <p:cNvPr id="1178647" name="Rectangle 23">
              <a:extLst>
                <a:ext uri="{FF2B5EF4-FFF2-40B4-BE49-F238E27FC236}">
                  <a16:creationId xmlns:a16="http://schemas.microsoft.com/office/drawing/2014/main" id="{0EEE8F2C-2795-6C42-A61F-3AB0374BBA83}"/>
                </a:ext>
              </a:extLst>
            </p:cNvPr>
            <p:cNvSpPr>
              <a:spLocks noChangeArrowheads="1"/>
            </p:cNvSpPr>
            <p:nvPr/>
          </p:nvSpPr>
          <p:spPr bwMode="auto">
            <a:xfrm>
              <a:off x="288" y="2736"/>
              <a:ext cx="1296" cy="192"/>
            </a:xfrm>
            <a:prstGeom prst="rect">
              <a:avLst/>
            </a:prstGeom>
            <a:noFill/>
            <a:ln w="12700">
              <a:noFill/>
              <a:miter lim="800000"/>
              <a:headEnd/>
              <a:tailEnd/>
            </a:ln>
            <a:effectLst/>
          </p:spPr>
          <p:txBody>
            <a:bodyPr wrap="none" lIns="90488" tIns="44450" rIns="90488" bIns="44450"/>
            <a:lstStyle/>
            <a:p>
              <a:pPr algn="ctr">
                <a:lnSpc>
                  <a:spcPct val="75000"/>
                </a:lnSpc>
                <a:defRPr/>
              </a:pPr>
              <a:r>
                <a:rPr lang="en-US" sz="2000" b="1">
                  <a:solidFill>
                    <a:schemeClr val="accent2"/>
                  </a:solidFill>
                  <a:effectLst>
                    <a:outerShdw blurRad="38100" dist="38100" dir="2700000" algn="tl">
                      <a:srgbClr val="C0C0C0"/>
                    </a:outerShdw>
                  </a:effectLst>
                </a:rPr>
                <a:t>Cake mix (74%)</a:t>
              </a:r>
            </a:p>
          </p:txBody>
        </p:sp>
        <p:sp>
          <p:nvSpPr>
            <p:cNvPr id="1178648" name="Rectangle 24">
              <a:extLst>
                <a:ext uri="{FF2B5EF4-FFF2-40B4-BE49-F238E27FC236}">
                  <a16:creationId xmlns:a16="http://schemas.microsoft.com/office/drawing/2014/main" id="{3AB3D3C2-594E-D149-BF91-9BAEFD88C6DE}"/>
                </a:ext>
              </a:extLst>
            </p:cNvPr>
            <p:cNvSpPr>
              <a:spLocks noChangeArrowheads="1"/>
            </p:cNvSpPr>
            <p:nvPr/>
          </p:nvSpPr>
          <p:spPr bwMode="auto">
            <a:xfrm>
              <a:off x="288" y="3072"/>
              <a:ext cx="1296" cy="192"/>
            </a:xfrm>
            <a:prstGeom prst="rect">
              <a:avLst/>
            </a:prstGeom>
            <a:noFill/>
            <a:ln w="12700">
              <a:noFill/>
              <a:miter lim="800000"/>
              <a:headEnd/>
              <a:tailEnd/>
            </a:ln>
            <a:effectLst/>
          </p:spPr>
          <p:txBody>
            <a:bodyPr wrap="none" lIns="90488" tIns="44450" rIns="90488" bIns="44450"/>
            <a:lstStyle/>
            <a:p>
              <a:pPr algn="r">
                <a:lnSpc>
                  <a:spcPct val="75000"/>
                </a:lnSpc>
                <a:defRPr/>
              </a:pPr>
              <a:r>
                <a:rPr lang="en-US" sz="2000" b="1">
                  <a:solidFill>
                    <a:schemeClr val="accent2"/>
                  </a:solidFill>
                  <a:effectLst>
                    <a:outerShdw blurRad="38100" dist="38100" dir="2700000" algn="tl">
                      <a:srgbClr val="C0C0C0"/>
                    </a:outerShdw>
                  </a:effectLst>
                </a:rPr>
                <a:t>Cola (67%)</a:t>
              </a:r>
            </a:p>
          </p:txBody>
        </p:sp>
        <p:sp>
          <p:nvSpPr>
            <p:cNvPr id="34841" name="Rectangle 25">
              <a:extLst>
                <a:ext uri="{FF2B5EF4-FFF2-40B4-BE49-F238E27FC236}">
                  <a16:creationId xmlns:a16="http://schemas.microsoft.com/office/drawing/2014/main" id="{D73865CC-9504-504C-80C7-C91F6A6D2D19}"/>
                </a:ext>
              </a:extLst>
            </p:cNvPr>
            <p:cNvSpPr>
              <a:spLocks noChangeArrowheads="1"/>
            </p:cNvSpPr>
            <p:nvPr/>
          </p:nvSpPr>
          <p:spPr bwMode="auto">
            <a:xfrm>
              <a:off x="1732" y="2692"/>
              <a:ext cx="3116" cy="232"/>
            </a:xfrm>
            <a:prstGeom prst="rect">
              <a:avLst/>
            </a:prstGeom>
            <a:solidFill>
              <a:srgbClr val="4D4D4D"/>
            </a:solidFill>
            <a:ln w="12700">
              <a:solidFill>
                <a:schemeClr val="tx1"/>
              </a:solidFill>
              <a:miter lim="800000"/>
              <a:headEnd/>
              <a:tailEnd/>
            </a:ln>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a:spcBef>
                  <a:spcPct val="0"/>
                </a:spcBef>
                <a:buClrTx/>
                <a:buFontTx/>
                <a:buNone/>
              </a:pPr>
              <a:r>
                <a:rPr lang="en-US" altLang="en-US" sz="2400" b="1">
                  <a:solidFill>
                    <a:schemeClr val="bg1"/>
                  </a:solidFill>
                  <a:latin typeface="Arial" panose="020B0604020202020204" pitchFamily="34" charset="0"/>
                </a:rPr>
                <a:t>83%</a:t>
              </a:r>
            </a:p>
          </p:txBody>
        </p:sp>
        <p:sp>
          <p:nvSpPr>
            <p:cNvPr id="34842" name="Rectangle 26">
              <a:extLst>
                <a:ext uri="{FF2B5EF4-FFF2-40B4-BE49-F238E27FC236}">
                  <a16:creationId xmlns:a16="http://schemas.microsoft.com/office/drawing/2014/main" id="{7F7677C6-B1B4-5444-843C-E9839641E64F}"/>
                </a:ext>
              </a:extLst>
            </p:cNvPr>
            <p:cNvSpPr>
              <a:spLocks noChangeArrowheads="1"/>
            </p:cNvSpPr>
            <p:nvPr/>
          </p:nvSpPr>
          <p:spPr bwMode="auto">
            <a:xfrm>
              <a:off x="1732" y="3028"/>
              <a:ext cx="3116" cy="232"/>
            </a:xfrm>
            <a:prstGeom prst="rect">
              <a:avLst/>
            </a:prstGeom>
            <a:solidFill>
              <a:srgbClr val="4D4D4D"/>
            </a:solidFill>
            <a:ln w="12700">
              <a:solidFill>
                <a:schemeClr val="tx1"/>
              </a:solidFill>
              <a:miter lim="800000"/>
              <a:headEnd/>
              <a:tailEnd/>
            </a:ln>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a:spcBef>
                  <a:spcPct val="0"/>
                </a:spcBef>
                <a:buClrTx/>
                <a:buFontTx/>
                <a:buNone/>
              </a:pPr>
              <a:r>
                <a:rPr lang="en-US" altLang="en-US" sz="2400" b="1">
                  <a:solidFill>
                    <a:schemeClr val="bg1"/>
                  </a:solidFill>
                  <a:latin typeface="Arial" panose="020B0604020202020204" pitchFamily="34" charset="0"/>
                </a:rPr>
                <a:t>83%</a:t>
              </a:r>
            </a:p>
          </p:txBody>
        </p:sp>
      </p:grpSp>
      <p:grpSp>
        <p:nvGrpSpPr>
          <p:cNvPr id="5" name="Group 27">
            <a:extLst>
              <a:ext uri="{FF2B5EF4-FFF2-40B4-BE49-F238E27FC236}">
                <a16:creationId xmlns:a16="http://schemas.microsoft.com/office/drawing/2014/main" id="{67F33650-9589-5E47-8513-2D1E41B85D12}"/>
              </a:ext>
            </a:extLst>
          </p:cNvPr>
          <p:cNvGrpSpPr>
            <a:grpSpLocks/>
          </p:cNvGrpSpPr>
          <p:nvPr/>
        </p:nvGrpSpPr>
        <p:grpSpPr bwMode="auto">
          <a:xfrm>
            <a:off x="457200" y="4876800"/>
            <a:ext cx="7997825" cy="1447800"/>
            <a:chOff x="288" y="3360"/>
            <a:chExt cx="5038" cy="912"/>
          </a:xfrm>
        </p:grpSpPr>
        <p:sp>
          <p:nvSpPr>
            <p:cNvPr id="34822" name="Rectangle 28">
              <a:extLst>
                <a:ext uri="{FF2B5EF4-FFF2-40B4-BE49-F238E27FC236}">
                  <a16:creationId xmlns:a16="http://schemas.microsoft.com/office/drawing/2014/main" id="{44EE10B3-10C9-BD47-B5C2-52484752FD72}"/>
                </a:ext>
              </a:extLst>
            </p:cNvPr>
            <p:cNvSpPr>
              <a:spLocks noChangeArrowheads="1"/>
            </p:cNvSpPr>
            <p:nvPr/>
          </p:nvSpPr>
          <p:spPr bwMode="auto">
            <a:xfrm>
              <a:off x="432" y="3936"/>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eaLnBrk="1" hangingPunct="1">
                <a:spcBef>
                  <a:spcPct val="0"/>
                </a:spcBef>
                <a:buClrTx/>
                <a:buFontTx/>
                <a:buNone/>
              </a:pPr>
              <a:endParaRPr lang="en-US" altLang="en-US" sz="1800">
                <a:solidFill>
                  <a:schemeClr val="tx1"/>
                </a:solidFill>
                <a:latin typeface="Arial" panose="020B0604020202020204" pitchFamily="34" charset="0"/>
              </a:endParaRPr>
            </a:p>
          </p:txBody>
        </p:sp>
        <p:sp>
          <p:nvSpPr>
            <p:cNvPr id="34823" name="Rectangle 29">
              <a:extLst>
                <a:ext uri="{FF2B5EF4-FFF2-40B4-BE49-F238E27FC236}">
                  <a16:creationId xmlns:a16="http://schemas.microsoft.com/office/drawing/2014/main" id="{8EEB53A0-D140-304E-837F-C8220E9225A9}"/>
                </a:ext>
              </a:extLst>
            </p:cNvPr>
            <p:cNvSpPr>
              <a:spLocks noChangeArrowheads="1"/>
            </p:cNvSpPr>
            <p:nvPr/>
          </p:nvSpPr>
          <p:spPr bwMode="auto">
            <a:xfrm>
              <a:off x="1968" y="3936"/>
              <a:ext cx="161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eaLnBrk="1" hangingPunct="1">
                <a:spcBef>
                  <a:spcPct val="0"/>
                </a:spcBef>
                <a:buClrTx/>
                <a:buFontTx/>
                <a:buNone/>
              </a:pPr>
              <a:endParaRPr lang="en-US" altLang="en-US" sz="1800">
                <a:solidFill>
                  <a:schemeClr val="tx1"/>
                </a:solidFill>
                <a:latin typeface="Arial" panose="020B0604020202020204" pitchFamily="34" charset="0"/>
              </a:endParaRPr>
            </a:p>
          </p:txBody>
        </p:sp>
        <p:sp>
          <p:nvSpPr>
            <p:cNvPr id="34824" name="Rectangle 30">
              <a:extLst>
                <a:ext uri="{FF2B5EF4-FFF2-40B4-BE49-F238E27FC236}">
                  <a16:creationId xmlns:a16="http://schemas.microsoft.com/office/drawing/2014/main" id="{7F9567A5-88A8-324F-A8C2-CA25D745A768}"/>
                </a:ext>
              </a:extLst>
            </p:cNvPr>
            <p:cNvSpPr>
              <a:spLocks noChangeArrowheads="1"/>
            </p:cNvSpPr>
            <p:nvPr/>
          </p:nvSpPr>
          <p:spPr bwMode="auto">
            <a:xfrm>
              <a:off x="1968" y="3936"/>
              <a:ext cx="161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eaLnBrk="1" hangingPunct="1">
                <a:spcBef>
                  <a:spcPct val="0"/>
                </a:spcBef>
                <a:buClrTx/>
                <a:buFontTx/>
                <a:buNone/>
              </a:pPr>
              <a:endParaRPr lang="en-US" altLang="en-US" sz="1800">
                <a:solidFill>
                  <a:schemeClr val="tx1"/>
                </a:solidFill>
                <a:latin typeface="Arial" panose="020B0604020202020204" pitchFamily="34" charset="0"/>
              </a:endParaRPr>
            </a:p>
          </p:txBody>
        </p:sp>
        <p:sp>
          <p:nvSpPr>
            <p:cNvPr id="34825" name="Rectangle 31">
              <a:extLst>
                <a:ext uri="{FF2B5EF4-FFF2-40B4-BE49-F238E27FC236}">
                  <a16:creationId xmlns:a16="http://schemas.microsoft.com/office/drawing/2014/main" id="{FAAE9F3D-80A6-8246-B412-583F48793224}"/>
                </a:ext>
              </a:extLst>
            </p:cNvPr>
            <p:cNvSpPr>
              <a:spLocks noChangeArrowheads="1"/>
            </p:cNvSpPr>
            <p:nvPr/>
          </p:nvSpPr>
          <p:spPr bwMode="auto">
            <a:xfrm>
              <a:off x="4745" y="3360"/>
              <a:ext cx="581" cy="232"/>
            </a:xfrm>
            <a:prstGeom prst="rect">
              <a:avLst/>
            </a:prstGeom>
            <a:solidFill>
              <a:srgbClr val="FF0000"/>
            </a:solidFill>
            <a:ln w="12700">
              <a:solidFill>
                <a:schemeClr val="tx1"/>
              </a:solidFill>
              <a:miter lim="800000"/>
              <a:headEnd/>
              <a:tailEnd/>
            </a:ln>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r">
                <a:spcBef>
                  <a:spcPct val="0"/>
                </a:spcBef>
                <a:buClrTx/>
                <a:buFontTx/>
                <a:buNone/>
              </a:pPr>
              <a:r>
                <a:rPr lang="en-US" altLang="en-US" sz="2400" b="1">
                  <a:solidFill>
                    <a:schemeClr val="tx1"/>
                  </a:solidFill>
                  <a:latin typeface="Arial" panose="020B0604020202020204" pitchFamily="34" charset="0"/>
                </a:rPr>
                <a:t>13%</a:t>
              </a:r>
            </a:p>
          </p:txBody>
        </p:sp>
        <p:sp>
          <p:nvSpPr>
            <p:cNvPr id="34826" name="Rectangle 32">
              <a:extLst>
                <a:ext uri="{FF2B5EF4-FFF2-40B4-BE49-F238E27FC236}">
                  <a16:creationId xmlns:a16="http://schemas.microsoft.com/office/drawing/2014/main" id="{D2E5448A-FA10-044E-BF03-CBCE855B8793}"/>
                </a:ext>
              </a:extLst>
            </p:cNvPr>
            <p:cNvSpPr>
              <a:spLocks noChangeArrowheads="1"/>
            </p:cNvSpPr>
            <p:nvPr/>
          </p:nvSpPr>
          <p:spPr bwMode="auto">
            <a:xfrm>
              <a:off x="5040" y="4034"/>
              <a:ext cx="272" cy="237"/>
            </a:xfrm>
            <a:prstGeom prst="rect">
              <a:avLst/>
            </a:prstGeom>
            <a:solidFill>
              <a:srgbClr val="FF0000"/>
            </a:solidFill>
            <a:ln w="12700">
              <a:solidFill>
                <a:schemeClr val="tx1"/>
              </a:solidFill>
              <a:miter lim="800000"/>
              <a:headEnd/>
              <a:tailEnd/>
            </a:ln>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a:spcBef>
                  <a:spcPct val="0"/>
                </a:spcBef>
                <a:buClrTx/>
                <a:buFontTx/>
                <a:buNone/>
              </a:pPr>
              <a:r>
                <a:rPr lang="en-US" altLang="en-US" sz="2400" b="1">
                  <a:solidFill>
                    <a:schemeClr val="tx1"/>
                  </a:solidFill>
                  <a:latin typeface="Arial" panose="020B0604020202020204" pitchFamily="34" charset="0"/>
                </a:rPr>
                <a:t> 5</a:t>
              </a:r>
              <a:r>
                <a:rPr lang="en-US" altLang="en-US" sz="2000" b="1">
                  <a:solidFill>
                    <a:schemeClr val="tx1"/>
                  </a:solidFill>
                  <a:latin typeface="Arial" panose="020B0604020202020204" pitchFamily="34" charset="0"/>
                </a:rPr>
                <a:t>%</a:t>
              </a:r>
              <a:endParaRPr lang="en-US" altLang="en-US" sz="2400" b="1">
                <a:solidFill>
                  <a:schemeClr val="tx1"/>
                </a:solidFill>
                <a:latin typeface="Arial" panose="020B0604020202020204" pitchFamily="34" charset="0"/>
              </a:endParaRPr>
            </a:p>
          </p:txBody>
        </p:sp>
        <p:sp>
          <p:nvSpPr>
            <p:cNvPr id="34827" name="Rectangle 33">
              <a:extLst>
                <a:ext uri="{FF2B5EF4-FFF2-40B4-BE49-F238E27FC236}">
                  <a16:creationId xmlns:a16="http://schemas.microsoft.com/office/drawing/2014/main" id="{C046B795-50FB-D844-8FEC-B89903567F9B}"/>
                </a:ext>
              </a:extLst>
            </p:cNvPr>
            <p:cNvSpPr>
              <a:spLocks noChangeArrowheads="1"/>
            </p:cNvSpPr>
            <p:nvPr/>
          </p:nvSpPr>
          <p:spPr bwMode="auto">
            <a:xfrm>
              <a:off x="1732" y="3364"/>
              <a:ext cx="3164" cy="232"/>
            </a:xfrm>
            <a:prstGeom prst="rect">
              <a:avLst/>
            </a:prstGeom>
            <a:solidFill>
              <a:srgbClr val="4D4D4D"/>
            </a:solidFill>
            <a:ln w="12700">
              <a:solidFill>
                <a:schemeClr val="tx1"/>
              </a:solidFill>
              <a:miter lim="800000"/>
              <a:headEnd/>
              <a:tailEnd/>
            </a:ln>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a:spcBef>
                  <a:spcPct val="0"/>
                </a:spcBef>
                <a:buClrTx/>
                <a:buFontTx/>
                <a:buNone/>
              </a:pPr>
              <a:r>
                <a:rPr lang="en-US" altLang="en-US" sz="2400" b="1">
                  <a:solidFill>
                    <a:schemeClr val="bg1"/>
                  </a:solidFill>
                  <a:latin typeface="Arial" panose="020B0604020202020204" pitchFamily="34" charset="0"/>
                </a:rPr>
                <a:t>87%</a:t>
              </a:r>
            </a:p>
          </p:txBody>
        </p:sp>
        <p:sp>
          <p:nvSpPr>
            <p:cNvPr id="34828" name="Rectangle 34">
              <a:extLst>
                <a:ext uri="{FF2B5EF4-FFF2-40B4-BE49-F238E27FC236}">
                  <a16:creationId xmlns:a16="http://schemas.microsoft.com/office/drawing/2014/main" id="{3882FBA2-D635-8943-89AA-BF4F6D6401DE}"/>
                </a:ext>
              </a:extLst>
            </p:cNvPr>
            <p:cNvSpPr>
              <a:spLocks noChangeArrowheads="1"/>
            </p:cNvSpPr>
            <p:nvPr/>
          </p:nvSpPr>
          <p:spPr bwMode="auto">
            <a:xfrm>
              <a:off x="4704" y="3696"/>
              <a:ext cx="622" cy="232"/>
            </a:xfrm>
            <a:prstGeom prst="rect">
              <a:avLst/>
            </a:prstGeom>
            <a:solidFill>
              <a:srgbClr val="FF0000"/>
            </a:solidFill>
            <a:ln w="12700">
              <a:solidFill>
                <a:schemeClr val="tx1"/>
              </a:solidFill>
              <a:miter lim="800000"/>
              <a:headEnd/>
              <a:tailEnd/>
            </a:ln>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r">
                <a:spcBef>
                  <a:spcPct val="0"/>
                </a:spcBef>
                <a:buClrTx/>
                <a:buFontTx/>
                <a:buNone/>
              </a:pPr>
              <a:r>
                <a:rPr lang="en-US" altLang="en-US" sz="2400" b="1">
                  <a:solidFill>
                    <a:schemeClr val="tx1"/>
                  </a:solidFill>
                  <a:latin typeface="Arial" panose="020B0604020202020204" pitchFamily="34" charset="0"/>
                </a:rPr>
                <a:t>19%</a:t>
              </a:r>
            </a:p>
          </p:txBody>
        </p:sp>
        <p:sp>
          <p:nvSpPr>
            <p:cNvPr id="1178659" name="Rectangle 35">
              <a:extLst>
                <a:ext uri="{FF2B5EF4-FFF2-40B4-BE49-F238E27FC236}">
                  <a16:creationId xmlns:a16="http://schemas.microsoft.com/office/drawing/2014/main" id="{5AA2CC0F-1887-924C-BC25-E5E8013FE0FA}"/>
                </a:ext>
              </a:extLst>
            </p:cNvPr>
            <p:cNvSpPr>
              <a:spLocks noChangeArrowheads="1"/>
            </p:cNvSpPr>
            <p:nvPr/>
          </p:nvSpPr>
          <p:spPr bwMode="auto">
            <a:xfrm>
              <a:off x="288" y="3408"/>
              <a:ext cx="1296" cy="192"/>
            </a:xfrm>
            <a:prstGeom prst="rect">
              <a:avLst/>
            </a:prstGeom>
            <a:noFill/>
            <a:ln w="12700">
              <a:noFill/>
              <a:miter lim="800000"/>
              <a:headEnd/>
              <a:tailEnd/>
            </a:ln>
            <a:effectLst/>
          </p:spPr>
          <p:txBody>
            <a:bodyPr wrap="none" lIns="90488" tIns="44450" rIns="90488" bIns="44450"/>
            <a:lstStyle/>
            <a:p>
              <a:pPr algn="r">
                <a:lnSpc>
                  <a:spcPct val="75000"/>
                </a:lnSpc>
                <a:defRPr/>
              </a:pPr>
              <a:r>
                <a:rPr lang="en-US" sz="2000" b="1">
                  <a:solidFill>
                    <a:schemeClr val="accent2"/>
                  </a:solidFill>
                  <a:effectLst>
                    <a:outerShdw blurRad="38100" dist="38100" dir="2700000" algn="tl">
                      <a:srgbClr val="C0C0C0"/>
                    </a:outerShdw>
                  </a:effectLst>
                </a:rPr>
                <a:t>Beer (41%)</a:t>
              </a:r>
            </a:p>
          </p:txBody>
        </p:sp>
        <p:sp>
          <p:nvSpPr>
            <p:cNvPr id="1178660" name="Rectangle 36">
              <a:extLst>
                <a:ext uri="{FF2B5EF4-FFF2-40B4-BE49-F238E27FC236}">
                  <a16:creationId xmlns:a16="http://schemas.microsoft.com/office/drawing/2014/main" id="{186AC7E7-7DB4-DC4B-9404-3C384077B98C}"/>
                </a:ext>
              </a:extLst>
            </p:cNvPr>
            <p:cNvSpPr>
              <a:spLocks noChangeArrowheads="1"/>
            </p:cNvSpPr>
            <p:nvPr/>
          </p:nvSpPr>
          <p:spPr bwMode="auto">
            <a:xfrm>
              <a:off x="288" y="3744"/>
              <a:ext cx="1296" cy="192"/>
            </a:xfrm>
            <a:prstGeom prst="rect">
              <a:avLst/>
            </a:prstGeom>
            <a:noFill/>
            <a:ln w="12700">
              <a:noFill/>
              <a:miter lim="800000"/>
              <a:headEnd/>
              <a:tailEnd/>
            </a:ln>
            <a:effectLst/>
          </p:spPr>
          <p:txBody>
            <a:bodyPr wrap="none" lIns="90488" tIns="44450" rIns="90488" bIns="44450"/>
            <a:lstStyle/>
            <a:p>
              <a:pPr algn="r">
                <a:lnSpc>
                  <a:spcPct val="75000"/>
                </a:lnSpc>
                <a:defRPr/>
              </a:pPr>
              <a:r>
                <a:rPr lang="en-US" sz="2000" b="1">
                  <a:solidFill>
                    <a:schemeClr val="accent2"/>
                  </a:solidFill>
                  <a:effectLst>
                    <a:outerShdw blurRad="38100" dist="38100" dir="2700000" algn="tl">
                      <a:srgbClr val="C0C0C0"/>
                    </a:outerShdw>
                  </a:effectLst>
                </a:rPr>
                <a:t>Dog food (30%)</a:t>
              </a:r>
            </a:p>
          </p:txBody>
        </p:sp>
        <p:sp>
          <p:nvSpPr>
            <p:cNvPr id="1178661" name="Rectangle 37">
              <a:extLst>
                <a:ext uri="{FF2B5EF4-FFF2-40B4-BE49-F238E27FC236}">
                  <a16:creationId xmlns:a16="http://schemas.microsoft.com/office/drawing/2014/main" id="{F5560604-7F01-C64F-BDE4-D8651F53B65F}"/>
                </a:ext>
              </a:extLst>
            </p:cNvPr>
            <p:cNvSpPr>
              <a:spLocks noChangeArrowheads="1"/>
            </p:cNvSpPr>
            <p:nvPr/>
          </p:nvSpPr>
          <p:spPr bwMode="auto">
            <a:xfrm>
              <a:off x="288" y="4080"/>
              <a:ext cx="1296" cy="192"/>
            </a:xfrm>
            <a:prstGeom prst="rect">
              <a:avLst/>
            </a:prstGeom>
            <a:noFill/>
            <a:ln w="12700">
              <a:noFill/>
              <a:miter lim="800000"/>
              <a:headEnd/>
              <a:tailEnd/>
            </a:ln>
            <a:effectLst/>
          </p:spPr>
          <p:txBody>
            <a:bodyPr wrap="none" lIns="90488" tIns="44450" rIns="90488" bIns="44450"/>
            <a:lstStyle/>
            <a:p>
              <a:pPr algn="r">
                <a:lnSpc>
                  <a:spcPct val="75000"/>
                </a:lnSpc>
                <a:defRPr/>
              </a:pPr>
              <a:r>
                <a:rPr lang="en-US" sz="2000" b="1" dirty="0">
                  <a:solidFill>
                    <a:schemeClr val="accent2"/>
                  </a:solidFill>
                  <a:effectLst>
                    <a:outerShdw blurRad="38100" dist="38100" dir="2700000" algn="tl">
                      <a:srgbClr val="C0C0C0"/>
                    </a:outerShdw>
                  </a:effectLst>
                </a:rPr>
                <a:t>Bourbon (20%)</a:t>
              </a:r>
            </a:p>
          </p:txBody>
        </p:sp>
        <p:sp>
          <p:nvSpPr>
            <p:cNvPr id="34832" name="Rectangle 38">
              <a:extLst>
                <a:ext uri="{FF2B5EF4-FFF2-40B4-BE49-F238E27FC236}">
                  <a16:creationId xmlns:a16="http://schemas.microsoft.com/office/drawing/2014/main" id="{B4AC34E8-655C-BB4B-8B52-590587E6B861}"/>
                </a:ext>
              </a:extLst>
            </p:cNvPr>
            <p:cNvSpPr>
              <a:spLocks noChangeArrowheads="1"/>
            </p:cNvSpPr>
            <p:nvPr/>
          </p:nvSpPr>
          <p:spPr bwMode="auto">
            <a:xfrm>
              <a:off x="1732" y="3700"/>
              <a:ext cx="3068" cy="232"/>
            </a:xfrm>
            <a:prstGeom prst="rect">
              <a:avLst/>
            </a:prstGeom>
            <a:solidFill>
              <a:srgbClr val="4D4D4D"/>
            </a:solidFill>
            <a:ln w="12700">
              <a:solidFill>
                <a:schemeClr val="tx1"/>
              </a:solidFill>
              <a:miter lim="800000"/>
              <a:headEnd/>
              <a:tailEnd/>
            </a:ln>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a:spcBef>
                  <a:spcPct val="0"/>
                </a:spcBef>
                <a:buClrTx/>
                <a:buFontTx/>
                <a:buNone/>
              </a:pPr>
              <a:r>
                <a:rPr lang="en-US" altLang="en-US" sz="2400" b="1">
                  <a:solidFill>
                    <a:schemeClr val="bg1"/>
                  </a:solidFill>
                  <a:latin typeface="Arial" panose="020B0604020202020204" pitchFamily="34" charset="0"/>
                </a:rPr>
                <a:t>81%</a:t>
              </a:r>
            </a:p>
          </p:txBody>
        </p:sp>
        <p:sp>
          <p:nvSpPr>
            <p:cNvPr id="34833" name="Rectangle 39">
              <a:extLst>
                <a:ext uri="{FF2B5EF4-FFF2-40B4-BE49-F238E27FC236}">
                  <a16:creationId xmlns:a16="http://schemas.microsoft.com/office/drawing/2014/main" id="{3BE81334-68F9-0E47-B5E4-2BE4DBD94329}"/>
                </a:ext>
              </a:extLst>
            </p:cNvPr>
            <p:cNvSpPr>
              <a:spLocks noChangeArrowheads="1"/>
            </p:cNvSpPr>
            <p:nvPr/>
          </p:nvSpPr>
          <p:spPr bwMode="auto">
            <a:xfrm>
              <a:off x="1732" y="4035"/>
              <a:ext cx="3308" cy="232"/>
            </a:xfrm>
            <a:prstGeom prst="rect">
              <a:avLst/>
            </a:prstGeom>
            <a:solidFill>
              <a:srgbClr val="4D4D4D"/>
            </a:solidFill>
            <a:ln w="12700">
              <a:solidFill>
                <a:schemeClr val="tx1"/>
              </a:solidFill>
              <a:miter lim="800000"/>
              <a:headEnd/>
              <a:tailEnd/>
            </a:ln>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a:spcBef>
                  <a:spcPct val="0"/>
                </a:spcBef>
                <a:buClrTx/>
                <a:buFontTx/>
                <a:buNone/>
              </a:pPr>
              <a:r>
                <a:rPr lang="en-US" altLang="en-US" sz="2400" b="1">
                  <a:solidFill>
                    <a:schemeClr val="bg1"/>
                  </a:solidFill>
                  <a:latin typeface="Arial" panose="020B0604020202020204" pitchFamily="34" charset="0"/>
                </a:rPr>
                <a:t>95%</a:t>
              </a:r>
              <a:r>
                <a:rPr lang="en-US" altLang="en-US" sz="2400" b="1">
                  <a:solidFill>
                    <a:schemeClr val="tx1"/>
                  </a:solidFill>
                  <a:latin typeface="Arial" panose="020B0604020202020204" pitchFamily="34" charset="0"/>
                </a:rPr>
                <a:t>    </a:t>
              </a:r>
            </a:p>
          </p:txBody>
        </p:sp>
      </p:grpSp>
    </p:spTree>
    <p:extLst>
      <p:ext uri="{BB962C8B-B14F-4D97-AF65-F5344CB8AC3E}">
        <p14:creationId xmlns:p14="http://schemas.microsoft.com/office/powerpoint/2010/main" val="291028591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A9724-68D6-46B1-A4F7-0A10577EA4AC}"/>
              </a:ext>
            </a:extLst>
          </p:cNvPr>
          <p:cNvSpPr>
            <a:spLocks noGrp="1"/>
          </p:cNvSpPr>
          <p:nvPr>
            <p:ph type="title"/>
          </p:nvPr>
        </p:nvSpPr>
        <p:spPr>
          <a:xfrm>
            <a:off x="457199" y="215371"/>
            <a:ext cx="8516471" cy="1097279"/>
          </a:xfrm>
        </p:spPr>
        <p:txBody>
          <a:bodyPr/>
          <a:lstStyle/>
          <a:p>
            <a:r>
              <a:rPr lang="en-US" dirty="0"/>
              <a:t>Psychographic Segmentation</a:t>
            </a:r>
            <a:endParaRPr lang="en-IN" sz="2000" b="0" dirty="0"/>
          </a:p>
        </p:txBody>
      </p:sp>
      <p:sp>
        <p:nvSpPr>
          <p:cNvPr id="4" name="Content Placeholder 3">
            <a:extLst>
              <a:ext uri="{FF2B5EF4-FFF2-40B4-BE49-F238E27FC236}">
                <a16:creationId xmlns:a16="http://schemas.microsoft.com/office/drawing/2014/main" id="{51396730-9A25-4A1A-B5BD-83D5C9F9B7C3}"/>
              </a:ext>
            </a:extLst>
          </p:cNvPr>
          <p:cNvSpPr>
            <a:spLocks noGrp="1"/>
          </p:cNvSpPr>
          <p:nvPr>
            <p:ph sz="quarter" idx="15"/>
          </p:nvPr>
        </p:nvSpPr>
        <p:spPr>
          <a:xfrm>
            <a:off x="457199" y="1558412"/>
            <a:ext cx="8390965" cy="960670"/>
          </a:xfrm>
        </p:spPr>
        <p:txBody>
          <a:bodyPr/>
          <a:lstStyle/>
          <a:p>
            <a:r>
              <a:rPr lang="en-US" dirty="0"/>
              <a:t>Buyers are divided into groups on the basis of:</a:t>
            </a:r>
          </a:p>
          <a:p>
            <a:pPr lvl="1"/>
            <a:r>
              <a:rPr lang="en-US" dirty="0"/>
              <a:t>Personality</a:t>
            </a:r>
          </a:p>
          <a:p>
            <a:pPr lvl="1"/>
            <a:r>
              <a:rPr lang="en-US" dirty="0"/>
              <a:t>Activities/Interests</a:t>
            </a:r>
          </a:p>
          <a:p>
            <a:pPr lvl="1"/>
            <a:r>
              <a:rPr lang="en-US" dirty="0"/>
              <a:t>Attitudes</a:t>
            </a:r>
          </a:p>
          <a:p>
            <a:pPr lvl="1"/>
            <a:r>
              <a:rPr lang="en-US" dirty="0"/>
              <a:t>Values</a:t>
            </a:r>
          </a:p>
          <a:p>
            <a:pPr lvl="1"/>
            <a:r>
              <a:rPr lang="en-US" dirty="0"/>
              <a:t>Lifestyle</a:t>
            </a:r>
          </a:p>
          <a:p>
            <a:endParaRPr lang="en-US" dirty="0"/>
          </a:p>
        </p:txBody>
      </p:sp>
      <p:pic>
        <p:nvPicPr>
          <p:cNvPr id="6" name="Picture 5">
            <a:extLst>
              <a:ext uri="{FF2B5EF4-FFF2-40B4-BE49-F238E27FC236}">
                <a16:creationId xmlns:a16="http://schemas.microsoft.com/office/drawing/2014/main" id="{FEEC0C81-B6F1-A94A-B2E3-5D8F3169F0A1}"/>
              </a:ext>
            </a:extLst>
          </p:cNvPr>
          <p:cNvPicPr>
            <a:picLocks noChangeAspect="1"/>
          </p:cNvPicPr>
          <p:nvPr/>
        </p:nvPicPr>
        <p:blipFill>
          <a:blip r:embed="rId3"/>
          <a:stretch>
            <a:fillRect/>
          </a:stretch>
        </p:blipFill>
        <p:spPr>
          <a:xfrm>
            <a:off x="2751411" y="3577687"/>
            <a:ext cx="6222259" cy="3062264"/>
          </a:xfrm>
          <a:prstGeom prst="rect">
            <a:avLst/>
          </a:prstGeom>
        </p:spPr>
      </p:pic>
      <p:sp>
        <p:nvSpPr>
          <p:cNvPr id="9" name="Rectangle 8">
            <a:extLst>
              <a:ext uri="{FF2B5EF4-FFF2-40B4-BE49-F238E27FC236}">
                <a16:creationId xmlns:a16="http://schemas.microsoft.com/office/drawing/2014/main" id="{36B62051-C151-BB4C-9044-98F1E6B93D0E}"/>
              </a:ext>
            </a:extLst>
          </p:cNvPr>
          <p:cNvSpPr/>
          <p:nvPr/>
        </p:nvSpPr>
        <p:spPr>
          <a:xfrm>
            <a:off x="3474720" y="3577687"/>
            <a:ext cx="4825218" cy="304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783F46-7B58-E346-AAE1-EF75D01165E0}"/>
              </a:ext>
            </a:extLst>
          </p:cNvPr>
          <p:cNvSpPr/>
          <p:nvPr/>
        </p:nvSpPr>
        <p:spPr>
          <a:xfrm>
            <a:off x="3066757" y="5486400"/>
            <a:ext cx="5514535" cy="1153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1014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A9724-68D6-46B1-A4F7-0A10577EA4AC}"/>
              </a:ext>
            </a:extLst>
          </p:cNvPr>
          <p:cNvSpPr>
            <a:spLocks noGrp="1"/>
          </p:cNvSpPr>
          <p:nvPr>
            <p:ph type="title"/>
          </p:nvPr>
        </p:nvSpPr>
        <p:spPr>
          <a:xfrm>
            <a:off x="457199" y="-178533"/>
            <a:ext cx="8516471" cy="1097279"/>
          </a:xfrm>
        </p:spPr>
        <p:txBody>
          <a:bodyPr/>
          <a:lstStyle/>
          <a:p>
            <a:r>
              <a:rPr lang="en-US" dirty="0"/>
              <a:t>                 Target Marketing</a:t>
            </a:r>
            <a:endParaRPr lang="en-IN" sz="2000" b="0" dirty="0"/>
          </a:p>
        </p:txBody>
      </p:sp>
      <p:sp>
        <p:nvSpPr>
          <p:cNvPr id="4" name="Content Placeholder 3">
            <a:extLst>
              <a:ext uri="{FF2B5EF4-FFF2-40B4-BE49-F238E27FC236}">
                <a16:creationId xmlns:a16="http://schemas.microsoft.com/office/drawing/2014/main" id="{51396730-9A25-4A1A-B5BD-83D5C9F9B7C3}"/>
              </a:ext>
            </a:extLst>
          </p:cNvPr>
          <p:cNvSpPr>
            <a:spLocks noGrp="1"/>
          </p:cNvSpPr>
          <p:nvPr>
            <p:ph sz="quarter" idx="15"/>
          </p:nvPr>
        </p:nvSpPr>
        <p:spPr>
          <a:xfrm>
            <a:off x="35159" y="897210"/>
            <a:ext cx="9319856" cy="4434431"/>
          </a:xfrm>
        </p:spPr>
        <p:txBody>
          <a:bodyPr/>
          <a:lstStyle/>
          <a:p>
            <a:r>
              <a:rPr lang="en-US" b="1" dirty="0"/>
              <a:t>Instead of scattering their efforts, successful companies </a:t>
            </a:r>
            <a:r>
              <a:rPr lang="en-US" b="1" dirty="0">
                <a:solidFill>
                  <a:srgbClr val="FF0000"/>
                </a:solidFill>
              </a:rPr>
              <a:t>focus</a:t>
            </a:r>
            <a:r>
              <a:rPr lang="en-US" b="1" dirty="0"/>
              <a:t> their efforts on those consumers they have the greatest chance of satisfying.</a:t>
            </a:r>
          </a:p>
          <a:p>
            <a:r>
              <a:rPr lang="en-US" sz="2000" b="1" dirty="0"/>
              <a:t>Effective targeting requires companies to conduct </a:t>
            </a:r>
            <a:r>
              <a:rPr lang="en-US" sz="2000" b="1" dirty="0">
                <a:solidFill>
                  <a:srgbClr val="FF0000"/>
                </a:solidFill>
              </a:rPr>
              <a:t>STP</a:t>
            </a:r>
            <a:r>
              <a:rPr lang="en-US" sz="2000" b="1" dirty="0"/>
              <a:t> Marketing :</a:t>
            </a:r>
          </a:p>
          <a:p>
            <a:pPr lvl="1"/>
            <a:r>
              <a:rPr lang="en-US" sz="2000" dirty="0"/>
              <a:t>Identify distinct groups of buyers who differ in their needs and wants (</a:t>
            </a:r>
            <a:r>
              <a:rPr lang="en-US" sz="2000" dirty="0">
                <a:solidFill>
                  <a:srgbClr val="FF0000"/>
                </a:solidFill>
              </a:rPr>
              <a:t>S</a:t>
            </a:r>
            <a:r>
              <a:rPr lang="en-US" sz="2000" dirty="0"/>
              <a:t>egmentation)</a:t>
            </a:r>
          </a:p>
          <a:p>
            <a:pPr lvl="1"/>
            <a:r>
              <a:rPr lang="en-US" sz="2000" dirty="0"/>
              <a:t>Select one or more market segments to enter (</a:t>
            </a:r>
            <a:r>
              <a:rPr lang="en-US" sz="2000" dirty="0">
                <a:solidFill>
                  <a:srgbClr val="FF0000"/>
                </a:solidFill>
              </a:rPr>
              <a:t>T</a:t>
            </a:r>
            <a:r>
              <a:rPr lang="en-US" sz="2000" dirty="0"/>
              <a:t>argeting)</a:t>
            </a:r>
          </a:p>
          <a:p>
            <a:pPr lvl="1"/>
            <a:r>
              <a:rPr lang="en-US" sz="2000" dirty="0"/>
              <a:t>For each segment, establish, communicate and deliver the right benefits for the company’s product (</a:t>
            </a:r>
            <a:r>
              <a:rPr lang="en-US" sz="2000" dirty="0">
                <a:solidFill>
                  <a:srgbClr val="FF0000"/>
                </a:solidFill>
              </a:rPr>
              <a:t>P</a:t>
            </a:r>
            <a:r>
              <a:rPr lang="en-US" sz="2000" dirty="0"/>
              <a:t>ositioning/Value Proposition)</a:t>
            </a:r>
          </a:p>
          <a:p>
            <a:pPr marL="458550" lvl="1" indent="0">
              <a:buNone/>
            </a:pPr>
            <a:endParaRPr lang="en-US" dirty="0"/>
          </a:p>
        </p:txBody>
      </p:sp>
      <p:pic>
        <p:nvPicPr>
          <p:cNvPr id="8" name="Picture 7">
            <a:extLst>
              <a:ext uri="{FF2B5EF4-FFF2-40B4-BE49-F238E27FC236}">
                <a16:creationId xmlns:a16="http://schemas.microsoft.com/office/drawing/2014/main" id="{D29521E7-9C1D-FE44-8322-9C3232FF9620}"/>
              </a:ext>
            </a:extLst>
          </p:cNvPr>
          <p:cNvPicPr>
            <a:picLocks noChangeAspect="1"/>
          </p:cNvPicPr>
          <p:nvPr/>
        </p:nvPicPr>
        <p:blipFill>
          <a:blip r:embed="rId3"/>
          <a:stretch>
            <a:fillRect/>
          </a:stretch>
        </p:blipFill>
        <p:spPr>
          <a:xfrm>
            <a:off x="4951824" y="4551100"/>
            <a:ext cx="4023366" cy="2292785"/>
          </a:xfrm>
          <a:prstGeom prst="rect">
            <a:avLst/>
          </a:prstGeom>
        </p:spPr>
      </p:pic>
      <p:pic>
        <p:nvPicPr>
          <p:cNvPr id="11" name="Picture 10">
            <a:extLst>
              <a:ext uri="{FF2B5EF4-FFF2-40B4-BE49-F238E27FC236}">
                <a16:creationId xmlns:a16="http://schemas.microsoft.com/office/drawing/2014/main" id="{784C33CB-1DD4-9D43-9D93-D451E75C5BB6}"/>
              </a:ext>
            </a:extLst>
          </p:cNvPr>
          <p:cNvPicPr>
            <a:picLocks noChangeAspect="1"/>
          </p:cNvPicPr>
          <p:nvPr/>
        </p:nvPicPr>
        <p:blipFill>
          <a:blip r:embed="rId4"/>
          <a:stretch>
            <a:fillRect/>
          </a:stretch>
        </p:blipFill>
        <p:spPr>
          <a:xfrm>
            <a:off x="231573" y="4524510"/>
            <a:ext cx="4396698" cy="2326062"/>
          </a:xfrm>
          <a:prstGeom prst="rect">
            <a:avLst/>
          </a:prstGeom>
        </p:spPr>
      </p:pic>
    </p:spTree>
    <p:extLst>
      <p:ext uri="{BB962C8B-B14F-4D97-AF65-F5344CB8AC3E}">
        <p14:creationId xmlns:p14="http://schemas.microsoft.com/office/powerpoint/2010/main" val="3493815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A9724-68D6-46B1-A4F7-0A10577EA4AC}"/>
              </a:ext>
            </a:extLst>
          </p:cNvPr>
          <p:cNvSpPr>
            <a:spLocks noGrp="1"/>
          </p:cNvSpPr>
          <p:nvPr>
            <p:ph type="title"/>
          </p:nvPr>
        </p:nvSpPr>
        <p:spPr>
          <a:xfrm>
            <a:off x="457199" y="-178533"/>
            <a:ext cx="8516471" cy="1097279"/>
          </a:xfrm>
        </p:spPr>
        <p:txBody>
          <a:bodyPr/>
          <a:lstStyle/>
          <a:p>
            <a:r>
              <a:rPr lang="en-US" dirty="0"/>
              <a:t>       Identifying Target Customers</a:t>
            </a:r>
            <a:endParaRPr lang="en-IN" sz="2000" b="0" dirty="0"/>
          </a:p>
        </p:txBody>
      </p:sp>
      <p:sp>
        <p:nvSpPr>
          <p:cNvPr id="4" name="Content Placeholder 3">
            <a:extLst>
              <a:ext uri="{FF2B5EF4-FFF2-40B4-BE49-F238E27FC236}">
                <a16:creationId xmlns:a16="http://schemas.microsoft.com/office/drawing/2014/main" id="{51396730-9A25-4A1A-B5BD-83D5C9F9B7C3}"/>
              </a:ext>
            </a:extLst>
          </p:cNvPr>
          <p:cNvSpPr>
            <a:spLocks noGrp="1"/>
          </p:cNvSpPr>
          <p:nvPr>
            <p:ph sz="quarter" idx="15"/>
          </p:nvPr>
        </p:nvSpPr>
        <p:spPr>
          <a:xfrm>
            <a:off x="182879" y="1080109"/>
            <a:ext cx="5222219" cy="3541741"/>
          </a:xfrm>
        </p:spPr>
        <p:txBody>
          <a:bodyPr/>
          <a:lstStyle/>
          <a:p>
            <a:r>
              <a:rPr lang="en-US" b="1" dirty="0"/>
              <a:t>Targeting</a:t>
            </a:r>
          </a:p>
          <a:p>
            <a:pPr lvl="1"/>
            <a:r>
              <a:rPr lang="en-US" sz="2200" dirty="0"/>
              <a:t>The process of identifying customers for whom the company will optimize its product offering</a:t>
            </a:r>
          </a:p>
          <a:p>
            <a:pPr lvl="1"/>
            <a:r>
              <a:rPr lang="en-US" sz="2000" dirty="0"/>
              <a:t>Reflects the company’s decision of which customers it will </a:t>
            </a:r>
            <a:r>
              <a:rPr lang="en-US" sz="2000" dirty="0">
                <a:solidFill>
                  <a:srgbClr val="00B050"/>
                </a:solidFill>
              </a:rPr>
              <a:t>prioritize and serve</a:t>
            </a:r>
            <a:r>
              <a:rPr lang="en-US" sz="2000" dirty="0"/>
              <a:t> and which customers it will </a:t>
            </a:r>
            <a:r>
              <a:rPr lang="en-US" sz="2000" dirty="0">
                <a:solidFill>
                  <a:srgbClr val="FF0000"/>
                </a:solidFill>
              </a:rPr>
              <a:t>ignore</a:t>
            </a:r>
            <a:r>
              <a:rPr lang="en-US" sz="2000" dirty="0"/>
              <a:t> when designing and communicating its product offering</a:t>
            </a:r>
          </a:p>
          <a:p>
            <a:pPr lvl="1"/>
            <a:endParaRPr lang="en-US" sz="2200" dirty="0"/>
          </a:p>
          <a:p>
            <a:pPr marL="458550" lvl="1" indent="0">
              <a:buNone/>
            </a:pPr>
            <a:endParaRPr lang="en-US" dirty="0"/>
          </a:p>
        </p:txBody>
      </p:sp>
      <p:pic>
        <p:nvPicPr>
          <p:cNvPr id="10" name="Picture 9">
            <a:extLst>
              <a:ext uri="{FF2B5EF4-FFF2-40B4-BE49-F238E27FC236}">
                <a16:creationId xmlns:a16="http://schemas.microsoft.com/office/drawing/2014/main" id="{DD45E820-DD91-AB43-BAE1-EA2BCF489CB3}"/>
              </a:ext>
            </a:extLst>
          </p:cNvPr>
          <p:cNvPicPr>
            <a:picLocks noChangeAspect="1"/>
          </p:cNvPicPr>
          <p:nvPr/>
        </p:nvPicPr>
        <p:blipFill>
          <a:blip r:embed="rId3"/>
          <a:stretch>
            <a:fillRect/>
          </a:stretch>
        </p:blipFill>
        <p:spPr>
          <a:xfrm>
            <a:off x="5405099" y="1482792"/>
            <a:ext cx="3734289" cy="2417885"/>
          </a:xfrm>
          <a:prstGeom prst="rect">
            <a:avLst/>
          </a:prstGeom>
        </p:spPr>
      </p:pic>
      <p:pic>
        <p:nvPicPr>
          <p:cNvPr id="5" name="Content Placeholder 5" descr="Three cans of Campbell’s soup labeled Campbell’s condensed black bean soup, Campbell’s condensed tomato soup, and Campbell’s condensed cream of mushroom soup.">
            <a:extLst>
              <a:ext uri="{FF2B5EF4-FFF2-40B4-BE49-F238E27FC236}">
                <a16:creationId xmlns:a16="http://schemas.microsoft.com/office/drawing/2014/main" id="{77C05E3B-4B44-A84B-91AC-9DE133FCB369}"/>
              </a:ext>
            </a:extLst>
          </p:cNvPr>
          <p:cNvPicPr>
            <a:picLocks noGrp="1" noChangeAspect="1"/>
          </p:cNvPicPr>
          <p:nvPr>
            <p:ph sz="quarter" idx="13"/>
          </p:nvPr>
        </p:nvPicPr>
        <p:blipFill>
          <a:blip r:embed="rId4"/>
          <a:stretch>
            <a:fillRect/>
          </a:stretch>
        </p:blipFill>
        <p:spPr>
          <a:xfrm>
            <a:off x="302460" y="4640814"/>
            <a:ext cx="3981900" cy="1981581"/>
          </a:xfrm>
          <a:prstGeom prst="rect">
            <a:avLst/>
          </a:prstGeom>
        </p:spPr>
      </p:pic>
      <p:pic>
        <p:nvPicPr>
          <p:cNvPr id="6" name="Picture 5">
            <a:extLst>
              <a:ext uri="{FF2B5EF4-FFF2-40B4-BE49-F238E27FC236}">
                <a16:creationId xmlns:a16="http://schemas.microsoft.com/office/drawing/2014/main" id="{2D1350D4-A268-4142-8A00-E77804145333}"/>
              </a:ext>
            </a:extLst>
          </p:cNvPr>
          <p:cNvPicPr>
            <a:picLocks noChangeAspect="1"/>
          </p:cNvPicPr>
          <p:nvPr/>
        </p:nvPicPr>
        <p:blipFill>
          <a:blip r:embed="rId5"/>
          <a:stretch>
            <a:fillRect/>
          </a:stretch>
        </p:blipFill>
        <p:spPr>
          <a:xfrm>
            <a:off x="4715434" y="4410830"/>
            <a:ext cx="3939771" cy="2441548"/>
          </a:xfrm>
          <a:prstGeom prst="rect">
            <a:avLst/>
          </a:prstGeom>
        </p:spPr>
      </p:pic>
    </p:spTree>
    <p:extLst>
      <p:ext uri="{BB962C8B-B14F-4D97-AF65-F5344CB8AC3E}">
        <p14:creationId xmlns:p14="http://schemas.microsoft.com/office/powerpoint/2010/main" val="1083232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B34D-B30F-4CF4-A95D-7B1447CC58D3}"/>
              </a:ext>
            </a:extLst>
          </p:cNvPr>
          <p:cNvSpPr>
            <a:spLocks noGrp="1"/>
          </p:cNvSpPr>
          <p:nvPr>
            <p:ph type="title"/>
          </p:nvPr>
        </p:nvSpPr>
        <p:spPr>
          <a:xfrm>
            <a:off x="457200" y="-234805"/>
            <a:ext cx="8229600" cy="1097279"/>
          </a:xfrm>
        </p:spPr>
        <p:txBody>
          <a:bodyPr/>
          <a:lstStyle/>
          <a:p>
            <a:r>
              <a:rPr lang="en-US" dirty="0"/>
              <a:t>The Logic of Targeting </a:t>
            </a:r>
            <a:endParaRPr lang="en-IN" sz="2000" b="0" dirty="0"/>
          </a:p>
        </p:txBody>
      </p:sp>
      <p:sp>
        <p:nvSpPr>
          <p:cNvPr id="3" name="Content Placeholder 2">
            <a:extLst>
              <a:ext uri="{FF2B5EF4-FFF2-40B4-BE49-F238E27FC236}">
                <a16:creationId xmlns:a16="http://schemas.microsoft.com/office/drawing/2014/main" id="{7CFA949D-BC41-4CA1-B5B5-601E0F4A8AFC}"/>
              </a:ext>
            </a:extLst>
          </p:cNvPr>
          <p:cNvSpPr>
            <a:spLocks noGrp="1"/>
          </p:cNvSpPr>
          <p:nvPr>
            <p:ph sz="quarter" idx="13"/>
          </p:nvPr>
        </p:nvSpPr>
        <p:spPr>
          <a:xfrm>
            <a:off x="91433" y="1048471"/>
            <a:ext cx="9179174" cy="4663335"/>
          </a:xfrm>
        </p:spPr>
        <p:txBody>
          <a:bodyPr/>
          <a:lstStyle/>
          <a:p>
            <a:r>
              <a:rPr lang="en-US" sz="2200" b="1" dirty="0"/>
              <a:t>Mass marketing (Undifferentiated Marketing)</a:t>
            </a:r>
          </a:p>
          <a:p>
            <a:pPr lvl="1"/>
            <a:r>
              <a:rPr lang="en-US" sz="2200" dirty="0"/>
              <a:t>the firm ignores segment differences and </a:t>
            </a:r>
          </a:p>
          <a:p>
            <a:pPr marL="458550" lvl="1" indent="0">
              <a:buNone/>
            </a:pPr>
            <a:r>
              <a:rPr lang="en-US" sz="2200" dirty="0"/>
              <a:t>goes after the whole market with one offering. </a:t>
            </a:r>
          </a:p>
          <a:p>
            <a:pPr marL="458550" lvl="1" indent="0">
              <a:buNone/>
            </a:pPr>
            <a:r>
              <a:rPr lang="en-US" sz="2200" dirty="0"/>
              <a:t>(Model-T Ford. Different markets for sand and salt can be identified)</a:t>
            </a:r>
          </a:p>
          <a:p>
            <a:r>
              <a:rPr lang="en-US" sz="2200" b="1" dirty="0"/>
              <a:t>Targeted marketing (When consumers have different needs)</a:t>
            </a:r>
          </a:p>
          <a:p>
            <a:pPr lvl="1"/>
            <a:r>
              <a:rPr lang="en-US" sz="2200" dirty="0"/>
              <a:t>Sell different products to different segments of the market</a:t>
            </a:r>
          </a:p>
          <a:p>
            <a:pPr lvl="2"/>
            <a:r>
              <a:rPr lang="en-US" sz="2200" b="1" dirty="0"/>
              <a:t>One-to-one/individualized marketing</a:t>
            </a:r>
          </a:p>
          <a:p>
            <a:r>
              <a:rPr lang="en-US" sz="2200" b="1" dirty="0"/>
              <a:t>Mass customization</a:t>
            </a:r>
          </a:p>
          <a:p>
            <a:pPr lvl="1"/>
            <a:r>
              <a:rPr lang="en-US" sz="2200" dirty="0"/>
              <a:t>The ability of a company to meet each</a:t>
            </a:r>
          </a:p>
          <a:p>
            <a:pPr marL="458550" lvl="1" indent="0">
              <a:buNone/>
            </a:pPr>
            <a:r>
              <a:rPr lang="en-US" sz="2200" dirty="0"/>
              <a:t>customer’s requirements. To make on </a:t>
            </a:r>
          </a:p>
          <a:p>
            <a:pPr marL="458550" lvl="1" indent="0">
              <a:buNone/>
            </a:pPr>
            <a:r>
              <a:rPr lang="en-US" sz="2200" dirty="0"/>
              <a:t>a mass basis, individually designed products, </a:t>
            </a:r>
          </a:p>
          <a:p>
            <a:pPr marL="458550" lvl="1" indent="0">
              <a:buNone/>
            </a:pPr>
            <a:r>
              <a:rPr lang="en-US" sz="2200" dirty="0"/>
              <a:t>services, programs, and communications</a:t>
            </a:r>
          </a:p>
          <a:p>
            <a:pPr marL="458550" lvl="1" indent="0">
              <a:buNone/>
            </a:pPr>
            <a:r>
              <a:rPr lang="en-US" sz="1200" dirty="0">
                <a:solidFill>
                  <a:srgbClr val="FF0000"/>
                </a:solidFill>
              </a:rPr>
              <a:t>                               (Coca Cola’s Freestyle vending machine, create your own flavor)</a:t>
            </a:r>
          </a:p>
          <a:p>
            <a:pPr lvl="2"/>
            <a:endParaRPr lang="en-US" b="1" dirty="0">
              <a:solidFill>
                <a:srgbClr val="FF0000"/>
              </a:solidFill>
            </a:endParaRPr>
          </a:p>
          <a:p>
            <a:pPr lvl="1"/>
            <a:endParaRPr lang="en-US" dirty="0"/>
          </a:p>
        </p:txBody>
      </p:sp>
      <p:pic>
        <p:nvPicPr>
          <p:cNvPr id="4" name="Content Placeholder 6" descr="A freestyle dispensing machine with the logos of different soft drinks and a push button at the bottom.">
            <a:extLst>
              <a:ext uri="{FF2B5EF4-FFF2-40B4-BE49-F238E27FC236}">
                <a16:creationId xmlns:a16="http://schemas.microsoft.com/office/drawing/2014/main" id="{71840E21-EAC1-AB46-A377-EC85F61D57CE}"/>
              </a:ext>
            </a:extLst>
          </p:cNvPr>
          <p:cNvPicPr>
            <a:picLocks noChangeAspect="1"/>
          </p:cNvPicPr>
          <p:nvPr/>
        </p:nvPicPr>
        <p:blipFill>
          <a:blip r:embed="rId3"/>
          <a:stretch>
            <a:fillRect/>
          </a:stretch>
        </p:blipFill>
        <p:spPr>
          <a:xfrm>
            <a:off x="6330462" y="4054186"/>
            <a:ext cx="2813538" cy="2803814"/>
          </a:xfrm>
          <a:prstGeom prst="rect">
            <a:avLst/>
          </a:prstGeom>
          <a:noFill/>
          <a:ln>
            <a:noFill/>
          </a:ln>
        </p:spPr>
      </p:pic>
      <p:pic>
        <p:nvPicPr>
          <p:cNvPr id="5" name="Picture 4">
            <a:extLst>
              <a:ext uri="{FF2B5EF4-FFF2-40B4-BE49-F238E27FC236}">
                <a16:creationId xmlns:a16="http://schemas.microsoft.com/office/drawing/2014/main" id="{FC6C9495-71C7-164C-8EDA-ED70CC98DF40}"/>
              </a:ext>
            </a:extLst>
          </p:cNvPr>
          <p:cNvPicPr>
            <a:picLocks noChangeAspect="1"/>
          </p:cNvPicPr>
          <p:nvPr/>
        </p:nvPicPr>
        <p:blipFill>
          <a:blip r:embed="rId4"/>
          <a:stretch>
            <a:fillRect/>
          </a:stretch>
        </p:blipFill>
        <p:spPr>
          <a:xfrm>
            <a:off x="6428936" y="0"/>
            <a:ext cx="2616590" cy="2180492"/>
          </a:xfrm>
          <a:prstGeom prst="rect">
            <a:avLst/>
          </a:prstGeom>
        </p:spPr>
      </p:pic>
    </p:spTree>
    <p:extLst>
      <p:ext uri="{BB962C8B-B14F-4D97-AF65-F5344CB8AC3E}">
        <p14:creationId xmlns:p14="http://schemas.microsoft.com/office/powerpoint/2010/main" val="664028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FE5C2-BC81-4051-B26F-1C5D4167592F}"/>
              </a:ext>
            </a:extLst>
          </p:cNvPr>
          <p:cNvSpPr>
            <a:spLocks noGrp="1"/>
          </p:cNvSpPr>
          <p:nvPr>
            <p:ph type="title"/>
          </p:nvPr>
        </p:nvSpPr>
        <p:spPr>
          <a:xfrm>
            <a:off x="147712" y="-262933"/>
            <a:ext cx="8799342" cy="1097279"/>
          </a:xfrm>
        </p:spPr>
        <p:txBody>
          <a:bodyPr/>
          <a:lstStyle/>
          <a:p>
            <a:r>
              <a:rPr lang="en-US" dirty="0"/>
              <a:t>Ways to Segment the Consumer Market</a:t>
            </a:r>
            <a:r>
              <a:rPr lang="en-US" sz="2000" b="0" dirty="0"/>
              <a:t> </a:t>
            </a:r>
            <a:endParaRPr lang="en-IN" sz="2000" b="0" dirty="0"/>
          </a:p>
        </p:txBody>
      </p:sp>
      <p:sp>
        <p:nvSpPr>
          <p:cNvPr id="5" name="Rectangle 4">
            <a:extLst>
              <a:ext uri="{FF2B5EF4-FFF2-40B4-BE49-F238E27FC236}">
                <a16:creationId xmlns:a16="http://schemas.microsoft.com/office/drawing/2014/main" id="{0B88DA7A-DE69-E843-A99B-3F4EC393013E}"/>
              </a:ext>
            </a:extLst>
          </p:cNvPr>
          <p:cNvSpPr/>
          <p:nvPr/>
        </p:nvSpPr>
        <p:spPr>
          <a:xfrm>
            <a:off x="0" y="834346"/>
            <a:ext cx="9144000" cy="980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1BC6A4-E0BB-9E4C-A14E-09995DB2064F}"/>
              </a:ext>
            </a:extLst>
          </p:cNvPr>
          <p:cNvSpPr/>
          <p:nvPr/>
        </p:nvSpPr>
        <p:spPr>
          <a:xfrm>
            <a:off x="4515729" y="1814732"/>
            <a:ext cx="182880" cy="154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a:extLst>
              <a:ext uri="{FF2B5EF4-FFF2-40B4-BE49-F238E27FC236}">
                <a16:creationId xmlns:a16="http://schemas.microsoft.com/office/drawing/2014/main" id="{4E11067B-EB99-D34B-B244-966CBB4CF2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1162"/>
            <a:ext cx="8229600"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8E85307-1F21-1942-B1B9-2CA597467E4D}"/>
              </a:ext>
            </a:extLst>
          </p:cNvPr>
          <p:cNvPicPr>
            <a:picLocks noChangeAspect="1"/>
          </p:cNvPicPr>
          <p:nvPr/>
        </p:nvPicPr>
        <p:blipFill>
          <a:blip r:embed="rId4"/>
          <a:stretch>
            <a:fillRect/>
          </a:stretch>
        </p:blipFill>
        <p:spPr>
          <a:xfrm>
            <a:off x="5233185" y="3886739"/>
            <a:ext cx="3594296" cy="2387452"/>
          </a:xfrm>
          <a:prstGeom prst="rect">
            <a:avLst/>
          </a:prstGeom>
        </p:spPr>
      </p:pic>
      <p:pic>
        <p:nvPicPr>
          <p:cNvPr id="7" name="Picture 6">
            <a:extLst>
              <a:ext uri="{FF2B5EF4-FFF2-40B4-BE49-F238E27FC236}">
                <a16:creationId xmlns:a16="http://schemas.microsoft.com/office/drawing/2014/main" id="{3F9D45A9-9C53-CA44-B70A-565F48DBA9FD}"/>
              </a:ext>
            </a:extLst>
          </p:cNvPr>
          <p:cNvPicPr>
            <a:picLocks noChangeAspect="1"/>
          </p:cNvPicPr>
          <p:nvPr/>
        </p:nvPicPr>
        <p:blipFill>
          <a:blip r:embed="rId5"/>
          <a:stretch>
            <a:fillRect/>
          </a:stretch>
        </p:blipFill>
        <p:spPr>
          <a:xfrm>
            <a:off x="262308" y="3880065"/>
            <a:ext cx="3973631" cy="2306125"/>
          </a:xfrm>
          <a:prstGeom prst="rect">
            <a:avLst/>
          </a:prstGeom>
        </p:spPr>
      </p:pic>
    </p:spTree>
    <p:extLst>
      <p:ext uri="{BB962C8B-B14F-4D97-AF65-F5344CB8AC3E}">
        <p14:creationId xmlns:p14="http://schemas.microsoft.com/office/powerpoint/2010/main" val="3403303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FE5C2-BC81-4051-B26F-1C5D4167592F}"/>
              </a:ext>
            </a:extLst>
          </p:cNvPr>
          <p:cNvSpPr>
            <a:spLocks noGrp="1"/>
          </p:cNvSpPr>
          <p:nvPr>
            <p:ph type="title"/>
          </p:nvPr>
        </p:nvSpPr>
        <p:spPr>
          <a:xfrm>
            <a:off x="147712" y="-262933"/>
            <a:ext cx="8799342" cy="1097279"/>
          </a:xfrm>
        </p:spPr>
        <p:txBody>
          <a:bodyPr/>
          <a:lstStyle/>
          <a:p>
            <a:r>
              <a:rPr lang="en-US" dirty="0"/>
              <a:t>Ways to Segment the Consumer Market</a:t>
            </a:r>
            <a:r>
              <a:rPr lang="en-US" sz="2000" b="0" dirty="0"/>
              <a:t> </a:t>
            </a:r>
            <a:endParaRPr lang="en-IN" sz="2000" b="0" dirty="0"/>
          </a:p>
        </p:txBody>
      </p:sp>
      <p:pic>
        <p:nvPicPr>
          <p:cNvPr id="4" name="Picture 3">
            <a:extLst>
              <a:ext uri="{FF2B5EF4-FFF2-40B4-BE49-F238E27FC236}">
                <a16:creationId xmlns:a16="http://schemas.microsoft.com/office/drawing/2014/main" id="{6A68E171-5E8D-2048-86E3-47B1E2808149}"/>
              </a:ext>
            </a:extLst>
          </p:cNvPr>
          <p:cNvPicPr>
            <a:picLocks noChangeAspect="1"/>
          </p:cNvPicPr>
          <p:nvPr/>
        </p:nvPicPr>
        <p:blipFill>
          <a:blip r:embed="rId3"/>
          <a:stretch>
            <a:fillRect/>
          </a:stretch>
        </p:blipFill>
        <p:spPr>
          <a:xfrm>
            <a:off x="0" y="804908"/>
            <a:ext cx="9144000" cy="5782767"/>
          </a:xfrm>
          <a:prstGeom prst="rect">
            <a:avLst/>
          </a:prstGeom>
        </p:spPr>
      </p:pic>
      <p:sp>
        <p:nvSpPr>
          <p:cNvPr id="5" name="Rectangle 4">
            <a:extLst>
              <a:ext uri="{FF2B5EF4-FFF2-40B4-BE49-F238E27FC236}">
                <a16:creationId xmlns:a16="http://schemas.microsoft.com/office/drawing/2014/main" id="{0B88DA7A-DE69-E843-A99B-3F4EC393013E}"/>
              </a:ext>
            </a:extLst>
          </p:cNvPr>
          <p:cNvSpPr/>
          <p:nvPr/>
        </p:nvSpPr>
        <p:spPr>
          <a:xfrm>
            <a:off x="0" y="834346"/>
            <a:ext cx="9144000" cy="980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1BC6A4-E0BB-9E4C-A14E-09995DB2064F}"/>
              </a:ext>
            </a:extLst>
          </p:cNvPr>
          <p:cNvSpPr/>
          <p:nvPr/>
        </p:nvSpPr>
        <p:spPr>
          <a:xfrm>
            <a:off x="4515729" y="1814732"/>
            <a:ext cx="182880" cy="154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127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76192-2C05-46A4-9D74-66879CAB218A}"/>
              </a:ext>
            </a:extLst>
          </p:cNvPr>
          <p:cNvSpPr>
            <a:spLocks noGrp="1"/>
          </p:cNvSpPr>
          <p:nvPr>
            <p:ph type="title"/>
          </p:nvPr>
        </p:nvSpPr>
        <p:spPr>
          <a:xfrm>
            <a:off x="457200" y="-164457"/>
            <a:ext cx="8229600" cy="1097279"/>
          </a:xfrm>
        </p:spPr>
        <p:txBody>
          <a:bodyPr/>
          <a:lstStyle/>
          <a:p>
            <a:r>
              <a:rPr lang="en-US" dirty="0"/>
              <a:t>	   Demographic Segmentation </a:t>
            </a:r>
            <a:endParaRPr lang="en-IN" sz="2000" b="0" dirty="0"/>
          </a:p>
        </p:txBody>
      </p:sp>
      <p:sp>
        <p:nvSpPr>
          <p:cNvPr id="3" name="Content Placeholder 2">
            <a:extLst>
              <a:ext uri="{FF2B5EF4-FFF2-40B4-BE49-F238E27FC236}">
                <a16:creationId xmlns:a16="http://schemas.microsoft.com/office/drawing/2014/main" id="{0023D3F2-4D45-4627-9190-31B64E6AC114}"/>
              </a:ext>
            </a:extLst>
          </p:cNvPr>
          <p:cNvSpPr>
            <a:spLocks noGrp="1"/>
          </p:cNvSpPr>
          <p:nvPr>
            <p:ph sz="quarter" idx="13"/>
          </p:nvPr>
        </p:nvSpPr>
        <p:spPr>
          <a:xfrm>
            <a:off x="91432" y="978132"/>
            <a:ext cx="9896622" cy="4663335"/>
          </a:xfrm>
        </p:spPr>
        <p:txBody>
          <a:bodyPr/>
          <a:lstStyle/>
          <a:p>
            <a:r>
              <a:rPr lang="en-US" sz="2200" b="1" dirty="0"/>
              <a:t>Age </a:t>
            </a:r>
          </a:p>
          <a:p>
            <a:pPr lvl="1"/>
            <a:r>
              <a:rPr lang="en-US" sz="2200" dirty="0"/>
              <a:t>Our wants change with age (Generation Y, Z etc.)</a:t>
            </a:r>
          </a:p>
          <a:p>
            <a:r>
              <a:rPr lang="en-US" sz="2200" b="1" dirty="0"/>
              <a:t>Life-cycle stage</a:t>
            </a:r>
          </a:p>
          <a:p>
            <a:pPr lvl="1"/>
            <a:r>
              <a:rPr lang="en-US" sz="2200" dirty="0"/>
              <a:t>Major life events (marriage, divorce, etc.)</a:t>
            </a:r>
          </a:p>
          <a:p>
            <a:r>
              <a:rPr lang="en-US" sz="2200" b="1" dirty="0"/>
              <a:t>Gender</a:t>
            </a:r>
          </a:p>
          <a:p>
            <a:pPr lvl="1"/>
            <a:r>
              <a:rPr lang="en-US" sz="2200" dirty="0"/>
              <a:t>Men and women have different attitudes and behave differently</a:t>
            </a:r>
          </a:p>
          <a:p>
            <a:r>
              <a:rPr lang="en-US" sz="2200" b="1" dirty="0"/>
              <a:t>Income</a:t>
            </a:r>
          </a:p>
          <a:p>
            <a:pPr lvl="1"/>
            <a:r>
              <a:rPr lang="en-US" sz="2200" dirty="0"/>
              <a:t>Income segmentation is a long-standing practice</a:t>
            </a:r>
          </a:p>
          <a:p>
            <a:r>
              <a:rPr lang="en-US" sz="2200" b="1" dirty="0"/>
              <a:t>Race and culture </a:t>
            </a:r>
            <a:r>
              <a:rPr lang="en-US" sz="2200" dirty="0"/>
              <a:t>(Multicultural Marketing)</a:t>
            </a:r>
          </a:p>
          <a:p>
            <a:pPr lvl="1"/>
            <a:r>
              <a:rPr lang="en-US" sz="2200" dirty="0"/>
              <a:t>Hispanic Americans</a:t>
            </a:r>
          </a:p>
          <a:p>
            <a:pPr lvl="1"/>
            <a:r>
              <a:rPr lang="en-US" sz="2200" dirty="0"/>
              <a:t>Asian Americans</a:t>
            </a:r>
          </a:p>
          <a:p>
            <a:pPr lvl="1"/>
            <a:r>
              <a:rPr lang="en-US" sz="2200" dirty="0"/>
              <a:t>African Americans</a:t>
            </a:r>
          </a:p>
          <a:p>
            <a:pPr marL="458550" lvl="1" indent="0">
              <a:buNone/>
            </a:pPr>
            <a:endParaRPr lang="en-US" dirty="0"/>
          </a:p>
          <a:p>
            <a:pPr lvl="1"/>
            <a:endParaRPr lang="en-US" dirty="0"/>
          </a:p>
        </p:txBody>
      </p:sp>
      <p:pic>
        <p:nvPicPr>
          <p:cNvPr id="4" name="Picture 3">
            <a:extLst>
              <a:ext uri="{FF2B5EF4-FFF2-40B4-BE49-F238E27FC236}">
                <a16:creationId xmlns:a16="http://schemas.microsoft.com/office/drawing/2014/main" id="{3F443FA7-69DE-6541-8DCF-3E5D1F7C3207}"/>
              </a:ext>
            </a:extLst>
          </p:cNvPr>
          <p:cNvPicPr>
            <a:picLocks noChangeAspect="1"/>
          </p:cNvPicPr>
          <p:nvPr/>
        </p:nvPicPr>
        <p:blipFill>
          <a:blip r:embed="rId3"/>
          <a:stretch>
            <a:fillRect/>
          </a:stretch>
        </p:blipFill>
        <p:spPr>
          <a:xfrm>
            <a:off x="6716089" y="4557932"/>
            <a:ext cx="2448529" cy="2351451"/>
          </a:xfrm>
          <a:prstGeom prst="rect">
            <a:avLst/>
          </a:prstGeom>
        </p:spPr>
      </p:pic>
    </p:spTree>
    <p:extLst>
      <p:ext uri="{BB962C8B-B14F-4D97-AF65-F5344CB8AC3E}">
        <p14:creationId xmlns:p14="http://schemas.microsoft.com/office/powerpoint/2010/main" val="3762430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A9724-68D6-46B1-A4F7-0A10577EA4AC}"/>
              </a:ext>
            </a:extLst>
          </p:cNvPr>
          <p:cNvSpPr>
            <a:spLocks noGrp="1"/>
          </p:cNvSpPr>
          <p:nvPr>
            <p:ph type="title"/>
          </p:nvPr>
        </p:nvSpPr>
        <p:spPr>
          <a:xfrm>
            <a:off x="457199" y="215371"/>
            <a:ext cx="8516471" cy="1097279"/>
          </a:xfrm>
        </p:spPr>
        <p:txBody>
          <a:bodyPr/>
          <a:lstStyle/>
          <a:p>
            <a:r>
              <a:rPr lang="en-US" dirty="0"/>
              <a:t>Geographic Segmentation</a:t>
            </a:r>
            <a:endParaRPr lang="en-IN" sz="2000" b="0" dirty="0"/>
          </a:p>
        </p:txBody>
      </p:sp>
      <p:sp>
        <p:nvSpPr>
          <p:cNvPr id="4" name="Content Placeholder 3">
            <a:extLst>
              <a:ext uri="{FF2B5EF4-FFF2-40B4-BE49-F238E27FC236}">
                <a16:creationId xmlns:a16="http://schemas.microsoft.com/office/drawing/2014/main" id="{51396730-9A25-4A1A-B5BD-83D5C9F9B7C3}"/>
              </a:ext>
            </a:extLst>
          </p:cNvPr>
          <p:cNvSpPr>
            <a:spLocks noGrp="1"/>
          </p:cNvSpPr>
          <p:nvPr>
            <p:ph sz="quarter" idx="15"/>
          </p:nvPr>
        </p:nvSpPr>
        <p:spPr>
          <a:xfrm>
            <a:off x="147710" y="1445868"/>
            <a:ext cx="8686801" cy="1722670"/>
          </a:xfrm>
        </p:spPr>
        <p:txBody>
          <a:bodyPr/>
          <a:lstStyle/>
          <a:p>
            <a:pPr marL="432" indent="0">
              <a:buNone/>
            </a:pPr>
            <a:endParaRPr lang="en-US" b="1" dirty="0"/>
          </a:p>
          <a:p>
            <a:pPr lvl="1"/>
            <a:r>
              <a:rPr lang="en-US" dirty="0"/>
              <a:t>Divides the market into geographic units such as nations, states, regions, counties, cities, or neighborhoods (urban, suburban)</a:t>
            </a:r>
          </a:p>
        </p:txBody>
      </p:sp>
      <p:pic>
        <p:nvPicPr>
          <p:cNvPr id="3" name="Picture 2">
            <a:extLst>
              <a:ext uri="{FF2B5EF4-FFF2-40B4-BE49-F238E27FC236}">
                <a16:creationId xmlns:a16="http://schemas.microsoft.com/office/drawing/2014/main" id="{FFB838C3-A628-734E-9034-3AF683726107}"/>
              </a:ext>
            </a:extLst>
          </p:cNvPr>
          <p:cNvPicPr>
            <a:picLocks noChangeAspect="1"/>
          </p:cNvPicPr>
          <p:nvPr/>
        </p:nvPicPr>
        <p:blipFill>
          <a:blip r:embed="rId3"/>
          <a:stretch>
            <a:fillRect/>
          </a:stretch>
        </p:blipFill>
        <p:spPr>
          <a:xfrm>
            <a:off x="1284456" y="3301756"/>
            <a:ext cx="6918286" cy="3459143"/>
          </a:xfrm>
          <a:prstGeom prst="rect">
            <a:avLst/>
          </a:prstGeom>
        </p:spPr>
      </p:pic>
    </p:spTree>
    <p:extLst>
      <p:ext uri="{BB962C8B-B14F-4D97-AF65-F5344CB8AC3E}">
        <p14:creationId xmlns:p14="http://schemas.microsoft.com/office/powerpoint/2010/main" val="1277661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15F17-0F4A-4B2A-8DDC-2BD517B360DA}"/>
              </a:ext>
            </a:extLst>
          </p:cNvPr>
          <p:cNvSpPr>
            <a:spLocks noGrp="1"/>
          </p:cNvSpPr>
          <p:nvPr>
            <p:ph type="title"/>
          </p:nvPr>
        </p:nvSpPr>
        <p:spPr>
          <a:xfrm>
            <a:off x="457200" y="-262941"/>
            <a:ext cx="8229600" cy="1097279"/>
          </a:xfrm>
        </p:spPr>
        <p:txBody>
          <a:bodyPr/>
          <a:lstStyle/>
          <a:p>
            <a:r>
              <a:rPr lang="en-IN" dirty="0" err="1"/>
              <a:t>Behavioral</a:t>
            </a:r>
            <a:r>
              <a:rPr lang="en-IN" dirty="0"/>
              <a:t> Segmentation</a:t>
            </a:r>
          </a:p>
        </p:txBody>
      </p:sp>
      <p:sp>
        <p:nvSpPr>
          <p:cNvPr id="3" name="Content Placeholder 2">
            <a:extLst>
              <a:ext uri="{FF2B5EF4-FFF2-40B4-BE49-F238E27FC236}">
                <a16:creationId xmlns:a16="http://schemas.microsoft.com/office/drawing/2014/main" id="{0B9808DD-0F10-41C7-9DD1-48BC25210344}"/>
              </a:ext>
            </a:extLst>
          </p:cNvPr>
          <p:cNvSpPr>
            <a:spLocks noGrp="1"/>
          </p:cNvSpPr>
          <p:nvPr>
            <p:ph sz="quarter" idx="13"/>
          </p:nvPr>
        </p:nvSpPr>
        <p:spPr>
          <a:xfrm>
            <a:off x="77372" y="1048483"/>
            <a:ext cx="8686800" cy="4663335"/>
          </a:xfrm>
        </p:spPr>
        <p:txBody>
          <a:bodyPr/>
          <a:lstStyle/>
          <a:p>
            <a:r>
              <a:rPr lang="en-US" dirty="0"/>
              <a:t>Divides buyers into groups on the basis of their actions</a:t>
            </a:r>
          </a:p>
          <a:p>
            <a:pPr lvl="1"/>
            <a:r>
              <a:rPr lang="en-US" dirty="0"/>
              <a:t>User status (Non-user, Regular, Competitive, Ex)</a:t>
            </a:r>
          </a:p>
          <a:p>
            <a:pPr lvl="1"/>
            <a:r>
              <a:rPr lang="en-US" dirty="0"/>
              <a:t>Usage rate (Light, Medium, Heavy users)</a:t>
            </a:r>
          </a:p>
          <a:p>
            <a:pPr lvl="1"/>
            <a:r>
              <a:rPr lang="en-US" dirty="0"/>
              <a:t>Buyer-readiness stage (Aware, Interested, Desire, etc.)</a:t>
            </a:r>
          </a:p>
          <a:p>
            <a:pPr lvl="1"/>
            <a:r>
              <a:rPr lang="en-US" dirty="0"/>
              <a:t>Loyalty status (Hard Core, Split, Shifting, Switchers)</a:t>
            </a:r>
          </a:p>
          <a:p>
            <a:pPr lvl="1"/>
            <a:r>
              <a:rPr lang="en-US" dirty="0"/>
              <a:t>Occasions (Everyday, Special)</a:t>
            </a:r>
          </a:p>
          <a:p>
            <a:pPr lvl="1"/>
            <a:r>
              <a:rPr lang="en-US" dirty="0">
                <a:solidFill>
                  <a:srgbClr val="FF0000"/>
                </a:solidFill>
              </a:rPr>
              <a:t>Needs/benefits sought</a:t>
            </a:r>
          </a:p>
        </p:txBody>
      </p:sp>
      <p:pic>
        <p:nvPicPr>
          <p:cNvPr id="4" name="Picture 3">
            <a:extLst>
              <a:ext uri="{FF2B5EF4-FFF2-40B4-BE49-F238E27FC236}">
                <a16:creationId xmlns:a16="http://schemas.microsoft.com/office/drawing/2014/main" id="{CC64F9C8-2ADD-3A48-8B35-8AC4F2EE3A73}"/>
              </a:ext>
            </a:extLst>
          </p:cNvPr>
          <p:cNvPicPr>
            <a:picLocks noChangeAspect="1"/>
          </p:cNvPicPr>
          <p:nvPr/>
        </p:nvPicPr>
        <p:blipFill>
          <a:blip r:embed="rId3"/>
          <a:stretch>
            <a:fillRect/>
          </a:stretch>
        </p:blipFill>
        <p:spPr>
          <a:xfrm>
            <a:off x="5862711" y="3303203"/>
            <a:ext cx="2824089" cy="3554797"/>
          </a:xfrm>
          <a:prstGeom prst="rect">
            <a:avLst/>
          </a:prstGeom>
        </p:spPr>
      </p:pic>
    </p:spTree>
    <p:extLst>
      <p:ext uri="{BB962C8B-B14F-4D97-AF65-F5344CB8AC3E}">
        <p14:creationId xmlns:p14="http://schemas.microsoft.com/office/powerpoint/2010/main" val="970080747"/>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148758</TotalTime>
  <Words>1659</Words>
  <Application>Microsoft Macintosh PowerPoint</Application>
  <PresentationFormat>On-screen Show (4:3)</PresentationFormat>
  <Paragraphs>153</Paragraphs>
  <Slides>12</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Times New Roman</vt:lpstr>
      <vt:lpstr>Noto Sans Symbols</vt:lpstr>
      <vt:lpstr>Avenir Black</vt:lpstr>
      <vt:lpstr>Arial</vt:lpstr>
      <vt:lpstr>Verdana</vt:lpstr>
      <vt:lpstr>MS PGothic</vt:lpstr>
      <vt:lpstr>USHE</vt:lpstr>
      <vt:lpstr>USHE_slide options</vt:lpstr>
      <vt:lpstr>Marketing Management</vt:lpstr>
      <vt:lpstr>                 Target Marketing</vt:lpstr>
      <vt:lpstr>       Identifying Target Customers</vt:lpstr>
      <vt:lpstr>The Logic of Targeting </vt:lpstr>
      <vt:lpstr>Ways to Segment the Consumer Market </vt:lpstr>
      <vt:lpstr>Ways to Segment the Consumer Market </vt:lpstr>
      <vt:lpstr>    Demographic Segmentation </vt:lpstr>
      <vt:lpstr>Geographic Segmentation</vt:lpstr>
      <vt:lpstr>Behavioral Segmentation</vt:lpstr>
      <vt:lpstr>    Toothpaste Market: Needs/Benefits Sought</vt:lpstr>
      <vt:lpstr>Product Consumption of Heavy Users  </vt:lpstr>
      <vt:lpstr>Psychographic Segmentation</vt:lpstr>
    </vt:vector>
  </TitlesOfParts>
  <Company>Pearson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Management, Sixteenth Edition, Chapter 6, Identifying Market Segments and Target Customers</dc:title>
  <dc:subject>Business</dc:subject>
  <dc:creator>Kotler/Keller/Chernev</dc:creator>
  <cp:keywords>Marketing Management</cp:keywords>
  <dc:description/>
  <cp:lastModifiedBy>Paul Galvani</cp:lastModifiedBy>
  <cp:revision>844</cp:revision>
  <cp:lastPrinted>2021-12-26T16:05:08Z</cp:lastPrinted>
  <dcterms:modified xsi:type="dcterms:W3CDTF">2021-12-26T16:05:11Z</dcterms:modified>
</cp:coreProperties>
</file>