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63" r:id="rId1"/>
    <p:sldMasterId id="2147483659" r:id="rId2"/>
  </p:sldMasterIdLst>
  <p:notesMasterIdLst>
    <p:notesMasterId r:id="rId14"/>
  </p:notesMasterIdLst>
  <p:handoutMasterIdLst>
    <p:handoutMasterId r:id="rId15"/>
  </p:handoutMasterIdLst>
  <p:sldIdLst>
    <p:sldId id="330" r:id="rId3"/>
    <p:sldId id="582" r:id="rId4"/>
    <p:sldId id="524" r:id="rId5"/>
    <p:sldId id="581" r:id="rId6"/>
    <p:sldId id="557" r:id="rId7"/>
    <p:sldId id="558" r:id="rId8"/>
    <p:sldId id="501" r:id="rId9"/>
    <p:sldId id="561" r:id="rId10"/>
    <p:sldId id="502" r:id="rId11"/>
    <p:sldId id="563" r:id="rId12"/>
    <p:sldId id="567" r:id="rId13"/>
  </p:sldIdLst>
  <p:sldSz cx="9144000" cy="6858000" type="screen4x3"/>
  <p:notesSz cx="6858000" cy="9144000"/>
  <p:embeddedFontLst>
    <p:embeddedFont>
      <p:font typeface="Calibri" panose="020F0502020204030204" pitchFamily="34" charset="0"/>
      <p:regular r:id="rId16"/>
      <p:bold r:id="rId17"/>
      <p:italic r:id="rId18"/>
      <p:boldItalic r:id="rId19"/>
    </p:embeddedFont>
    <p:embeddedFont>
      <p:font typeface="Noto Sans Symbols" panose="020B0502040504020204" pitchFamily="34" charset="0"/>
      <p:regular r:id="rId20"/>
      <p:bold r:id="rId21"/>
      <p:italic r:id="rId22"/>
      <p:boldItalic r:id="rId23"/>
    </p:embeddedFont>
    <p:embeddedFont>
      <p:font typeface="Verdana" panose="020B0604030504040204" pitchFamily="34" charset="0"/>
      <p:regular r:id="rId24"/>
      <p:bold r:id="rId25"/>
      <p:italic r:id="rId26"/>
      <p:bold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042" userDrawn="1">
          <p15:clr>
            <a:srgbClr val="A4A3A4"/>
          </p15:clr>
        </p15:guide>
        <p15:guide id="2" pos="295" userDrawn="1">
          <p15:clr>
            <a:srgbClr val="A4A3A4"/>
          </p15:clr>
        </p15:guide>
        <p15:guide id="3" orient="horz" pos="4178" userDrawn="1">
          <p15:clr>
            <a:srgbClr val="A4A3A4"/>
          </p15:clr>
        </p15:guide>
        <p15:guide id="4" orient="horz" pos="119" userDrawn="1">
          <p15:clr>
            <a:srgbClr val="A4A3A4"/>
          </p15:clr>
        </p15:guide>
        <p15:guide id="5" orient="horz" pos="709" userDrawn="1">
          <p15:clr>
            <a:srgbClr val="A4A3A4"/>
          </p15:clr>
        </p15:guide>
        <p15:guide id="6" orient="horz" pos="1071" userDrawn="1">
          <p15:clr>
            <a:srgbClr val="A4A3A4"/>
          </p15:clr>
        </p15:guide>
        <p15:guide id="7" pos="635"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ffrey Holcomb" initials="" lastIdx="3" clrIdx="0"/>
  <p:cmAuthor id="7" name="SP" initials="SP" lastIdx="3" clrIdx="7">
    <p:extLst>
      <p:ext uri="{19B8F6BF-5375-455C-9EA6-DF929625EA0E}">
        <p15:presenceInfo xmlns:p15="http://schemas.microsoft.com/office/powerpoint/2012/main" userId="SP" providerId="None"/>
      </p:ext>
    </p:extLst>
  </p:cmAuthor>
  <p:cmAuthor id="1" name="Ruchi Sachdev" initials="" lastIdx="8" clrIdx="1"/>
  <p:cmAuthor id="8" name="Sugandh Juneja" initials="SJ" lastIdx="1" clrIdx="8">
    <p:extLst>
      <p:ext uri="{19B8F6BF-5375-455C-9EA6-DF929625EA0E}">
        <p15:presenceInfo xmlns:p15="http://schemas.microsoft.com/office/powerpoint/2012/main" userId="Sugandh Juneja" providerId="None"/>
      </p:ext>
    </p:extLst>
  </p:cmAuthor>
  <p:cmAuthor id="2" name="Sarah Reusché" initials="" lastIdx="13" clrIdx="2"/>
  <p:cmAuthor id="3" name="Nitin Shankar" initials="" lastIdx="6" clrIdx="3"/>
  <p:cmAuthor id="4" name="Kristen Flathman" initials="" lastIdx="1" clrIdx="4"/>
  <p:cmAuthor id="5" name="Ben Schroeter" initials="" lastIdx="0" clrIdx="5"/>
  <p:cmAuthor id="6" name="AnnMarie Short" initials="AS" lastIdx="35" clrIdx="6">
    <p:extLst>
      <p:ext uri="{19B8F6BF-5375-455C-9EA6-DF929625EA0E}">
        <p15:presenceInfo xmlns:p15="http://schemas.microsoft.com/office/powerpoint/2012/main" userId="5a9a73d1263ca8f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26" autoAdjust="0"/>
    <p:restoredTop sz="82389" autoAdjust="0"/>
  </p:normalViewPr>
  <p:slideViewPr>
    <p:cSldViewPr snapToGrid="0" snapToObjects="1">
      <p:cViewPr varScale="1">
        <p:scale>
          <a:sx n="92" d="100"/>
          <a:sy n="92" d="100"/>
        </p:scale>
        <p:origin x="2824" y="176"/>
      </p:cViewPr>
      <p:guideLst>
        <p:guide orient="horz" pos="4042"/>
        <p:guide pos="295"/>
        <p:guide orient="horz" pos="4178"/>
        <p:guide orient="horz" pos="119"/>
        <p:guide orient="horz" pos="709"/>
        <p:guide orient="horz" pos="1071"/>
        <p:guide pos="635"/>
      </p:guideLst>
    </p:cSldViewPr>
  </p:slideViewPr>
  <p:outlineViewPr>
    <p:cViewPr>
      <p:scale>
        <a:sx n="33" d="100"/>
        <a:sy n="33" d="100"/>
      </p:scale>
      <p:origin x="0" y="-13446"/>
    </p:cViewPr>
  </p:outlineViewPr>
  <p:notesTextViewPr>
    <p:cViewPr>
      <p:scale>
        <a:sx n="100" d="100"/>
        <a:sy n="100" d="100"/>
      </p:scale>
      <p:origin x="0" y="0"/>
    </p:cViewPr>
  </p:notesTextViewPr>
  <p:sorterViewPr>
    <p:cViewPr>
      <p:scale>
        <a:sx n="100" d="100"/>
        <a:sy n="100" d="100"/>
      </p:scale>
      <p:origin x="0" y="-3344"/>
    </p:cViewPr>
  </p:sorterViewPr>
  <p:notesViewPr>
    <p:cSldViewPr snapToGrid="0" snapToObjects="1">
      <p:cViewPr varScale="1">
        <p:scale>
          <a:sx n="68" d="100"/>
          <a:sy n="68" d="100"/>
        </p:scale>
        <p:origin x="3060"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1.xml"/><Relationship Id="rId21"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9.fntdata"/><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handoutMaster" Target="handoutMasters/handoutMaster1.xml"/><Relationship Id="rId23" Type="http://schemas.openxmlformats.org/officeDocument/2006/relationships/font" Target="fonts/font8.fntdata"/><Relationship Id="rId28"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font" Target="fonts/font4.fntdata"/><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12/20/21</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latin typeface="Arial"/>
                <a:ea typeface="Arial"/>
                <a:cs typeface="Arial"/>
                <a:sym typeface="Arial"/>
              </a:rPr>
              <a:t>If this PowerPoint presentation contains mathematical equations, you may need to check that your computer has the following installed:</a:t>
            </a:r>
          </a:p>
          <a:p>
            <a:r>
              <a:rPr lang="en-US" sz="1200" b="0" i="0" u="none" strike="noStrike" kern="1200" cap="none" dirty="0">
                <a:solidFill>
                  <a:schemeClr val="dk1"/>
                </a:solidFill>
                <a:latin typeface="Arial"/>
                <a:ea typeface="Arial"/>
                <a:cs typeface="Arial"/>
                <a:sym typeface="Arial"/>
              </a:rPr>
              <a:t>1) MathType Plugin</a:t>
            </a:r>
          </a:p>
          <a:p>
            <a:r>
              <a:rPr lang="en-US" sz="1200" b="0" i="0" u="none" strike="noStrike" kern="1200" cap="none" dirty="0">
                <a:solidFill>
                  <a:schemeClr val="dk1"/>
                </a:solidFill>
                <a:latin typeface="Arial"/>
                <a:ea typeface="Arial"/>
                <a:cs typeface="Arial"/>
                <a:sym typeface="Arial"/>
              </a:rPr>
              <a:t>2) Math Player (free versions available)</a:t>
            </a:r>
          </a:p>
          <a:p>
            <a:r>
              <a:rPr lang="en-US" sz="1200" b="0" i="0" u="none" strike="noStrike" kern="1200" cap="none" dirty="0">
                <a:solidFill>
                  <a:schemeClr val="dk1"/>
                </a:solidFill>
                <a:latin typeface="Arial"/>
                <a:ea typeface="Arial"/>
                <a:cs typeface="Arial"/>
                <a:sym typeface="Arial"/>
              </a:rPr>
              <a:t>3) NVDA Reader (free versions available)</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06026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Table 5.1 shows types of questions in a questionnaire. </a:t>
            </a:r>
          </a:p>
          <a:p>
            <a:endParaRPr lang="en-US" dirty="0"/>
          </a:p>
          <a:p>
            <a:r>
              <a:rPr lang="en-US" dirty="0"/>
              <a:t>Table 5.1 provides examples of both close-ended questions and open-ended questions.</a:t>
            </a:r>
            <a:endParaRPr lang="en-US" dirty="0">
              <a:latin typeface="Arial" panose="020B0604020202020204" pitchFamily="34" charset="0"/>
            </a:endParaRPr>
          </a:p>
          <a:p>
            <a:endParaRPr lang="en-US" dirty="0">
              <a:latin typeface="Arial" panose="020B0604020202020204" pitchFamily="34" charset="0"/>
            </a:endParaRPr>
          </a:p>
          <a:p>
            <a:r>
              <a:rPr lang="en-US" dirty="0">
                <a:latin typeface="Arial" panose="020B0604020202020204" pitchFamily="34" charset="0"/>
              </a:rPr>
              <a:t>Closed-end questions specify all the possible answers, and the responses are easier to interpret and tabulate.</a:t>
            </a:r>
          </a:p>
          <a:p>
            <a:endParaRPr lang="en-US" dirty="0">
              <a:latin typeface="Arial" panose="020B0604020202020204" pitchFamily="34" charset="0"/>
            </a:endParaRPr>
          </a:p>
          <a:p>
            <a:r>
              <a:rPr lang="en-US" dirty="0"/>
              <a:t>Open-end questions allow respondents to answer in their own words. They are especially useful in exploratory research, where the researcher is looking for insight into how people think, rather than measuring how many think a certain way.</a:t>
            </a:r>
            <a:endParaRPr lang="en-US" dirty="0">
              <a:latin typeface="Arial" panose="020B0604020202020204" pitchFamily="34" charset="0"/>
            </a:endParaRPr>
          </a:p>
          <a:p>
            <a:endParaRPr lang="en-US" dirty="0">
              <a:latin typeface="Arial" panose="020B0604020202020204" pitchFamily="34" charset="0"/>
            </a:endParaRPr>
          </a:p>
          <a:p>
            <a:r>
              <a:rPr lang="en-US" dirty="0"/>
              <a:t>The table is as follows. The table has 7 Rows and 3 columns. The columns have the following headings from left to right. Name, Description, Example. The Row entries are as follows. Line 1. Dichotomous, A question with two possible answers, In arranging this trip, did you personally phone American, question mark. Yes or No. Line 2. Multiple choice, A question with three or more answers, With whom are you traveling on this flight, question mark. Six checkboxes with texts, No one, Spouse, Spouses and children, children only, Business associates, friends, relatives, and An organized tour group. . Line 3. Likert scale, A statement with which the respondent shows the level of agreement, disagreement, Small airlines generally give better service than large ones. 1. Strongly disagree. 2. Disagree. 3. Neither agree nor disagree. 4. Agree. 5. Strongly agree. Line 4. Semantic differential, A scale connecting two bipolar words. The respondent selects the point that represents his or her opinion. I find American Airlines. Large to small. Experienced to inexperienced. Modern to old fashioned. Line 5. Importance scale, A scale that rates the importance of some attribute, To me, airline in flight service is. 1. Extremely important. 2. Very important. 3. Somewhat important. 4. Not very important. 5. Not at all important. . Line 6. Rating scale, A scale that rates some attribute from poor to excellent, American inflight service is. 1. Excellent. 2. Very good. 3. Good. 4. Fair. 5. poor. . Line 7. Intention to buy scale, A scale that describes the respondent’s intention to buy, If ultra high speed wi-fi service were available on a long flight, i would. 1. Definitely buy. 2. Probably buy. 3. Not sure. 4. Probably not buy. 5. Definitely not buy.</a:t>
            </a:r>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8625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data collection phase of marketing research is generally the most expensive and error prone.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Some respondents will be away from home, offline, or otherwise inaccessible and must be contacted again or replaced. Others will refuse to cooperate or will give biased or dishonest answers. In order to control costs while maintaining high-quality responses, a company must develop a meaningful sampling and data collection plan.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After choosing the research approach and instruments, the marketing researcher must put together a sampling plan designed to obtain high-quality responses while keeping costs in line. This calls for three decisions: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Whom should we survey?</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How many people should we survey?</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How should we choose the respondents?</a:t>
            </a:r>
            <a:endParaRPr lang="en-IN" dirty="0"/>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84041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rPr>
              <a:t>AMA: Marketing research specifies the information required to address these issues, designs the method for collecting information, manages and implements the data collection process, analyzes the results, and communicates the findings and their implications.</a:t>
            </a:r>
            <a:endParaRPr lang="en-IN" dirty="0"/>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763611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rPr>
              <a:t>Good marketing insights often form the basis of successful marketing programs.</a:t>
            </a:r>
            <a:endParaRPr lang="en-IN" dirty="0"/>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634061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rPr>
              <a:t>Good marketing insights often form the basis of successful marketing programs.</a:t>
            </a:r>
            <a:endParaRPr lang="en-IN" dirty="0"/>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65157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5.1 shows the marketing research process.</a:t>
            </a:r>
          </a:p>
          <a:p>
            <a:endParaRPr lang="en-US" dirty="0"/>
          </a:p>
          <a:p>
            <a:r>
              <a:rPr lang="en-US" dirty="0"/>
              <a:t>To take advantage of all the resources and practices available, good marketers adopt a formal marketing research process that follows the five steps shown. </a:t>
            </a:r>
          </a:p>
          <a:p>
            <a:endParaRPr lang="en-IN"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Starting from the top, the five steps of the marketing research process are as follows. </a:t>
            </a:r>
            <a:r>
              <a:rPr lang="en-US" sz="1800" dirty="0">
                <a:effectLst/>
                <a:latin typeface="Calibri" panose="020F0502020204030204" pitchFamily="34" charset="0"/>
                <a:ea typeface="Calibri" panose="020F0502020204030204" pitchFamily="34" charset="0"/>
              </a:rPr>
              <a:t>Define the problem, Develop the research plan, Collect the information, Analyze the information, and Make the decision.</a:t>
            </a:r>
            <a:endParaRPr lang="en-IN" sz="1800" dirty="0">
              <a:effectLst/>
              <a:latin typeface="Calibri" panose="020F0502020204030204" pitchFamily="34" charset="0"/>
              <a:ea typeface="Calibri" panose="020F0502020204030204" pitchFamily="34" charset="0"/>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95868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rPr>
              <a:t>Marketing managers must be careful not to define the problem too broadly or too narrowly for the marketing researcher. </a:t>
            </a:r>
          </a:p>
          <a:p>
            <a:endParaRPr lang="en-US" dirty="0">
              <a:latin typeface="Arial" panose="020B0604020202020204" pitchFamily="34" charset="0"/>
            </a:endParaRPr>
          </a:p>
          <a:p>
            <a:r>
              <a:rPr lang="en-US" dirty="0">
                <a:latin typeface="Arial" panose="020B0604020202020204" pitchFamily="34" charset="0"/>
              </a:rPr>
              <a:t>To help design the research, management should first spell out the decisions it might face and then work backward. Now management and marketing researchers are ready to set specific research objectives. </a:t>
            </a:r>
          </a:p>
          <a:p>
            <a:endParaRPr lang="en-US" dirty="0">
              <a:latin typeface="Arial" panose="020B0604020202020204" pitchFamily="34" charset="0"/>
            </a:endParaRPr>
          </a:p>
          <a:p>
            <a:r>
              <a:rPr lang="en-US" dirty="0">
                <a:latin typeface="Arial" panose="020B0604020202020204" pitchFamily="34" charset="0"/>
              </a:rPr>
              <a:t>Some research is exploratory—its goal is to identify the problem and to suggest possible solutions. Some is descriptive—it seeks to quantify demand, such as how many first-class passengers would purchase ultra high-speed Wi-Fi service at $25. Some research is causal—its purpose is to test a cause-and-effect relationship.</a:t>
            </a:r>
            <a:endParaRPr lang="en-IN" dirty="0"/>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305412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a:extLst>
              <a:ext uri="{FF2B5EF4-FFF2-40B4-BE49-F238E27FC236}">
                <a16:creationId xmlns:a16="http://schemas.microsoft.com/office/drawing/2014/main" id="{4F470AEF-B98B-3A40-ABB3-C984947D3450}"/>
              </a:ext>
            </a:extLst>
          </p:cNvPr>
          <p:cNvSpPr>
            <a:spLocks noGrp="1" noRot="1" noChangeAspect="1" noChangeArrowheads="1" noTextEdit="1"/>
          </p:cNvSpPr>
          <p:nvPr>
            <p:ph type="sldImg"/>
          </p:nvPr>
        </p:nvSpPr>
        <p:spPr>
          <a:ln/>
        </p:spPr>
      </p:sp>
      <p:sp>
        <p:nvSpPr>
          <p:cNvPr id="25602" name="Notes Placeholder 2">
            <a:extLst>
              <a:ext uri="{FF2B5EF4-FFF2-40B4-BE49-F238E27FC236}">
                <a16:creationId xmlns:a16="http://schemas.microsoft.com/office/drawing/2014/main" id="{F8C41D1E-86DC-8F43-9885-7288D5AE1D8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5603" name="Slide Number Placeholder 3">
            <a:extLst>
              <a:ext uri="{FF2B5EF4-FFF2-40B4-BE49-F238E27FC236}">
                <a16:creationId xmlns:a16="http://schemas.microsoft.com/office/drawing/2014/main" id="{F5DAE68C-52CB-224F-B502-071F1611D23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39775" indent="-282575">
              <a:spcBef>
                <a:spcPct val="30000"/>
              </a:spcBef>
              <a:defRPr sz="1200">
                <a:solidFill>
                  <a:schemeClr val="tx1"/>
                </a:solidFill>
                <a:latin typeface="Arial" panose="020B0604020202020204" pitchFamily="34" charset="0"/>
                <a:ea typeface="MS PGothic" panose="020B0600070205080204" pitchFamily="34" charset="-128"/>
              </a:defRPr>
            </a:lvl2pPr>
            <a:lvl3pPr marL="1139825" indent="-225425">
              <a:spcBef>
                <a:spcPct val="30000"/>
              </a:spcBef>
              <a:defRPr sz="1200">
                <a:solidFill>
                  <a:schemeClr val="tx1"/>
                </a:solidFill>
                <a:latin typeface="Arial" panose="020B0604020202020204" pitchFamily="34" charset="0"/>
                <a:ea typeface="MS PGothic" panose="020B0600070205080204" pitchFamily="34" charset="-128"/>
              </a:defRPr>
            </a:lvl3pPr>
            <a:lvl4pPr marL="1595438" indent="-225425">
              <a:spcBef>
                <a:spcPct val="30000"/>
              </a:spcBef>
              <a:defRPr sz="1200">
                <a:solidFill>
                  <a:schemeClr val="tx1"/>
                </a:solidFill>
                <a:latin typeface="Arial" panose="020B0604020202020204" pitchFamily="34" charset="0"/>
                <a:ea typeface="MS PGothic" panose="020B0600070205080204" pitchFamily="34" charset="-128"/>
              </a:defRPr>
            </a:lvl4pPr>
            <a:lvl5pPr marL="2052638" indent="-225425">
              <a:spcBef>
                <a:spcPct val="30000"/>
              </a:spcBef>
              <a:defRPr sz="1200">
                <a:solidFill>
                  <a:schemeClr val="tx1"/>
                </a:solidFill>
                <a:latin typeface="Arial" panose="020B0604020202020204" pitchFamily="34" charset="0"/>
                <a:ea typeface="MS PGothic" panose="020B0600070205080204" pitchFamily="34" charset="-128"/>
              </a:defRPr>
            </a:lvl5pPr>
            <a:lvl6pPr marL="2509838" indent="-22542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67038" indent="-22542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4238" indent="-22542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1438" indent="-22542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F4805BBE-7280-374A-B6F6-9FC14834154E}" type="slidenum">
              <a:rPr lang="en-US" altLang="en-US" smtClean="0"/>
              <a:pPr>
                <a:spcBef>
                  <a:spcPct val="0"/>
                </a:spcBef>
              </a:pPr>
              <a:t>7</a:t>
            </a:fld>
            <a:endParaRPr lang="en-US" altLang="en-US"/>
          </a:p>
        </p:txBody>
      </p:sp>
    </p:spTree>
    <p:extLst>
      <p:ext uri="{BB962C8B-B14F-4D97-AF65-F5344CB8AC3E}">
        <p14:creationId xmlns:p14="http://schemas.microsoft.com/office/powerpoint/2010/main" val="1625473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rPr>
              <a:t>Observational Research:  Researchers can gather fresh data by observing unobtrusively as customers shop or consume products. Sometimes they equip consumers with pagers and instruct them to write down or text what they</a:t>
            </a:r>
            <a:r>
              <a:rPr lang="en-US" altLang="en-US" dirty="0">
                <a:latin typeface="Arial" panose="020B0604020202020204" pitchFamily="34" charset="0"/>
              </a:rPr>
              <a:t>’</a:t>
            </a:r>
            <a:r>
              <a:rPr lang="en-US" dirty="0">
                <a:latin typeface="Arial" panose="020B0604020202020204" pitchFamily="34" charset="0"/>
              </a:rPr>
              <a:t>re doing whenever prompted, or they hold informal interview sessions at a café or bar. </a:t>
            </a:r>
          </a:p>
          <a:p>
            <a:endParaRPr lang="en-US" dirty="0">
              <a:latin typeface="Arial" panose="020B0604020202020204" pitchFamily="34" charset="0"/>
            </a:endParaRPr>
          </a:p>
          <a:p>
            <a:r>
              <a:rPr lang="en-US" i="1" dirty="0">
                <a:latin typeface="Arial" panose="020B0604020202020204" pitchFamily="34" charset="0"/>
              </a:rPr>
              <a:t>Ethnographic research </a:t>
            </a:r>
            <a:r>
              <a:rPr lang="en-US" dirty="0">
                <a:latin typeface="Arial" panose="020B0604020202020204" pitchFamily="34" charset="0"/>
              </a:rPr>
              <a:t>uses concepts and tools from anthropology and other social science disciplines to provide deep cultural understanding of how people live and work. The goal is to immerse the researcher into consumers</a:t>
            </a:r>
            <a:r>
              <a:rPr lang="en-US" altLang="en-US" dirty="0">
                <a:latin typeface="Arial" panose="020B0604020202020204" pitchFamily="34" charset="0"/>
              </a:rPr>
              <a:t>’</a:t>
            </a:r>
            <a:r>
              <a:rPr lang="en-US" dirty="0">
                <a:latin typeface="Arial" panose="020B0604020202020204" pitchFamily="34" charset="0"/>
              </a:rPr>
              <a:t> lives to uncover unarticulated desires that might not surface in any other form of research.</a:t>
            </a:r>
          </a:p>
          <a:p>
            <a:endParaRPr lang="en-US" dirty="0">
              <a:latin typeface="Arial" panose="020B0604020202020204" pitchFamily="34" charset="0"/>
            </a:endParaRPr>
          </a:p>
          <a:p>
            <a:r>
              <a:rPr lang="en-US" dirty="0">
                <a:latin typeface="Arial" panose="020B0604020202020204" pitchFamily="34" charset="0"/>
              </a:rPr>
              <a:t>Focus Group Research: A focus group is a gathering of 6 to 10 people carefully selected for demographic, psychographic, or other considerations and convened to discuss various topics at length for a small payment. A professional moderator asks questions and probes based on the marketing managers</a:t>
            </a:r>
            <a:r>
              <a:rPr lang="en-US" altLang="en-US" dirty="0">
                <a:latin typeface="Arial" panose="020B0604020202020204" pitchFamily="34" charset="0"/>
              </a:rPr>
              <a:t>’</a:t>
            </a:r>
            <a:r>
              <a:rPr lang="en-US" dirty="0">
                <a:latin typeface="Arial" panose="020B0604020202020204" pitchFamily="34" charset="0"/>
              </a:rPr>
              <a:t> agenda; the goal is to uncover consumers</a:t>
            </a:r>
            <a:r>
              <a:rPr lang="en-US" altLang="en-US" dirty="0">
                <a:latin typeface="Arial" panose="020B0604020202020204" pitchFamily="34" charset="0"/>
              </a:rPr>
              <a:t>’</a:t>
            </a:r>
            <a:r>
              <a:rPr lang="en-US" dirty="0">
                <a:latin typeface="Arial" panose="020B0604020202020204" pitchFamily="34" charset="0"/>
              </a:rPr>
              <a:t> real motivations and the reasons they say and do certain things. Sessions are typically recorded, and marketing managers often observe from behind two-way mirrors. To allow more in-depth discussion, focus groups are trending smaller in size.</a:t>
            </a:r>
          </a:p>
          <a:p>
            <a:endParaRPr lang="en-US" dirty="0">
              <a:latin typeface="Arial" panose="020B0604020202020204" pitchFamily="34" charset="0"/>
            </a:endParaRPr>
          </a:p>
          <a:p>
            <a:r>
              <a:rPr lang="en-US" dirty="0">
                <a:latin typeface="Arial" panose="020B0604020202020204" pitchFamily="34" charset="0"/>
              </a:rPr>
              <a:t>Survey Research: Companies undertake surveys to assess people</a:t>
            </a:r>
            <a:r>
              <a:rPr lang="en-US" altLang="en-US" dirty="0">
                <a:latin typeface="Arial" panose="020B0604020202020204" pitchFamily="34" charset="0"/>
              </a:rPr>
              <a:t>’</a:t>
            </a:r>
            <a:r>
              <a:rPr lang="en-US" dirty="0">
                <a:latin typeface="Arial" panose="020B0604020202020204" pitchFamily="34" charset="0"/>
              </a:rPr>
              <a:t>s knowledge, beliefs, preferences, and satisfaction and to measure these magnitudes in the general population.</a:t>
            </a:r>
          </a:p>
          <a:p>
            <a:endParaRPr lang="en-US" dirty="0">
              <a:latin typeface="Arial" panose="020B0604020202020204" pitchFamily="34" charset="0"/>
            </a:endParaRPr>
          </a:p>
          <a:p>
            <a:r>
              <a:rPr lang="en-US" dirty="0">
                <a:latin typeface="Arial" panose="020B0604020202020204" pitchFamily="34" charset="0"/>
              </a:rPr>
              <a:t>Behavioral Research: Customers leave traces of their purchasing behavior in store scanning data, catalog purchases, and customer databases. Marketers can learn much by analyzing these data. Actual purchases reflect consumers</a:t>
            </a:r>
            <a:r>
              <a:rPr lang="en-US" altLang="en-US" dirty="0">
                <a:latin typeface="Arial" panose="020B0604020202020204" pitchFamily="34" charset="0"/>
              </a:rPr>
              <a:t>’</a:t>
            </a:r>
            <a:r>
              <a:rPr lang="en-US" dirty="0">
                <a:latin typeface="Arial" panose="020B0604020202020204" pitchFamily="34" charset="0"/>
              </a:rPr>
              <a:t> preferences and often are more reliable than statements they offer to market researchers. Experimental research is designed to capture cause-and-effect relationships by eliminating competing explanations of the findings. If the experiment is well designed and executed, research and marketing managers can have confidence in the conclusions.</a:t>
            </a:r>
            <a:endParaRPr lang="en-IN" dirty="0"/>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8742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a:extLst>
              <a:ext uri="{FF2B5EF4-FFF2-40B4-BE49-F238E27FC236}">
                <a16:creationId xmlns:a16="http://schemas.microsoft.com/office/drawing/2014/main" id="{773B2C5B-7E1A-ED49-9E25-6FE294169EF9}"/>
              </a:ext>
            </a:extLst>
          </p:cNvPr>
          <p:cNvSpPr>
            <a:spLocks noGrp="1" noRot="1" noChangeAspect="1" noChangeArrowheads="1" noTextEdit="1"/>
          </p:cNvSpPr>
          <p:nvPr>
            <p:ph type="sldImg"/>
          </p:nvPr>
        </p:nvSpPr>
        <p:spPr>
          <a:ln/>
        </p:spPr>
      </p:sp>
      <p:sp>
        <p:nvSpPr>
          <p:cNvPr id="31746" name="Notes Placeholder 2">
            <a:extLst>
              <a:ext uri="{FF2B5EF4-FFF2-40B4-BE49-F238E27FC236}">
                <a16:creationId xmlns:a16="http://schemas.microsoft.com/office/drawing/2014/main" id="{B1B89AB4-D9D1-1940-B6F7-00AC4E71A3A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A focus group is a gathering of 6 to 10 people carefully selected by researchers based on certain demographic, psychographic, or other considerations and brought together to discuss various topics of interest at length. Participants are normally paid a small sum for attending. A professional research moderator provides questions and probes based on the marketing managers’ discussion guide or agenda. In focus groups, moderators try to discern consumers’ real motivations and why they say and do certain things. They typically record the sessions, and marketing managers often remain behind two-way mirrors in the next room. To allow for more in-depth discussion with participants, focus groups are trending smaller in size. Focus-group research is a useful exploratory step, but researchers must avoid generalizing from focus-group participants to the whole market, because the sample size is too small and the sample is not drawn randomly.</a:t>
            </a:r>
          </a:p>
        </p:txBody>
      </p:sp>
      <p:sp>
        <p:nvSpPr>
          <p:cNvPr id="31747" name="Slide Number Placeholder 3">
            <a:extLst>
              <a:ext uri="{FF2B5EF4-FFF2-40B4-BE49-F238E27FC236}">
                <a16:creationId xmlns:a16="http://schemas.microsoft.com/office/drawing/2014/main" id="{9E74D6BE-B180-4044-A298-91E0DD8B335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39775" indent="-282575">
              <a:spcBef>
                <a:spcPct val="30000"/>
              </a:spcBef>
              <a:defRPr sz="1200">
                <a:solidFill>
                  <a:schemeClr val="tx1"/>
                </a:solidFill>
                <a:latin typeface="Arial" panose="020B0604020202020204" pitchFamily="34" charset="0"/>
                <a:ea typeface="MS PGothic" panose="020B0600070205080204" pitchFamily="34" charset="-128"/>
              </a:defRPr>
            </a:lvl2pPr>
            <a:lvl3pPr marL="1139825" indent="-225425">
              <a:spcBef>
                <a:spcPct val="30000"/>
              </a:spcBef>
              <a:defRPr sz="1200">
                <a:solidFill>
                  <a:schemeClr val="tx1"/>
                </a:solidFill>
                <a:latin typeface="Arial" panose="020B0604020202020204" pitchFamily="34" charset="0"/>
                <a:ea typeface="MS PGothic" panose="020B0600070205080204" pitchFamily="34" charset="-128"/>
              </a:defRPr>
            </a:lvl3pPr>
            <a:lvl4pPr marL="1595438" indent="-225425">
              <a:spcBef>
                <a:spcPct val="30000"/>
              </a:spcBef>
              <a:defRPr sz="1200">
                <a:solidFill>
                  <a:schemeClr val="tx1"/>
                </a:solidFill>
                <a:latin typeface="Arial" panose="020B0604020202020204" pitchFamily="34" charset="0"/>
                <a:ea typeface="MS PGothic" panose="020B0600070205080204" pitchFamily="34" charset="-128"/>
              </a:defRPr>
            </a:lvl4pPr>
            <a:lvl5pPr marL="2052638" indent="-225425">
              <a:spcBef>
                <a:spcPct val="30000"/>
              </a:spcBef>
              <a:defRPr sz="1200">
                <a:solidFill>
                  <a:schemeClr val="tx1"/>
                </a:solidFill>
                <a:latin typeface="Arial" panose="020B0604020202020204" pitchFamily="34" charset="0"/>
                <a:ea typeface="MS PGothic" panose="020B0600070205080204" pitchFamily="34" charset="-128"/>
              </a:defRPr>
            </a:lvl5pPr>
            <a:lvl6pPr marL="2509838" indent="-22542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67038" indent="-22542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4238" indent="-22542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1438" indent="-22542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9CBF2F2D-46F6-274A-BCC7-5C2623165EA9}" type="slidenum">
              <a:rPr lang="en-US" altLang="en-US" smtClean="0"/>
              <a:pPr>
                <a:spcBef>
                  <a:spcPct val="0"/>
                </a:spcBef>
              </a:pPr>
              <a:t>9</a:t>
            </a:fld>
            <a:endParaRPr lang="en-US" altLang="en-US"/>
          </a:p>
        </p:txBody>
      </p:sp>
    </p:spTree>
    <p:extLst>
      <p:ext uri="{BB962C8B-B14F-4D97-AF65-F5344CB8AC3E}">
        <p14:creationId xmlns:p14="http://schemas.microsoft.com/office/powerpoint/2010/main" val="14452474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ctr"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958098"/>
            <a:ext cx="8229600" cy="478970"/>
          </a:xfrm>
          <a:prstGeom prst="rect">
            <a:avLst/>
          </a:prstGeom>
          <a:noFill/>
          <a:ln>
            <a:noFill/>
          </a:ln>
        </p:spPr>
        <p:txBody>
          <a:bodyPr lIns="91425" tIns="91425" rIns="91425" bIns="91425" anchor="ctr" anchorCtr="0"/>
          <a:lstStyle>
            <a:lvl1pPr marL="0" marR="0" lvl="0" indent="0" algn="l" rtl="0">
              <a:spcBef>
                <a:spcPts val="0"/>
              </a:spcBef>
              <a:buClr>
                <a:srgbClr val="007FA3"/>
              </a:buClr>
              <a:buFont typeface="Arial"/>
              <a:buNone/>
              <a:defRPr sz="2000" b="0" i="0" u="none" strike="noStrike" cap="none">
                <a:solidFill>
                  <a:srgbClr val="007FA3"/>
                </a:solidFill>
                <a:latin typeface="+mn-lt"/>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lgn="ctr">
              <a:buNone/>
              <a:defRPr sz="3000" b="1">
                <a:latin typeface="+mn-lt"/>
              </a:defRPr>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0" indent="0" algn="ctr">
              <a:buNone/>
              <a:defRPr sz="2200">
                <a:latin typeface="+mn-lt"/>
              </a:defRPr>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
        <p:nvSpPr>
          <p:cNvPr id="9" name="Picture Placeholder 8">
            <a:extLst>
              <a:ext uri="{FF2B5EF4-FFF2-40B4-BE49-F238E27FC236}">
                <a16:creationId xmlns:a16="http://schemas.microsoft.com/office/drawing/2014/main" id="{51B8939D-A957-42F9-A1B5-556D29D235AB}"/>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839355990"/>
      </p:ext>
    </p:extLst>
  </p:cSld>
  <p:clrMapOvr>
    <a:masterClrMapping/>
  </p:clrMapOvr>
  <p:extLst>
    <p:ext uri="{DCECCB84-F9BA-43D5-87BE-67443E8EF086}">
      <p15:sldGuideLst xmlns:p15="http://schemas.microsoft.com/office/powerpoint/2012/main">
        <p15:guide id="1" orient="horz" pos="4176"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p:txBody>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558412"/>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p:nvPr>
        </p:nvSpPr>
        <p:spPr>
          <a:xfrm>
            <a:off x="5048250" y="1558412"/>
            <a:ext cx="3638550" cy="3754437"/>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420799"/>
            <a:ext cx="8229600" cy="533400"/>
          </a:xfrm>
        </p:spPr>
        <p:txBody>
          <a:bodyPr/>
          <a:lstStyle>
            <a:lvl1pPr>
              <a:defRPr/>
            </a:lvl1pPr>
          </a:lstStyle>
          <a:p>
            <a:pPr lvl="0"/>
            <a:r>
              <a:rPr lang="en-US" dirty="0"/>
              <a:t>Caption</a:t>
            </a:r>
          </a:p>
        </p:txBody>
      </p:sp>
      <p:sp>
        <p:nvSpPr>
          <p:cNvPr id="3" name="Date Placeholder 2">
            <a:extLst>
              <a:ext uri="{FF2B5EF4-FFF2-40B4-BE49-F238E27FC236}">
                <a16:creationId xmlns:a16="http://schemas.microsoft.com/office/drawing/2014/main" id="{A50D4E5D-00F7-4DC6-9BB0-713B8A0DA354}"/>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18AF4094-2296-458C-908A-D778D0DF5AFA}"/>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660428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bel Layout 1">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065091D3-E16C-46AB-9A90-0F52CA812534}"/>
              </a:ext>
            </a:extLst>
          </p:cNvPr>
          <p:cNvSpPr>
            <a:spLocks noGrp="1"/>
          </p:cNvSpPr>
          <p:nvPr>
            <p:ph type="title" hasCustomPrompt="1"/>
          </p:nvPr>
        </p:nvSpPr>
        <p:spPr/>
        <p:txBody>
          <a:bodyPr/>
          <a:lstStyle>
            <a:lvl1pPr>
              <a:defRPr sz="3600">
                <a:latin typeface="+mj-lt"/>
              </a:defRPr>
            </a:lvl1pPr>
          </a:lstStyle>
          <a:p>
            <a:r>
              <a:rPr lang="en-US" dirty="0"/>
              <a:t>Click to add title</a:t>
            </a:r>
          </a:p>
        </p:txBody>
      </p:sp>
      <p:sp>
        <p:nvSpPr>
          <p:cNvPr id="7" name="Image title">
            <a:extLst>
              <a:ext uri="{FF2B5EF4-FFF2-40B4-BE49-F238E27FC236}">
                <a16:creationId xmlns:a16="http://schemas.microsoft.com/office/drawing/2014/main" id="{CB345607-C53C-44AF-8929-3BDC4C617AB6}"/>
              </a:ext>
            </a:extLst>
          </p:cNvPr>
          <p:cNvSpPr>
            <a:spLocks noGrp="1"/>
          </p:cNvSpPr>
          <p:nvPr>
            <p:ph type="body" sz="quarter" idx="13" hasCustomPrompt="1"/>
          </p:nvPr>
        </p:nvSpPr>
        <p:spPr>
          <a:xfrm>
            <a:off x="2982913" y="4359275"/>
            <a:ext cx="3482975" cy="600075"/>
          </a:xfrm>
        </p:spPr>
        <p:txBody>
          <a:bodyPr/>
          <a:lstStyle>
            <a:lvl1pPr marL="101600" indent="0">
              <a:buNone/>
              <a:defRPr/>
            </a:lvl1pPr>
          </a:lstStyle>
          <a:p>
            <a:pPr lvl="0"/>
            <a:r>
              <a:rPr lang="en-US" dirty="0"/>
              <a:t>Image title</a:t>
            </a:r>
          </a:p>
        </p:txBody>
      </p:sp>
      <p:sp>
        <p:nvSpPr>
          <p:cNvPr id="9" name="Image">
            <a:extLst>
              <a:ext uri="{FF2B5EF4-FFF2-40B4-BE49-F238E27FC236}">
                <a16:creationId xmlns:a16="http://schemas.microsoft.com/office/drawing/2014/main" id="{C2661E64-2E71-47E6-A5A0-AC5348C08F51}"/>
              </a:ext>
            </a:extLst>
          </p:cNvPr>
          <p:cNvSpPr>
            <a:spLocks noGrp="1"/>
          </p:cNvSpPr>
          <p:nvPr>
            <p:ph type="pic" sz="quarter" idx="14" hasCustomPrompt="1"/>
          </p:nvPr>
        </p:nvSpPr>
        <p:spPr>
          <a:xfrm>
            <a:off x="2982912" y="1681163"/>
            <a:ext cx="3482975" cy="2559050"/>
          </a:xfrm>
        </p:spPr>
        <p:txBody>
          <a:bodyPr/>
          <a:lstStyle>
            <a:lvl1pPr marL="101600" indent="0">
              <a:buNone/>
              <a:defRPr/>
            </a:lvl1pPr>
          </a:lstStyle>
          <a:p>
            <a:r>
              <a:rPr lang="en-US" dirty="0"/>
              <a:t>Image</a:t>
            </a:r>
          </a:p>
        </p:txBody>
      </p:sp>
      <p:sp>
        <p:nvSpPr>
          <p:cNvPr id="11" name="Label 1">
            <a:extLst>
              <a:ext uri="{FF2B5EF4-FFF2-40B4-BE49-F238E27FC236}">
                <a16:creationId xmlns:a16="http://schemas.microsoft.com/office/drawing/2014/main" id="{3D0F2ED9-E212-40DC-A528-BE4A28DE88FD}"/>
              </a:ext>
            </a:extLst>
          </p:cNvPr>
          <p:cNvSpPr>
            <a:spLocks noGrp="1"/>
          </p:cNvSpPr>
          <p:nvPr>
            <p:ph type="body" sz="quarter" idx="15" hasCustomPrompt="1"/>
          </p:nvPr>
        </p:nvSpPr>
        <p:spPr>
          <a:xfrm>
            <a:off x="808109" y="1681163"/>
            <a:ext cx="1220716" cy="627062"/>
          </a:xfrm>
        </p:spPr>
        <p:txBody>
          <a:bodyPr/>
          <a:lstStyle>
            <a:lvl1pPr marL="101600" indent="0">
              <a:buNone/>
              <a:defRPr/>
            </a:lvl1pPr>
          </a:lstStyle>
          <a:p>
            <a:pPr lvl="0"/>
            <a:r>
              <a:rPr lang="en-US" dirty="0"/>
              <a:t>Label 1</a:t>
            </a:r>
          </a:p>
        </p:txBody>
      </p:sp>
      <p:sp>
        <p:nvSpPr>
          <p:cNvPr id="13" name="Label 2">
            <a:extLst>
              <a:ext uri="{FF2B5EF4-FFF2-40B4-BE49-F238E27FC236}">
                <a16:creationId xmlns:a16="http://schemas.microsoft.com/office/drawing/2014/main" id="{E8D9AEEF-5E99-48D4-B8C3-C5A995764DCA}"/>
              </a:ext>
            </a:extLst>
          </p:cNvPr>
          <p:cNvSpPr>
            <a:spLocks noGrp="1"/>
          </p:cNvSpPr>
          <p:nvPr>
            <p:ph type="body" sz="quarter" idx="16" hasCustomPrompt="1"/>
          </p:nvPr>
        </p:nvSpPr>
        <p:spPr>
          <a:xfrm>
            <a:off x="808109" y="2647157"/>
            <a:ext cx="1206500" cy="627062"/>
          </a:xfrm>
        </p:spPr>
        <p:txBody>
          <a:bodyPr/>
          <a:lstStyle>
            <a:lvl1pPr marL="101600" indent="0">
              <a:buNone/>
              <a:defRPr/>
            </a:lvl1pPr>
          </a:lstStyle>
          <a:p>
            <a:pPr lvl="0"/>
            <a:r>
              <a:rPr lang="en-US" dirty="0"/>
              <a:t>Label 2</a:t>
            </a:r>
          </a:p>
        </p:txBody>
      </p:sp>
      <p:sp>
        <p:nvSpPr>
          <p:cNvPr id="15" name="Label 3">
            <a:extLst>
              <a:ext uri="{FF2B5EF4-FFF2-40B4-BE49-F238E27FC236}">
                <a16:creationId xmlns:a16="http://schemas.microsoft.com/office/drawing/2014/main" id="{99D329CE-18C4-40A9-A508-1684979AC205}"/>
              </a:ext>
            </a:extLst>
          </p:cNvPr>
          <p:cNvSpPr>
            <a:spLocks noGrp="1"/>
          </p:cNvSpPr>
          <p:nvPr>
            <p:ph type="body" sz="quarter" idx="17" hasCustomPrompt="1"/>
          </p:nvPr>
        </p:nvSpPr>
        <p:spPr>
          <a:xfrm>
            <a:off x="808109" y="3613151"/>
            <a:ext cx="1206500" cy="627062"/>
          </a:xfrm>
        </p:spPr>
        <p:txBody>
          <a:bodyPr/>
          <a:lstStyle>
            <a:lvl1pPr marL="101600" indent="0">
              <a:buNone/>
              <a:defRPr/>
            </a:lvl1pPr>
          </a:lstStyle>
          <a:p>
            <a:pPr lvl="0"/>
            <a:r>
              <a:rPr lang="en-US" dirty="0"/>
              <a:t>Label 3</a:t>
            </a:r>
          </a:p>
        </p:txBody>
      </p:sp>
      <p:sp>
        <p:nvSpPr>
          <p:cNvPr id="17" name="Label 4">
            <a:extLst>
              <a:ext uri="{FF2B5EF4-FFF2-40B4-BE49-F238E27FC236}">
                <a16:creationId xmlns:a16="http://schemas.microsoft.com/office/drawing/2014/main" id="{AAE735D1-F9F4-4525-9ED5-F10A99DECCB8}"/>
              </a:ext>
            </a:extLst>
          </p:cNvPr>
          <p:cNvSpPr>
            <a:spLocks noGrp="1"/>
          </p:cNvSpPr>
          <p:nvPr>
            <p:ph type="body" sz="quarter" idx="18" hasCustomPrompt="1"/>
          </p:nvPr>
        </p:nvSpPr>
        <p:spPr>
          <a:xfrm>
            <a:off x="7381874" y="1681163"/>
            <a:ext cx="1304925" cy="627062"/>
          </a:xfrm>
        </p:spPr>
        <p:txBody>
          <a:bodyPr/>
          <a:lstStyle>
            <a:lvl1pPr marL="101600" indent="0">
              <a:buNone/>
              <a:defRPr/>
            </a:lvl1pPr>
          </a:lstStyle>
          <a:p>
            <a:pPr lvl="0"/>
            <a:r>
              <a:rPr lang="en-US" dirty="0"/>
              <a:t>Label 4</a:t>
            </a:r>
          </a:p>
        </p:txBody>
      </p:sp>
      <p:sp>
        <p:nvSpPr>
          <p:cNvPr id="19" name="Label 5">
            <a:extLst>
              <a:ext uri="{FF2B5EF4-FFF2-40B4-BE49-F238E27FC236}">
                <a16:creationId xmlns:a16="http://schemas.microsoft.com/office/drawing/2014/main" id="{43259E0C-9247-446E-9183-FBF70F8FD41C}"/>
              </a:ext>
            </a:extLst>
          </p:cNvPr>
          <p:cNvSpPr>
            <a:spLocks noGrp="1"/>
          </p:cNvSpPr>
          <p:nvPr>
            <p:ph type="body" sz="quarter" idx="19" hasCustomPrompt="1"/>
          </p:nvPr>
        </p:nvSpPr>
        <p:spPr>
          <a:xfrm>
            <a:off x="7381874" y="2651590"/>
            <a:ext cx="1304925" cy="618196"/>
          </a:xfrm>
        </p:spPr>
        <p:txBody>
          <a:bodyPr/>
          <a:lstStyle>
            <a:lvl1pPr marL="101600" indent="0">
              <a:buNone/>
              <a:defRPr/>
            </a:lvl1pPr>
          </a:lstStyle>
          <a:p>
            <a:pPr lvl="0"/>
            <a:r>
              <a:rPr lang="en-US" dirty="0"/>
              <a:t>Label 5</a:t>
            </a:r>
          </a:p>
        </p:txBody>
      </p:sp>
      <p:sp>
        <p:nvSpPr>
          <p:cNvPr id="21" name="Label 6">
            <a:extLst>
              <a:ext uri="{FF2B5EF4-FFF2-40B4-BE49-F238E27FC236}">
                <a16:creationId xmlns:a16="http://schemas.microsoft.com/office/drawing/2014/main" id="{111F58DF-A1C1-4DD6-ADE5-FC54A39F6757}"/>
              </a:ext>
            </a:extLst>
          </p:cNvPr>
          <p:cNvSpPr>
            <a:spLocks noGrp="1"/>
          </p:cNvSpPr>
          <p:nvPr>
            <p:ph type="body" sz="quarter" idx="20" hasCustomPrompt="1"/>
          </p:nvPr>
        </p:nvSpPr>
        <p:spPr>
          <a:xfrm>
            <a:off x="7381874" y="3613151"/>
            <a:ext cx="1304925" cy="627063"/>
          </a:xfrm>
        </p:spPr>
        <p:txBody>
          <a:bodyPr/>
          <a:lstStyle>
            <a:lvl1pPr marL="101600" indent="0">
              <a:buNone/>
              <a:defRPr/>
            </a:lvl1pPr>
          </a:lstStyle>
          <a:p>
            <a:pPr lvl="0"/>
            <a:r>
              <a:rPr lang="en-US" dirty="0"/>
              <a:t>Label 6</a:t>
            </a:r>
          </a:p>
        </p:txBody>
      </p:sp>
      <p:sp>
        <p:nvSpPr>
          <p:cNvPr id="3" name="Date Placeholder 2">
            <a:extLst>
              <a:ext uri="{FF2B5EF4-FFF2-40B4-BE49-F238E27FC236}">
                <a16:creationId xmlns:a16="http://schemas.microsoft.com/office/drawing/2014/main" id="{D0CEC9E9-2CDA-42DF-A6E1-55B455A7E67B}"/>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5429F10E-ACBA-4EA4-B23A-AC32FC5A681B}"/>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027899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bel Layout 2">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5AF36A59-5DE4-46F3-8035-460E546D5673}"/>
              </a:ext>
            </a:extLst>
          </p:cNvPr>
          <p:cNvSpPr>
            <a:spLocks noGrp="1"/>
          </p:cNvSpPr>
          <p:nvPr>
            <p:ph type="title"/>
          </p:nvPr>
        </p:nvSpPr>
        <p:spPr/>
        <p:txBody>
          <a:bodyPr/>
          <a:lstStyle>
            <a:lvl1pPr>
              <a:defRPr sz="3600">
                <a:latin typeface="+mj-lt"/>
              </a:defRPr>
            </a:lvl1pPr>
          </a:lstStyle>
          <a:p>
            <a:r>
              <a:rPr lang="en-US" dirty="0"/>
              <a:t>Click to edit Master title style</a:t>
            </a:r>
          </a:p>
        </p:txBody>
      </p:sp>
      <p:sp>
        <p:nvSpPr>
          <p:cNvPr id="7" name="Image 1 title">
            <a:extLst>
              <a:ext uri="{FF2B5EF4-FFF2-40B4-BE49-F238E27FC236}">
                <a16:creationId xmlns:a16="http://schemas.microsoft.com/office/drawing/2014/main" id="{2BEC12FB-EC67-436F-875F-0A306862EF78}"/>
              </a:ext>
            </a:extLst>
          </p:cNvPr>
          <p:cNvSpPr>
            <a:spLocks noGrp="1"/>
          </p:cNvSpPr>
          <p:nvPr>
            <p:ph type="body" sz="quarter" idx="13" hasCustomPrompt="1"/>
          </p:nvPr>
        </p:nvSpPr>
        <p:spPr>
          <a:xfrm>
            <a:off x="457201" y="4392613"/>
            <a:ext cx="2107323" cy="504825"/>
          </a:xfrm>
        </p:spPr>
        <p:txBody>
          <a:bodyPr/>
          <a:lstStyle>
            <a:lvl1pPr marL="101600" indent="0">
              <a:buNone/>
              <a:defRPr/>
            </a:lvl1pPr>
          </a:lstStyle>
          <a:p>
            <a:pPr lvl="0"/>
            <a:r>
              <a:rPr lang="en-US" dirty="0"/>
              <a:t>Image 1 title</a:t>
            </a:r>
          </a:p>
        </p:txBody>
      </p:sp>
      <p:sp>
        <p:nvSpPr>
          <p:cNvPr id="9" name="Image 1">
            <a:extLst>
              <a:ext uri="{FF2B5EF4-FFF2-40B4-BE49-F238E27FC236}">
                <a16:creationId xmlns:a16="http://schemas.microsoft.com/office/drawing/2014/main" id="{1E9C9C32-F8ED-4AA8-AA00-26A2357E73E9}"/>
              </a:ext>
            </a:extLst>
          </p:cNvPr>
          <p:cNvSpPr>
            <a:spLocks noGrp="1"/>
          </p:cNvSpPr>
          <p:nvPr>
            <p:ph type="pic" sz="quarter" idx="14" hasCustomPrompt="1"/>
          </p:nvPr>
        </p:nvSpPr>
        <p:spPr>
          <a:xfrm>
            <a:off x="457200" y="1817688"/>
            <a:ext cx="2107324" cy="2386012"/>
          </a:xfrm>
        </p:spPr>
        <p:txBody>
          <a:bodyPr/>
          <a:lstStyle>
            <a:lvl1pPr marL="101600" indent="0">
              <a:buNone/>
              <a:defRPr/>
            </a:lvl1pPr>
          </a:lstStyle>
          <a:p>
            <a:r>
              <a:rPr lang="en-US" dirty="0"/>
              <a:t>Image 1</a:t>
            </a:r>
          </a:p>
        </p:txBody>
      </p:sp>
      <p:sp>
        <p:nvSpPr>
          <p:cNvPr id="11" name="Label 1.1">
            <a:extLst>
              <a:ext uri="{FF2B5EF4-FFF2-40B4-BE49-F238E27FC236}">
                <a16:creationId xmlns:a16="http://schemas.microsoft.com/office/drawing/2014/main" id="{BD50A136-2F5A-4764-ADDC-D48D703981CC}"/>
              </a:ext>
            </a:extLst>
          </p:cNvPr>
          <p:cNvSpPr>
            <a:spLocks noGrp="1"/>
          </p:cNvSpPr>
          <p:nvPr>
            <p:ph type="body" sz="quarter" idx="15" hasCustomPrompt="1"/>
          </p:nvPr>
        </p:nvSpPr>
        <p:spPr>
          <a:xfrm>
            <a:off x="2774622" y="1794947"/>
            <a:ext cx="1534619" cy="591855"/>
          </a:xfrm>
        </p:spPr>
        <p:txBody>
          <a:bodyPr/>
          <a:lstStyle>
            <a:lvl1pPr marL="101600" indent="0">
              <a:buNone/>
              <a:defRPr/>
            </a:lvl1pPr>
          </a:lstStyle>
          <a:p>
            <a:pPr lvl="0"/>
            <a:r>
              <a:rPr lang="en-US" dirty="0"/>
              <a:t>Label 1.1</a:t>
            </a:r>
          </a:p>
        </p:txBody>
      </p:sp>
      <p:sp>
        <p:nvSpPr>
          <p:cNvPr id="13" name="Label 1.2">
            <a:extLst>
              <a:ext uri="{FF2B5EF4-FFF2-40B4-BE49-F238E27FC236}">
                <a16:creationId xmlns:a16="http://schemas.microsoft.com/office/drawing/2014/main" id="{16926224-3F90-4884-9AC1-A5381D78801B}"/>
              </a:ext>
            </a:extLst>
          </p:cNvPr>
          <p:cNvSpPr>
            <a:spLocks noGrp="1"/>
          </p:cNvSpPr>
          <p:nvPr>
            <p:ph type="body" sz="quarter" idx="16" hasCustomPrompt="1"/>
          </p:nvPr>
        </p:nvSpPr>
        <p:spPr>
          <a:xfrm>
            <a:off x="2774622" y="2707481"/>
            <a:ext cx="1534619" cy="606425"/>
          </a:xfrm>
        </p:spPr>
        <p:txBody>
          <a:bodyPr/>
          <a:lstStyle>
            <a:lvl1pPr marL="101600" indent="0">
              <a:buNone/>
              <a:defRPr/>
            </a:lvl1pPr>
          </a:lstStyle>
          <a:p>
            <a:pPr lvl="0"/>
            <a:r>
              <a:rPr lang="en-US" dirty="0"/>
              <a:t>Label 1.2</a:t>
            </a:r>
          </a:p>
        </p:txBody>
      </p:sp>
      <p:sp>
        <p:nvSpPr>
          <p:cNvPr id="15" name="Label 1.3">
            <a:extLst>
              <a:ext uri="{FF2B5EF4-FFF2-40B4-BE49-F238E27FC236}">
                <a16:creationId xmlns:a16="http://schemas.microsoft.com/office/drawing/2014/main" id="{D4719473-9C3F-493C-B20E-27CDBBA38B68}"/>
              </a:ext>
            </a:extLst>
          </p:cNvPr>
          <p:cNvSpPr>
            <a:spLocks noGrp="1"/>
          </p:cNvSpPr>
          <p:nvPr>
            <p:ph type="body" sz="quarter" idx="17" hasCustomPrompt="1"/>
          </p:nvPr>
        </p:nvSpPr>
        <p:spPr>
          <a:xfrm>
            <a:off x="2774622" y="3597275"/>
            <a:ext cx="1534619" cy="606425"/>
          </a:xfrm>
        </p:spPr>
        <p:txBody>
          <a:bodyPr/>
          <a:lstStyle>
            <a:lvl1pPr marL="101600" indent="0">
              <a:buNone/>
              <a:defRPr/>
            </a:lvl1pPr>
          </a:lstStyle>
          <a:p>
            <a:pPr lvl="0"/>
            <a:r>
              <a:rPr lang="en-US" dirty="0"/>
              <a:t>Label 1.3</a:t>
            </a:r>
          </a:p>
        </p:txBody>
      </p:sp>
      <p:sp>
        <p:nvSpPr>
          <p:cNvPr id="17" name="Image 2 title">
            <a:extLst>
              <a:ext uri="{FF2B5EF4-FFF2-40B4-BE49-F238E27FC236}">
                <a16:creationId xmlns:a16="http://schemas.microsoft.com/office/drawing/2014/main" id="{DC526974-AF8C-4228-AAAA-33D0B8AB71C7}"/>
              </a:ext>
            </a:extLst>
          </p:cNvPr>
          <p:cNvSpPr>
            <a:spLocks noGrp="1"/>
          </p:cNvSpPr>
          <p:nvPr>
            <p:ph type="body" sz="quarter" idx="18" hasCustomPrompt="1"/>
          </p:nvPr>
        </p:nvSpPr>
        <p:spPr>
          <a:xfrm>
            <a:off x="4931596" y="4347439"/>
            <a:ext cx="2107323" cy="504825"/>
          </a:xfrm>
        </p:spPr>
        <p:txBody>
          <a:bodyPr/>
          <a:lstStyle>
            <a:lvl1pPr marL="101600" indent="0">
              <a:buNone/>
              <a:defRPr/>
            </a:lvl1pPr>
          </a:lstStyle>
          <a:p>
            <a:pPr lvl="0"/>
            <a:r>
              <a:rPr lang="en-US" dirty="0"/>
              <a:t>Image 2 title</a:t>
            </a:r>
          </a:p>
        </p:txBody>
      </p:sp>
      <p:sp>
        <p:nvSpPr>
          <p:cNvPr id="19" name="Image 2">
            <a:extLst>
              <a:ext uri="{FF2B5EF4-FFF2-40B4-BE49-F238E27FC236}">
                <a16:creationId xmlns:a16="http://schemas.microsoft.com/office/drawing/2014/main" id="{812D2BB4-4991-47F8-9E82-9C9B41B052FB}"/>
              </a:ext>
            </a:extLst>
          </p:cNvPr>
          <p:cNvSpPr>
            <a:spLocks noGrp="1"/>
          </p:cNvSpPr>
          <p:nvPr>
            <p:ph type="pic" sz="quarter" idx="19" hasCustomPrompt="1"/>
          </p:nvPr>
        </p:nvSpPr>
        <p:spPr>
          <a:xfrm>
            <a:off x="4931596" y="1806537"/>
            <a:ext cx="2107323" cy="2397164"/>
          </a:xfrm>
        </p:spPr>
        <p:txBody>
          <a:bodyPr/>
          <a:lstStyle>
            <a:lvl1pPr marL="101600" indent="0">
              <a:buNone/>
              <a:defRPr/>
            </a:lvl1pPr>
          </a:lstStyle>
          <a:p>
            <a:r>
              <a:rPr lang="en-US" dirty="0"/>
              <a:t>Image 2</a:t>
            </a:r>
          </a:p>
        </p:txBody>
      </p:sp>
      <p:sp>
        <p:nvSpPr>
          <p:cNvPr id="21" name="Label 2.1">
            <a:extLst>
              <a:ext uri="{FF2B5EF4-FFF2-40B4-BE49-F238E27FC236}">
                <a16:creationId xmlns:a16="http://schemas.microsoft.com/office/drawing/2014/main" id="{15D9E78D-62D4-4D7C-8E37-E1A000DA23A2}"/>
              </a:ext>
            </a:extLst>
          </p:cNvPr>
          <p:cNvSpPr>
            <a:spLocks noGrp="1"/>
          </p:cNvSpPr>
          <p:nvPr>
            <p:ph type="body" sz="quarter" idx="20" hasCustomPrompt="1"/>
          </p:nvPr>
        </p:nvSpPr>
        <p:spPr>
          <a:xfrm>
            <a:off x="7304580" y="1794947"/>
            <a:ext cx="1534619" cy="608524"/>
          </a:xfrm>
        </p:spPr>
        <p:txBody>
          <a:bodyPr/>
          <a:lstStyle>
            <a:lvl1pPr marL="101600" indent="0">
              <a:buNone/>
              <a:defRPr/>
            </a:lvl1pPr>
          </a:lstStyle>
          <a:p>
            <a:pPr lvl="0"/>
            <a:r>
              <a:rPr lang="en-US" dirty="0"/>
              <a:t>Label 2.1</a:t>
            </a:r>
          </a:p>
        </p:txBody>
      </p:sp>
      <p:sp>
        <p:nvSpPr>
          <p:cNvPr id="23" name="Label 2.2">
            <a:extLst>
              <a:ext uri="{FF2B5EF4-FFF2-40B4-BE49-F238E27FC236}">
                <a16:creationId xmlns:a16="http://schemas.microsoft.com/office/drawing/2014/main" id="{0ECEA5DA-0702-46DA-A4DD-66B7E7FF424B}"/>
              </a:ext>
            </a:extLst>
          </p:cNvPr>
          <p:cNvSpPr>
            <a:spLocks noGrp="1"/>
          </p:cNvSpPr>
          <p:nvPr>
            <p:ph type="body" sz="quarter" idx="21" hasCustomPrompt="1"/>
          </p:nvPr>
        </p:nvSpPr>
        <p:spPr>
          <a:xfrm>
            <a:off x="7304579" y="2707481"/>
            <a:ext cx="1534619" cy="608524"/>
          </a:xfrm>
        </p:spPr>
        <p:txBody>
          <a:bodyPr/>
          <a:lstStyle>
            <a:lvl1pPr marL="101600" indent="0">
              <a:buNone/>
              <a:defRPr/>
            </a:lvl1pPr>
          </a:lstStyle>
          <a:p>
            <a:pPr lvl="0"/>
            <a:r>
              <a:rPr lang="en-US" dirty="0"/>
              <a:t>Label 2.2</a:t>
            </a:r>
          </a:p>
        </p:txBody>
      </p:sp>
      <p:sp>
        <p:nvSpPr>
          <p:cNvPr id="25" name="Label 2.3">
            <a:extLst>
              <a:ext uri="{FF2B5EF4-FFF2-40B4-BE49-F238E27FC236}">
                <a16:creationId xmlns:a16="http://schemas.microsoft.com/office/drawing/2014/main" id="{64C63D68-E200-46DF-8E34-92DC66FE879B}"/>
              </a:ext>
            </a:extLst>
          </p:cNvPr>
          <p:cNvSpPr>
            <a:spLocks noGrp="1"/>
          </p:cNvSpPr>
          <p:nvPr>
            <p:ph type="body" sz="quarter" idx="22" hasCustomPrompt="1"/>
          </p:nvPr>
        </p:nvSpPr>
        <p:spPr>
          <a:xfrm>
            <a:off x="7304579" y="3579818"/>
            <a:ext cx="1534620" cy="608524"/>
          </a:xfrm>
        </p:spPr>
        <p:txBody>
          <a:bodyPr/>
          <a:lstStyle>
            <a:lvl1pPr marL="101600" indent="0">
              <a:buNone/>
              <a:defRPr/>
            </a:lvl1pPr>
          </a:lstStyle>
          <a:p>
            <a:pPr lvl="0"/>
            <a:r>
              <a:rPr lang="en-US" dirty="0"/>
              <a:t>Label 2.3</a:t>
            </a:r>
          </a:p>
        </p:txBody>
      </p:sp>
      <p:sp>
        <p:nvSpPr>
          <p:cNvPr id="3" name="Date Placeholder 2">
            <a:extLst>
              <a:ext uri="{FF2B5EF4-FFF2-40B4-BE49-F238E27FC236}">
                <a16:creationId xmlns:a16="http://schemas.microsoft.com/office/drawing/2014/main" id="{D8A4DA0A-BA94-4C4E-A521-FB23D113A856}"/>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44569933-5FC5-4C73-96ED-E1AC0FC867FE}"/>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6487214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8"/>
        <p:cNvGrpSpPr/>
        <p:nvPr/>
      </p:nvGrpSpPr>
      <p:grpSpPr>
        <a:xfrm>
          <a:off x="0" y="0"/>
          <a:ext cx="0" cy="0"/>
          <a:chOff x="0" y="0"/>
          <a:chExt cx="0" cy="0"/>
        </a:xfrm>
      </p:grpSpPr>
      <p:sp>
        <p:nvSpPr>
          <p:cNvPr id="69" name="Title Placeholder"/>
          <p:cNvSpPr txBox="1">
            <a:spLocks noGrp="1"/>
          </p:cNvSpPr>
          <p:nvPr>
            <p:ph type="title" hasCustomPrompt="1"/>
          </p:nvPr>
        </p:nvSpPr>
        <p:spPr>
          <a:xfrm>
            <a:off x="685800" y="1447800"/>
            <a:ext cx="7772400" cy="2152651"/>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	</a:t>
            </a:r>
            <a:endParaRPr dirty="0"/>
          </a:p>
        </p:txBody>
      </p:sp>
      <p:sp>
        <p:nvSpPr>
          <p:cNvPr id="70" name="Content Placeholder"/>
          <p:cNvSpPr txBox="1">
            <a:spLocks noGrp="1"/>
          </p:cNvSpPr>
          <p:nvPr>
            <p:ph type="body" idx="1"/>
          </p:nvPr>
        </p:nvSpPr>
        <p:spPr>
          <a:xfrm>
            <a:off x="674687" y="3962400"/>
            <a:ext cx="7794626"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dirty="0"/>
          </a:p>
        </p:txBody>
      </p:sp>
      <p:sp>
        <p:nvSpPr>
          <p:cNvPr id="72" name="Shape 7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3" name="Shape 7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cSld name="1_Title and Content">
    <p:spTree>
      <p:nvGrpSpPr>
        <p:cNvPr id="1" name=""/>
        <p:cNvGrpSpPr/>
        <p:nvPr/>
      </p:nvGrpSpPr>
      <p:grpSpPr>
        <a:xfrm>
          <a:off x="0" y="0"/>
          <a:ext cx="0" cy="0"/>
          <a:chOff x="0" y="0"/>
          <a:chExt cx="0" cy="0"/>
        </a:xfrm>
      </p:grpSpPr>
      <p:sp>
        <p:nvSpPr>
          <p:cNvPr id="4" name="Footer Placeholder 5">
            <a:extLst>
              <a:ext uri="{FF2B5EF4-FFF2-40B4-BE49-F238E27FC236}">
                <a16:creationId xmlns:a16="http://schemas.microsoft.com/office/drawing/2014/main" id="{10B53A83-6998-5E47-B15B-BBCC83AC4ABE}"/>
              </a:ext>
            </a:extLst>
          </p:cNvPr>
          <p:cNvSpPr txBox="1">
            <a:spLocks noChangeArrowheads="1"/>
          </p:cNvSpPr>
          <p:nvPr userDrawn="1"/>
        </p:nvSpPr>
        <p:spPr>
          <a:xfrm>
            <a:off x="381000" y="6324600"/>
            <a:ext cx="8534400" cy="476250"/>
          </a:xfrm>
          <a:prstGeom prst="rect">
            <a:avLst/>
          </a:prstGeom>
          <a:noFill/>
          <a:ln/>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r" eaLnBrk="1" hangingPunct="1">
              <a:defRPr/>
            </a:pPr>
            <a:r>
              <a:rPr lang="en-US" altLang="en-US" sz="1400">
                <a:solidFill>
                  <a:srgbClr val="262673"/>
                </a:solidFill>
              </a:rPr>
              <a:t>Copyright © 2016 Pearson Education, Inc.                           	4-</a:t>
            </a:r>
            <a:fld id="{29FD52F8-3C0F-6148-BCE3-AA991191FE5B}" type="slidenum">
              <a:rPr lang="en-US" altLang="en-US" sz="1400" smtClean="0">
                <a:solidFill>
                  <a:srgbClr val="262673"/>
                </a:solidFill>
              </a:rPr>
              <a:pPr algn="r" eaLnBrk="1" hangingPunct="1">
                <a:defRPr/>
              </a:pPr>
              <a:t>‹#›</a:t>
            </a:fld>
            <a:endParaRPr lang="en-US" altLang="en-US" sz="1400">
              <a:solidFill>
                <a:srgbClr val="262673"/>
              </a:solidFill>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54BB76F-0615-D34F-AF84-CC238A1448D3}"/>
              </a:ext>
            </a:extLst>
          </p:cNvPr>
          <p:cNvSpPr>
            <a:spLocks noGrp="1" noChangeArrowheads="1"/>
          </p:cNvSpPr>
          <p:nvPr>
            <p:ph type="ftr" sz="quarter" idx="10"/>
          </p:nvPr>
        </p:nvSpPr>
        <p:spPr>
          <a:xfrm>
            <a:off x="381000" y="6324600"/>
            <a:ext cx="8534400" cy="476250"/>
          </a:xfrm>
          <a:prstGeom prst="rect">
            <a:avLst/>
          </a:prstGeom>
        </p:spPr>
        <p:txBody>
          <a:bodyPr vert="horz" wrap="square" lIns="91440" tIns="45720" rIns="91440" bIns="45720" numCol="1" anchor="t" anchorCtr="0" compatLnSpc="1">
            <a:prstTxWarp prst="textNoShape">
              <a:avLst/>
            </a:prstTxWarp>
          </a:bodyPr>
          <a:lstStyle>
            <a:lvl1pPr algn="ctr" eaLnBrk="1" hangingPunct="1">
              <a:defRPr/>
            </a:lvl1pPr>
          </a:lstStyle>
          <a:p>
            <a:pPr>
              <a:defRPr/>
            </a:pPr>
            <a:r>
              <a:rPr lang="en-US" altLang="en-US"/>
              <a:t>COPYRIGHT © 2016 PEARSON EDUCATION, INC.			1-</a:t>
            </a:r>
            <a:fld id="{C0B338B5-F1FC-CD46-996A-87AE9182D189}" type="slidenum">
              <a:rPr lang="en-US" altLang="en-US" smtClean="0"/>
              <a:pPr>
                <a:defRPr/>
              </a:pPr>
              <a:t>‹#›</a:t>
            </a:fld>
            <a:endParaRPr lang="en-US" altLang="en-US"/>
          </a:p>
        </p:txBody>
      </p:sp>
    </p:spTree>
    <p:extLst>
      <p:ext uri="{BB962C8B-B14F-4D97-AF65-F5344CB8AC3E}">
        <p14:creationId xmlns:p14="http://schemas.microsoft.com/office/powerpoint/2010/main" val="38456567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ED5818B1-5A08-F94B-93DB-F0D6E40D364B}"/>
              </a:ext>
            </a:extLst>
          </p:cNvPr>
          <p:cNvSpPr>
            <a:spLocks noGrp="1" noChangeArrowheads="1"/>
          </p:cNvSpPr>
          <p:nvPr>
            <p:ph type="ftr" sz="quarter" idx="10"/>
          </p:nvPr>
        </p:nvSpPr>
        <p:spPr>
          <a:xfrm>
            <a:off x="381000" y="6324600"/>
            <a:ext cx="8534400" cy="476250"/>
          </a:xfrm>
          <a:prstGeom prst="rect">
            <a:avLst/>
          </a:prstGeom>
        </p:spPr>
        <p:txBody>
          <a:bodyPr vert="horz" wrap="square" lIns="91440" tIns="45720" rIns="91440" bIns="45720" numCol="1" anchor="t" anchorCtr="0" compatLnSpc="1">
            <a:prstTxWarp prst="textNoShape">
              <a:avLst/>
            </a:prstTxWarp>
          </a:bodyPr>
          <a:lstStyle>
            <a:lvl1pPr algn="ctr" eaLnBrk="1" hangingPunct="1">
              <a:defRPr/>
            </a:lvl1pPr>
          </a:lstStyle>
          <a:p>
            <a:pPr>
              <a:defRPr/>
            </a:pPr>
            <a:endParaRPr lang="en-US" altLang="en-US" dirty="0"/>
          </a:p>
        </p:txBody>
      </p:sp>
    </p:spTree>
    <p:extLst>
      <p:ext uri="{BB962C8B-B14F-4D97-AF65-F5344CB8AC3E}">
        <p14:creationId xmlns:p14="http://schemas.microsoft.com/office/powerpoint/2010/main" val="2114462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mn-lt"/>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4215940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Shape 24"/>
        <p:cNvGrpSpPr/>
        <p:nvPr/>
      </p:nvGrpSpPr>
      <p:grpSpPr>
        <a:xfrm>
          <a:off x="0" y="0"/>
          <a:ext cx="0" cy="0"/>
          <a:chOff x="0" y="0"/>
          <a:chExt cx="0" cy="0"/>
        </a:xfrm>
      </p:grpSpPr>
      <p:sp>
        <p:nvSpPr>
          <p:cNvPr id="25"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457200" y="1554920"/>
            <a:ext cx="8232775" cy="4663335"/>
          </a:xfrm>
        </p:spPr>
        <p:txBody>
          <a:bodyPr/>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Shape 28"/>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9" name="Shape 29"/>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hree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 name="Content Placeholder 2">
            <a:extLst>
              <a:ext uri="{FF2B5EF4-FFF2-40B4-BE49-F238E27FC236}">
                <a16:creationId xmlns:a16="http://schemas.microsoft.com/office/drawing/2014/main" id="{6F503D41-401A-43DB-9BC0-38F51965B892}"/>
              </a:ext>
            </a:extLst>
          </p:cNvPr>
          <p:cNvSpPr>
            <a:spLocks noGrp="1"/>
          </p:cNvSpPr>
          <p:nvPr>
            <p:ph sz="quarter" idx="15"/>
          </p:nvPr>
        </p:nvSpPr>
        <p:spPr>
          <a:xfrm>
            <a:off x="457200" y="1556327"/>
            <a:ext cx="3635375" cy="4520623"/>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234542" y="1556327"/>
            <a:ext cx="4452257" cy="2267528"/>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234542" y="3971925"/>
            <a:ext cx="4452258" cy="2105025"/>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769062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Two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p:nvPr>
        </p:nvSpPr>
        <p:spPr>
          <a:xfrm>
            <a:off x="457200" y="1552575"/>
            <a:ext cx="3991970" cy="44386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p:nvPr>
        </p:nvSpPr>
        <p:spPr>
          <a:xfrm>
            <a:off x="4694830" y="1552575"/>
            <a:ext cx="3991970" cy="44386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126110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Three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p:nvPr>
        </p:nvSpPr>
        <p:spPr>
          <a:xfrm>
            <a:off x="457201" y="1552575"/>
            <a:ext cx="2595603" cy="44386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p:nvPr>
        </p:nvSpPr>
        <p:spPr>
          <a:xfrm>
            <a:off x="3274199" y="1552575"/>
            <a:ext cx="2595602" cy="44386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7">
            <a:extLst>
              <a:ext uri="{FF2B5EF4-FFF2-40B4-BE49-F238E27FC236}">
                <a16:creationId xmlns:a16="http://schemas.microsoft.com/office/drawing/2014/main" id="{5D721EFE-2C28-4C54-8BB9-3FCF3DECD16D}"/>
              </a:ext>
            </a:extLst>
          </p:cNvPr>
          <p:cNvSpPr>
            <a:spLocks noGrp="1"/>
          </p:cNvSpPr>
          <p:nvPr>
            <p:ph sz="quarter" idx="15"/>
          </p:nvPr>
        </p:nvSpPr>
        <p:spPr>
          <a:xfrm>
            <a:off x="6091197" y="1552575"/>
            <a:ext cx="2595603" cy="44386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164433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Four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p:nvPr>
        </p:nvSpPr>
        <p:spPr>
          <a:xfrm>
            <a:off x="457200" y="1552575"/>
            <a:ext cx="1885950" cy="44386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p:nvPr>
        </p:nvSpPr>
        <p:spPr>
          <a:xfrm>
            <a:off x="2572593" y="1552575"/>
            <a:ext cx="1885950" cy="44386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7">
            <a:extLst>
              <a:ext uri="{FF2B5EF4-FFF2-40B4-BE49-F238E27FC236}">
                <a16:creationId xmlns:a16="http://schemas.microsoft.com/office/drawing/2014/main" id="{5D721EFE-2C28-4C54-8BB9-3FCF3DECD16D}"/>
              </a:ext>
            </a:extLst>
          </p:cNvPr>
          <p:cNvSpPr>
            <a:spLocks noGrp="1"/>
          </p:cNvSpPr>
          <p:nvPr>
            <p:ph sz="quarter" idx="15"/>
          </p:nvPr>
        </p:nvSpPr>
        <p:spPr>
          <a:xfrm>
            <a:off x="4687986" y="1552575"/>
            <a:ext cx="1885950" cy="44386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7">
            <a:extLst>
              <a:ext uri="{FF2B5EF4-FFF2-40B4-BE49-F238E27FC236}">
                <a16:creationId xmlns:a16="http://schemas.microsoft.com/office/drawing/2014/main" id="{99D20A0E-9225-48FB-91AF-C7D8DE4D66F4}"/>
              </a:ext>
            </a:extLst>
          </p:cNvPr>
          <p:cNvSpPr>
            <a:spLocks noGrp="1"/>
          </p:cNvSpPr>
          <p:nvPr>
            <p:ph sz="quarter" idx="16"/>
          </p:nvPr>
        </p:nvSpPr>
        <p:spPr>
          <a:xfrm>
            <a:off x="6803378" y="1552575"/>
            <a:ext cx="1885950" cy="44386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3011214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Ten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p:nvPr>
        </p:nvSpPr>
        <p:spPr>
          <a:xfrm>
            <a:off x="457200" y="1552575"/>
            <a:ext cx="4011769" cy="469408"/>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p:nvPr>
        </p:nvSpPr>
        <p:spPr>
          <a:xfrm>
            <a:off x="457200" y="2216772"/>
            <a:ext cx="4011769" cy="552186"/>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7">
            <a:extLst>
              <a:ext uri="{FF2B5EF4-FFF2-40B4-BE49-F238E27FC236}">
                <a16:creationId xmlns:a16="http://schemas.microsoft.com/office/drawing/2014/main" id="{5D721EFE-2C28-4C54-8BB9-3FCF3DECD16D}"/>
              </a:ext>
            </a:extLst>
          </p:cNvPr>
          <p:cNvSpPr>
            <a:spLocks noGrp="1"/>
          </p:cNvSpPr>
          <p:nvPr>
            <p:ph sz="quarter" idx="15"/>
          </p:nvPr>
        </p:nvSpPr>
        <p:spPr>
          <a:xfrm>
            <a:off x="457200" y="2953477"/>
            <a:ext cx="4011769" cy="525368"/>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7">
            <a:extLst>
              <a:ext uri="{FF2B5EF4-FFF2-40B4-BE49-F238E27FC236}">
                <a16:creationId xmlns:a16="http://schemas.microsoft.com/office/drawing/2014/main" id="{99D20A0E-9225-48FB-91AF-C7D8DE4D66F4}"/>
              </a:ext>
            </a:extLst>
          </p:cNvPr>
          <p:cNvSpPr>
            <a:spLocks noGrp="1"/>
          </p:cNvSpPr>
          <p:nvPr>
            <p:ph sz="quarter" idx="16"/>
          </p:nvPr>
        </p:nvSpPr>
        <p:spPr>
          <a:xfrm>
            <a:off x="457200" y="3640944"/>
            <a:ext cx="4011769" cy="525368"/>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p:cNvSpPr>
            <a:spLocks noGrp="1"/>
          </p:cNvSpPr>
          <p:nvPr>
            <p:ph sz="quarter" idx="17"/>
          </p:nvPr>
        </p:nvSpPr>
        <p:spPr>
          <a:xfrm>
            <a:off x="457200" y="4352925"/>
            <a:ext cx="4011769" cy="4762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18"/>
          </p:nvPr>
        </p:nvSpPr>
        <p:spPr>
          <a:xfrm>
            <a:off x="457200" y="5010150"/>
            <a:ext cx="4011769" cy="5143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57200" y="5692775"/>
            <a:ext cx="4011769" cy="566738"/>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622801" y="1557338"/>
            <a:ext cx="4064000" cy="465137"/>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622800" y="2216150"/>
            <a:ext cx="4064000" cy="5524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622800" y="2952750"/>
            <a:ext cx="4064000" cy="525463"/>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9" name="Content Placeholder 18"/>
          <p:cNvSpPr>
            <a:spLocks noGrp="1"/>
          </p:cNvSpPr>
          <p:nvPr>
            <p:ph sz="quarter" idx="23"/>
          </p:nvPr>
        </p:nvSpPr>
        <p:spPr>
          <a:xfrm>
            <a:off x="4622800" y="3641725"/>
            <a:ext cx="4064000" cy="523875"/>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1" name="Content Placeholder 20"/>
          <p:cNvSpPr>
            <a:spLocks noGrp="1"/>
          </p:cNvSpPr>
          <p:nvPr>
            <p:ph sz="quarter" idx="24"/>
          </p:nvPr>
        </p:nvSpPr>
        <p:spPr>
          <a:xfrm>
            <a:off x="4622800" y="4352925"/>
            <a:ext cx="4064000" cy="4762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3" name="Content Placeholder 22"/>
          <p:cNvSpPr>
            <a:spLocks noGrp="1"/>
          </p:cNvSpPr>
          <p:nvPr>
            <p:ph sz="quarter" idx="25"/>
          </p:nvPr>
        </p:nvSpPr>
        <p:spPr>
          <a:xfrm>
            <a:off x="4713288" y="5010150"/>
            <a:ext cx="3973512" cy="5143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5" name="Content Placeholder 24"/>
          <p:cNvSpPr>
            <a:spLocks noGrp="1"/>
          </p:cNvSpPr>
          <p:nvPr>
            <p:ph sz="quarter" idx="26"/>
          </p:nvPr>
        </p:nvSpPr>
        <p:spPr>
          <a:xfrm>
            <a:off x="4713288" y="5692775"/>
            <a:ext cx="3973512" cy="566738"/>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447121803"/>
      </p:ext>
    </p:extLst>
  </p:cSld>
  <p:clrMapOvr>
    <a:masterClrMapping/>
  </p:clrMapOvr>
  <p:extLst>
    <p:ext uri="{DCECCB84-F9BA-43D5-87BE-67443E8EF086}">
      <p15:sldGuideLst xmlns:p15="http://schemas.microsoft.com/office/powerpoint/2012/main">
        <p15:guide id="1" orient="horz" pos="981"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Figure + Caption">
    <p:spTree>
      <p:nvGrpSpPr>
        <p:cNvPr id="1" name="Shape 53"/>
        <p:cNvGrpSpPr/>
        <p:nvPr/>
      </p:nvGrpSpPr>
      <p:grpSpPr>
        <a:xfrm>
          <a:off x="0" y="0"/>
          <a:ext cx="0" cy="0"/>
          <a:chOff x="0" y="0"/>
          <a:chExt cx="0" cy="0"/>
        </a:xfrm>
      </p:grpSpPr>
      <p:sp>
        <p:nvSpPr>
          <p:cNvPr id="54" name="Tile Placeholder"/>
          <p:cNvSpPr txBox="1">
            <a:spLocks noGrp="1"/>
          </p:cNvSpPr>
          <p:nvPr>
            <p:ph type="title" hasCustomPrompt="1"/>
          </p:nvPr>
        </p:nvSpPr>
        <p:spPr>
          <a:xfrm>
            <a:off x="457200" y="241479"/>
            <a:ext cx="8229600" cy="106679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64404"/>
            <a:ext cx="8232775" cy="3417887"/>
          </a:xfrm>
        </p:spPr>
        <p:txBody>
          <a:bodyPr/>
          <a:lstStyle/>
          <a:p>
            <a:endParaRPr lang="en-US" dirty="0"/>
          </a:p>
        </p:txBody>
      </p:sp>
      <p:sp>
        <p:nvSpPr>
          <p:cNvPr id="55" name="Content Placeholder"/>
          <p:cNvSpPr txBox="1">
            <a:spLocks noGrp="1"/>
          </p:cNvSpPr>
          <p:nvPr>
            <p:ph type="body" idx="1" hasCustomPrompt="1"/>
          </p:nvPr>
        </p:nvSpPr>
        <p:spPr>
          <a:xfrm>
            <a:off x="457200" y="5102487"/>
            <a:ext cx="8229600" cy="1018367"/>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85097558"/>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6"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theme" Target="../theme/theme2.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3246644562"/>
      </p:ext>
    </p:extLst>
  </p:cSld>
  <p:clrMap bg1="lt1" tx1="dk1" bg2="dk2" tx2="lt2" accent1="accent1" accent2="accent2" accent3="accent3" accent4="accent4" accent5="accent5" accent6="accent6" hlink="hlink" folHlink="folHlink"/>
  <p:sldLayoutIdLst>
    <p:sldLayoutId id="214748367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Content Placeholder"/>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6" name="Copyright"/>
          <p:cNvSpPr txBox="1"/>
          <p:nvPr/>
        </p:nvSpPr>
        <p:spPr>
          <a:xfrm>
            <a:off x="1600200" y="6429344"/>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2022, 2016, 2012 Pearson Education, Inc. All Rights Reserved</a:t>
            </a:r>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pic>
        <p:nvPicPr>
          <p:cNvPr id="8" name="Picture Placeholder 21" descr="Pearson Logo">
            <a:extLst>
              <a:ext uri="{FF2B5EF4-FFF2-40B4-BE49-F238E27FC236}">
                <a16:creationId xmlns:a16="http://schemas.microsoft.com/office/drawing/2014/main" id="{9482BDEB-84DF-4344-AD30-389884976DF6}"/>
              </a:ext>
            </a:extLst>
          </p:cNvPr>
          <p:cNvPicPr>
            <a:picLocks noChangeAspect="1"/>
          </p:cNvPicPr>
          <p:nvPr userDrawn="1"/>
        </p:nvPicPr>
        <p:blipFill>
          <a:blip r:embed="rId16"/>
          <a:srcRect t="22152" b="22152"/>
          <a:stretch>
            <a:fillRect/>
          </a:stretch>
        </p:blipFill>
        <p:spPr>
          <a:xfrm>
            <a:off x="315677" y="6420639"/>
            <a:ext cx="1176574" cy="296443"/>
          </a:xfrm>
          <a:prstGeom prst="rect">
            <a:avLst/>
          </a:prstGeom>
        </p:spPr>
      </p:pic>
    </p:spTree>
  </p:cSld>
  <p:clrMap bg1="lt1" tx1="dk1" bg2="dk2" tx2="lt2" accent1="accent1" accent2="accent2" accent3="accent3" accent4="accent4" accent5="accent5" accent6="accent6" hlink="hlink" folHlink="folHlink"/>
  <p:sldLayoutIdLst>
    <p:sldLayoutId id="2147483664" r:id="rId1"/>
    <p:sldLayoutId id="2147483649" r:id="rId2"/>
    <p:sldLayoutId id="2147483676" r:id="rId3"/>
    <p:sldLayoutId id="2147483677" r:id="rId4"/>
    <p:sldLayoutId id="2147483678" r:id="rId5"/>
    <p:sldLayoutId id="2147483679" r:id="rId6"/>
    <p:sldLayoutId id="2147483680" r:id="rId7"/>
    <p:sldLayoutId id="2147483671" r:id="rId8"/>
    <p:sldLayoutId id="2147483673" r:id="rId9"/>
    <p:sldLayoutId id="2147483670" r:id="rId10"/>
    <p:sldLayoutId id="2147483669" r:id="rId11"/>
    <p:sldLayoutId id="2147483655" r:id="rId12"/>
    <p:sldLayoutId id="2147483681" r:id="rId13"/>
    <p:sldLayoutId id="214748368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6.tiff"/></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9.tiff"/><Relationship Id="rId4" Type="http://schemas.openxmlformats.org/officeDocument/2006/relationships/image" Target="../media/image8.tiff"/></Relationships>
</file>

<file path=ppt/slides/_rels/slide6.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 uri="{C183D7F6-B498-43B3-948B-1728B52AA6E4}">
                <adec:decorative xmlns:adec="http://schemas.microsoft.com/office/drawing/2017/decorative" val="1"/>
              </a:ext>
            </a:extLst>
          </p:cNvPr>
          <p:cNvSpPr>
            <a:spLocks noGrp="1"/>
          </p:cNvSpPr>
          <p:nvPr>
            <p:ph type="title"/>
          </p:nvPr>
        </p:nvSpPr>
        <p:spPr>
          <a:xfrm>
            <a:off x="457199" y="143692"/>
            <a:ext cx="8229601" cy="987333"/>
          </a:xfrm>
        </p:spPr>
        <p:txBody>
          <a:bodyPr anchor="ctr"/>
          <a:lstStyle/>
          <a:p>
            <a:r>
              <a:rPr lang="en-US" dirty="0"/>
              <a:t>Marketing Management</a:t>
            </a:r>
          </a:p>
        </p:txBody>
      </p:sp>
      <p:sp>
        <p:nvSpPr>
          <p:cNvPr id="3" name="Content Placeholder 2">
            <a:extLst>
              <a:ext uri="{FF2B5EF4-FFF2-40B4-BE49-F238E27FC236}">
                <a16:creationId xmlns:a16="http://schemas.microsoft.com/office/drawing/2014/main" id="{ABE18F80-D4FC-4D8F-B2BD-E7BEE7E012B5}"/>
              </a:ext>
              <a:ext uri="{C183D7F6-B498-43B3-948B-1728B52AA6E4}">
                <adec:decorative xmlns:adec="http://schemas.microsoft.com/office/drawing/2017/decorative" val="1"/>
              </a:ext>
            </a:extLst>
          </p:cNvPr>
          <p:cNvSpPr>
            <a:spLocks noGrp="1"/>
          </p:cNvSpPr>
          <p:nvPr>
            <p:ph type="body" idx="1"/>
          </p:nvPr>
        </p:nvSpPr>
        <p:spPr>
          <a:xfrm>
            <a:off x="457200" y="1212419"/>
            <a:ext cx="8229600" cy="413524"/>
          </a:xfrm>
        </p:spPr>
        <p:txBody>
          <a:bodyPr anchor="ctr"/>
          <a:lstStyle/>
          <a:p>
            <a:r>
              <a:rPr lang="en-US" dirty="0">
                <a:solidFill>
                  <a:schemeClr val="tx2"/>
                </a:solidFill>
              </a:rPr>
              <a:t>Sixteenth Edition</a:t>
            </a:r>
          </a:p>
        </p:txBody>
      </p:sp>
      <p:sp>
        <p:nvSpPr>
          <p:cNvPr id="5" name="Content Placeholder 4">
            <a:extLst>
              <a:ext uri="{FF2B5EF4-FFF2-40B4-BE49-F238E27FC236}">
                <a16:creationId xmlns:a16="http://schemas.microsoft.com/office/drawing/2014/main" id="{2D222376-7AD7-4443-B67A-120BE12F4DDB}"/>
              </a:ext>
              <a:ext uri="{C183D7F6-B498-43B3-948B-1728B52AA6E4}">
                <adec:decorative xmlns:adec="http://schemas.microsoft.com/office/drawing/2017/decorative" val="1"/>
              </a:ext>
            </a:extLst>
          </p:cNvPr>
          <p:cNvSpPr>
            <a:spLocks noGrp="1"/>
          </p:cNvSpPr>
          <p:nvPr>
            <p:ph sz="quarter" idx="14"/>
          </p:nvPr>
        </p:nvSpPr>
        <p:spPr>
          <a:xfrm>
            <a:off x="5029200" y="1906104"/>
            <a:ext cx="3657600" cy="1186345"/>
          </a:xfrm>
        </p:spPr>
        <p:txBody>
          <a:bodyPr/>
          <a:lstStyle/>
          <a:p>
            <a:pPr marL="0" algn="ctr"/>
            <a:r>
              <a:rPr lang="en-US" b="1">
                <a:latin typeface="+mn-lt"/>
              </a:rPr>
              <a:t>Chapter 5</a:t>
            </a:r>
            <a:endParaRPr lang="en-US" b="1" dirty="0">
              <a:latin typeface="+mn-lt"/>
            </a:endParaRPr>
          </a:p>
        </p:txBody>
      </p:sp>
      <p:sp>
        <p:nvSpPr>
          <p:cNvPr id="6" name="Content Placeholder 5">
            <a:extLst>
              <a:ext uri="{FF2B5EF4-FFF2-40B4-BE49-F238E27FC236}">
                <a16:creationId xmlns:a16="http://schemas.microsoft.com/office/drawing/2014/main" id="{82FD4EC9-4778-4E2F-B136-2A176CA2BA69}"/>
              </a:ext>
              <a:ext uri="{C183D7F6-B498-43B3-948B-1728B52AA6E4}">
                <adec:decorative xmlns:adec="http://schemas.microsoft.com/office/drawing/2017/decorative" val="1"/>
              </a:ext>
            </a:extLst>
          </p:cNvPr>
          <p:cNvSpPr>
            <a:spLocks noGrp="1"/>
          </p:cNvSpPr>
          <p:nvPr>
            <p:ph sz="quarter" idx="15"/>
          </p:nvPr>
        </p:nvSpPr>
        <p:spPr>
          <a:xfrm>
            <a:off x="5029200" y="3252789"/>
            <a:ext cx="3657600" cy="1786139"/>
          </a:xfrm>
        </p:spPr>
        <p:txBody>
          <a:bodyPr/>
          <a:lstStyle/>
          <a:p>
            <a:r>
              <a:rPr lang="en-US" sz="2400" dirty="0">
                <a:cs typeface="Avenir Black" charset="0"/>
              </a:rPr>
              <a:t>Conducting Marketing Research</a:t>
            </a:r>
          </a:p>
        </p:txBody>
      </p:sp>
      <p:pic>
        <p:nvPicPr>
          <p:cNvPr id="9" name="Picture 8" descr="Front Cover: Marketing Management, Sixteenth Edition by Kotler, Keller and Chernev.">
            <a:extLst>
              <a:ext uri="{FF2B5EF4-FFF2-40B4-BE49-F238E27FC236}">
                <a16:creationId xmlns:a16="http://schemas.microsoft.com/office/drawing/2014/main" id="{67DBEC26-2F96-40C6-ABB9-0994C7F3CE27}"/>
              </a:ext>
            </a:extLst>
          </p:cNvPr>
          <p:cNvPicPr>
            <a:picLocks noChangeAspect="1"/>
          </p:cNvPicPr>
          <p:nvPr/>
        </p:nvPicPr>
        <p:blipFill>
          <a:blip r:embed="rId3"/>
          <a:stretch>
            <a:fillRect/>
          </a:stretch>
        </p:blipFill>
        <p:spPr>
          <a:xfrm>
            <a:off x="588058" y="1725745"/>
            <a:ext cx="3383061" cy="4378075"/>
          </a:xfrm>
          <a:prstGeom prst="rect">
            <a:avLst/>
          </a:prstGeom>
          <a:ln>
            <a:solidFill>
              <a:schemeClr val="tx1"/>
            </a:solidFill>
          </a:ln>
        </p:spPr>
      </p:pic>
      <p:sp>
        <p:nvSpPr>
          <p:cNvPr id="8" name="Content Placeholder 7">
            <a:extLst>
              <a:ext uri="{FF2B5EF4-FFF2-40B4-BE49-F238E27FC236}">
                <a16:creationId xmlns:a16="http://schemas.microsoft.com/office/drawing/2014/main" id="{C8E88D28-1A9F-4FC4-946F-10B4629D1438}"/>
              </a:ext>
              <a:ext uri="{C183D7F6-B498-43B3-948B-1728B52AA6E4}">
                <adec:decorative xmlns:adec="http://schemas.microsoft.com/office/drawing/2017/decorative" val="1"/>
              </a:ext>
            </a:extLst>
          </p:cNvPr>
          <p:cNvSpPr>
            <a:spLocks noGrp="1"/>
          </p:cNvSpPr>
          <p:nvPr>
            <p:ph sz="quarter" idx="17"/>
          </p:nvPr>
        </p:nvSpPr>
        <p:spPr>
          <a:xfrm>
            <a:off x="2173000" y="6415232"/>
            <a:ext cx="6589712" cy="228600"/>
          </a:xfrm>
        </p:spPr>
        <p:txBody>
          <a:bodyPr/>
          <a:lstStyle/>
          <a:p>
            <a:pPr marL="0" indent="0"/>
            <a:r>
              <a:rPr lang="en-US" altLang="en-US" sz="1200" b="0" dirty="0">
                <a:latin typeface="Verdana"/>
                <a:ea typeface="Verdana" panose="020B0604030504040204" pitchFamily="34" charset="0"/>
                <a:cs typeface="Verdana" panose="020B0604030504040204" pitchFamily="34" charset="0"/>
              </a:rPr>
              <a:t>Copyright © </a:t>
            </a:r>
            <a:r>
              <a:rPr lang="en-IN" dirty="0"/>
              <a:t>2022, 2016, 2012 </a:t>
            </a:r>
            <a:r>
              <a:rPr lang="en-US" altLang="en-US" sz="1200" b="0" dirty="0">
                <a:latin typeface="Verdana"/>
                <a:ea typeface="Verdana" panose="020B0604030504040204" pitchFamily="34" charset="0"/>
                <a:cs typeface="Verdana" panose="020B0604030504040204" pitchFamily="34" charset="0"/>
              </a:rPr>
              <a:t>Pearson Education, Inc. All Rights Reserved</a:t>
            </a:r>
          </a:p>
        </p:txBody>
      </p:sp>
      <p:pic>
        <p:nvPicPr>
          <p:cNvPr id="22" name="Picture Placeholder 21" descr="Pearson Logo">
            <a:extLst>
              <a:ext uri="{FF2B5EF4-FFF2-40B4-BE49-F238E27FC236}">
                <a16:creationId xmlns:a16="http://schemas.microsoft.com/office/drawing/2014/main" id="{463657D3-0029-4FB6-A24C-CAB832988B4E}"/>
              </a:ext>
            </a:extLst>
          </p:cNvPr>
          <p:cNvPicPr>
            <a:picLocks noGrp="1" noChangeAspect="1"/>
          </p:cNvPicPr>
          <p:nvPr>
            <p:ph type="pic" sz="quarter" idx="16"/>
          </p:nvPr>
        </p:nvPicPr>
        <p:blipFill>
          <a:blip r:embed="rId4"/>
          <a:srcRect t="22152" b="22152"/>
          <a:stretch>
            <a:fillRect/>
          </a:stretch>
        </p:blipFill>
        <p:spPr>
          <a:xfrm>
            <a:off x="315677" y="6420639"/>
            <a:ext cx="1176574" cy="296443"/>
          </a:xfrm>
        </p:spPr>
      </p:pic>
    </p:spTree>
    <p:extLst>
      <p:ext uri="{BB962C8B-B14F-4D97-AF65-F5344CB8AC3E}">
        <p14:creationId xmlns:p14="http://schemas.microsoft.com/office/powerpoint/2010/main" val="38013359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9EB72-4789-466E-B7D0-9F059168D056}"/>
              </a:ext>
            </a:extLst>
          </p:cNvPr>
          <p:cNvSpPr>
            <a:spLocks noGrp="1"/>
          </p:cNvSpPr>
          <p:nvPr>
            <p:ph type="title"/>
          </p:nvPr>
        </p:nvSpPr>
        <p:spPr>
          <a:xfrm>
            <a:off x="332505" y="-318695"/>
            <a:ext cx="9504218" cy="1097279"/>
          </a:xfrm>
        </p:spPr>
        <p:txBody>
          <a:bodyPr/>
          <a:lstStyle/>
          <a:p>
            <a:r>
              <a:rPr lang="en-US" dirty="0"/>
              <a:t>Survey Research: Types of Questions</a:t>
            </a:r>
            <a:endParaRPr lang="en-IN" sz="2000" b="0" dirty="0"/>
          </a:p>
        </p:txBody>
      </p:sp>
      <p:pic>
        <p:nvPicPr>
          <p:cNvPr id="12" name="Content Placeholder 11" descr="A table for closed end questions. For long description in Notes pane, press F6.">
            <a:extLst>
              <a:ext uri="{FF2B5EF4-FFF2-40B4-BE49-F238E27FC236}">
                <a16:creationId xmlns:a16="http://schemas.microsoft.com/office/drawing/2014/main" id="{44FDBB2C-6F0B-48F2-9EF1-B2D215749B65}"/>
              </a:ext>
            </a:extLst>
          </p:cNvPr>
          <p:cNvPicPr>
            <a:picLocks noGrp="1" noChangeAspect="1"/>
          </p:cNvPicPr>
          <p:nvPr>
            <p:ph sz="quarter" idx="13"/>
          </p:nvPr>
        </p:nvPicPr>
        <p:blipFill>
          <a:blip r:embed="rId3"/>
          <a:stretch>
            <a:fillRect/>
          </a:stretch>
        </p:blipFill>
        <p:spPr>
          <a:xfrm>
            <a:off x="614674" y="1032451"/>
            <a:ext cx="8016993" cy="5387258"/>
          </a:xfrm>
          <a:prstGeom prst="rect">
            <a:avLst/>
          </a:prstGeom>
        </p:spPr>
      </p:pic>
    </p:spTree>
    <p:extLst>
      <p:ext uri="{BB962C8B-B14F-4D97-AF65-F5344CB8AC3E}">
        <p14:creationId xmlns:p14="http://schemas.microsoft.com/office/powerpoint/2010/main" val="31840832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2FF57-D399-4B0E-9F76-2F564A25860A}"/>
              </a:ext>
            </a:extLst>
          </p:cNvPr>
          <p:cNvSpPr>
            <a:spLocks noGrp="1"/>
          </p:cNvSpPr>
          <p:nvPr>
            <p:ph type="title"/>
          </p:nvPr>
        </p:nvSpPr>
        <p:spPr>
          <a:xfrm>
            <a:off x="457200" y="21401"/>
            <a:ext cx="8229600" cy="1097279"/>
          </a:xfrm>
        </p:spPr>
        <p:txBody>
          <a:bodyPr/>
          <a:lstStyle/>
          <a:p>
            <a:r>
              <a:rPr lang="en-US" dirty="0"/>
              <a:t>          Collecting the Information</a:t>
            </a:r>
            <a:endParaRPr lang="en-IN" sz="2000" b="0" dirty="0"/>
          </a:p>
        </p:txBody>
      </p:sp>
      <p:sp>
        <p:nvSpPr>
          <p:cNvPr id="3" name="Content Placeholder 2">
            <a:extLst>
              <a:ext uri="{FF2B5EF4-FFF2-40B4-BE49-F238E27FC236}">
                <a16:creationId xmlns:a16="http://schemas.microsoft.com/office/drawing/2014/main" id="{BDA01823-77BC-40D4-B6B3-AD2F7CF797D6}"/>
              </a:ext>
            </a:extLst>
          </p:cNvPr>
          <p:cNvSpPr>
            <a:spLocks noGrp="1"/>
          </p:cNvSpPr>
          <p:nvPr>
            <p:ph sz="quarter" idx="13"/>
          </p:nvPr>
        </p:nvSpPr>
        <p:spPr>
          <a:xfrm>
            <a:off x="55405" y="1554920"/>
            <a:ext cx="9975273" cy="4663335"/>
          </a:xfrm>
        </p:spPr>
        <p:txBody>
          <a:bodyPr/>
          <a:lstStyle/>
          <a:p>
            <a:r>
              <a:rPr lang="en-US" b="1" dirty="0"/>
              <a:t>Sampling plan</a:t>
            </a:r>
          </a:p>
          <a:p>
            <a:pPr lvl="1"/>
            <a:r>
              <a:rPr lang="en-US" sz="2200" b="1" dirty="0"/>
              <a:t>Sampling unit:</a:t>
            </a:r>
            <a:r>
              <a:rPr lang="en-US" sz="2200" dirty="0"/>
              <a:t> </a:t>
            </a:r>
            <a:r>
              <a:rPr lang="en-US" sz="2200" dirty="0">
                <a:solidFill>
                  <a:srgbClr val="FF0000"/>
                </a:solidFill>
              </a:rPr>
              <a:t>Whom</a:t>
            </a:r>
            <a:r>
              <a:rPr lang="en-US" sz="2200" dirty="0"/>
              <a:t> should we survey?</a:t>
            </a:r>
          </a:p>
          <a:p>
            <a:pPr lvl="1"/>
            <a:r>
              <a:rPr lang="en-US" sz="2200" b="1" dirty="0"/>
              <a:t>Sample size:</a:t>
            </a:r>
            <a:r>
              <a:rPr lang="en-US" sz="2200" dirty="0"/>
              <a:t> </a:t>
            </a:r>
            <a:r>
              <a:rPr lang="en-US" sz="2200" dirty="0">
                <a:solidFill>
                  <a:srgbClr val="FF0000"/>
                </a:solidFill>
              </a:rPr>
              <a:t>How many </a:t>
            </a:r>
            <a:r>
              <a:rPr lang="en-US" sz="2200" dirty="0"/>
              <a:t>people should we survey?</a:t>
            </a:r>
          </a:p>
          <a:p>
            <a:pPr lvl="1"/>
            <a:r>
              <a:rPr lang="en-US" sz="2200" b="1" dirty="0"/>
              <a:t>Sampling procedure:</a:t>
            </a:r>
            <a:r>
              <a:rPr lang="en-US" sz="2200" dirty="0">
                <a:solidFill>
                  <a:srgbClr val="FF0000"/>
                </a:solidFill>
              </a:rPr>
              <a:t> How </a:t>
            </a:r>
            <a:r>
              <a:rPr lang="en-US" sz="2200" dirty="0"/>
              <a:t>should we </a:t>
            </a:r>
            <a:r>
              <a:rPr lang="en-US" sz="2200" dirty="0">
                <a:solidFill>
                  <a:srgbClr val="FF0000"/>
                </a:solidFill>
              </a:rPr>
              <a:t>choose</a:t>
            </a:r>
            <a:r>
              <a:rPr lang="en-US" sz="2200" dirty="0"/>
              <a:t> the respondents?</a:t>
            </a:r>
          </a:p>
          <a:p>
            <a:pPr marL="458550" lvl="1" indent="0">
              <a:buNone/>
            </a:pPr>
            <a:endParaRPr lang="en-US" sz="2200" dirty="0"/>
          </a:p>
          <a:p>
            <a:r>
              <a:rPr lang="en-US" b="1" dirty="0"/>
              <a:t>Contact methods:</a:t>
            </a:r>
          </a:p>
          <a:p>
            <a:pPr lvl="1"/>
            <a:r>
              <a:rPr lang="en-US" sz="2200" dirty="0"/>
              <a:t>Online</a:t>
            </a:r>
          </a:p>
          <a:p>
            <a:pPr lvl="1"/>
            <a:r>
              <a:rPr lang="en-US" sz="2200" dirty="0"/>
              <a:t>In person</a:t>
            </a:r>
          </a:p>
          <a:p>
            <a:pPr lvl="1"/>
            <a:r>
              <a:rPr lang="en-US" sz="2200" dirty="0"/>
              <a:t>Mail and email</a:t>
            </a:r>
          </a:p>
          <a:p>
            <a:pPr lvl="1"/>
            <a:r>
              <a:rPr lang="en-US" sz="2200" dirty="0"/>
              <a:t>Telephone</a:t>
            </a:r>
          </a:p>
          <a:p>
            <a:pPr marL="458550" lvl="1" indent="0">
              <a:buNone/>
            </a:pPr>
            <a:endParaRPr lang="en-US" sz="2200" dirty="0"/>
          </a:p>
        </p:txBody>
      </p:sp>
      <p:pic>
        <p:nvPicPr>
          <p:cNvPr id="5" name="Picture 4">
            <a:extLst>
              <a:ext uri="{FF2B5EF4-FFF2-40B4-BE49-F238E27FC236}">
                <a16:creationId xmlns:a16="http://schemas.microsoft.com/office/drawing/2014/main" id="{ECB0E430-E373-F64D-876D-3894F6825536}"/>
              </a:ext>
            </a:extLst>
          </p:cNvPr>
          <p:cNvPicPr>
            <a:picLocks noChangeAspect="1"/>
          </p:cNvPicPr>
          <p:nvPr/>
        </p:nvPicPr>
        <p:blipFill>
          <a:blip r:embed="rId3"/>
          <a:stretch>
            <a:fillRect/>
          </a:stretch>
        </p:blipFill>
        <p:spPr>
          <a:xfrm>
            <a:off x="3643746" y="3471024"/>
            <a:ext cx="5140036" cy="2616228"/>
          </a:xfrm>
          <a:prstGeom prst="rect">
            <a:avLst/>
          </a:prstGeom>
        </p:spPr>
      </p:pic>
    </p:spTree>
    <p:extLst>
      <p:ext uri="{BB962C8B-B14F-4D97-AF65-F5344CB8AC3E}">
        <p14:creationId xmlns:p14="http://schemas.microsoft.com/office/powerpoint/2010/main" val="40169750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2A6AC-B39F-40DE-AF13-20AB618E9FD0}"/>
              </a:ext>
            </a:extLst>
          </p:cNvPr>
          <p:cNvSpPr>
            <a:spLocks noGrp="1"/>
          </p:cNvSpPr>
          <p:nvPr>
            <p:ph type="title"/>
          </p:nvPr>
        </p:nvSpPr>
        <p:spPr>
          <a:xfrm>
            <a:off x="637310" y="-214122"/>
            <a:ext cx="8525435" cy="1097279"/>
          </a:xfrm>
        </p:spPr>
        <p:txBody>
          <a:bodyPr/>
          <a:lstStyle/>
          <a:p>
            <a:r>
              <a:rPr lang="en-US" dirty="0"/>
              <a:t>     The Scope of Marketing Research </a:t>
            </a:r>
            <a:endParaRPr lang="en-IN" sz="2000" b="0" dirty="0"/>
          </a:p>
        </p:txBody>
      </p:sp>
      <p:sp>
        <p:nvSpPr>
          <p:cNvPr id="3" name="Content Placeholder 2">
            <a:extLst>
              <a:ext uri="{FF2B5EF4-FFF2-40B4-BE49-F238E27FC236}">
                <a16:creationId xmlns:a16="http://schemas.microsoft.com/office/drawing/2014/main" id="{5BC5D5C2-A0E1-4EB4-A60B-E4FFD5F001B6}"/>
              </a:ext>
            </a:extLst>
          </p:cNvPr>
          <p:cNvSpPr>
            <a:spLocks noGrp="1"/>
          </p:cNvSpPr>
          <p:nvPr>
            <p:ph sz="quarter" idx="13"/>
          </p:nvPr>
        </p:nvSpPr>
        <p:spPr>
          <a:xfrm>
            <a:off x="-69290" y="945312"/>
            <a:ext cx="8382000" cy="4663335"/>
          </a:xfrm>
        </p:spPr>
        <p:txBody>
          <a:bodyPr/>
          <a:lstStyle/>
          <a:p>
            <a:pPr lvl="1"/>
            <a:r>
              <a:rPr lang="en-US" dirty="0">
                <a:solidFill>
                  <a:schemeClr val="tx1"/>
                </a:solidFill>
              </a:rPr>
              <a:t>Marketing Research provides timely information to help improve decision-making</a:t>
            </a:r>
          </a:p>
          <a:p>
            <a:pPr lvl="1"/>
            <a:r>
              <a:rPr lang="en-US" dirty="0">
                <a:solidFill>
                  <a:schemeClr val="tx1"/>
                </a:solidFill>
              </a:rPr>
              <a:t>Short term tactical decisions or longer term strategic decisions can all be addressed by Marketing Research</a:t>
            </a:r>
          </a:p>
          <a:p>
            <a:pPr marL="458550" lvl="1" indent="0">
              <a:buNone/>
            </a:pPr>
            <a:endParaRPr lang="en-US" dirty="0">
              <a:solidFill>
                <a:srgbClr val="007FA3"/>
              </a:solidFill>
            </a:endParaRPr>
          </a:p>
          <a:p>
            <a:pPr lvl="1"/>
            <a:r>
              <a:rPr lang="en-US" dirty="0">
                <a:solidFill>
                  <a:srgbClr val="007FA3"/>
                </a:solidFill>
              </a:rPr>
              <a:t>Market Survey</a:t>
            </a:r>
          </a:p>
          <a:p>
            <a:pPr lvl="1"/>
            <a:r>
              <a:rPr lang="en-US" dirty="0">
                <a:solidFill>
                  <a:srgbClr val="007FA3"/>
                </a:solidFill>
              </a:rPr>
              <a:t>Product-Preference test</a:t>
            </a:r>
          </a:p>
          <a:p>
            <a:pPr lvl="1"/>
            <a:r>
              <a:rPr lang="en-US" dirty="0">
                <a:solidFill>
                  <a:srgbClr val="007FA3"/>
                </a:solidFill>
              </a:rPr>
              <a:t>Advertising Message Evaluation</a:t>
            </a:r>
          </a:p>
          <a:p>
            <a:pPr lvl="1"/>
            <a:r>
              <a:rPr lang="en-US" dirty="0">
                <a:solidFill>
                  <a:srgbClr val="007FA3"/>
                </a:solidFill>
              </a:rPr>
              <a:t>New Product Evaluation </a:t>
            </a:r>
          </a:p>
          <a:p>
            <a:pPr lvl="1"/>
            <a:r>
              <a:rPr lang="en-US" dirty="0">
                <a:solidFill>
                  <a:srgbClr val="007FA3"/>
                </a:solidFill>
              </a:rPr>
              <a:t>Purchase Intent</a:t>
            </a:r>
          </a:p>
          <a:p>
            <a:pPr marL="458550" lvl="1" indent="0">
              <a:buNone/>
            </a:pPr>
            <a:r>
              <a:rPr lang="en-US" dirty="0">
                <a:solidFill>
                  <a:srgbClr val="007FA3"/>
                </a:solidFill>
              </a:rPr>
              <a:t>   </a:t>
            </a:r>
          </a:p>
        </p:txBody>
      </p:sp>
      <p:pic>
        <p:nvPicPr>
          <p:cNvPr id="4" name="Picture 3">
            <a:extLst>
              <a:ext uri="{FF2B5EF4-FFF2-40B4-BE49-F238E27FC236}">
                <a16:creationId xmlns:a16="http://schemas.microsoft.com/office/drawing/2014/main" id="{EA783DEF-8C48-B54F-99BA-CF38C5F231DC}"/>
              </a:ext>
            </a:extLst>
          </p:cNvPr>
          <p:cNvPicPr>
            <a:picLocks noChangeAspect="1"/>
          </p:cNvPicPr>
          <p:nvPr/>
        </p:nvPicPr>
        <p:blipFill>
          <a:blip r:embed="rId3"/>
          <a:stretch>
            <a:fillRect/>
          </a:stretch>
        </p:blipFill>
        <p:spPr>
          <a:xfrm>
            <a:off x="5138882" y="3011779"/>
            <a:ext cx="4005118" cy="2876403"/>
          </a:xfrm>
          <a:prstGeom prst="rect">
            <a:avLst/>
          </a:prstGeom>
        </p:spPr>
      </p:pic>
    </p:spTree>
    <p:extLst>
      <p:ext uri="{BB962C8B-B14F-4D97-AF65-F5344CB8AC3E}">
        <p14:creationId xmlns:p14="http://schemas.microsoft.com/office/powerpoint/2010/main" val="41474741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A9724-68D6-46B1-A4F7-0A10577EA4AC}"/>
              </a:ext>
            </a:extLst>
          </p:cNvPr>
          <p:cNvSpPr>
            <a:spLocks noGrp="1"/>
          </p:cNvSpPr>
          <p:nvPr>
            <p:ph type="title"/>
          </p:nvPr>
        </p:nvSpPr>
        <p:spPr>
          <a:xfrm>
            <a:off x="498764" y="-255699"/>
            <a:ext cx="8516471" cy="1097279"/>
          </a:xfrm>
        </p:spPr>
        <p:txBody>
          <a:bodyPr/>
          <a:lstStyle/>
          <a:p>
            <a:r>
              <a:rPr lang="en-US" dirty="0"/>
              <a:t>   The Scope of Marketing Research </a:t>
            </a:r>
            <a:endParaRPr lang="en-IN" sz="2000" b="0" dirty="0"/>
          </a:p>
        </p:txBody>
      </p:sp>
      <p:sp>
        <p:nvSpPr>
          <p:cNvPr id="4" name="Content Placeholder 3">
            <a:extLst>
              <a:ext uri="{FF2B5EF4-FFF2-40B4-BE49-F238E27FC236}">
                <a16:creationId xmlns:a16="http://schemas.microsoft.com/office/drawing/2014/main" id="{51396730-9A25-4A1A-B5BD-83D5C9F9B7C3}"/>
              </a:ext>
            </a:extLst>
          </p:cNvPr>
          <p:cNvSpPr>
            <a:spLocks noGrp="1"/>
          </p:cNvSpPr>
          <p:nvPr>
            <p:ph sz="quarter" idx="15"/>
          </p:nvPr>
        </p:nvSpPr>
        <p:spPr>
          <a:xfrm>
            <a:off x="138538" y="1156617"/>
            <a:ext cx="8876698" cy="3237705"/>
          </a:xfrm>
        </p:spPr>
        <p:txBody>
          <a:bodyPr/>
          <a:lstStyle/>
          <a:p>
            <a:r>
              <a:rPr lang="en-US" sz="2200" dirty="0"/>
              <a:t>Marketing Research is all about generating </a:t>
            </a:r>
            <a:r>
              <a:rPr lang="en-US" sz="2200" dirty="0">
                <a:solidFill>
                  <a:srgbClr val="FF0000"/>
                </a:solidFill>
              </a:rPr>
              <a:t>marketing</a:t>
            </a:r>
            <a:r>
              <a:rPr lang="en-US" sz="2200" dirty="0"/>
              <a:t> </a:t>
            </a:r>
            <a:r>
              <a:rPr lang="en-US" sz="2200" dirty="0">
                <a:solidFill>
                  <a:schemeClr val="tx1"/>
                </a:solidFill>
              </a:rPr>
              <a:t>insights and what they mean to marketers</a:t>
            </a:r>
          </a:p>
          <a:p>
            <a:pPr lvl="2"/>
            <a:r>
              <a:rPr lang="en-US" sz="2200" dirty="0"/>
              <a:t>how and why we observe certain effects in the marketplace</a:t>
            </a:r>
          </a:p>
        </p:txBody>
      </p:sp>
      <p:pic>
        <p:nvPicPr>
          <p:cNvPr id="3" name="Picture 2">
            <a:extLst>
              <a:ext uri="{FF2B5EF4-FFF2-40B4-BE49-F238E27FC236}">
                <a16:creationId xmlns:a16="http://schemas.microsoft.com/office/drawing/2014/main" id="{AEA2410A-3253-3948-A451-D4D7D0C93E13}"/>
              </a:ext>
            </a:extLst>
          </p:cNvPr>
          <p:cNvPicPr>
            <a:picLocks noChangeAspect="1"/>
          </p:cNvPicPr>
          <p:nvPr/>
        </p:nvPicPr>
        <p:blipFill>
          <a:blip r:embed="rId3"/>
          <a:stretch>
            <a:fillRect/>
          </a:stretch>
        </p:blipFill>
        <p:spPr>
          <a:xfrm>
            <a:off x="1438565" y="2549250"/>
            <a:ext cx="6350000" cy="3810000"/>
          </a:xfrm>
          <a:prstGeom prst="rect">
            <a:avLst/>
          </a:prstGeom>
        </p:spPr>
      </p:pic>
    </p:spTree>
    <p:extLst>
      <p:ext uri="{BB962C8B-B14F-4D97-AF65-F5344CB8AC3E}">
        <p14:creationId xmlns:p14="http://schemas.microsoft.com/office/powerpoint/2010/main" val="2411186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A9724-68D6-46B1-A4F7-0A10577EA4AC}"/>
              </a:ext>
            </a:extLst>
          </p:cNvPr>
          <p:cNvSpPr>
            <a:spLocks noGrp="1"/>
          </p:cNvSpPr>
          <p:nvPr>
            <p:ph type="title"/>
          </p:nvPr>
        </p:nvSpPr>
        <p:spPr>
          <a:xfrm>
            <a:off x="498764" y="-255699"/>
            <a:ext cx="8516471" cy="1097279"/>
          </a:xfrm>
        </p:spPr>
        <p:txBody>
          <a:bodyPr/>
          <a:lstStyle/>
          <a:p>
            <a:r>
              <a:rPr lang="en-US" dirty="0"/>
              <a:t>        Example of Marketing Insight </a:t>
            </a:r>
            <a:endParaRPr lang="en-IN" sz="2000" b="0" dirty="0"/>
          </a:p>
        </p:txBody>
      </p:sp>
      <p:sp>
        <p:nvSpPr>
          <p:cNvPr id="4" name="Content Placeholder 3">
            <a:extLst>
              <a:ext uri="{FF2B5EF4-FFF2-40B4-BE49-F238E27FC236}">
                <a16:creationId xmlns:a16="http://schemas.microsoft.com/office/drawing/2014/main" id="{51396730-9A25-4A1A-B5BD-83D5C9F9B7C3}"/>
              </a:ext>
            </a:extLst>
          </p:cNvPr>
          <p:cNvSpPr>
            <a:spLocks noGrp="1"/>
          </p:cNvSpPr>
          <p:nvPr>
            <p:ph sz="quarter" idx="15"/>
          </p:nvPr>
        </p:nvSpPr>
        <p:spPr>
          <a:xfrm>
            <a:off x="-304819" y="436178"/>
            <a:ext cx="9947565" cy="2916619"/>
          </a:xfrm>
        </p:spPr>
        <p:txBody>
          <a:bodyPr/>
          <a:lstStyle/>
          <a:p>
            <a:pPr marL="432" indent="0">
              <a:buNone/>
            </a:pPr>
            <a:endParaRPr lang="en-US" sz="2200" dirty="0"/>
          </a:p>
          <a:p>
            <a:pPr marL="458550" lvl="1" indent="0">
              <a:buNone/>
            </a:pPr>
            <a:r>
              <a:rPr lang="en-US" sz="2200" dirty="0"/>
              <a:t>For almost 20 years, Walmart’s advertising slogan was:</a:t>
            </a:r>
          </a:p>
          <a:p>
            <a:pPr marL="458550" lvl="1" indent="0">
              <a:buNone/>
            </a:pPr>
            <a:endParaRPr lang="en-US" dirty="0"/>
          </a:p>
          <a:p>
            <a:pPr marL="458550" lvl="1" indent="0">
              <a:buNone/>
            </a:pPr>
            <a:endParaRPr lang="en-US" dirty="0"/>
          </a:p>
          <a:p>
            <a:pPr marL="458550" lvl="1" indent="0">
              <a:buNone/>
            </a:pPr>
            <a:endParaRPr lang="en-US" dirty="0"/>
          </a:p>
          <a:p>
            <a:pPr marL="458550" lvl="1" indent="0">
              <a:buNone/>
            </a:pPr>
            <a:r>
              <a:rPr lang="en-US" sz="2200" dirty="0"/>
              <a:t>A research study revealed Walmart had two </a:t>
            </a:r>
            <a:r>
              <a:rPr lang="en-US" sz="2200" dirty="0">
                <a:solidFill>
                  <a:srgbClr val="00B0F0"/>
                </a:solidFill>
              </a:rPr>
              <a:t>competitive advantages</a:t>
            </a:r>
            <a:r>
              <a:rPr lang="en-US" sz="2200" dirty="0"/>
              <a:t>:</a:t>
            </a:r>
          </a:p>
          <a:p>
            <a:pPr marL="458550" lvl="1" indent="0">
              <a:buNone/>
            </a:pPr>
            <a:r>
              <a:rPr lang="en-US" sz="2200" dirty="0"/>
              <a:t>1.	</a:t>
            </a:r>
            <a:r>
              <a:rPr lang="en-US" sz="2200" dirty="0">
                <a:solidFill>
                  <a:srgbClr val="00B050"/>
                </a:solidFill>
              </a:rPr>
              <a:t>Functional</a:t>
            </a:r>
            <a:r>
              <a:rPr lang="en-US" sz="2200" dirty="0"/>
              <a:t> benefit: “offers low prices”</a:t>
            </a:r>
          </a:p>
          <a:p>
            <a:pPr marL="915750" lvl="1" indent="-457200">
              <a:buAutoNum type="arabicPeriod" startAt="2"/>
            </a:pPr>
            <a:r>
              <a:rPr lang="en-US" sz="2200" dirty="0">
                <a:solidFill>
                  <a:srgbClr val="FF0000"/>
                </a:solidFill>
              </a:rPr>
              <a:t>Emotional</a:t>
            </a:r>
            <a:r>
              <a:rPr lang="en-US" sz="2200" dirty="0"/>
              <a:t> benefit: “makes me feel like a smart  shopper”</a:t>
            </a:r>
          </a:p>
          <a:p>
            <a:pPr marL="458550" lvl="1" indent="0">
              <a:buNone/>
            </a:pPr>
            <a:endParaRPr lang="en-US" sz="2200" dirty="0"/>
          </a:p>
          <a:p>
            <a:pPr marL="458550" lvl="1" indent="0">
              <a:buNone/>
            </a:pPr>
            <a:r>
              <a:rPr lang="en-US" sz="2200" dirty="0"/>
              <a:t>This lead to a new advertising slogan:</a:t>
            </a:r>
          </a:p>
          <a:p>
            <a:pPr marL="458550" lvl="1" indent="0">
              <a:buNone/>
            </a:pPr>
            <a:endParaRPr lang="en-US" sz="2200" dirty="0"/>
          </a:p>
          <a:p>
            <a:pPr marL="458550" lvl="1" indent="0">
              <a:buNone/>
            </a:pPr>
            <a:r>
              <a:rPr lang="en-US" sz="2200" dirty="0"/>
              <a:t>This changed Walmart’s negative reputation for cheap merchandise, shifting </a:t>
            </a:r>
            <a:r>
              <a:rPr lang="en-US" sz="2200" dirty="0">
                <a:solidFill>
                  <a:srgbClr val="0070C0"/>
                </a:solidFill>
              </a:rPr>
              <a:t>consumer perception </a:t>
            </a:r>
            <a:r>
              <a:rPr lang="en-US" sz="2200" dirty="0"/>
              <a:t>away from price alone to how shopping at Walmart could help them attain a better lifestyle.</a:t>
            </a:r>
          </a:p>
          <a:p>
            <a:pPr marL="458550" lvl="1" indent="0">
              <a:buNone/>
            </a:pPr>
            <a:endParaRPr lang="en-US" dirty="0"/>
          </a:p>
        </p:txBody>
      </p:sp>
      <p:pic>
        <p:nvPicPr>
          <p:cNvPr id="6" name="Picture 5">
            <a:extLst>
              <a:ext uri="{FF2B5EF4-FFF2-40B4-BE49-F238E27FC236}">
                <a16:creationId xmlns:a16="http://schemas.microsoft.com/office/drawing/2014/main" id="{1BEF3BA7-5B90-7748-9106-5B6ED077957E}"/>
              </a:ext>
            </a:extLst>
          </p:cNvPr>
          <p:cNvPicPr>
            <a:picLocks noChangeAspect="1"/>
          </p:cNvPicPr>
          <p:nvPr/>
        </p:nvPicPr>
        <p:blipFill>
          <a:blip r:embed="rId3"/>
          <a:stretch>
            <a:fillRect/>
          </a:stretch>
        </p:blipFill>
        <p:spPr>
          <a:xfrm>
            <a:off x="3417458" y="1458365"/>
            <a:ext cx="2221346" cy="1027373"/>
          </a:xfrm>
          <a:prstGeom prst="rect">
            <a:avLst/>
          </a:prstGeom>
        </p:spPr>
      </p:pic>
      <p:pic>
        <p:nvPicPr>
          <p:cNvPr id="7" name="Picture 6">
            <a:extLst>
              <a:ext uri="{FF2B5EF4-FFF2-40B4-BE49-F238E27FC236}">
                <a16:creationId xmlns:a16="http://schemas.microsoft.com/office/drawing/2014/main" id="{8BF4B4E4-4643-184A-9D16-F2D65369AB85}"/>
              </a:ext>
            </a:extLst>
          </p:cNvPr>
          <p:cNvPicPr>
            <a:picLocks noChangeAspect="1"/>
          </p:cNvPicPr>
          <p:nvPr/>
        </p:nvPicPr>
        <p:blipFill>
          <a:blip r:embed="rId4"/>
          <a:stretch>
            <a:fillRect/>
          </a:stretch>
        </p:blipFill>
        <p:spPr>
          <a:xfrm>
            <a:off x="5265307" y="3863101"/>
            <a:ext cx="2903869" cy="1290789"/>
          </a:xfrm>
          <a:prstGeom prst="rect">
            <a:avLst/>
          </a:prstGeom>
        </p:spPr>
      </p:pic>
      <p:sp>
        <p:nvSpPr>
          <p:cNvPr id="3" name="Rectangle 2">
            <a:extLst>
              <a:ext uri="{FF2B5EF4-FFF2-40B4-BE49-F238E27FC236}">
                <a16:creationId xmlns:a16="http://schemas.microsoft.com/office/drawing/2014/main" id="{C26DD5D5-7835-8F4E-8E9B-C6CA0D8B03F8}"/>
              </a:ext>
            </a:extLst>
          </p:cNvPr>
          <p:cNvSpPr/>
          <p:nvPr/>
        </p:nvSpPr>
        <p:spPr>
          <a:xfrm>
            <a:off x="3297390" y="1343890"/>
            <a:ext cx="2479964" cy="114184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48328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3558B-DF42-42A3-9547-78D62247D9A1}"/>
              </a:ext>
            </a:extLst>
          </p:cNvPr>
          <p:cNvSpPr>
            <a:spLocks noGrp="1"/>
          </p:cNvSpPr>
          <p:nvPr>
            <p:ph type="title"/>
          </p:nvPr>
        </p:nvSpPr>
        <p:spPr>
          <a:xfrm>
            <a:off x="540330" y="-311103"/>
            <a:ext cx="8229600" cy="1097279"/>
          </a:xfrm>
        </p:spPr>
        <p:txBody>
          <a:bodyPr/>
          <a:lstStyle/>
          <a:p>
            <a:r>
              <a:rPr lang="en-US" sz="3200" dirty="0"/>
              <a:t>	The Marketing Research Process</a:t>
            </a:r>
            <a:endParaRPr lang="en-IN" sz="3200" dirty="0"/>
          </a:p>
        </p:txBody>
      </p:sp>
      <p:pic>
        <p:nvPicPr>
          <p:cNvPr id="4" name="Content Placeholder 3" descr="A flowchart shows a five step formal marketing research process. For long description in Notes pane, press F6.">
            <a:extLst>
              <a:ext uri="{FF2B5EF4-FFF2-40B4-BE49-F238E27FC236}">
                <a16:creationId xmlns:a16="http://schemas.microsoft.com/office/drawing/2014/main" id="{8F844ABE-71D4-488D-9E88-F63204B62B7C}"/>
              </a:ext>
            </a:extLst>
          </p:cNvPr>
          <p:cNvPicPr>
            <a:picLocks noGrp="1" noChangeAspect="1"/>
          </p:cNvPicPr>
          <p:nvPr>
            <p:ph sz="quarter" idx="13"/>
          </p:nvPr>
        </p:nvPicPr>
        <p:blipFill>
          <a:blip r:embed="rId3"/>
          <a:stretch>
            <a:fillRect/>
          </a:stretch>
        </p:blipFill>
        <p:spPr>
          <a:xfrm>
            <a:off x="3614120" y="738536"/>
            <a:ext cx="2329479" cy="5661930"/>
          </a:xfrm>
          <a:prstGeom prst="rect">
            <a:avLst/>
          </a:prstGeom>
        </p:spPr>
      </p:pic>
      <p:pic>
        <p:nvPicPr>
          <p:cNvPr id="3" name="Picture 2">
            <a:extLst>
              <a:ext uri="{FF2B5EF4-FFF2-40B4-BE49-F238E27FC236}">
                <a16:creationId xmlns:a16="http://schemas.microsoft.com/office/drawing/2014/main" id="{5EC6E7B6-EF88-4C44-B38C-E9ED98361C9B}"/>
              </a:ext>
            </a:extLst>
          </p:cNvPr>
          <p:cNvPicPr>
            <a:picLocks noChangeAspect="1"/>
          </p:cNvPicPr>
          <p:nvPr/>
        </p:nvPicPr>
        <p:blipFill>
          <a:blip r:embed="rId4"/>
          <a:stretch>
            <a:fillRect/>
          </a:stretch>
        </p:blipFill>
        <p:spPr>
          <a:xfrm>
            <a:off x="427571" y="4641273"/>
            <a:ext cx="2752436" cy="1551709"/>
          </a:xfrm>
          <a:prstGeom prst="rect">
            <a:avLst/>
          </a:prstGeom>
        </p:spPr>
      </p:pic>
      <p:pic>
        <p:nvPicPr>
          <p:cNvPr id="6" name="Picture 5">
            <a:extLst>
              <a:ext uri="{FF2B5EF4-FFF2-40B4-BE49-F238E27FC236}">
                <a16:creationId xmlns:a16="http://schemas.microsoft.com/office/drawing/2014/main" id="{DCE443FD-516E-984E-9B6E-D1965D855BD6}"/>
              </a:ext>
            </a:extLst>
          </p:cNvPr>
          <p:cNvPicPr>
            <a:picLocks noChangeAspect="1"/>
          </p:cNvPicPr>
          <p:nvPr/>
        </p:nvPicPr>
        <p:blipFill>
          <a:blip r:embed="rId5"/>
          <a:stretch>
            <a:fillRect/>
          </a:stretch>
        </p:blipFill>
        <p:spPr>
          <a:xfrm>
            <a:off x="409098" y="786176"/>
            <a:ext cx="2770909" cy="1551709"/>
          </a:xfrm>
          <a:prstGeom prst="rect">
            <a:avLst/>
          </a:prstGeom>
        </p:spPr>
      </p:pic>
      <p:sp>
        <p:nvSpPr>
          <p:cNvPr id="5" name="TextBox 4">
            <a:extLst>
              <a:ext uri="{FF2B5EF4-FFF2-40B4-BE49-F238E27FC236}">
                <a16:creationId xmlns:a16="http://schemas.microsoft.com/office/drawing/2014/main" id="{0D042173-A325-BC47-9556-948DA53339DC}"/>
              </a:ext>
            </a:extLst>
          </p:cNvPr>
          <p:cNvSpPr txBox="1"/>
          <p:nvPr/>
        </p:nvSpPr>
        <p:spPr>
          <a:xfrm>
            <a:off x="6664036" y="1191491"/>
            <a:ext cx="2105894" cy="307777"/>
          </a:xfrm>
          <a:prstGeom prst="rect">
            <a:avLst/>
          </a:prstGeom>
          <a:noFill/>
        </p:spPr>
        <p:txBody>
          <a:bodyPr wrap="square" rtlCol="0">
            <a:spAutoFit/>
          </a:bodyPr>
          <a:lstStyle/>
          <a:p>
            <a:r>
              <a:rPr lang="en-US" dirty="0"/>
              <a:t>Exploratory Research</a:t>
            </a:r>
          </a:p>
        </p:txBody>
      </p:sp>
      <p:sp>
        <p:nvSpPr>
          <p:cNvPr id="7" name="Pentagon 6">
            <a:extLst>
              <a:ext uri="{FF2B5EF4-FFF2-40B4-BE49-F238E27FC236}">
                <a16:creationId xmlns:a16="http://schemas.microsoft.com/office/drawing/2014/main" id="{86B1FEE3-4213-6742-BBF4-06A89FC024A2}"/>
              </a:ext>
            </a:extLst>
          </p:cNvPr>
          <p:cNvSpPr/>
          <p:nvPr/>
        </p:nvSpPr>
        <p:spPr>
          <a:xfrm rot="10800000">
            <a:off x="6082139" y="1274616"/>
            <a:ext cx="595745" cy="169232"/>
          </a:xfrm>
          <a:prstGeom prst="homePlat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27830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A9724-68D6-46B1-A4F7-0A10577EA4AC}"/>
              </a:ext>
            </a:extLst>
          </p:cNvPr>
          <p:cNvSpPr>
            <a:spLocks noGrp="1"/>
          </p:cNvSpPr>
          <p:nvPr>
            <p:ph type="title"/>
          </p:nvPr>
        </p:nvSpPr>
        <p:spPr>
          <a:xfrm>
            <a:off x="457199" y="-311103"/>
            <a:ext cx="8516471" cy="1097279"/>
          </a:xfrm>
        </p:spPr>
        <p:txBody>
          <a:bodyPr/>
          <a:lstStyle/>
          <a:p>
            <a:r>
              <a:rPr lang="en-US" dirty="0"/>
              <a:t>		Defining the Problem</a:t>
            </a:r>
            <a:endParaRPr lang="en-IN" sz="2000" b="0" dirty="0"/>
          </a:p>
        </p:txBody>
      </p:sp>
      <p:sp>
        <p:nvSpPr>
          <p:cNvPr id="4" name="Content Placeholder 3">
            <a:extLst>
              <a:ext uri="{FF2B5EF4-FFF2-40B4-BE49-F238E27FC236}">
                <a16:creationId xmlns:a16="http://schemas.microsoft.com/office/drawing/2014/main" id="{51396730-9A25-4A1A-B5BD-83D5C9F9B7C3}"/>
              </a:ext>
            </a:extLst>
          </p:cNvPr>
          <p:cNvSpPr>
            <a:spLocks noGrp="1"/>
          </p:cNvSpPr>
          <p:nvPr>
            <p:ph sz="quarter" idx="15"/>
          </p:nvPr>
        </p:nvSpPr>
        <p:spPr>
          <a:xfrm>
            <a:off x="457200" y="1045791"/>
            <a:ext cx="8077200" cy="1849806"/>
          </a:xfrm>
        </p:spPr>
        <p:txBody>
          <a:bodyPr/>
          <a:lstStyle/>
          <a:p>
            <a:r>
              <a:rPr lang="en-US" dirty="0"/>
              <a:t>Only when the problem has been clearly defined can research be defined and conducted effectively</a:t>
            </a:r>
          </a:p>
          <a:p>
            <a:pPr lvl="1"/>
            <a:r>
              <a:rPr lang="en-US" dirty="0"/>
              <a:t>Inadequate problem definition is leading cause of research failure</a:t>
            </a:r>
          </a:p>
          <a:p>
            <a:pPr marL="432" indent="0">
              <a:buNone/>
            </a:pPr>
            <a:endParaRPr lang="en-US" dirty="0"/>
          </a:p>
          <a:p>
            <a:r>
              <a:rPr lang="en-US" dirty="0"/>
              <a:t>Define the research objectives</a:t>
            </a:r>
          </a:p>
        </p:txBody>
      </p:sp>
      <p:pic>
        <p:nvPicPr>
          <p:cNvPr id="7" name="Picture 6">
            <a:extLst>
              <a:ext uri="{FF2B5EF4-FFF2-40B4-BE49-F238E27FC236}">
                <a16:creationId xmlns:a16="http://schemas.microsoft.com/office/drawing/2014/main" id="{33B60C3A-E716-7241-9C9C-973EF0BFE796}"/>
              </a:ext>
            </a:extLst>
          </p:cNvPr>
          <p:cNvPicPr>
            <a:picLocks noChangeAspect="1"/>
          </p:cNvPicPr>
          <p:nvPr/>
        </p:nvPicPr>
        <p:blipFill>
          <a:blip r:embed="rId3"/>
          <a:stretch>
            <a:fillRect/>
          </a:stretch>
        </p:blipFill>
        <p:spPr>
          <a:xfrm>
            <a:off x="2262909" y="4076700"/>
            <a:ext cx="6502400" cy="2781300"/>
          </a:xfrm>
          <a:prstGeom prst="rect">
            <a:avLst/>
          </a:prstGeom>
        </p:spPr>
      </p:pic>
    </p:spTree>
    <p:extLst>
      <p:ext uri="{BB962C8B-B14F-4D97-AF65-F5344CB8AC3E}">
        <p14:creationId xmlns:p14="http://schemas.microsoft.com/office/powerpoint/2010/main" val="35713361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1" name="Rectangle 2">
            <a:extLst>
              <a:ext uri="{FF2B5EF4-FFF2-40B4-BE49-F238E27FC236}">
                <a16:creationId xmlns:a16="http://schemas.microsoft.com/office/drawing/2014/main" id="{01238428-4DBD-C94B-AAA9-7E61F11614C0}"/>
              </a:ext>
            </a:extLst>
          </p:cNvPr>
          <p:cNvSpPr>
            <a:spLocks noGrp="1" noChangeArrowheads="1"/>
          </p:cNvSpPr>
          <p:nvPr>
            <p:ph type="title"/>
          </p:nvPr>
        </p:nvSpPr>
        <p:spPr>
          <a:xfrm>
            <a:off x="270155" y="83128"/>
            <a:ext cx="8555185" cy="1143000"/>
          </a:xfrm>
        </p:spPr>
        <p:txBody>
          <a:bodyPr/>
          <a:lstStyle/>
          <a:p>
            <a:pPr algn="ctr">
              <a:defRPr/>
            </a:pPr>
            <a:r>
              <a:rPr lang="en-US" dirty="0">
                <a:latin typeface="+mj-lt"/>
              </a:rPr>
              <a:t>   </a:t>
            </a:r>
            <a:r>
              <a:rPr lang="en-US" sz="3200" dirty="0">
                <a:latin typeface="+mj-lt"/>
              </a:rPr>
              <a:t>Developing the Research Plan</a:t>
            </a:r>
            <a:br>
              <a:rPr lang="en-US" sz="3200" dirty="0">
                <a:latin typeface="+mj-lt"/>
              </a:rPr>
            </a:br>
            <a:r>
              <a:rPr lang="en-US" altLang="en-US" sz="3200" dirty="0">
                <a:latin typeface="+mj-lt"/>
              </a:rPr>
              <a:t> Sources of Data</a:t>
            </a:r>
          </a:p>
        </p:txBody>
      </p:sp>
      <p:sp>
        <p:nvSpPr>
          <p:cNvPr id="769027" name="Rectangle 3">
            <a:extLst>
              <a:ext uri="{FF2B5EF4-FFF2-40B4-BE49-F238E27FC236}">
                <a16:creationId xmlns:a16="http://schemas.microsoft.com/office/drawing/2014/main" id="{4779FBED-DB5D-6C40-A099-234CA8C53CAF}"/>
              </a:ext>
            </a:extLst>
          </p:cNvPr>
          <p:cNvSpPr>
            <a:spLocks noGrp="1" noChangeArrowheads="1"/>
          </p:cNvSpPr>
          <p:nvPr>
            <p:ph type="body" idx="1"/>
          </p:nvPr>
        </p:nvSpPr>
        <p:spPr>
          <a:xfrm>
            <a:off x="484905" y="768910"/>
            <a:ext cx="7162800" cy="5257800"/>
          </a:xfrm>
        </p:spPr>
        <p:txBody>
          <a:bodyPr/>
          <a:lstStyle/>
          <a:p>
            <a:pPr>
              <a:buFontTx/>
              <a:buNone/>
            </a:pPr>
            <a:r>
              <a:rPr lang="en-US" altLang="en-US" dirty="0">
                <a:latin typeface="Avenir Black" panose="02000503020000020003" pitchFamily="2" charset="0"/>
                <a:cs typeface="Avenir Black" panose="02000503020000020003" pitchFamily="2" charset="0"/>
              </a:rPr>
              <a:t> </a:t>
            </a:r>
          </a:p>
          <a:p>
            <a:pPr>
              <a:buFontTx/>
              <a:buNone/>
            </a:pPr>
            <a:r>
              <a:rPr lang="en-US" altLang="en-US" sz="2000" dirty="0">
                <a:latin typeface="Avenir Black" panose="02000503020000020003" pitchFamily="2" charset="0"/>
                <a:cs typeface="Avenir Black" panose="02000503020000020003" pitchFamily="2" charset="0"/>
              </a:rPr>
              <a:t>				      </a:t>
            </a:r>
            <a:r>
              <a:rPr lang="en-US" altLang="en-US" sz="2400" dirty="0">
                <a:latin typeface="Avenir Black" panose="02000503020000020003" pitchFamily="2" charset="0"/>
                <a:cs typeface="Avenir Black" panose="02000503020000020003" pitchFamily="2" charset="0"/>
              </a:rPr>
              <a:t> </a:t>
            </a:r>
            <a:r>
              <a:rPr lang="en-US" altLang="en-US" sz="2400" b="1" dirty="0">
                <a:solidFill>
                  <a:srgbClr val="00B0F0"/>
                </a:solidFill>
                <a:latin typeface="+mn-lt"/>
                <a:cs typeface="Avenir Black" panose="02000503020000020003" pitchFamily="2" charset="0"/>
              </a:rPr>
              <a:t>Internal</a:t>
            </a:r>
            <a:r>
              <a:rPr lang="en-US" altLang="en-US" sz="2000" b="1" dirty="0">
                <a:solidFill>
                  <a:srgbClr val="00B0F0"/>
                </a:solidFill>
                <a:latin typeface="+mn-lt"/>
                <a:cs typeface="Avenir Black" panose="02000503020000020003" pitchFamily="2" charset="0"/>
              </a:rPr>
              <a:t>	</a:t>
            </a:r>
            <a:r>
              <a:rPr lang="en-US" altLang="en-US" sz="2000" b="1" dirty="0">
                <a:latin typeface="+mn-lt"/>
                <a:cs typeface="Avenir Black" panose="02000503020000020003" pitchFamily="2" charset="0"/>
              </a:rPr>
              <a:t>                </a:t>
            </a:r>
            <a:r>
              <a:rPr lang="en-US" altLang="en-US" sz="2400" b="1" dirty="0">
                <a:solidFill>
                  <a:srgbClr val="FFC000"/>
                </a:solidFill>
                <a:latin typeface="+mn-lt"/>
                <a:cs typeface="Avenir Black" panose="02000503020000020003" pitchFamily="2" charset="0"/>
              </a:rPr>
              <a:t>External</a:t>
            </a:r>
          </a:p>
          <a:p>
            <a:pPr>
              <a:buFontTx/>
              <a:buNone/>
            </a:pPr>
            <a:r>
              <a:rPr lang="en-US" altLang="en-US" sz="2400" b="1" dirty="0">
                <a:solidFill>
                  <a:srgbClr val="FF0000"/>
                </a:solidFill>
                <a:latin typeface="+mn-lt"/>
                <a:cs typeface="Avenir Black" panose="02000503020000020003" pitchFamily="2" charset="0"/>
              </a:rPr>
              <a:t>Secondary Data</a:t>
            </a:r>
          </a:p>
          <a:p>
            <a:pPr>
              <a:buFontTx/>
              <a:buNone/>
            </a:pPr>
            <a:r>
              <a:rPr lang="en-US" altLang="en-US" sz="2400" b="1" dirty="0">
                <a:latin typeface="+mn-lt"/>
                <a:cs typeface="Avenir Black" panose="02000503020000020003" pitchFamily="2" charset="0"/>
              </a:rPr>
              <a:t>(Already Exists)</a:t>
            </a:r>
          </a:p>
          <a:p>
            <a:pPr>
              <a:buFontTx/>
              <a:buNone/>
            </a:pPr>
            <a:endParaRPr lang="en-US" altLang="en-US" sz="2400" b="1" dirty="0">
              <a:latin typeface="+mn-lt"/>
              <a:cs typeface="Avenir Black" panose="02000503020000020003" pitchFamily="2" charset="0"/>
            </a:endParaRPr>
          </a:p>
          <a:p>
            <a:pPr>
              <a:buFontTx/>
              <a:buNone/>
            </a:pPr>
            <a:r>
              <a:rPr lang="en-US" altLang="en-US" sz="2400" b="1" dirty="0">
                <a:solidFill>
                  <a:srgbClr val="00B050"/>
                </a:solidFill>
                <a:latin typeface="+mn-lt"/>
                <a:cs typeface="Avenir Black" panose="02000503020000020003" pitchFamily="2" charset="0"/>
              </a:rPr>
              <a:t>Primary Data</a:t>
            </a:r>
          </a:p>
          <a:p>
            <a:pPr>
              <a:buFontTx/>
              <a:buNone/>
            </a:pPr>
            <a:r>
              <a:rPr lang="en-US" altLang="en-US" sz="2400" b="1" dirty="0">
                <a:latin typeface="+mn-lt"/>
                <a:cs typeface="Avenir Black" panose="02000503020000020003" pitchFamily="2" charset="0"/>
              </a:rPr>
              <a:t>(Newly Gathered)</a:t>
            </a:r>
          </a:p>
          <a:p>
            <a:pPr>
              <a:buFontTx/>
              <a:buNone/>
            </a:pPr>
            <a:endParaRPr lang="en-US" altLang="en-US" sz="2400" dirty="0">
              <a:latin typeface="Avenir Black" panose="02000503020000020003" pitchFamily="2" charset="0"/>
              <a:cs typeface="Avenir Black" panose="02000503020000020003" pitchFamily="2" charset="0"/>
            </a:endParaRPr>
          </a:p>
        </p:txBody>
      </p:sp>
      <p:sp>
        <p:nvSpPr>
          <p:cNvPr id="24580" name="Rectangle 4">
            <a:extLst>
              <a:ext uri="{FF2B5EF4-FFF2-40B4-BE49-F238E27FC236}">
                <a16:creationId xmlns:a16="http://schemas.microsoft.com/office/drawing/2014/main" id="{6239E66D-5C80-3A47-840F-379AC0057802}"/>
              </a:ext>
            </a:extLst>
          </p:cNvPr>
          <p:cNvSpPr>
            <a:spLocks noChangeArrowheads="1"/>
          </p:cNvSpPr>
          <p:nvPr/>
        </p:nvSpPr>
        <p:spPr bwMode="auto">
          <a:xfrm>
            <a:off x="3262745" y="1711005"/>
            <a:ext cx="4800600" cy="2590800"/>
          </a:xfrm>
          <a:prstGeom prst="rect">
            <a:avLst/>
          </a:prstGeom>
          <a:solidFill>
            <a:srgbClr val="007FA3"/>
          </a:solidFill>
          <a:ln w="9525">
            <a:solidFill>
              <a:schemeClr val="tx1"/>
            </a:solidFill>
            <a:miter lim="800000"/>
            <a:headEnd/>
            <a:tailEnd/>
          </a:ln>
          <a:effectLst/>
        </p:spPr>
        <p:txBody>
          <a:bodyPr wrap="none" anchor="ctr"/>
          <a:lstStyle>
            <a:lvl1pPr>
              <a:spcBef>
                <a:spcPct val="20000"/>
              </a:spcBef>
              <a:buClr>
                <a:srgbClr val="A63055"/>
              </a:buClr>
              <a:buChar char="•"/>
              <a:defRPr sz="3200">
                <a:solidFill>
                  <a:srgbClr val="000000"/>
                </a:solidFill>
                <a:latin typeface="Avenir Black" panose="02000503020000020003" pitchFamily="2" charset="0"/>
                <a:ea typeface="MS PGothic" panose="020B0600070205080204" pitchFamily="34" charset="-128"/>
                <a:cs typeface="Avenir Black" panose="02000503020000020003" pitchFamily="2" charset="0"/>
              </a:defRPr>
            </a:lvl1pPr>
            <a:lvl2pPr marL="742950" indent="-285750">
              <a:spcBef>
                <a:spcPct val="20000"/>
              </a:spcBef>
              <a:buClr>
                <a:schemeClr val="tx1"/>
              </a:buClr>
              <a:buFont typeface="Arial" panose="020B0604020202020204" pitchFamily="34" charset="0"/>
              <a:buChar char="–"/>
              <a:defRPr sz="2800">
                <a:solidFill>
                  <a:srgbClr val="1380AA"/>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lr>
                <a:schemeClr val="tx1"/>
              </a:buClr>
              <a:buChar char="•"/>
              <a:defRPr sz="2400">
                <a:solidFill>
                  <a:schemeClr val="tx1"/>
                </a:solidFill>
                <a:latin typeface="Avenir Black" panose="02000503020000020003" pitchFamily="2" charset="0"/>
                <a:ea typeface="MS PGothic" panose="020B0600070205080204" pitchFamily="34" charset="-128"/>
                <a:cs typeface="Avenir Black" panose="02000503020000020003" pitchFamily="2" charset="0"/>
              </a:defRPr>
            </a:lvl3pPr>
            <a:lvl4pPr marL="1600200" indent="-228600">
              <a:spcBef>
                <a:spcPct val="20000"/>
              </a:spcBef>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4pPr>
            <a:lvl5pPr marL="2057400" indent="-228600">
              <a:spcBef>
                <a:spcPct val="20000"/>
              </a:spcBef>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5pPr>
            <a:lvl6pPr marL="25146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6pPr>
            <a:lvl7pPr marL="29718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7pPr>
            <a:lvl8pPr marL="34290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8pPr>
            <a:lvl9pPr marL="38862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9pPr>
          </a:lstStyle>
          <a:p>
            <a:pPr eaLnBrk="1" hangingPunct="1">
              <a:spcBef>
                <a:spcPct val="0"/>
              </a:spcBef>
              <a:buClrTx/>
              <a:buFontTx/>
              <a:buNone/>
            </a:pPr>
            <a:endParaRPr lang="en-US" altLang="en-US" sz="1800">
              <a:solidFill>
                <a:schemeClr val="tx1"/>
              </a:solidFill>
              <a:latin typeface="Arial" panose="020B0604020202020204" pitchFamily="34" charset="0"/>
            </a:endParaRPr>
          </a:p>
        </p:txBody>
      </p:sp>
      <p:sp>
        <p:nvSpPr>
          <p:cNvPr id="24581" name="Line 5">
            <a:extLst>
              <a:ext uri="{FF2B5EF4-FFF2-40B4-BE49-F238E27FC236}">
                <a16:creationId xmlns:a16="http://schemas.microsoft.com/office/drawing/2014/main" id="{1EC58203-DF6E-524B-8609-A1DCE5CBB6A4}"/>
              </a:ext>
            </a:extLst>
          </p:cNvPr>
          <p:cNvSpPr>
            <a:spLocks noChangeShapeType="1"/>
          </p:cNvSpPr>
          <p:nvPr/>
        </p:nvSpPr>
        <p:spPr bwMode="auto">
          <a:xfrm>
            <a:off x="3269669" y="3020290"/>
            <a:ext cx="4765965" cy="2771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82" name="Line 6">
            <a:extLst>
              <a:ext uri="{FF2B5EF4-FFF2-40B4-BE49-F238E27FC236}">
                <a16:creationId xmlns:a16="http://schemas.microsoft.com/office/drawing/2014/main" id="{C7CA533A-CFCB-AD47-9C96-9DE3F73B3F14}"/>
              </a:ext>
            </a:extLst>
          </p:cNvPr>
          <p:cNvSpPr>
            <a:spLocks noChangeShapeType="1"/>
          </p:cNvSpPr>
          <p:nvPr/>
        </p:nvSpPr>
        <p:spPr bwMode="auto">
          <a:xfrm>
            <a:off x="5680360" y="1711029"/>
            <a:ext cx="0" cy="2590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 name="Picture 1">
            <a:extLst>
              <a:ext uri="{FF2B5EF4-FFF2-40B4-BE49-F238E27FC236}">
                <a16:creationId xmlns:a16="http://schemas.microsoft.com/office/drawing/2014/main" id="{8F4EF566-9EA6-644C-9B8E-2074E74B20DC}"/>
              </a:ext>
            </a:extLst>
          </p:cNvPr>
          <p:cNvPicPr>
            <a:picLocks noChangeAspect="1"/>
          </p:cNvPicPr>
          <p:nvPr/>
        </p:nvPicPr>
        <p:blipFill>
          <a:blip r:embed="rId3"/>
          <a:stretch>
            <a:fillRect/>
          </a:stretch>
        </p:blipFill>
        <p:spPr>
          <a:xfrm>
            <a:off x="5680360" y="4492040"/>
            <a:ext cx="3463640" cy="2365960"/>
          </a:xfrm>
          <a:prstGeom prst="rect">
            <a:avLst/>
          </a:prstGeom>
        </p:spPr>
      </p:pic>
      <p:sp>
        <p:nvSpPr>
          <p:cNvPr id="4" name="Rectangle 3">
            <a:extLst>
              <a:ext uri="{FF2B5EF4-FFF2-40B4-BE49-F238E27FC236}">
                <a16:creationId xmlns:a16="http://schemas.microsoft.com/office/drawing/2014/main" id="{97EED2EC-C789-BE43-A455-4E4F5C33829D}"/>
              </a:ext>
            </a:extLst>
          </p:cNvPr>
          <p:cNvSpPr/>
          <p:nvPr/>
        </p:nvSpPr>
        <p:spPr>
          <a:xfrm>
            <a:off x="3061855" y="6317673"/>
            <a:ext cx="2618505" cy="346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1615210"/>
      </p:ext>
    </p:extLst>
  </p:cSld>
  <p:clrMapOvr>
    <a:masterClrMapping/>
  </p:clrMapOvr>
  <p:transition>
    <p:strips dir="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69027">
                                            <p:txEl>
                                              <p:pRg st="0" end="0"/>
                                            </p:txEl>
                                          </p:spTgt>
                                        </p:tgtEl>
                                        <p:attrNameLst>
                                          <p:attrName>style.visibility</p:attrName>
                                        </p:attrNameLst>
                                      </p:cBhvr>
                                      <p:to>
                                        <p:strVal val="visible"/>
                                      </p:to>
                                    </p:set>
                                    <p:animEffect transition="in" filter="dissolve">
                                      <p:cBhvr>
                                        <p:cTn id="7" dur="500"/>
                                        <p:tgtEl>
                                          <p:spTgt spid="769027">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769027">
                                            <p:txEl>
                                              <p:pRg st="1" end="1"/>
                                            </p:txEl>
                                          </p:spTgt>
                                        </p:tgtEl>
                                        <p:attrNameLst>
                                          <p:attrName>style.visibility</p:attrName>
                                        </p:attrNameLst>
                                      </p:cBhvr>
                                      <p:to>
                                        <p:strVal val="visible"/>
                                      </p:to>
                                    </p:set>
                                    <p:animEffect transition="in" filter="dissolve">
                                      <p:cBhvr>
                                        <p:cTn id="11" dur="500"/>
                                        <p:tgtEl>
                                          <p:spTgt spid="769027">
                                            <p:txEl>
                                              <p:pRg st="1" end="1"/>
                                            </p:txEl>
                                          </p:spTgt>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769027">
                                            <p:txEl>
                                              <p:pRg st="2" end="2"/>
                                            </p:txEl>
                                          </p:spTgt>
                                        </p:tgtEl>
                                        <p:attrNameLst>
                                          <p:attrName>style.visibility</p:attrName>
                                        </p:attrNameLst>
                                      </p:cBhvr>
                                      <p:to>
                                        <p:strVal val="visible"/>
                                      </p:to>
                                    </p:set>
                                    <p:animEffect transition="in" filter="dissolve">
                                      <p:cBhvr>
                                        <p:cTn id="15" dur="500"/>
                                        <p:tgtEl>
                                          <p:spTgt spid="769027">
                                            <p:txEl>
                                              <p:pRg st="2" end="2"/>
                                            </p:txEl>
                                          </p:spTgt>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769027">
                                            <p:txEl>
                                              <p:pRg st="3" end="3"/>
                                            </p:txEl>
                                          </p:spTgt>
                                        </p:tgtEl>
                                        <p:attrNameLst>
                                          <p:attrName>style.visibility</p:attrName>
                                        </p:attrNameLst>
                                      </p:cBhvr>
                                      <p:to>
                                        <p:strVal val="visible"/>
                                      </p:to>
                                    </p:set>
                                    <p:animEffect transition="in" filter="dissolve">
                                      <p:cBhvr>
                                        <p:cTn id="19" dur="500"/>
                                        <p:tgtEl>
                                          <p:spTgt spid="769027">
                                            <p:txEl>
                                              <p:pRg st="3" end="3"/>
                                            </p:txEl>
                                          </p:spTgt>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769027">
                                            <p:txEl>
                                              <p:pRg st="5" end="5"/>
                                            </p:txEl>
                                          </p:spTgt>
                                        </p:tgtEl>
                                        <p:attrNameLst>
                                          <p:attrName>style.visibility</p:attrName>
                                        </p:attrNameLst>
                                      </p:cBhvr>
                                      <p:to>
                                        <p:strVal val="visible"/>
                                      </p:to>
                                    </p:set>
                                    <p:animEffect transition="in" filter="dissolve">
                                      <p:cBhvr>
                                        <p:cTn id="23" dur="500"/>
                                        <p:tgtEl>
                                          <p:spTgt spid="769027">
                                            <p:txEl>
                                              <p:pRg st="5" end="5"/>
                                            </p:txEl>
                                          </p:spTgt>
                                        </p:tgtEl>
                                      </p:cBhvr>
                                    </p:animEffect>
                                  </p:childTnLst>
                                </p:cTn>
                              </p:par>
                            </p:childTnLst>
                          </p:cTn>
                        </p:par>
                        <p:par>
                          <p:cTn id="24" fill="hold" nodeType="afterGroup">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769027">
                                            <p:txEl>
                                              <p:pRg st="6" end="6"/>
                                            </p:txEl>
                                          </p:spTgt>
                                        </p:tgtEl>
                                        <p:attrNameLst>
                                          <p:attrName>style.visibility</p:attrName>
                                        </p:attrNameLst>
                                      </p:cBhvr>
                                      <p:to>
                                        <p:strVal val="visible"/>
                                      </p:to>
                                    </p:set>
                                    <p:animEffect transition="in" filter="dissolve">
                                      <p:cBhvr>
                                        <p:cTn id="27" dur="500"/>
                                        <p:tgtEl>
                                          <p:spTgt spid="76902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9027" grpId="0" build="p" autoUpdateAnimBg="0"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5FC0E-751D-49A3-A653-A35EF5C9CDE3}"/>
              </a:ext>
            </a:extLst>
          </p:cNvPr>
          <p:cNvSpPr>
            <a:spLocks noGrp="1"/>
          </p:cNvSpPr>
          <p:nvPr>
            <p:ph type="title"/>
          </p:nvPr>
        </p:nvSpPr>
        <p:spPr/>
        <p:txBody>
          <a:bodyPr/>
          <a:lstStyle/>
          <a:p>
            <a:r>
              <a:rPr lang="en-US" dirty="0"/>
              <a:t>	Developing the Research Plan</a:t>
            </a:r>
            <a:endParaRPr lang="en-IN" sz="2000" b="0" dirty="0"/>
          </a:p>
        </p:txBody>
      </p:sp>
      <p:sp>
        <p:nvSpPr>
          <p:cNvPr id="3" name="Content Placeholder 2">
            <a:extLst>
              <a:ext uri="{FF2B5EF4-FFF2-40B4-BE49-F238E27FC236}">
                <a16:creationId xmlns:a16="http://schemas.microsoft.com/office/drawing/2014/main" id="{05FFD9E4-5145-46D5-81AD-C18B28483B31}"/>
              </a:ext>
            </a:extLst>
          </p:cNvPr>
          <p:cNvSpPr>
            <a:spLocks noGrp="1"/>
          </p:cNvSpPr>
          <p:nvPr>
            <p:ph sz="quarter" idx="13"/>
          </p:nvPr>
        </p:nvSpPr>
        <p:spPr>
          <a:xfrm>
            <a:off x="55405" y="1554920"/>
            <a:ext cx="8631395" cy="4663335"/>
          </a:xfrm>
        </p:spPr>
        <p:txBody>
          <a:bodyPr/>
          <a:lstStyle/>
          <a:p>
            <a:r>
              <a:rPr lang="en-US" b="1" dirty="0"/>
              <a:t>Research approaches</a:t>
            </a:r>
          </a:p>
          <a:p>
            <a:pPr marL="432" indent="0">
              <a:buNone/>
            </a:pPr>
            <a:endParaRPr lang="en-US" dirty="0"/>
          </a:p>
          <a:p>
            <a:pPr lvl="1"/>
            <a:r>
              <a:rPr lang="en-US" dirty="0">
                <a:solidFill>
                  <a:srgbClr val="FF0000"/>
                </a:solidFill>
              </a:rPr>
              <a:t>Observational</a:t>
            </a:r>
            <a:r>
              <a:rPr lang="en-US" dirty="0"/>
              <a:t> research</a:t>
            </a:r>
          </a:p>
          <a:p>
            <a:pPr lvl="2"/>
            <a:r>
              <a:rPr lang="en-US" b="1" dirty="0"/>
              <a:t>Ethnographic research</a:t>
            </a:r>
          </a:p>
          <a:p>
            <a:pPr lvl="1"/>
            <a:r>
              <a:rPr lang="en-US" dirty="0">
                <a:solidFill>
                  <a:srgbClr val="FF0000"/>
                </a:solidFill>
              </a:rPr>
              <a:t>Focus group </a:t>
            </a:r>
            <a:r>
              <a:rPr lang="en-US" dirty="0"/>
              <a:t>research</a:t>
            </a:r>
          </a:p>
          <a:p>
            <a:pPr marL="458550" lvl="1" indent="0">
              <a:buNone/>
            </a:pPr>
            <a:endParaRPr lang="en-US" dirty="0"/>
          </a:p>
          <a:p>
            <a:pPr lvl="1"/>
            <a:r>
              <a:rPr lang="en-US" dirty="0">
                <a:solidFill>
                  <a:srgbClr val="FF0000"/>
                </a:solidFill>
              </a:rPr>
              <a:t>Survey</a:t>
            </a:r>
            <a:r>
              <a:rPr lang="en-US" dirty="0"/>
              <a:t> research</a:t>
            </a:r>
          </a:p>
          <a:p>
            <a:pPr lvl="1"/>
            <a:endParaRPr lang="en-US" dirty="0"/>
          </a:p>
          <a:p>
            <a:pPr lvl="1"/>
            <a:r>
              <a:rPr lang="en-US" dirty="0">
                <a:solidFill>
                  <a:srgbClr val="FF0000"/>
                </a:solidFill>
              </a:rPr>
              <a:t>Behavioral</a:t>
            </a:r>
            <a:r>
              <a:rPr lang="en-US" dirty="0"/>
              <a:t> research (</a:t>
            </a:r>
            <a:r>
              <a:rPr lang="en-US" dirty="0">
                <a:latin typeface="Arial" panose="020B0604020202020204" pitchFamily="34" charset="0"/>
              </a:rPr>
              <a:t>Store scanner data, catalog purchases, customer databases. Actual purchases more reliable than what consumers say they do)</a:t>
            </a:r>
            <a:endParaRPr lang="en-US" dirty="0"/>
          </a:p>
        </p:txBody>
      </p:sp>
      <p:pic>
        <p:nvPicPr>
          <p:cNvPr id="4" name="Picture 3">
            <a:extLst>
              <a:ext uri="{FF2B5EF4-FFF2-40B4-BE49-F238E27FC236}">
                <a16:creationId xmlns:a16="http://schemas.microsoft.com/office/drawing/2014/main" id="{027580C1-03DA-814B-9A3B-94144E9BEFC8}"/>
              </a:ext>
            </a:extLst>
          </p:cNvPr>
          <p:cNvPicPr>
            <a:picLocks noChangeAspect="1"/>
          </p:cNvPicPr>
          <p:nvPr/>
        </p:nvPicPr>
        <p:blipFill>
          <a:blip r:embed="rId3"/>
          <a:stretch>
            <a:fillRect/>
          </a:stretch>
        </p:blipFill>
        <p:spPr>
          <a:xfrm>
            <a:off x="4682834" y="1984427"/>
            <a:ext cx="4391891" cy="2832770"/>
          </a:xfrm>
          <a:prstGeom prst="rect">
            <a:avLst/>
          </a:prstGeom>
        </p:spPr>
      </p:pic>
    </p:spTree>
    <p:extLst>
      <p:ext uri="{BB962C8B-B14F-4D97-AF65-F5344CB8AC3E}">
        <p14:creationId xmlns:p14="http://schemas.microsoft.com/office/powerpoint/2010/main" val="21569166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4">
            <a:extLst>
              <a:ext uri="{FF2B5EF4-FFF2-40B4-BE49-F238E27FC236}">
                <a16:creationId xmlns:a16="http://schemas.microsoft.com/office/drawing/2014/main" id="{3EFF16C7-163F-D44F-959D-069F00FC8ABE}"/>
              </a:ext>
            </a:extLst>
          </p:cNvPr>
          <p:cNvSpPr>
            <a:spLocks noGrp="1"/>
          </p:cNvSpPr>
          <p:nvPr>
            <p:ph type="title"/>
          </p:nvPr>
        </p:nvSpPr>
        <p:spPr>
          <a:xfrm>
            <a:off x="457200" y="-297246"/>
            <a:ext cx="8229600" cy="1097279"/>
          </a:xfrm>
        </p:spPr>
        <p:txBody>
          <a:bodyPr/>
          <a:lstStyle/>
          <a:p>
            <a:pPr eaLnBrk="1" hangingPunct="1">
              <a:defRPr/>
            </a:pPr>
            <a:r>
              <a:rPr lang="en-US" altLang="en-US" dirty="0">
                <a:latin typeface="+mj-lt"/>
              </a:rPr>
              <a:t>			Focus Groups</a:t>
            </a:r>
          </a:p>
        </p:txBody>
      </p:sp>
      <p:pic>
        <p:nvPicPr>
          <p:cNvPr id="30723" name="Picture 2">
            <a:extLst>
              <a:ext uri="{FF2B5EF4-FFF2-40B4-BE49-F238E27FC236}">
                <a16:creationId xmlns:a16="http://schemas.microsoft.com/office/drawing/2014/main" id="{BCE39BE5-E5BC-E347-B080-1805C1629C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826" y="770013"/>
            <a:ext cx="8841809" cy="593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9698634"/>
      </p:ext>
    </p:extLst>
  </p:cSld>
  <p:clrMapOvr>
    <a:masterClrMapping/>
  </p:clrMapOvr>
  <p:transition>
    <p:wipe dir="r"/>
  </p:transition>
</p:sld>
</file>

<file path=ppt/theme/theme1.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SHE_slide options">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149472</TotalTime>
  <Words>1716</Words>
  <Application>Microsoft Macintosh PowerPoint</Application>
  <PresentationFormat>On-screen Show (4:3)</PresentationFormat>
  <Paragraphs>124</Paragraphs>
  <Slides>11</Slides>
  <Notes>11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11</vt:i4>
      </vt:variant>
    </vt:vector>
  </HeadingPairs>
  <TitlesOfParts>
    <vt:vector size="20" baseType="lpstr">
      <vt:lpstr>Times New Roman</vt:lpstr>
      <vt:lpstr>Noto Sans Symbols</vt:lpstr>
      <vt:lpstr>Avenir Black</vt:lpstr>
      <vt:lpstr>Calibri</vt:lpstr>
      <vt:lpstr>Arial</vt:lpstr>
      <vt:lpstr>Verdana</vt:lpstr>
      <vt:lpstr>MS PGothic</vt:lpstr>
      <vt:lpstr>USHE</vt:lpstr>
      <vt:lpstr>USHE_slide options</vt:lpstr>
      <vt:lpstr>Marketing Management</vt:lpstr>
      <vt:lpstr>     The Scope of Marketing Research </vt:lpstr>
      <vt:lpstr>   The Scope of Marketing Research </vt:lpstr>
      <vt:lpstr>        Example of Marketing Insight </vt:lpstr>
      <vt:lpstr> The Marketing Research Process</vt:lpstr>
      <vt:lpstr>  Defining the Problem</vt:lpstr>
      <vt:lpstr>   Developing the Research Plan  Sources of Data</vt:lpstr>
      <vt:lpstr> Developing the Research Plan</vt:lpstr>
      <vt:lpstr>   Focus Groups</vt:lpstr>
      <vt:lpstr>Survey Research: Types of Questions</vt:lpstr>
      <vt:lpstr>          Collecting the Information</vt:lpstr>
    </vt:vector>
  </TitlesOfParts>
  <Company>Pearson</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Marketing Management, Sixteenth Edition, Chapter 5, Conducting Marketing Research</dc:title>
  <dc:subject>Business</dc:subject>
  <dc:creator>Kotler/Keller/Chernev</dc:creator>
  <cp:keywords>Marketing Management</cp:keywords>
  <dc:description>Long description alt-text is inserted in the notes pane.</dc:description>
  <cp:lastModifiedBy>Paul Galvani</cp:lastModifiedBy>
  <cp:revision>844</cp:revision>
  <cp:lastPrinted>2021-12-06T01:30:38Z</cp:lastPrinted>
  <dcterms:modified xsi:type="dcterms:W3CDTF">2021-12-21T14:40:14Z</dcterms:modified>
</cp:coreProperties>
</file>