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9"/>
  </p:notesMasterIdLst>
  <p:handoutMasterIdLst>
    <p:handoutMasterId r:id="rId20"/>
  </p:handoutMasterIdLst>
  <p:sldIdLst>
    <p:sldId id="330" r:id="rId3"/>
    <p:sldId id="493" r:id="rId4"/>
    <p:sldId id="459" r:id="rId5"/>
    <p:sldId id="553" r:id="rId6"/>
    <p:sldId id="494" r:id="rId7"/>
    <p:sldId id="495" r:id="rId8"/>
    <p:sldId id="496" r:id="rId9"/>
    <p:sldId id="498" r:id="rId10"/>
    <p:sldId id="499" r:id="rId11"/>
    <p:sldId id="500" r:id="rId12"/>
    <p:sldId id="501" r:id="rId13"/>
    <p:sldId id="413" r:id="rId14"/>
    <p:sldId id="503" r:id="rId15"/>
    <p:sldId id="511" r:id="rId16"/>
    <p:sldId id="513" r:id="rId17"/>
    <p:sldId id="520" r:id="rId18"/>
  </p:sldIdLst>
  <p:sldSz cx="9144000" cy="6858000" type="screen4x3"/>
  <p:notesSz cx="6858000" cy="9144000"/>
  <p:embeddedFontLst>
    <p:embeddedFont>
      <p:font typeface="Noto Sans Symbols" panose="020B050204050402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9" autoAdjust="0"/>
    <p:restoredTop sz="83691" autoAdjust="0"/>
  </p:normalViewPr>
  <p:slideViewPr>
    <p:cSldViewPr snapToGrid="0" snapToObjects="1">
      <p:cViewPr varScale="1">
        <p:scale>
          <a:sx n="93" d="100"/>
          <a:sy n="93" d="100"/>
        </p:scale>
        <p:origin x="2608" y="208"/>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13446"/>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5/10/22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Understanding consumer motivation begins with understanding the needs consumers aim to fulfill with their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Needs are the basic human requirements, such as air, food, water, clothing, and shelter.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needs are biological and arise from physiological states of tension such as hunger, thirst, or discomfort. Other needs are psychological and arise from psychological states of tension such as the need for recognition, esteem, or belonging.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Needs become wants when directed to specific objects that might satisfy the need. Our wants are shaped by our society.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Demands are wants for specific products backed by an ability to pay. Many people want a Mercedes but only relatively few can buy one.</a:t>
            </a:r>
            <a:endParaRPr lang="en-US" b="1"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171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rPr>
              <a:t>Figure 3.2 shows Maslow’s Hierarchy of Needs. </a:t>
            </a:r>
            <a:r>
              <a:rPr lang="en-US" dirty="0"/>
              <a:t>One of the best-known theories of human motivation, that of Abraham Maslow, carries important implications for consumer analysis and marketing strategy. Maslow sought to explain why people are driven by particular needs at particular times.</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His answer is that human needs are arranged in a hierarchy from most to least pressing—from physiological needs to safety needs, social needs, esteem needs, and self-actualization needs. People try to satisfy their most important needs first and then move to the next important. For example, a starving man will not take an interest in the latest happenings in the art world (need 5), or in the way he is viewed by others (need 3 or 4), or even in whether he is breathing clean air (need 2) until he has enough food and water (need 1), after which the next most important needs will become salient.</a:t>
            </a:r>
            <a:endParaRPr lang="en-US" b="0" dirty="0">
              <a:latin typeface="Arial" panose="020B0604020202020204" pitchFamily="34" charset="0"/>
            </a:endParaRPr>
          </a:p>
          <a:p>
            <a:endParaRPr lang="en-IN" dirty="0"/>
          </a:p>
          <a:p>
            <a:r>
              <a:rPr lang="en-US" sz="1800" dirty="0">
                <a:effectLst/>
                <a:latin typeface="Times New Roman" panose="02020603050405020304" pitchFamily="18" charset="0"/>
                <a:ea typeface="Times New Roman" panose="02020603050405020304" pitchFamily="18" charset="0"/>
              </a:rPr>
              <a:t>From bottom to top, the stages are as follows. 1. Physiological needs (food, water, shelter). 2. Safety needs (security, protection). 3. Social needs (sense of belonging, love). 4. Esteem needs (self esteem, recognition, status). 5. Self actualization needs (self development and realization).</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731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F84FC432-5791-CD40-86E4-929B5FDE5984}"/>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F6F10AA5-02AB-BA41-AAC3-9A472CE021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39" name="Slide Number Placeholder 3">
            <a:extLst>
              <a:ext uri="{FF2B5EF4-FFF2-40B4-BE49-F238E27FC236}">
                <a16:creationId xmlns:a16="http://schemas.microsoft.com/office/drawing/2014/main" id="{900FFEF5-C175-1043-A77F-36093EBE6E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F120710-FAD1-B545-B1FB-381511B76CFE}" type="slidenum">
              <a:rPr lang="en-US" altLang="en-US" smtClean="0"/>
              <a:pPr>
                <a:spcBef>
                  <a:spcPct val="0"/>
                </a:spcBef>
              </a:pPr>
              <a:t>12</a:t>
            </a:fld>
            <a:endParaRPr lang="en-US" altLang="en-US"/>
          </a:p>
        </p:txBody>
      </p:sp>
    </p:spTree>
    <p:extLst>
      <p:ext uri="{BB962C8B-B14F-4D97-AF65-F5344CB8AC3E}">
        <p14:creationId xmlns:p14="http://schemas.microsoft.com/office/powerpoint/2010/main" val="3037164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A motivated person is ready to act—how is influenced by his or her perception of the situation. In marketing, perceptions are more important than reality because they affect consumers</a:t>
            </a:r>
            <a:r>
              <a:rPr lang="en-US" altLang="en-US" dirty="0">
                <a:latin typeface="Arial" panose="020B0604020202020204" pitchFamily="34" charset="0"/>
              </a:rPr>
              <a:t>’</a:t>
            </a:r>
            <a:r>
              <a:rPr lang="en-US" dirty="0">
                <a:latin typeface="Arial" panose="020B0604020202020204" pitchFamily="34" charset="0"/>
              </a:rPr>
              <a:t> actual behavior.</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437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Figure 3.3 shows the Five-Stage Model of the Consumer Buying Process.</a:t>
            </a:r>
          </a:p>
          <a:p>
            <a:endParaRPr lang="en-US" dirty="0">
              <a:latin typeface="Arial" panose="020B0604020202020204" pitchFamily="34" charset="0"/>
            </a:endParaRPr>
          </a:p>
          <a:p>
            <a:r>
              <a:rPr lang="en-US" dirty="0"/>
              <a:t>Consumers don’t always pass through all five stages; they may skip or reverse some. When you buy your regular brand of toothpaste, you go directly from the problem-recognition stage to the purchase decision, skipping information search and evaluation. The model in Figure 3.3 provides a good frame of reference, however, because it captures the full range of considerations that arise when a consumer contemplates a new purchase or a high-involvement product that entails functional, psychological, or monetary risk. </a:t>
            </a:r>
            <a:endParaRPr lang="en-US" dirty="0">
              <a:latin typeface="Arial" panose="020B0604020202020204" pitchFamily="34" charset="0"/>
            </a:endParaRPr>
          </a:p>
          <a:p>
            <a:endParaRPr lang="en-IN" dirty="0"/>
          </a:p>
          <a:p>
            <a:r>
              <a:rPr lang="en-US" sz="1800" dirty="0">
                <a:effectLst/>
                <a:latin typeface="Times New Roman" panose="02020603050405020304" pitchFamily="18" charset="0"/>
                <a:ea typeface="Times New Roman" panose="02020603050405020304" pitchFamily="18" charset="0"/>
              </a:rPr>
              <a:t>From left to right, the stages are as follows. Problem recognition, information search, evaluation of alternatives, purchase decision, and </a:t>
            </a:r>
            <a:r>
              <a:rPr lang="en-US" sz="1800" dirty="0" err="1">
                <a:effectLst/>
                <a:latin typeface="Times New Roman" panose="02020603050405020304" pitchFamily="18" charset="0"/>
                <a:ea typeface="Times New Roman" panose="02020603050405020304" pitchFamily="18" charset="0"/>
              </a:rPr>
              <a:t>postpurchase</a:t>
            </a:r>
            <a:r>
              <a:rPr lang="en-US" sz="1800" dirty="0">
                <a:effectLst/>
                <a:latin typeface="Times New Roman" panose="02020603050405020304" pitchFamily="18" charset="0"/>
                <a:ea typeface="Times New Roman" panose="02020603050405020304" pitchFamily="18" charset="0"/>
              </a:rPr>
              <a:t> behavior.</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778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 relative amount of information and influence of these sources vary with the product category and the buyer</a:t>
            </a:r>
            <a:r>
              <a:rPr lang="en-US" altLang="en-US" dirty="0">
                <a:latin typeface="Arial" panose="020B0604020202020204" pitchFamily="34" charset="0"/>
              </a:rPr>
              <a:t>’</a:t>
            </a:r>
            <a:r>
              <a:rPr lang="en-US" dirty="0">
                <a:latin typeface="Arial" panose="020B0604020202020204" pitchFamily="34" charset="0"/>
              </a:rPr>
              <a:t>s characteristics. </a:t>
            </a:r>
          </a:p>
          <a:p>
            <a:endParaRPr lang="en-US" dirty="0">
              <a:latin typeface="Arial" panose="020B0604020202020204" pitchFamily="34" charset="0"/>
            </a:endParaRPr>
          </a:p>
          <a:p>
            <a:r>
              <a:rPr lang="en-US" dirty="0">
                <a:latin typeface="Arial" panose="020B0604020202020204" pitchFamily="34" charset="0"/>
              </a:rPr>
              <a:t>Generally speaking, although consumers receive the greatest amount of information about a product from commercial—that is, marketer-dominated—sources, the most effective information often comes from personal or experiential sources or public sources that are independent authorities.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380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Satisfaction is a function of the closeness between expectations and the product</a:t>
            </a:r>
            <a:r>
              <a:rPr lang="en-US" altLang="en-US" dirty="0">
                <a:latin typeface="Arial" panose="020B0604020202020204" pitchFamily="34" charset="0"/>
              </a:rPr>
              <a:t>’</a:t>
            </a:r>
            <a:r>
              <a:rPr lang="en-US" dirty="0">
                <a:latin typeface="Arial" panose="020B0604020202020204" pitchFamily="34" charset="0"/>
              </a:rPr>
              <a:t>s perceived performance. If performance falls short of expectations, the consumer is disappointed; if it meets expectations, the consumer is satisfied; if it exceeds expectations, the consumer is delighted.</a:t>
            </a:r>
          </a:p>
          <a:p>
            <a:endParaRPr lang="en-US" dirty="0">
              <a:latin typeface="Arial" panose="020B0604020202020204" pitchFamily="34" charset="0"/>
            </a:endParaRPr>
          </a:p>
          <a:p>
            <a:r>
              <a:rPr lang="en-US" dirty="0">
                <a:latin typeface="Arial" panose="020B0604020202020204" pitchFamily="34" charset="0"/>
              </a:rPr>
              <a:t>A satisfied consumer is more likely to purchase the product again and will also tend to say good things about the brand to others. Dissatisfied consumers may abandon or return the product. They may seek information that confirms its high value. They may take public action by complaining to the company, going to a lawyer, or complaining directly to other groups (such as business, private, or government agencies) or to many others online. Private actions include deciding to stop buying the product (exit option) or warning friends (voice option).</a:t>
            </a:r>
          </a:p>
          <a:p>
            <a:endParaRPr lang="en-US" dirty="0">
              <a:latin typeface="Arial" panose="020B0604020202020204" pitchFamily="34" charset="0"/>
            </a:endParaRPr>
          </a:p>
          <a:p>
            <a:r>
              <a:rPr lang="en-US" dirty="0">
                <a:latin typeface="Arial" panose="020B0604020202020204" pitchFamily="34" charset="0"/>
              </a:rPr>
              <a:t>Marketers should also monitor how buyers use and dispose of the product. A key driver of sales frequency is product consumption rate—the more quickly buyers consume a product, the sooner they may be back in the market to repurchase 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780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Figure 3.1 shows the model of consumer behavior.  As shown in the model, the </a:t>
            </a:r>
            <a:r>
              <a:rPr lang="en-US" dirty="0"/>
              <a:t>tactics shaping the offering and the context of the market in which the offering will be sold are filtered through the cultural, social, and personal lenses of target customers, as well as being influenced by consumer motivation, perception, emotions, and memory. This, in turn, influences the consumer buying process—a journey that entails recognition of a need, a search for the best means to fulfill that need, and evaluation of the available options to finally arrive at the ultimate decision of what, when, where, and how much to buy, and how to pay for these purchases.</a:t>
            </a:r>
            <a:endParaRPr lang="en-US" dirty="0">
              <a:latin typeface="Arial" panose="020B0604020202020204" pitchFamily="34" charset="0"/>
            </a:endParaRPr>
          </a:p>
          <a:p>
            <a:endParaRPr lang="en-IN" dirty="0"/>
          </a:p>
          <a:p>
            <a:r>
              <a:rPr lang="en-US" sz="1800" dirty="0">
                <a:effectLst/>
                <a:latin typeface="Times New Roman" panose="02020603050405020304" pitchFamily="18" charset="0"/>
                <a:ea typeface="Times New Roman" panose="02020603050405020304" pitchFamily="18" charset="0"/>
              </a:rPr>
              <a:t>Starting from the left, the flowchart reads Marketing Tactics. Product, Service, Brand, Price, Incentives, Communication, and Distribution. Market Context. Economic, Technological, Legal, Political, Sociocultural, and Physical. Consumer Characteristics. Cultural, Social, and Personal. Consumer Psychology. Motivation, Perception, Emotions, and Memory. Buying Decision Process. Problem recognition, Information search, Evaluation of alternatives, Purchase decision, and </a:t>
            </a:r>
            <a:r>
              <a:rPr lang="en-US" sz="1800" dirty="0" err="1">
                <a:effectLst/>
                <a:latin typeface="Times New Roman" panose="02020603050405020304" pitchFamily="18" charset="0"/>
                <a:ea typeface="Times New Roman" panose="02020603050405020304" pitchFamily="18" charset="0"/>
              </a:rPr>
              <a:t>Postpurchase</a:t>
            </a:r>
            <a:r>
              <a:rPr lang="en-US" sz="1800" dirty="0">
                <a:effectLst/>
                <a:latin typeface="Times New Roman" panose="02020603050405020304" pitchFamily="18" charset="0"/>
                <a:ea typeface="Times New Roman" panose="02020603050405020304" pitchFamily="18" charset="0"/>
              </a:rPr>
              <a:t> behavior. Purchase Decision. Product choice, Brand choice, Store choice, Purchase quantity, Purchase timing, and Payment method.</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109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C633FD7D-2F5C-814A-AC06-8BC371D37BCC}"/>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377644CF-0065-BB46-A64D-6776361F82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Firms must monitor six major forces in the broad environment: demographic, economic, social-cultural, natural, technological, and political-legal. Their interactions will lead to new opportunities and threats.</a:t>
            </a:r>
          </a:p>
        </p:txBody>
      </p:sp>
      <p:sp>
        <p:nvSpPr>
          <p:cNvPr id="25603" name="Slide Number Placeholder 3">
            <a:extLst>
              <a:ext uri="{FF2B5EF4-FFF2-40B4-BE49-F238E27FC236}">
                <a16:creationId xmlns:a16="http://schemas.microsoft.com/office/drawing/2014/main" id="{1C748792-2DE1-6146-89D8-A022D21CCA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7002BA5-DFC4-874C-B7CF-211855E95E81}" type="slidenum">
              <a:rPr lang="en-US" altLang="en-US" smtClean="0"/>
              <a:pPr>
                <a:spcBef>
                  <a:spcPct val="0"/>
                </a:spcBef>
              </a:pPr>
              <a:t>3</a:t>
            </a:fld>
            <a:endParaRPr lang="en-US" altLang="en-US"/>
          </a:p>
        </p:txBody>
      </p:sp>
    </p:spTree>
    <p:extLst>
      <p:ext uri="{BB962C8B-B14F-4D97-AF65-F5344CB8AC3E}">
        <p14:creationId xmlns:p14="http://schemas.microsoft.com/office/powerpoint/2010/main" val="212227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77F4D255-E8AE-B54E-866F-3BC87E04A0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1914C44-20B3-F14C-83B4-8355FA64D907}" type="slidenum">
              <a:rPr lang="en-US" altLang="en-US" smtClean="0"/>
              <a:pPr>
                <a:spcBef>
                  <a:spcPct val="0"/>
                </a:spcBef>
              </a:pPr>
              <a:t>4</a:t>
            </a:fld>
            <a:endParaRPr lang="en-US" altLang="en-US"/>
          </a:p>
        </p:txBody>
      </p:sp>
      <p:sp>
        <p:nvSpPr>
          <p:cNvPr id="17410" name="Rectangle 2">
            <a:extLst>
              <a:ext uri="{FF2B5EF4-FFF2-40B4-BE49-F238E27FC236}">
                <a16:creationId xmlns:a16="http://schemas.microsoft.com/office/drawing/2014/main" id="{C4071AF2-A07F-F944-9AC7-0B4F5A87C4ED}"/>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E4B24869-C3C4-6D40-832C-EB71D31671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5515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Culture, subculture, and social class are particularly important influences on consumer buying behavior. Culture is the fundamental determinant of a person</a:t>
            </a:r>
            <a:r>
              <a:rPr lang="en-US" altLang="en-US" dirty="0">
                <a:latin typeface="Arial" panose="020B0604020202020204" pitchFamily="34" charset="0"/>
              </a:rPr>
              <a:t>’</a:t>
            </a:r>
            <a:r>
              <a:rPr lang="en-US" dirty="0">
                <a:latin typeface="Arial" panose="020B0604020202020204" pitchFamily="34" charset="0"/>
              </a:rPr>
              <a:t>s wants and behavior.</a:t>
            </a:r>
          </a:p>
          <a:p>
            <a:endParaRPr lang="en-US" dirty="0">
              <a:latin typeface="Arial" panose="020B0604020202020204" pitchFamily="34" charset="0"/>
            </a:endParaRPr>
          </a:p>
          <a:p>
            <a:r>
              <a:rPr lang="en-US" dirty="0">
                <a:latin typeface="Arial" panose="020B0604020202020204" pitchFamily="34" charset="0"/>
              </a:rPr>
              <a:t>Each culture consists of smaller subcultures that provide more specific identification and socialization for their members. Subcultures include nationalities, religions, racial groups, and geographic regions.</a:t>
            </a:r>
          </a:p>
          <a:p>
            <a:endParaRPr lang="en-US" dirty="0">
              <a:latin typeface="Arial" panose="020B0604020202020204" pitchFamily="34" charset="0"/>
            </a:endParaRPr>
          </a:p>
          <a:p>
            <a:r>
              <a:rPr lang="en-US" dirty="0">
                <a:latin typeface="Arial" panose="020B0604020202020204" pitchFamily="34" charset="0"/>
              </a:rPr>
              <a:t>Virtually all human societies exhibit social stratification, most often in the form of social classes, relatively homogeneous and enduring divisions in a society, hierarchically ordered and with members who share similar values, interests, and behavior.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639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In addition to cultural factors, social factors such as </a:t>
            </a:r>
            <a:r>
              <a:rPr lang="en-US" i="1" dirty="0">
                <a:latin typeface="Arial" panose="020B0604020202020204" pitchFamily="34" charset="0"/>
              </a:rPr>
              <a:t>reference groups</a:t>
            </a:r>
            <a:r>
              <a:rPr lang="en-US" dirty="0">
                <a:latin typeface="Arial" panose="020B0604020202020204" pitchFamily="34" charset="0"/>
              </a:rPr>
              <a:t>, family, and social roles and statuses affect our buying behavior.</a:t>
            </a:r>
          </a:p>
          <a:p>
            <a:endParaRPr lang="en-US" dirty="0">
              <a:latin typeface="Arial" panose="020B0604020202020204" pitchFamily="34" charset="0"/>
            </a:endParaRPr>
          </a:p>
          <a:p>
            <a:r>
              <a:rPr lang="en-US" i="1" dirty="0">
                <a:latin typeface="Arial" panose="020B0604020202020204" pitchFamily="34" charset="0"/>
              </a:rPr>
              <a:t>Reference groups </a:t>
            </a:r>
            <a:r>
              <a:rPr lang="en-US" i="0" dirty="0">
                <a:latin typeface="Arial" panose="020B0604020202020204" pitchFamily="34" charset="0"/>
              </a:rPr>
              <a:t>include</a:t>
            </a:r>
            <a:r>
              <a:rPr lang="en-US" dirty="0">
                <a:latin typeface="Arial" panose="020B0604020202020204" pitchFamily="34" charset="0"/>
              </a:rPr>
              <a:t> all the groups that have a direct (face-to-face) or indirect influence on their attitudes or behavior.</a:t>
            </a:r>
          </a:p>
          <a:p>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086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Groups having a direct influence are called membership groups. Some of these are primary groups with whom the person interacts fairly continuously and informally, such as family, friends, neighbors, and coworkers. People also belong to secondary groups, such as religious, professional, and trade-union groups, which tend to be more formal and require less continuous interaction.</a:t>
            </a:r>
          </a:p>
          <a:p>
            <a:endParaRPr lang="en-US" dirty="0">
              <a:latin typeface="Arial" panose="020B0604020202020204" pitchFamily="34" charset="0"/>
            </a:endParaRPr>
          </a:p>
          <a:p>
            <a:r>
              <a:rPr lang="en-US" dirty="0">
                <a:latin typeface="Arial" panose="020B0604020202020204" pitchFamily="34" charset="0"/>
              </a:rPr>
              <a:t>Aspirational groups are those a person hopes to join; dissociative groups are those whose values or behavior an individual rejects.</a:t>
            </a:r>
          </a:p>
          <a:p>
            <a:endParaRPr lang="en-US" dirty="0">
              <a:latin typeface="Arial" panose="020B0604020202020204" pitchFamily="34" charset="0"/>
            </a:endParaRPr>
          </a:p>
          <a:p>
            <a:r>
              <a:rPr lang="en-US" dirty="0">
                <a:latin typeface="Arial" panose="020B0604020202020204" pitchFamily="34" charset="0"/>
              </a:rPr>
              <a:t>Where reference group influence is strong, marketers must determine how to reach and influence the group</a:t>
            </a:r>
            <a:r>
              <a:rPr lang="en-US" altLang="en-US" dirty="0">
                <a:latin typeface="Arial" panose="020B0604020202020204" pitchFamily="34" charset="0"/>
              </a:rPr>
              <a:t>’</a:t>
            </a:r>
            <a:r>
              <a:rPr lang="en-US" dirty="0">
                <a:latin typeface="Arial" panose="020B0604020202020204" pitchFamily="34" charset="0"/>
              </a:rPr>
              <a:t>s opinion leaders. An </a:t>
            </a:r>
            <a:r>
              <a:rPr lang="en-US" i="1" dirty="0">
                <a:latin typeface="Arial" panose="020B0604020202020204" pitchFamily="34" charset="0"/>
              </a:rPr>
              <a:t>opinion leader </a:t>
            </a:r>
            <a:r>
              <a:rPr lang="en-US" dirty="0">
                <a:latin typeface="Arial" panose="020B0604020202020204" pitchFamily="34" charset="0"/>
              </a:rPr>
              <a:t>is the person who offers informal advice or information about a specific product or product category, such as which of several brands is best or how a particular product may be used.</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6348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Our taste in food, clothes, furniture, and recreation is often related to our age. Consumption is also shaped by the family life cycle and the number, age, and gender of people in the household at any point in time. </a:t>
            </a:r>
          </a:p>
          <a:p>
            <a:endParaRPr lang="en-US" dirty="0">
              <a:latin typeface="Arial" panose="020B0604020202020204" pitchFamily="34" charset="0"/>
            </a:endParaRPr>
          </a:p>
          <a:p>
            <a:r>
              <a:rPr lang="en-US" dirty="0">
                <a:latin typeface="Arial" panose="020B0604020202020204" pitchFamily="34" charset="0"/>
              </a:rPr>
              <a:t>In addition, psychological life-cycle stages may matter. Adults experience certain passages or transformations as they go through life.</a:t>
            </a:r>
          </a:p>
          <a:p>
            <a:endParaRPr lang="en-US" dirty="0">
              <a:latin typeface="Arial" panose="020B0604020202020204" pitchFamily="34" charset="0"/>
            </a:endParaRPr>
          </a:p>
          <a:p>
            <a:r>
              <a:rPr lang="en-US" dirty="0">
                <a:latin typeface="Arial" panose="020B0604020202020204" pitchFamily="34" charset="0"/>
              </a:rPr>
              <a:t>Marketers try to identify the occupational groups that have above-average interest in their products and services and even tailor products for certain occupational groups: Computer software companies, for example, design different products for brand managers, engineers, lawyers, and physicians. </a:t>
            </a:r>
          </a:p>
          <a:p>
            <a:endParaRPr lang="en-US" dirty="0">
              <a:latin typeface="Arial" panose="020B0604020202020204" pitchFamily="34" charset="0"/>
            </a:endParaRPr>
          </a:p>
          <a:p>
            <a:r>
              <a:rPr lang="en-US" dirty="0">
                <a:latin typeface="Arial" panose="020B0604020202020204" pitchFamily="34" charset="0"/>
              </a:rPr>
              <a:t>By </a:t>
            </a:r>
            <a:r>
              <a:rPr lang="en-US" i="1" dirty="0">
                <a:latin typeface="Arial" panose="020B0604020202020204" pitchFamily="34" charset="0"/>
              </a:rPr>
              <a:t>personality</a:t>
            </a:r>
            <a:r>
              <a:rPr lang="en-US" dirty="0">
                <a:latin typeface="Arial" panose="020B0604020202020204" pitchFamily="34" charset="0"/>
              </a:rPr>
              <a:t>, we mean a set of distinguishing human psychological traits that lead to relatively consistent and</a:t>
            </a:r>
          </a:p>
          <a:p>
            <a:r>
              <a:rPr lang="en-US" dirty="0">
                <a:latin typeface="Arial" panose="020B0604020202020204" pitchFamily="34" charset="0"/>
              </a:rPr>
              <a:t>enduring responses to environmental stimuli including buying behavior. We often describe personality in terms of such traits as self-confidence, dominance, autonomy, deference, sociability, defensiveness, and adaptability.</a:t>
            </a:r>
          </a:p>
          <a:p>
            <a:endParaRPr lang="en-US" dirty="0">
              <a:latin typeface="Arial" panose="020B0604020202020204" pitchFamily="34" charset="0"/>
            </a:endParaRPr>
          </a:p>
          <a:p>
            <a:r>
              <a:rPr lang="en-US" dirty="0">
                <a:latin typeface="Arial" panose="020B0604020202020204" pitchFamily="34" charset="0"/>
              </a:rPr>
              <a:t>Consumers often choose and use brands with a brand personality consistent with their actual self-concept (how we view ourselves), though the match may instead be based on the consumer</a:t>
            </a:r>
            <a:r>
              <a:rPr lang="en-US" altLang="en-US" dirty="0">
                <a:latin typeface="Arial" panose="020B0604020202020204" pitchFamily="34" charset="0"/>
              </a:rPr>
              <a:t>’</a:t>
            </a:r>
            <a:r>
              <a:rPr lang="en-US" dirty="0">
                <a:latin typeface="Arial" panose="020B0604020202020204" pitchFamily="34" charset="0"/>
              </a:rPr>
              <a:t>s ideal self-concept (how we would like to view ourselves) or even on others</a:t>
            </a:r>
            <a:r>
              <a:rPr lang="en-US" altLang="en-US" dirty="0">
                <a:latin typeface="Arial" panose="020B0604020202020204" pitchFamily="34" charset="0"/>
              </a:rPr>
              <a:t>’</a:t>
            </a:r>
            <a:r>
              <a:rPr lang="en-US" dirty="0">
                <a:latin typeface="Arial" panose="020B0604020202020204" pitchFamily="34" charset="0"/>
              </a:rPr>
              <a:t> self-concept (how we think others see us).</a:t>
            </a:r>
          </a:p>
          <a:p>
            <a:endParaRPr lang="en-US" dirty="0">
              <a:latin typeface="Arial" panose="020B0604020202020204" pitchFamily="34" charset="0"/>
            </a:endParaRPr>
          </a:p>
          <a:p>
            <a:r>
              <a:rPr lang="en-US" dirty="0">
                <a:latin typeface="Arial" panose="020B0604020202020204" pitchFamily="34" charset="0"/>
              </a:rPr>
              <a:t>People from the same subculture, social class, and occupation may adopt quite different lifestyles. A lifestyle is a person</a:t>
            </a:r>
            <a:r>
              <a:rPr lang="en-US" altLang="en-US" dirty="0">
                <a:latin typeface="Arial" panose="020B0604020202020204" pitchFamily="34" charset="0"/>
              </a:rPr>
              <a:t>’</a:t>
            </a:r>
            <a:r>
              <a:rPr lang="en-US" dirty="0">
                <a:latin typeface="Arial" panose="020B0604020202020204" pitchFamily="34" charset="0"/>
              </a:rPr>
              <a:t>s pattern of living in the world as expressed in activities, interests, and opinions.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487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Marketing and environmental stimuli enter the consumer</a:t>
            </a:r>
            <a:r>
              <a:rPr lang="en-US" altLang="en-US" dirty="0">
                <a:latin typeface="Arial" panose="020B0604020202020204" pitchFamily="34" charset="0"/>
              </a:rPr>
              <a:t>’</a:t>
            </a:r>
            <a:r>
              <a:rPr lang="en-US" dirty="0">
                <a:latin typeface="Arial" panose="020B0604020202020204" pitchFamily="34" charset="0"/>
              </a:rPr>
              <a:t>s consciousness, and a set of psychological processes combine with certain consumer characteristics to result in decision processes and purchase decisions. The marketer</a:t>
            </a:r>
            <a:r>
              <a:rPr lang="en-US" altLang="en-US" dirty="0">
                <a:latin typeface="Arial" panose="020B0604020202020204" pitchFamily="34" charset="0"/>
              </a:rPr>
              <a:t>’</a:t>
            </a:r>
            <a:r>
              <a:rPr lang="en-US" dirty="0">
                <a:latin typeface="Arial" panose="020B0604020202020204" pitchFamily="34" charset="0"/>
              </a:rPr>
              <a:t>s task is to understand what happens in the consumer</a:t>
            </a:r>
            <a:r>
              <a:rPr lang="en-US" altLang="en-US" dirty="0">
                <a:latin typeface="Arial" panose="020B0604020202020204" pitchFamily="34" charset="0"/>
              </a:rPr>
              <a:t>’</a:t>
            </a:r>
            <a:r>
              <a:rPr lang="en-US" dirty="0">
                <a:latin typeface="Arial" panose="020B0604020202020204" pitchFamily="34" charset="0"/>
              </a:rPr>
              <a:t>s consciousness between the arrival of the outside marketing stimuli and the ultimate purchase decisions.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Four key psychological processes—motivation, perception, learning, and memory—fundamentally influence consumer responses.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794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0D337205-C8C0-494E-ABED-F33F12DEC04D}"/>
              </a:ext>
            </a:extLst>
          </p:cNvPr>
          <p:cNvSpPr txBox="1">
            <a:spLocks noChangeArrowheads="1"/>
          </p:cNvSpPr>
          <p:nvPr userDrawn="1"/>
        </p:nvSpPr>
        <p:spPr>
          <a:xfrm>
            <a:off x="381000" y="6324600"/>
            <a:ext cx="8534400" cy="476250"/>
          </a:xfrm>
          <a:prstGeom prst="rect">
            <a:avLst/>
          </a:prstGeom>
          <a:noFill/>
          <a:ln/>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dirty="0">
                <a:solidFill>
                  <a:srgbClr val="262673"/>
                </a:solidFill>
              </a:rPr>
              <a:t>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019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1DAFF3-E76B-2843-8382-85E1779EA739}"/>
              </a:ext>
            </a:extLst>
          </p:cNvPr>
          <p:cNvSpPr>
            <a:spLocks noGrp="1" noChangeArrowheads="1"/>
          </p:cNvSpPr>
          <p:nvPr>
            <p:ph type="ftr" sz="quarter" idx="10"/>
          </p:nvPr>
        </p:nvSpPr>
        <p:spPr/>
        <p:txBody>
          <a:bodyPr/>
          <a:lstStyle>
            <a:lvl1pPr>
              <a:defRPr/>
            </a:lvl1pPr>
          </a:lstStyle>
          <a:p>
            <a:pPr>
              <a:defRPr/>
            </a:pPr>
            <a:r>
              <a:rPr lang="en-US" altLang="en-US"/>
              <a:t>COPYRIGHT © 2016 PEARSON EDUCATION, INC.</a:t>
            </a:r>
            <a:r>
              <a:rPr lang="en-US" altLang="en-US">
                <a:latin typeface="Arial" panose="020B0604020202020204" pitchFamily="34" charset="0"/>
              </a:rPr>
              <a:t>			</a:t>
            </a:r>
            <a:r>
              <a:rPr lang="en-US" altLang="en-US"/>
              <a:t>1-</a:t>
            </a:r>
            <a:fld id="{897BCDEB-6F07-5A44-9E60-B0617A466CAA}" type="slidenum">
              <a:rPr lang="en-US" altLang="en-US" smtClean="0"/>
              <a:pPr>
                <a:defRPr/>
              </a:pPr>
              <a:t>‹#›</a:t>
            </a:fld>
            <a:endParaRPr lang="en-US" altLang="en-US"/>
          </a:p>
        </p:txBody>
      </p:sp>
    </p:spTree>
    <p:extLst>
      <p:ext uri="{BB962C8B-B14F-4D97-AF65-F5344CB8AC3E}">
        <p14:creationId xmlns:p14="http://schemas.microsoft.com/office/powerpoint/2010/main" val="398949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6"/>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5.tiff"/><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3</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sz="2400" dirty="0">
                <a:cs typeface="Avenir Black" charset="0"/>
              </a:rPr>
              <a:t>Analyzing Consumer Markets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FCC3-F86F-46B2-BE88-D9B7737C29BE}"/>
              </a:ext>
            </a:extLst>
          </p:cNvPr>
          <p:cNvSpPr>
            <a:spLocks noGrp="1"/>
          </p:cNvSpPr>
          <p:nvPr>
            <p:ph type="title"/>
          </p:nvPr>
        </p:nvSpPr>
        <p:spPr/>
        <p:txBody>
          <a:bodyPr/>
          <a:lstStyle/>
          <a:p>
            <a:r>
              <a:rPr lang="en-US" dirty="0"/>
              <a:t>Motivation</a:t>
            </a:r>
            <a:endParaRPr lang="en-IN" sz="2000" b="0" dirty="0"/>
          </a:p>
        </p:txBody>
      </p:sp>
      <p:sp>
        <p:nvSpPr>
          <p:cNvPr id="3" name="Content Placeholder 2">
            <a:extLst>
              <a:ext uri="{FF2B5EF4-FFF2-40B4-BE49-F238E27FC236}">
                <a16:creationId xmlns:a16="http://schemas.microsoft.com/office/drawing/2014/main" id="{FC9DACCC-3E70-45FB-89C4-A565D35E05A0}"/>
              </a:ext>
            </a:extLst>
          </p:cNvPr>
          <p:cNvSpPr>
            <a:spLocks noGrp="1"/>
          </p:cNvSpPr>
          <p:nvPr>
            <p:ph sz="quarter" idx="13"/>
          </p:nvPr>
        </p:nvSpPr>
        <p:spPr/>
        <p:txBody>
          <a:bodyPr/>
          <a:lstStyle/>
          <a:p>
            <a:r>
              <a:rPr lang="en-US" dirty="0">
                <a:solidFill>
                  <a:srgbClr val="FFC000"/>
                </a:solidFill>
              </a:rPr>
              <a:t>Needs</a:t>
            </a:r>
          </a:p>
          <a:p>
            <a:pPr lvl="1"/>
            <a:r>
              <a:rPr lang="en-US" dirty="0"/>
              <a:t>Basic human requirements </a:t>
            </a:r>
          </a:p>
          <a:p>
            <a:pPr marL="458550" lvl="1" indent="0">
              <a:buNone/>
            </a:pPr>
            <a:r>
              <a:rPr lang="en-US" dirty="0"/>
              <a:t>(air, food, water, clothing, shelter)</a:t>
            </a:r>
          </a:p>
          <a:p>
            <a:pPr lvl="1"/>
            <a:r>
              <a:rPr lang="en-US" dirty="0">
                <a:solidFill>
                  <a:srgbClr val="00B050"/>
                </a:solidFill>
              </a:rPr>
              <a:t>Wants</a:t>
            </a:r>
            <a:r>
              <a:rPr lang="en-US" dirty="0"/>
              <a:t> (specific object that might</a:t>
            </a:r>
          </a:p>
          <a:p>
            <a:pPr marL="458550" lvl="1" indent="0">
              <a:buNone/>
            </a:pPr>
            <a:r>
              <a:rPr lang="en-US" dirty="0"/>
              <a:t>satisfy a need)</a:t>
            </a:r>
          </a:p>
          <a:p>
            <a:pPr lvl="1"/>
            <a:r>
              <a:rPr lang="en-US" dirty="0">
                <a:solidFill>
                  <a:srgbClr val="00B0F0"/>
                </a:solidFill>
              </a:rPr>
              <a:t>Demands</a:t>
            </a:r>
            <a:r>
              <a:rPr lang="en-US" dirty="0"/>
              <a:t> (wants backed by an ability to buy)</a:t>
            </a:r>
          </a:p>
          <a:p>
            <a:pPr marL="458550" lvl="1" indent="0">
              <a:buNone/>
            </a:pPr>
            <a:endParaRPr lang="en-US" dirty="0"/>
          </a:p>
          <a:p>
            <a:pPr lvl="1"/>
            <a:r>
              <a:rPr lang="en-US" dirty="0"/>
              <a:t>A </a:t>
            </a:r>
            <a:r>
              <a:rPr lang="en-US" dirty="0">
                <a:solidFill>
                  <a:srgbClr val="FFC000"/>
                </a:solidFill>
              </a:rPr>
              <a:t>need </a:t>
            </a:r>
            <a:r>
              <a:rPr lang="en-US" dirty="0"/>
              <a:t>becomes a </a:t>
            </a:r>
            <a:r>
              <a:rPr lang="en-US" dirty="0">
                <a:solidFill>
                  <a:srgbClr val="FF0000"/>
                </a:solidFill>
              </a:rPr>
              <a:t>motive</a:t>
            </a:r>
            <a:r>
              <a:rPr lang="en-US" dirty="0"/>
              <a:t> when it is aroused to a sufficient level of intensity to drive us to act</a:t>
            </a:r>
          </a:p>
          <a:p>
            <a:pPr marL="458550" lvl="1" indent="0">
              <a:buNone/>
            </a:pPr>
            <a:endParaRPr lang="en-IN" dirty="0"/>
          </a:p>
        </p:txBody>
      </p:sp>
      <p:pic>
        <p:nvPicPr>
          <p:cNvPr id="7" name="Picture 6">
            <a:extLst>
              <a:ext uri="{FF2B5EF4-FFF2-40B4-BE49-F238E27FC236}">
                <a16:creationId xmlns:a16="http://schemas.microsoft.com/office/drawing/2014/main" id="{2A85E34D-F072-BA46-A89E-3B73252DCC3A}"/>
              </a:ext>
            </a:extLst>
          </p:cNvPr>
          <p:cNvPicPr>
            <a:picLocks noChangeAspect="1"/>
          </p:cNvPicPr>
          <p:nvPr/>
        </p:nvPicPr>
        <p:blipFill>
          <a:blip r:embed="rId3"/>
          <a:stretch>
            <a:fillRect/>
          </a:stretch>
        </p:blipFill>
        <p:spPr>
          <a:xfrm>
            <a:off x="5799859" y="1994994"/>
            <a:ext cx="3233305" cy="1891593"/>
          </a:xfrm>
          <a:prstGeom prst="rect">
            <a:avLst/>
          </a:prstGeom>
        </p:spPr>
      </p:pic>
      <p:sp>
        <p:nvSpPr>
          <p:cNvPr id="8" name="Rectangle 7">
            <a:extLst>
              <a:ext uri="{FF2B5EF4-FFF2-40B4-BE49-F238E27FC236}">
                <a16:creationId xmlns:a16="http://schemas.microsoft.com/office/drawing/2014/main" id="{DBABBD00-B0AA-8143-9B16-C745A3D4FB6A}"/>
              </a:ext>
            </a:extLst>
          </p:cNvPr>
          <p:cNvSpPr/>
          <p:nvPr/>
        </p:nvSpPr>
        <p:spPr>
          <a:xfrm>
            <a:off x="5735780" y="2022764"/>
            <a:ext cx="3338945" cy="1863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3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1F9E-0F2F-4EE0-AC8B-A2E83840FE30}"/>
              </a:ext>
            </a:extLst>
          </p:cNvPr>
          <p:cNvSpPr>
            <a:spLocks noGrp="1"/>
          </p:cNvSpPr>
          <p:nvPr>
            <p:ph type="title"/>
          </p:nvPr>
        </p:nvSpPr>
        <p:spPr>
          <a:xfrm>
            <a:off x="720445" y="-200279"/>
            <a:ext cx="8229600" cy="1097279"/>
          </a:xfrm>
        </p:spPr>
        <p:txBody>
          <a:bodyPr/>
          <a:lstStyle/>
          <a:p>
            <a:r>
              <a:rPr lang="en-US" sz="3200" dirty="0"/>
              <a:t>	  Maslow’s Hierarchy of Needs</a:t>
            </a:r>
            <a:endParaRPr lang="en-IN" sz="3200" dirty="0"/>
          </a:p>
        </p:txBody>
      </p:sp>
      <p:pic>
        <p:nvPicPr>
          <p:cNvPr id="4" name="Content Placeholder 3" descr="A pyramid diagram depicts Maslow’s hierarchy of needs. For long description in Notes pane, press F6.">
            <a:extLst>
              <a:ext uri="{FF2B5EF4-FFF2-40B4-BE49-F238E27FC236}">
                <a16:creationId xmlns:a16="http://schemas.microsoft.com/office/drawing/2014/main" id="{D245E3EA-AC5B-4FCB-9CE8-395E5602E272}"/>
              </a:ext>
            </a:extLst>
          </p:cNvPr>
          <p:cNvPicPr>
            <a:picLocks noGrp="1" noChangeAspect="1"/>
          </p:cNvPicPr>
          <p:nvPr>
            <p:ph sz="quarter" idx="13"/>
          </p:nvPr>
        </p:nvPicPr>
        <p:blipFill>
          <a:blip r:embed="rId3"/>
          <a:stretch>
            <a:fillRect/>
          </a:stretch>
        </p:blipFill>
        <p:spPr>
          <a:xfrm>
            <a:off x="2176380" y="1114227"/>
            <a:ext cx="5388201" cy="5189823"/>
          </a:xfrm>
          <a:prstGeom prst="rect">
            <a:avLst/>
          </a:prstGeom>
        </p:spPr>
      </p:pic>
    </p:spTree>
    <p:extLst>
      <p:ext uri="{BB962C8B-B14F-4D97-AF65-F5344CB8AC3E}">
        <p14:creationId xmlns:p14="http://schemas.microsoft.com/office/powerpoint/2010/main" val="34566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2">
            <a:extLst>
              <a:ext uri="{FF2B5EF4-FFF2-40B4-BE49-F238E27FC236}">
                <a16:creationId xmlns:a16="http://schemas.microsoft.com/office/drawing/2014/main" id="{8CA5FFC7-315D-DD4D-9E07-3218C2CDE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40088"/>
            <a:ext cx="4738255" cy="63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846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089A-9313-4891-A583-B1F259D3FFE6}"/>
              </a:ext>
            </a:extLst>
          </p:cNvPr>
          <p:cNvSpPr>
            <a:spLocks noGrp="1"/>
          </p:cNvSpPr>
          <p:nvPr>
            <p:ph type="title"/>
          </p:nvPr>
        </p:nvSpPr>
        <p:spPr>
          <a:xfrm>
            <a:off x="457200" y="-131004"/>
            <a:ext cx="8229600" cy="1097279"/>
          </a:xfrm>
        </p:spPr>
        <p:txBody>
          <a:bodyPr/>
          <a:lstStyle/>
          <a:p>
            <a:r>
              <a:rPr lang="en-IN" dirty="0"/>
              <a:t>			Perception</a:t>
            </a:r>
            <a:endParaRPr lang="en-IN" sz="2000" b="0" dirty="0"/>
          </a:p>
        </p:txBody>
      </p:sp>
      <p:sp>
        <p:nvSpPr>
          <p:cNvPr id="3" name="Content Placeholder 2">
            <a:extLst>
              <a:ext uri="{FF2B5EF4-FFF2-40B4-BE49-F238E27FC236}">
                <a16:creationId xmlns:a16="http://schemas.microsoft.com/office/drawing/2014/main" id="{8C5EBB34-A96A-4DB6-9400-4A48E49BA0FA}"/>
              </a:ext>
            </a:extLst>
          </p:cNvPr>
          <p:cNvSpPr>
            <a:spLocks noGrp="1"/>
          </p:cNvSpPr>
          <p:nvPr>
            <p:ph sz="quarter" idx="13"/>
          </p:nvPr>
        </p:nvSpPr>
        <p:spPr>
          <a:xfrm>
            <a:off x="83115" y="1000730"/>
            <a:ext cx="9739754" cy="4663335"/>
          </a:xfrm>
        </p:spPr>
        <p:txBody>
          <a:bodyPr/>
          <a:lstStyle/>
          <a:p>
            <a:r>
              <a:rPr lang="en-US" b="1" dirty="0"/>
              <a:t>Perception</a:t>
            </a:r>
          </a:p>
          <a:p>
            <a:pPr lvl="1"/>
            <a:r>
              <a:rPr lang="en-US" dirty="0"/>
              <a:t>How we select, organize, and interpret information to create  meaningful picture of the world</a:t>
            </a:r>
          </a:p>
          <a:p>
            <a:r>
              <a:rPr lang="en-US" b="1" dirty="0"/>
              <a:t>Selective attention</a:t>
            </a:r>
          </a:p>
          <a:p>
            <a:pPr lvl="1"/>
            <a:r>
              <a:rPr lang="en-US" dirty="0"/>
              <a:t>Marketers must work hard to attract attention of consumers</a:t>
            </a:r>
          </a:p>
          <a:p>
            <a:r>
              <a:rPr lang="en-US" b="1" dirty="0"/>
              <a:t>Selective distortion</a:t>
            </a:r>
          </a:p>
          <a:p>
            <a:pPr lvl="1"/>
            <a:r>
              <a:rPr lang="en-US" dirty="0"/>
              <a:t>We interpret information in a way that fits our preconceptions</a:t>
            </a:r>
          </a:p>
          <a:p>
            <a:r>
              <a:rPr lang="en-US" b="1" dirty="0"/>
              <a:t>Selective retention</a:t>
            </a:r>
          </a:p>
          <a:p>
            <a:pPr lvl="1"/>
            <a:r>
              <a:rPr lang="en-US" dirty="0"/>
              <a:t>Limited ability to retain information </a:t>
            </a:r>
          </a:p>
          <a:p>
            <a:pPr lvl="1"/>
            <a:endParaRPr lang="en-US" dirty="0"/>
          </a:p>
          <a:p>
            <a:pPr lvl="1"/>
            <a:endParaRPr lang="en-US" dirty="0"/>
          </a:p>
        </p:txBody>
      </p:sp>
      <p:pic>
        <p:nvPicPr>
          <p:cNvPr id="4" name="Picture 3">
            <a:extLst>
              <a:ext uri="{FF2B5EF4-FFF2-40B4-BE49-F238E27FC236}">
                <a16:creationId xmlns:a16="http://schemas.microsoft.com/office/drawing/2014/main" id="{655FA76F-3194-9C44-8CF2-6A3A5F57AB70}"/>
              </a:ext>
            </a:extLst>
          </p:cNvPr>
          <p:cNvPicPr>
            <a:picLocks noChangeAspect="1"/>
          </p:cNvPicPr>
          <p:nvPr/>
        </p:nvPicPr>
        <p:blipFill>
          <a:blip r:embed="rId3"/>
          <a:stretch>
            <a:fillRect/>
          </a:stretch>
        </p:blipFill>
        <p:spPr>
          <a:xfrm>
            <a:off x="5957455" y="4442741"/>
            <a:ext cx="2701643" cy="2356955"/>
          </a:xfrm>
          <a:prstGeom prst="rect">
            <a:avLst/>
          </a:prstGeom>
        </p:spPr>
      </p:pic>
    </p:spTree>
    <p:extLst>
      <p:ext uri="{BB962C8B-B14F-4D97-AF65-F5344CB8AC3E}">
        <p14:creationId xmlns:p14="http://schemas.microsoft.com/office/powerpoint/2010/main" val="3480769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8569-586A-42F8-9D31-1A466DDC4459}"/>
              </a:ext>
            </a:extLst>
          </p:cNvPr>
          <p:cNvSpPr>
            <a:spLocks noGrp="1"/>
          </p:cNvSpPr>
          <p:nvPr>
            <p:ph type="title"/>
          </p:nvPr>
        </p:nvSpPr>
        <p:spPr>
          <a:xfrm>
            <a:off x="124680" y="589435"/>
            <a:ext cx="10155382" cy="1097279"/>
          </a:xfrm>
        </p:spPr>
        <p:txBody>
          <a:bodyPr/>
          <a:lstStyle/>
          <a:p>
            <a:r>
              <a:rPr lang="en-US" sz="2800" dirty="0"/>
              <a:t>     </a:t>
            </a:r>
            <a:r>
              <a:rPr lang="en-US" sz="3200" dirty="0"/>
              <a:t>The Consumer Buying/Decision Process</a:t>
            </a:r>
            <a:endParaRPr lang="en-IN" sz="3200" dirty="0"/>
          </a:p>
        </p:txBody>
      </p:sp>
      <p:pic>
        <p:nvPicPr>
          <p:cNvPr id="4" name="Content Placeholder 3" descr="A flowchart shows the five stage model of the consumer buying process followed by right arrows. For long description in Notes pane, press F6.">
            <a:extLst>
              <a:ext uri="{FF2B5EF4-FFF2-40B4-BE49-F238E27FC236}">
                <a16:creationId xmlns:a16="http://schemas.microsoft.com/office/drawing/2014/main" id="{01D34B09-4A97-4A6F-B268-C51F838D3D9B}"/>
              </a:ext>
            </a:extLst>
          </p:cNvPr>
          <p:cNvPicPr>
            <a:picLocks noGrp="1" noChangeAspect="1"/>
          </p:cNvPicPr>
          <p:nvPr>
            <p:ph sz="quarter" idx="13"/>
          </p:nvPr>
        </p:nvPicPr>
        <p:blipFill>
          <a:blip r:embed="rId3"/>
          <a:stretch>
            <a:fillRect/>
          </a:stretch>
        </p:blipFill>
        <p:spPr>
          <a:xfrm>
            <a:off x="58592" y="2382979"/>
            <a:ext cx="9105977" cy="1248344"/>
          </a:xfrm>
          <a:prstGeom prst="rect">
            <a:avLst/>
          </a:prstGeom>
        </p:spPr>
      </p:pic>
      <p:pic>
        <p:nvPicPr>
          <p:cNvPr id="3" name="Picture 2">
            <a:extLst>
              <a:ext uri="{FF2B5EF4-FFF2-40B4-BE49-F238E27FC236}">
                <a16:creationId xmlns:a16="http://schemas.microsoft.com/office/drawing/2014/main" id="{99164E50-6028-2A46-8E9D-8CE1FC56D076}"/>
              </a:ext>
            </a:extLst>
          </p:cNvPr>
          <p:cNvPicPr>
            <a:picLocks noChangeAspect="1"/>
          </p:cNvPicPr>
          <p:nvPr/>
        </p:nvPicPr>
        <p:blipFill>
          <a:blip r:embed="rId4"/>
          <a:stretch>
            <a:fillRect/>
          </a:stretch>
        </p:blipFill>
        <p:spPr>
          <a:xfrm>
            <a:off x="5371840" y="3748099"/>
            <a:ext cx="2331279" cy="2664320"/>
          </a:xfrm>
          <a:prstGeom prst="rect">
            <a:avLst/>
          </a:prstGeom>
        </p:spPr>
      </p:pic>
    </p:spTree>
    <p:extLst>
      <p:ext uri="{BB962C8B-B14F-4D97-AF65-F5344CB8AC3E}">
        <p14:creationId xmlns:p14="http://schemas.microsoft.com/office/powerpoint/2010/main" val="1181862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6C97-F88E-4B62-9C3D-692BAA41E268}"/>
              </a:ext>
            </a:extLst>
          </p:cNvPr>
          <p:cNvSpPr>
            <a:spLocks noGrp="1"/>
          </p:cNvSpPr>
          <p:nvPr>
            <p:ph type="title"/>
          </p:nvPr>
        </p:nvSpPr>
        <p:spPr/>
        <p:txBody>
          <a:bodyPr/>
          <a:lstStyle/>
          <a:p>
            <a:r>
              <a:rPr lang="en-US" dirty="0"/>
              <a:t>The Buying/Decision Process </a:t>
            </a:r>
            <a:endParaRPr lang="en-IN" sz="2000" b="0" dirty="0"/>
          </a:p>
        </p:txBody>
      </p:sp>
      <p:sp>
        <p:nvSpPr>
          <p:cNvPr id="3" name="Content Placeholder 2">
            <a:extLst>
              <a:ext uri="{FF2B5EF4-FFF2-40B4-BE49-F238E27FC236}">
                <a16:creationId xmlns:a16="http://schemas.microsoft.com/office/drawing/2014/main" id="{B1C017F1-2B24-4B32-A0D7-CBBA8C2BF018}"/>
              </a:ext>
            </a:extLst>
          </p:cNvPr>
          <p:cNvSpPr>
            <a:spLocks noGrp="1"/>
          </p:cNvSpPr>
          <p:nvPr>
            <p:ph sz="quarter" idx="13"/>
          </p:nvPr>
        </p:nvSpPr>
        <p:spPr>
          <a:xfrm>
            <a:off x="-13870" y="1554920"/>
            <a:ext cx="9531940" cy="4663335"/>
          </a:xfrm>
        </p:spPr>
        <p:txBody>
          <a:bodyPr/>
          <a:lstStyle/>
          <a:p>
            <a:r>
              <a:rPr lang="en-US" dirty="0"/>
              <a:t>Information search</a:t>
            </a:r>
          </a:p>
          <a:p>
            <a:pPr lvl="1"/>
            <a:r>
              <a:rPr lang="en-US" dirty="0"/>
              <a:t>Personal sources (family, friends, neighbors, acquaintances)</a:t>
            </a:r>
          </a:p>
          <a:p>
            <a:pPr lvl="1"/>
            <a:r>
              <a:rPr lang="en-US" dirty="0"/>
              <a:t>Commercial sources (ads, websites, salespeople, etc.)</a:t>
            </a:r>
          </a:p>
          <a:p>
            <a:pPr lvl="1"/>
            <a:r>
              <a:rPr lang="en-US" dirty="0"/>
              <a:t>Public sources (social media, ratings organizations)</a:t>
            </a:r>
          </a:p>
          <a:p>
            <a:pPr lvl="1"/>
            <a:r>
              <a:rPr lang="en-US" dirty="0"/>
              <a:t>Experiential sources (handling, examining, using product)</a:t>
            </a:r>
          </a:p>
          <a:p>
            <a:pPr marL="432" indent="0">
              <a:buNone/>
            </a:pPr>
            <a:endParaRPr lang="en-US" dirty="0"/>
          </a:p>
        </p:txBody>
      </p:sp>
      <p:pic>
        <p:nvPicPr>
          <p:cNvPr id="4" name="Picture 3">
            <a:extLst>
              <a:ext uri="{FF2B5EF4-FFF2-40B4-BE49-F238E27FC236}">
                <a16:creationId xmlns:a16="http://schemas.microsoft.com/office/drawing/2014/main" id="{D75D4946-3AC1-284D-BB47-235D39B5B47F}"/>
              </a:ext>
            </a:extLst>
          </p:cNvPr>
          <p:cNvPicPr>
            <a:picLocks noChangeAspect="1"/>
          </p:cNvPicPr>
          <p:nvPr/>
        </p:nvPicPr>
        <p:blipFill>
          <a:blip r:embed="rId3"/>
          <a:stretch>
            <a:fillRect/>
          </a:stretch>
        </p:blipFill>
        <p:spPr>
          <a:xfrm>
            <a:off x="1840923" y="3902367"/>
            <a:ext cx="4076700" cy="2955633"/>
          </a:xfrm>
          <a:prstGeom prst="rect">
            <a:avLst/>
          </a:prstGeom>
        </p:spPr>
      </p:pic>
      <p:sp>
        <p:nvSpPr>
          <p:cNvPr id="5" name="Rectangle 4">
            <a:extLst>
              <a:ext uri="{FF2B5EF4-FFF2-40B4-BE49-F238E27FC236}">
                <a16:creationId xmlns:a16="http://schemas.microsoft.com/office/drawing/2014/main" id="{2D5096B6-4D40-884C-87F4-F686D0DD26C7}"/>
              </a:ext>
            </a:extLst>
          </p:cNvPr>
          <p:cNvSpPr/>
          <p:nvPr/>
        </p:nvSpPr>
        <p:spPr>
          <a:xfrm>
            <a:off x="1840923" y="4087091"/>
            <a:ext cx="3881004" cy="267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574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9989-76B9-435A-A49F-A1AF691A7C7C}"/>
              </a:ext>
            </a:extLst>
          </p:cNvPr>
          <p:cNvSpPr>
            <a:spLocks noGrp="1"/>
          </p:cNvSpPr>
          <p:nvPr>
            <p:ph type="title"/>
          </p:nvPr>
        </p:nvSpPr>
        <p:spPr>
          <a:xfrm>
            <a:off x="1027207" y="-283395"/>
            <a:ext cx="8547671" cy="1097279"/>
          </a:xfrm>
        </p:spPr>
        <p:txBody>
          <a:bodyPr/>
          <a:lstStyle/>
          <a:p>
            <a:r>
              <a:rPr lang="en-US" dirty="0"/>
              <a:t>The Buying Decision Process </a:t>
            </a:r>
            <a:endParaRPr lang="en-IN" sz="2000" b="0" dirty="0"/>
          </a:p>
        </p:txBody>
      </p:sp>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193953" y="782553"/>
            <a:ext cx="7287502" cy="3754437"/>
          </a:xfrm>
        </p:spPr>
        <p:txBody>
          <a:bodyPr/>
          <a:lstStyle/>
          <a:p>
            <a:r>
              <a:rPr lang="en-US" dirty="0"/>
              <a:t>The Marketer’s job </a:t>
            </a:r>
            <a:r>
              <a:rPr lang="en-US" dirty="0">
                <a:solidFill>
                  <a:srgbClr val="FF0000"/>
                </a:solidFill>
              </a:rPr>
              <a:t>doesn’t end with the purchase</a:t>
            </a:r>
          </a:p>
          <a:p>
            <a:r>
              <a:rPr lang="en-US" dirty="0" err="1"/>
              <a:t>Postpurchase</a:t>
            </a:r>
            <a:r>
              <a:rPr lang="en-US" dirty="0"/>
              <a:t> behavior</a:t>
            </a:r>
          </a:p>
          <a:p>
            <a:r>
              <a:rPr lang="en-US" dirty="0">
                <a:solidFill>
                  <a:srgbClr val="FF0000"/>
                </a:solidFill>
              </a:rPr>
              <a:t>Expectation vs. performance</a:t>
            </a:r>
          </a:p>
          <a:p>
            <a:pPr lvl="1"/>
            <a:r>
              <a:rPr lang="en-US" dirty="0"/>
              <a:t>Satisfaction/Dissatisfaction</a:t>
            </a:r>
          </a:p>
          <a:p>
            <a:pPr lvl="1"/>
            <a:r>
              <a:rPr lang="en-US" dirty="0" err="1"/>
              <a:t>Postpurchase</a:t>
            </a:r>
            <a:r>
              <a:rPr lang="en-US" dirty="0"/>
              <a:t> actions</a:t>
            </a:r>
          </a:p>
          <a:p>
            <a:pPr lvl="1"/>
            <a:r>
              <a:rPr lang="en-US" dirty="0" err="1"/>
              <a:t>Postpurchase</a:t>
            </a:r>
            <a:r>
              <a:rPr lang="en-US" dirty="0"/>
              <a:t> uses and disposal</a:t>
            </a:r>
          </a:p>
        </p:txBody>
      </p:sp>
      <p:pic>
        <p:nvPicPr>
          <p:cNvPr id="6" name="Picture 5">
            <a:extLst>
              <a:ext uri="{FF2B5EF4-FFF2-40B4-BE49-F238E27FC236}">
                <a16:creationId xmlns:a16="http://schemas.microsoft.com/office/drawing/2014/main" id="{75692996-6ECC-994E-9729-A4ACDBB6C859}"/>
              </a:ext>
            </a:extLst>
          </p:cNvPr>
          <p:cNvPicPr>
            <a:picLocks noChangeAspect="1"/>
          </p:cNvPicPr>
          <p:nvPr/>
        </p:nvPicPr>
        <p:blipFill>
          <a:blip r:embed="rId3"/>
          <a:stretch>
            <a:fillRect/>
          </a:stretch>
        </p:blipFill>
        <p:spPr>
          <a:xfrm>
            <a:off x="5453453" y="1751811"/>
            <a:ext cx="3588328" cy="2976778"/>
          </a:xfrm>
          <a:prstGeom prst="rect">
            <a:avLst/>
          </a:prstGeom>
        </p:spPr>
      </p:pic>
      <p:pic>
        <p:nvPicPr>
          <p:cNvPr id="8" name="Picture 7">
            <a:extLst>
              <a:ext uri="{FF2B5EF4-FFF2-40B4-BE49-F238E27FC236}">
                <a16:creationId xmlns:a16="http://schemas.microsoft.com/office/drawing/2014/main" id="{D1239AD7-8EC0-504F-8E47-87C2CAB19241}"/>
              </a:ext>
            </a:extLst>
          </p:cNvPr>
          <p:cNvPicPr>
            <a:picLocks noChangeAspect="1"/>
          </p:cNvPicPr>
          <p:nvPr/>
        </p:nvPicPr>
        <p:blipFill>
          <a:blip r:embed="rId4"/>
          <a:stretch>
            <a:fillRect/>
          </a:stretch>
        </p:blipFill>
        <p:spPr>
          <a:xfrm>
            <a:off x="374073" y="3658076"/>
            <a:ext cx="4899260" cy="3310763"/>
          </a:xfrm>
          <a:prstGeom prst="rect">
            <a:avLst/>
          </a:prstGeom>
        </p:spPr>
      </p:pic>
    </p:spTree>
    <p:extLst>
      <p:ext uri="{BB962C8B-B14F-4D97-AF65-F5344CB8AC3E}">
        <p14:creationId xmlns:p14="http://schemas.microsoft.com/office/powerpoint/2010/main" val="68768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07EF-B08A-421C-ACE5-D4612C428F0F}"/>
              </a:ext>
            </a:extLst>
          </p:cNvPr>
          <p:cNvSpPr>
            <a:spLocks noGrp="1"/>
          </p:cNvSpPr>
          <p:nvPr>
            <p:ph type="title"/>
          </p:nvPr>
        </p:nvSpPr>
        <p:spPr>
          <a:xfrm>
            <a:off x="457200" y="215371"/>
            <a:ext cx="8531352" cy="1097279"/>
          </a:xfrm>
        </p:spPr>
        <p:txBody>
          <a:bodyPr/>
          <a:lstStyle/>
          <a:p>
            <a:r>
              <a:rPr lang="en-US" sz="3400" dirty="0"/>
              <a:t>          Model of Consumer Behavior</a:t>
            </a:r>
            <a:endParaRPr lang="en-IN" sz="3400" dirty="0"/>
          </a:p>
        </p:txBody>
      </p:sp>
      <p:pic>
        <p:nvPicPr>
          <p:cNvPr id="4" name="Content Placeholder 3" descr="A flowchart shows a model of consumer behavior. For long description in Notes pane, press F6.">
            <a:extLst>
              <a:ext uri="{FF2B5EF4-FFF2-40B4-BE49-F238E27FC236}">
                <a16:creationId xmlns:a16="http://schemas.microsoft.com/office/drawing/2014/main" id="{1B54B414-D2F8-4AF3-BE9D-79EBB3FEF8AB}"/>
              </a:ext>
            </a:extLst>
          </p:cNvPr>
          <p:cNvPicPr>
            <a:picLocks noGrp="1" noChangeAspect="1"/>
          </p:cNvPicPr>
          <p:nvPr>
            <p:ph sz="quarter" idx="13"/>
          </p:nvPr>
        </p:nvPicPr>
        <p:blipFill>
          <a:blip r:embed="rId3"/>
          <a:stretch>
            <a:fillRect/>
          </a:stretch>
        </p:blipFill>
        <p:spPr>
          <a:xfrm>
            <a:off x="1052930" y="1652097"/>
            <a:ext cx="7901101" cy="4523624"/>
          </a:xfrm>
          <a:prstGeom prst="rect">
            <a:avLst/>
          </a:prstGeom>
        </p:spPr>
      </p:pic>
      <p:sp>
        <p:nvSpPr>
          <p:cNvPr id="3" name="TextBox 2">
            <a:extLst>
              <a:ext uri="{FF2B5EF4-FFF2-40B4-BE49-F238E27FC236}">
                <a16:creationId xmlns:a16="http://schemas.microsoft.com/office/drawing/2014/main" id="{E422316B-0FEE-874F-A994-2A18124DC11C}"/>
              </a:ext>
            </a:extLst>
          </p:cNvPr>
          <p:cNvSpPr txBox="1"/>
          <p:nvPr/>
        </p:nvSpPr>
        <p:spPr>
          <a:xfrm>
            <a:off x="0" y="2452255"/>
            <a:ext cx="1246909" cy="2677656"/>
          </a:xfrm>
          <a:prstGeom prst="rect">
            <a:avLst/>
          </a:prstGeom>
          <a:noFill/>
        </p:spPr>
        <p:txBody>
          <a:bodyPr wrap="square" rtlCol="0">
            <a:spAutoFit/>
          </a:bodyPr>
          <a:lstStyle/>
          <a:p>
            <a:r>
              <a:rPr lang="en-US" dirty="0"/>
              <a:t>4 Ps</a:t>
            </a:r>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rgbClr val="FF0000"/>
                </a:solidFill>
              </a:rPr>
              <a:t>AKA</a:t>
            </a:r>
          </a:p>
          <a:p>
            <a:r>
              <a:rPr lang="en-US" dirty="0"/>
              <a:t>External</a:t>
            </a:r>
          </a:p>
          <a:p>
            <a:r>
              <a:rPr lang="en-US" dirty="0"/>
              <a:t>Macro</a:t>
            </a:r>
          </a:p>
          <a:p>
            <a:r>
              <a:rPr lang="en-US" dirty="0"/>
              <a:t>Environment </a:t>
            </a:r>
          </a:p>
        </p:txBody>
      </p:sp>
      <p:sp>
        <p:nvSpPr>
          <p:cNvPr id="5" name="Pentagon 4">
            <a:extLst>
              <a:ext uri="{FF2B5EF4-FFF2-40B4-BE49-F238E27FC236}">
                <a16:creationId xmlns:a16="http://schemas.microsoft.com/office/drawing/2014/main" id="{E1CEA692-12A8-784C-B793-44B936870025}"/>
              </a:ext>
            </a:extLst>
          </p:cNvPr>
          <p:cNvSpPr/>
          <p:nvPr/>
        </p:nvSpPr>
        <p:spPr>
          <a:xfrm>
            <a:off x="665008" y="2549235"/>
            <a:ext cx="387927" cy="155377"/>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36BD4A9D-2A2F-FE40-BCA7-437CAA9EC9FF}"/>
              </a:ext>
            </a:extLst>
          </p:cNvPr>
          <p:cNvSpPr/>
          <p:nvPr/>
        </p:nvSpPr>
        <p:spPr>
          <a:xfrm>
            <a:off x="665003" y="4239492"/>
            <a:ext cx="387927" cy="155377"/>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67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3837-D5FD-C843-9276-0DFB8CF579C5}"/>
              </a:ext>
            </a:extLst>
          </p:cNvPr>
          <p:cNvSpPr>
            <a:spLocks noGrp="1"/>
          </p:cNvSpPr>
          <p:nvPr>
            <p:ph type="title"/>
          </p:nvPr>
        </p:nvSpPr>
        <p:spPr>
          <a:xfrm>
            <a:off x="27710" y="828838"/>
            <a:ext cx="9144000" cy="1143000"/>
          </a:xfrm>
        </p:spPr>
        <p:txBody>
          <a:bodyPr/>
          <a:lstStyle/>
          <a:p>
            <a:pPr algn="ctr">
              <a:defRPr/>
            </a:pPr>
            <a:br>
              <a:rPr lang="en-US" sz="4000" cap="none" dirty="0">
                <a:effectLst>
                  <a:outerShdw blurRad="38100" dist="38100" dir="2700000" algn="tl">
                    <a:srgbClr val="C0C0C0"/>
                  </a:outerShdw>
                </a:effectLst>
                <a:latin typeface="+mj-lt"/>
              </a:rPr>
            </a:br>
            <a:br>
              <a:rPr lang="en-US" sz="4000" cap="none" dirty="0">
                <a:effectLst>
                  <a:outerShdw blurRad="38100" dist="38100" dir="2700000" algn="tl">
                    <a:srgbClr val="C0C0C0"/>
                  </a:outerShdw>
                </a:effectLst>
                <a:latin typeface="+mj-lt"/>
              </a:rPr>
            </a:br>
            <a:r>
              <a:rPr lang="en-US" sz="4000" cap="none" dirty="0">
                <a:effectLst>
                  <a:outerShdw blurRad="38100" dist="38100" dir="2700000" algn="tl">
                    <a:srgbClr val="C0C0C0"/>
                  </a:outerShdw>
                </a:effectLst>
                <a:latin typeface="+mj-lt"/>
              </a:rPr>
              <a:t>External Macro Environment</a:t>
            </a:r>
            <a:br>
              <a:rPr lang="en-US" sz="4000" cap="none" dirty="0">
                <a:effectLst>
                  <a:outerShdw blurRad="38100" dist="38100" dir="2700000" algn="tl">
                    <a:srgbClr val="C0C0C0"/>
                  </a:outerShdw>
                </a:effectLst>
                <a:latin typeface="+mj-lt"/>
              </a:rPr>
            </a:br>
            <a:r>
              <a:rPr lang="en-US" sz="4000" cap="none" dirty="0">
                <a:effectLst>
                  <a:outerShdw blurRad="38100" dist="38100" dir="2700000" algn="tl">
                    <a:srgbClr val="C0C0C0"/>
                  </a:outerShdw>
                </a:effectLst>
                <a:latin typeface="+mj-lt"/>
              </a:rPr>
              <a:t>Marketing Context</a:t>
            </a:r>
            <a:br>
              <a:rPr lang="en-US" cap="none" dirty="0">
                <a:effectLst>
                  <a:outerShdw blurRad="38100" dist="38100" dir="2700000" algn="tl">
                    <a:srgbClr val="C0C0C0"/>
                  </a:outerShdw>
                </a:effectLst>
                <a:latin typeface="+mj-lt"/>
              </a:rPr>
            </a:br>
            <a:endParaRPr lang="en-US" cap="none" dirty="0">
              <a:effectLst>
                <a:outerShdw blurRad="38100" dist="38100" dir="2700000" algn="tl">
                  <a:srgbClr val="C0C0C0"/>
                </a:outerShdw>
              </a:effectLst>
              <a:latin typeface="+mj-lt"/>
            </a:endParaRPr>
          </a:p>
        </p:txBody>
      </p:sp>
      <p:sp>
        <p:nvSpPr>
          <p:cNvPr id="4" name="Rounded Rectangle 3">
            <a:extLst>
              <a:ext uri="{FF2B5EF4-FFF2-40B4-BE49-F238E27FC236}">
                <a16:creationId xmlns:a16="http://schemas.microsoft.com/office/drawing/2014/main" id="{F491007F-2EF8-474C-8AAD-7DF9D32C911F}"/>
              </a:ext>
            </a:extLst>
          </p:cNvPr>
          <p:cNvSpPr/>
          <p:nvPr/>
        </p:nvSpPr>
        <p:spPr>
          <a:xfrm>
            <a:off x="4800600" y="2514600"/>
            <a:ext cx="2209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Natural</a:t>
            </a:r>
          </a:p>
        </p:txBody>
      </p:sp>
      <p:sp>
        <p:nvSpPr>
          <p:cNvPr id="5" name="Rounded Rectangle 4">
            <a:extLst>
              <a:ext uri="{FF2B5EF4-FFF2-40B4-BE49-F238E27FC236}">
                <a16:creationId xmlns:a16="http://schemas.microsoft.com/office/drawing/2014/main" id="{2D383499-A5C6-8841-9FFA-F4D407DF8AC4}"/>
              </a:ext>
            </a:extLst>
          </p:cNvPr>
          <p:cNvSpPr/>
          <p:nvPr/>
        </p:nvSpPr>
        <p:spPr>
          <a:xfrm>
            <a:off x="4800600" y="3429000"/>
            <a:ext cx="2209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Technological</a:t>
            </a:r>
          </a:p>
        </p:txBody>
      </p:sp>
      <p:sp>
        <p:nvSpPr>
          <p:cNvPr id="6" name="Rounded Rectangle 5">
            <a:extLst>
              <a:ext uri="{FF2B5EF4-FFF2-40B4-BE49-F238E27FC236}">
                <a16:creationId xmlns:a16="http://schemas.microsoft.com/office/drawing/2014/main" id="{8E0F5D7D-0D87-8648-AC25-D294A6317320}"/>
              </a:ext>
            </a:extLst>
          </p:cNvPr>
          <p:cNvSpPr/>
          <p:nvPr/>
        </p:nvSpPr>
        <p:spPr>
          <a:xfrm>
            <a:off x="4800600" y="4343400"/>
            <a:ext cx="2209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Political-legal</a:t>
            </a:r>
          </a:p>
        </p:txBody>
      </p:sp>
      <p:sp>
        <p:nvSpPr>
          <p:cNvPr id="7" name="Rounded Rectangle 6">
            <a:extLst>
              <a:ext uri="{FF2B5EF4-FFF2-40B4-BE49-F238E27FC236}">
                <a16:creationId xmlns:a16="http://schemas.microsoft.com/office/drawing/2014/main" id="{E5A72B6F-8EFE-DA49-836C-E8BFCB533130}"/>
              </a:ext>
            </a:extLst>
          </p:cNvPr>
          <p:cNvSpPr/>
          <p:nvPr/>
        </p:nvSpPr>
        <p:spPr>
          <a:xfrm>
            <a:off x="1981200" y="4343400"/>
            <a:ext cx="2209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Socio-cultural</a:t>
            </a:r>
          </a:p>
        </p:txBody>
      </p:sp>
      <p:sp>
        <p:nvSpPr>
          <p:cNvPr id="8" name="Rounded Rectangle 7">
            <a:extLst>
              <a:ext uri="{FF2B5EF4-FFF2-40B4-BE49-F238E27FC236}">
                <a16:creationId xmlns:a16="http://schemas.microsoft.com/office/drawing/2014/main" id="{CEB6222B-9C0F-3844-BE2F-5A75F338485B}"/>
              </a:ext>
            </a:extLst>
          </p:cNvPr>
          <p:cNvSpPr/>
          <p:nvPr/>
        </p:nvSpPr>
        <p:spPr>
          <a:xfrm>
            <a:off x="1981200" y="3429000"/>
            <a:ext cx="2209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Economic</a:t>
            </a:r>
          </a:p>
        </p:txBody>
      </p:sp>
      <p:sp>
        <p:nvSpPr>
          <p:cNvPr id="9" name="Rounded Rectangle 8">
            <a:extLst>
              <a:ext uri="{FF2B5EF4-FFF2-40B4-BE49-F238E27FC236}">
                <a16:creationId xmlns:a16="http://schemas.microsoft.com/office/drawing/2014/main" id="{2CC21C0F-87F1-9C4C-A8EA-D6CFBAA0BB96}"/>
              </a:ext>
            </a:extLst>
          </p:cNvPr>
          <p:cNvSpPr/>
          <p:nvPr/>
        </p:nvSpPr>
        <p:spPr>
          <a:xfrm>
            <a:off x="1981200" y="2514600"/>
            <a:ext cx="2209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Demographic</a:t>
            </a:r>
          </a:p>
        </p:txBody>
      </p:sp>
      <p:pic>
        <p:nvPicPr>
          <p:cNvPr id="3" name="Picture 2">
            <a:extLst>
              <a:ext uri="{FF2B5EF4-FFF2-40B4-BE49-F238E27FC236}">
                <a16:creationId xmlns:a16="http://schemas.microsoft.com/office/drawing/2014/main" id="{B1551FEF-97EE-F841-9A6F-2B383529ADF4}"/>
              </a:ext>
            </a:extLst>
          </p:cNvPr>
          <p:cNvPicPr>
            <a:picLocks noChangeAspect="1"/>
          </p:cNvPicPr>
          <p:nvPr/>
        </p:nvPicPr>
        <p:blipFill>
          <a:blip r:embed="rId3"/>
          <a:stretch>
            <a:fillRect/>
          </a:stretch>
        </p:blipFill>
        <p:spPr>
          <a:xfrm>
            <a:off x="254000" y="1738752"/>
            <a:ext cx="8636000" cy="4876800"/>
          </a:xfrm>
          <a:prstGeom prst="rect">
            <a:avLst/>
          </a:prstGeom>
        </p:spPr>
      </p:pic>
      <p:sp>
        <p:nvSpPr>
          <p:cNvPr id="10" name="TextBox 9">
            <a:extLst>
              <a:ext uri="{FF2B5EF4-FFF2-40B4-BE49-F238E27FC236}">
                <a16:creationId xmlns:a16="http://schemas.microsoft.com/office/drawing/2014/main" id="{B966FC62-59EB-344D-B20B-C69A5CD28BE2}"/>
              </a:ext>
            </a:extLst>
          </p:cNvPr>
          <p:cNvSpPr txBox="1"/>
          <p:nvPr/>
        </p:nvSpPr>
        <p:spPr>
          <a:xfrm>
            <a:off x="665028" y="1440875"/>
            <a:ext cx="8382000" cy="523220"/>
          </a:xfrm>
          <a:prstGeom prst="rect">
            <a:avLst/>
          </a:prstGeom>
          <a:noFill/>
        </p:spPr>
        <p:txBody>
          <a:bodyPr wrap="square" rtlCol="0">
            <a:spAutoFit/>
          </a:bodyPr>
          <a:lstStyle/>
          <a:p>
            <a:r>
              <a:rPr lang="en-US" b="1" dirty="0"/>
              <a:t>Political	       Economic       Social/Cultural    Technological   Environmental          Legal</a:t>
            </a:r>
          </a:p>
          <a:p>
            <a:r>
              <a:rPr lang="en-US" b="1" dirty="0"/>
              <a:t>					                  (Physical)</a:t>
            </a:r>
          </a:p>
        </p:txBody>
      </p:sp>
    </p:spTree>
    <p:extLst>
      <p:ext uri="{BB962C8B-B14F-4D97-AF65-F5344CB8AC3E}">
        <p14:creationId xmlns:p14="http://schemas.microsoft.com/office/powerpoint/2010/main" val="236232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7">
            <a:extLst>
              <a:ext uri="{FF2B5EF4-FFF2-40B4-BE49-F238E27FC236}">
                <a16:creationId xmlns:a16="http://schemas.microsoft.com/office/drawing/2014/main" id="{B085F798-2697-1946-96A1-40676A84FD9F}"/>
              </a:ext>
            </a:extLst>
          </p:cNvPr>
          <p:cNvSpPr>
            <a:spLocks noGrp="1" noChangeArrowheads="1"/>
          </p:cNvSpPr>
          <p:nvPr>
            <p:ph type="title"/>
          </p:nvPr>
        </p:nvSpPr>
        <p:spPr>
          <a:xfrm>
            <a:off x="-484925" y="284650"/>
            <a:ext cx="9476517" cy="1097279"/>
          </a:xfrm>
        </p:spPr>
        <p:txBody>
          <a:bodyPr/>
          <a:lstStyle/>
          <a:p>
            <a:pPr eaLnBrk="1" hangingPunct="1">
              <a:defRPr/>
            </a:pPr>
            <a:r>
              <a:rPr lang="en-US" altLang="en-US" dirty="0"/>
              <a:t>	</a:t>
            </a:r>
            <a:r>
              <a:rPr lang="en-US" altLang="en-US" sz="4000" dirty="0">
                <a:latin typeface="+mj-lt"/>
              </a:rPr>
              <a:t>Influences on Consumer Behavior</a:t>
            </a:r>
            <a:br>
              <a:rPr lang="en-US" altLang="en-US" sz="4000" dirty="0">
                <a:latin typeface="+mj-lt"/>
              </a:rPr>
            </a:br>
            <a:r>
              <a:rPr lang="en-US" altLang="en-US" sz="4000" dirty="0">
                <a:latin typeface="+mj-lt"/>
              </a:rPr>
              <a:t>                Consumer Characteristics</a:t>
            </a:r>
          </a:p>
        </p:txBody>
      </p:sp>
      <p:sp>
        <p:nvSpPr>
          <p:cNvPr id="896003" name="AutoShape 3" descr="20753RTYRGB600">
            <a:extLst>
              <a:ext uri="{FF2B5EF4-FFF2-40B4-BE49-F238E27FC236}">
                <a16:creationId xmlns:a16="http://schemas.microsoft.com/office/drawing/2014/main" id="{900DDFF7-F49F-2148-A0D6-8476AA0E673A}"/>
              </a:ext>
            </a:extLst>
          </p:cNvPr>
          <p:cNvSpPr>
            <a:spLocks noChangeArrowheads="1"/>
          </p:cNvSpPr>
          <p:nvPr/>
        </p:nvSpPr>
        <p:spPr bwMode="auto">
          <a:xfrm>
            <a:off x="609600" y="1828800"/>
            <a:ext cx="4191000" cy="4419600"/>
          </a:xfrm>
          <a:prstGeom prst="rtTriangle">
            <a:avLst/>
          </a:prstGeom>
          <a:blipFill dpi="0" rotWithShape="1">
            <a:blip r:embed="rId3"/>
            <a:srcRect/>
            <a:stretch>
              <a:fillRect/>
            </a:stretch>
          </a:blipFill>
          <a:ln w="38100">
            <a:solidFill>
              <a:srgbClr val="CCCC00"/>
            </a:solidFill>
            <a:miter lim="800000"/>
            <a:headEnd/>
            <a:tailEnd/>
          </a:ln>
        </p:spPr>
        <p:txBody>
          <a:bodyPr wrap="none"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896004" name="AutoShape 4">
            <a:extLst>
              <a:ext uri="{FF2B5EF4-FFF2-40B4-BE49-F238E27FC236}">
                <a16:creationId xmlns:a16="http://schemas.microsoft.com/office/drawing/2014/main" id="{56CA40CD-FF70-6B4A-97D7-B4459D9427FE}"/>
              </a:ext>
            </a:extLst>
          </p:cNvPr>
          <p:cNvSpPr>
            <a:spLocks noChangeArrowheads="1"/>
          </p:cNvSpPr>
          <p:nvPr/>
        </p:nvSpPr>
        <p:spPr bwMode="auto">
          <a:xfrm>
            <a:off x="1828800" y="1676400"/>
            <a:ext cx="4572000" cy="1066800"/>
          </a:xfrm>
          <a:prstGeom prst="roundRect">
            <a:avLst>
              <a:gd name="adj" fmla="val 50000"/>
            </a:avLst>
          </a:prstGeom>
          <a:solidFill>
            <a:schemeClr val="tx2">
              <a:lumMod val="20000"/>
              <a:lumOff val="80000"/>
            </a:schemeClr>
          </a:solidFill>
          <a:ln w="38100">
            <a:solidFill>
              <a:schemeClr val="tx1"/>
            </a:solidFill>
            <a:round/>
            <a:headEnd/>
            <a:tailEnd/>
          </a:ln>
          <a:effectLst>
            <a:outerShdw dist="53882" dir="2700000" algn="ctr" rotWithShape="0">
              <a:schemeClr val="tx1"/>
            </a:outerShdw>
          </a:effectLst>
        </p:spPr>
        <p:txBody>
          <a:bodyPr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800" dirty="0">
                <a:solidFill>
                  <a:schemeClr val="tx1"/>
                </a:solidFill>
                <a:latin typeface="Arial" panose="020B0604020202020204" pitchFamily="34" charset="0"/>
              </a:rPr>
              <a:t>Cultural Factors</a:t>
            </a:r>
          </a:p>
        </p:txBody>
      </p:sp>
      <p:sp>
        <p:nvSpPr>
          <p:cNvPr id="896005" name="AutoShape 5">
            <a:extLst>
              <a:ext uri="{FF2B5EF4-FFF2-40B4-BE49-F238E27FC236}">
                <a16:creationId xmlns:a16="http://schemas.microsoft.com/office/drawing/2014/main" id="{688FCFEF-A57E-804E-8F1A-DA5C555E6456}"/>
              </a:ext>
            </a:extLst>
          </p:cNvPr>
          <p:cNvSpPr>
            <a:spLocks noChangeArrowheads="1"/>
          </p:cNvSpPr>
          <p:nvPr/>
        </p:nvSpPr>
        <p:spPr bwMode="auto">
          <a:xfrm>
            <a:off x="3048000" y="3124200"/>
            <a:ext cx="4572000" cy="1143000"/>
          </a:xfrm>
          <a:prstGeom prst="roundRect">
            <a:avLst>
              <a:gd name="adj" fmla="val 50000"/>
            </a:avLst>
          </a:prstGeom>
          <a:solidFill>
            <a:schemeClr val="accent4">
              <a:lumMod val="60000"/>
              <a:lumOff val="40000"/>
            </a:schemeClr>
          </a:solidFill>
          <a:ln w="38100">
            <a:solidFill>
              <a:schemeClr val="tx1"/>
            </a:solidFill>
            <a:round/>
            <a:headEnd/>
            <a:tailEnd/>
          </a:ln>
          <a:effectLst>
            <a:outerShdw dist="53882" dir="2700000" algn="ctr" rotWithShape="0">
              <a:schemeClr val="tx1"/>
            </a:outerShdw>
          </a:effectLst>
        </p:spPr>
        <p:txBody>
          <a:bodyPr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800" dirty="0">
                <a:solidFill>
                  <a:schemeClr val="tx1"/>
                </a:solidFill>
                <a:latin typeface="Arial" panose="020B0604020202020204" pitchFamily="34" charset="0"/>
              </a:rPr>
              <a:t>Social Factors</a:t>
            </a:r>
          </a:p>
        </p:txBody>
      </p:sp>
      <p:sp>
        <p:nvSpPr>
          <p:cNvPr id="896006" name="AutoShape 6">
            <a:extLst>
              <a:ext uri="{FF2B5EF4-FFF2-40B4-BE49-F238E27FC236}">
                <a16:creationId xmlns:a16="http://schemas.microsoft.com/office/drawing/2014/main" id="{5E4DDC13-1843-4046-9CD3-F8A1D5CED79B}"/>
              </a:ext>
            </a:extLst>
          </p:cNvPr>
          <p:cNvSpPr>
            <a:spLocks noChangeArrowheads="1"/>
          </p:cNvSpPr>
          <p:nvPr/>
        </p:nvSpPr>
        <p:spPr bwMode="auto">
          <a:xfrm>
            <a:off x="4343400" y="4648200"/>
            <a:ext cx="4343400" cy="1143000"/>
          </a:xfrm>
          <a:prstGeom prst="roundRect">
            <a:avLst>
              <a:gd name="adj" fmla="val 50000"/>
            </a:avLst>
          </a:prstGeom>
          <a:solidFill>
            <a:srgbClr val="92D050"/>
          </a:solidFill>
          <a:ln w="38100">
            <a:solidFill>
              <a:schemeClr val="tx1"/>
            </a:solidFill>
            <a:round/>
            <a:headEnd/>
            <a:tailEnd/>
          </a:ln>
          <a:effectLst>
            <a:outerShdw dist="53882" dir="2700000" algn="ctr" rotWithShape="0">
              <a:schemeClr val="tx1"/>
            </a:outerShdw>
          </a:effectLst>
        </p:spPr>
        <p:txBody>
          <a:bodyPr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800" dirty="0">
                <a:solidFill>
                  <a:schemeClr val="tx1"/>
                </a:solidFill>
                <a:latin typeface="Arial" panose="020B0604020202020204" pitchFamily="34" charset="0"/>
              </a:rPr>
              <a:t>Personal Factors</a:t>
            </a:r>
          </a:p>
        </p:txBody>
      </p:sp>
    </p:spTree>
    <p:extLst>
      <p:ext uri="{BB962C8B-B14F-4D97-AF65-F5344CB8AC3E}">
        <p14:creationId xmlns:p14="http://schemas.microsoft.com/office/powerpoint/2010/main" val="667317906"/>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linds(horizontal)">
                                      <p:cBhvr>
                                        <p:cTn id="7" dur="500"/>
                                        <p:tgtEl>
                                          <p:spTgt spid="896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6004"/>
                                        </p:tgtEl>
                                        <p:attrNameLst>
                                          <p:attrName>style.visibility</p:attrName>
                                        </p:attrNameLst>
                                      </p:cBhvr>
                                      <p:to>
                                        <p:strVal val="visible"/>
                                      </p:to>
                                    </p:set>
                                    <p:animEffect transition="in" filter="blinds(horizontal)">
                                      <p:cBhvr>
                                        <p:cTn id="12" dur="500"/>
                                        <p:tgtEl>
                                          <p:spTgt spid="8960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96005"/>
                                        </p:tgtEl>
                                        <p:attrNameLst>
                                          <p:attrName>style.visibility</p:attrName>
                                        </p:attrNameLst>
                                      </p:cBhvr>
                                      <p:to>
                                        <p:strVal val="visible"/>
                                      </p:to>
                                    </p:set>
                                    <p:animEffect transition="in" filter="blinds(horizontal)">
                                      <p:cBhvr>
                                        <p:cTn id="17" dur="500"/>
                                        <p:tgtEl>
                                          <p:spTgt spid="89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96006"/>
                                        </p:tgtEl>
                                        <p:attrNameLst>
                                          <p:attrName>style.visibility</p:attrName>
                                        </p:attrNameLst>
                                      </p:cBhvr>
                                      <p:to>
                                        <p:strVal val="visible"/>
                                      </p:to>
                                    </p:set>
                                    <p:animEffect transition="in" filter="blinds(horizontal)">
                                      <p:cBhvr>
                                        <p:cTn id="22" dur="500"/>
                                        <p:tgtEl>
                                          <p:spTgt spid="896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nimBg="1"/>
      <p:bldP spid="896004" grpId="0" animBg="1"/>
      <p:bldP spid="896005" grpId="0" animBg="1"/>
      <p:bldP spid="8960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9989-76B9-435A-A49F-A1AF691A7C7C}"/>
              </a:ext>
            </a:extLst>
          </p:cNvPr>
          <p:cNvSpPr>
            <a:spLocks noGrp="1"/>
          </p:cNvSpPr>
          <p:nvPr>
            <p:ph type="title"/>
          </p:nvPr>
        </p:nvSpPr>
        <p:spPr>
          <a:xfrm>
            <a:off x="459168" y="-61729"/>
            <a:ext cx="8547671" cy="1097279"/>
          </a:xfrm>
        </p:spPr>
        <p:txBody>
          <a:bodyPr/>
          <a:lstStyle/>
          <a:p>
            <a:r>
              <a:rPr lang="en-US" sz="3200" dirty="0"/>
              <a:t>         Influences on Consumer Behavior </a:t>
            </a:r>
            <a:endParaRPr lang="en-IN" sz="2000" b="0" dirty="0"/>
          </a:p>
        </p:txBody>
      </p:sp>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304812" y="1295173"/>
            <a:ext cx="9559647" cy="3754437"/>
          </a:xfrm>
        </p:spPr>
        <p:txBody>
          <a:bodyPr/>
          <a:lstStyle/>
          <a:p>
            <a:endParaRPr lang="fr-FR" sz="2800" b="1" dirty="0">
              <a:solidFill>
                <a:srgbClr val="007FA3"/>
              </a:solidFill>
            </a:endParaRPr>
          </a:p>
          <a:p>
            <a:pPr marL="432" indent="0">
              <a:buNone/>
            </a:pPr>
            <a:endParaRPr lang="fr-FR" dirty="0">
              <a:solidFill>
                <a:srgbClr val="007FA3"/>
              </a:solidFill>
            </a:endParaRPr>
          </a:p>
          <a:p>
            <a:pPr lvl="1"/>
            <a:r>
              <a:rPr lang="fr-FR" b="1" dirty="0">
                <a:solidFill>
                  <a:srgbClr val="FF0000"/>
                </a:solidFill>
              </a:rPr>
              <a:t>Culture</a:t>
            </a:r>
            <a:r>
              <a:rPr lang="fr-FR" b="1" dirty="0"/>
              <a:t> </a:t>
            </a:r>
            <a:r>
              <a:rPr lang="fr-FR" b="1" dirty="0" err="1"/>
              <a:t>Fundamental</a:t>
            </a:r>
            <a:r>
              <a:rPr lang="fr-FR" b="1" dirty="0"/>
              <a:t> </a:t>
            </a:r>
            <a:r>
              <a:rPr lang="fr-FR" b="1" dirty="0" err="1"/>
              <a:t>determinant</a:t>
            </a:r>
            <a:r>
              <a:rPr lang="fr-FR" b="1" dirty="0"/>
              <a:t> of </a:t>
            </a:r>
            <a:r>
              <a:rPr lang="fr-FR" b="1" dirty="0" err="1"/>
              <a:t>person’s</a:t>
            </a:r>
            <a:r>
              <a:rPr lang="fr-FR" b="1" dirty="0"/>
              <a:t> </a:t>
            </a:r>
            <a:r>
              <a:rPr lang="fr-FR" b="1" dirty="0" err="1"/>
              <a:t>wants</a:t>
            </a:r>
            <a:r>
              <a:rPr lang="fr-FR" b="1" dirty="0"/>
              <a:t>. 			  </a:t>
            </a:r>
            <a:r>
              <a:rPr lang="fr-FR" b="1" dirty="0" err="1"/>
              <a:t>Exerts</a:t>
            </a:r>
            <a:r>
              <a:rPr lang="fr-FR" b="1" dirty="0"/>
              <a:t> </a:t>
            </a:r>
            <a:r>
              <a:rPr lang="fr-FR" b="1" dirty="0" err="1"/>
              <a:t>broadest</a:t>
            </a:r>
            <a:r>
              <a:rPr lang="fr-FR" b="1" dirty="0"/>
              <a:t> &amp; </a:t>
            </a:r>
            <a:r>
              <a:rPr lang="fr-FR" b="1" dirty="0" err="1"/>
              <a:t>deepest</a:t>
            </a:r>
            <a:r>
              <a:rPr lang="fr-FR" b="1" dirty="0"/>
              <a:t> influence</a:t>
            </a:r>
          </a:p>
          <a:p>
            <a:pPr marL="458550" lvl="1" indent="0">
              <a:buNone/>
            </a:pPr>
            <a:endParaRPr lang="fr-FR" b="1" dirty="0"/>
          </a:p>
          <a:p>
            <a:pPr lvl="1"/>
            <a:r>
              <a:rPr lang="fr-FR" b="1" dirty="0">
                <a:solidFill>
                  <a:srgbClr val="FF0000"/>
                </a:solidFill>
              </a:rPr>
              <a:t>Subcultures</a:t>
            </a:r>
            <a:r>
              <a:rPr lang="fr-FR" b="1" dirty="0"/>
              <a:t> </a:t>
            </a:r>
            <a:r>
              <a:rPr lang="fr-FR" b="1" dirty="0" err="1"/>
              <a:t>Nationality</a:t>
            </a:r>
            <a:r>
              <a:rPr lang="fr-FR" b="1" dirty="0"/>
              <a:t>, religions, race, </a:t>
            </a:r>
            <a:r>
              <a:rPr lang="fr-FR" b="1" dirty="0" err="1"/>
              <a:t>geographic</a:t>
            </a:r>
            <a:r>
              <a:rPr lang="fr-FR" b="1" dirty="0"/>
              <a:t> </a:t>
            </a:r>
            <a:r>
              <a:rPr lang="fr-FR" b="1" dirty="0" err="1"/>
              <a:t>region</a:t>
            </a:r>
            <a:endParaRPr lang="fr-FR" b="1" dirty="0"/>
          </a:p>
          <a:p>
            <a:pPr marL="458550" lvl="1" indent="0">
              <a:buNone/>
            </a:pPr>
            <a:endParaRPr lang="fr-FR" b="1" dirty="0"/>
          </a:p>
          <a:p>
            <a:pPr marL="458550" lvl="1" indent="0">
              <a:buNone/>
            </a:pPr>
            <a:endParaRPr lang="fr-FR" b="1" dirty="0"/>
          </a:p>
          <a:p>
            <a:pPr lvl="1"/>
            <a:r>
              <a:rPr lang="fr-FR" b="1" dirty="0">
                <a:solidFill>
                  <a:srgbClr val="FF0000"/>
                </a:solidFill>
              </a:rPr>
              <a:t>Social classes</a:t>
            </a:r>
          </a:p>
        </p:txBody>
      </p:sp>
      <p:sp>
        <p:nvSpPr>
          <p:cNvPr id="5" name="AutoShape 4">
            <a:extLst>
              <a:ext uri="{FF2B5EF4-FFF2-40B4-BE49-F238E27FC236}">
                <a16:creationId xmlns:a16="http://schemas.microsoft.com/office/drawing/2014/main" id="{3E082ECA-7C0E-5F45-8133-CFF98966833B}"/>
              </a:ext>
            </a:extLst>
          </p:cNvPr>
          <p:cNvSpPr>
            <a:spLocks noChangeArrowheads="1"/>
          </p:cNvSpPr>
          <p:nvPr/>
        </p:nvSpPr>
        <p:spPr bwMode="auto">
          <a:xfrm>
            <a:off x="401781" y="1246905"/>
            <a:ext cx="3006436" cy="845127"/>
          </a:xfrm>
          <a:prstGeom prst="roundRect">
            <a:avLst>
              <a:gd name="adj" fmla="val 50000"/>
            </a:avLst>
          </a:prstGeom>
          <a:solidFill>
            <a:schemeClr val="tx2">
              <a:lumMod val="20000"/>
              <a:lumOff val="80000"/>
            </a:schemeClr>
          </a:solidFill>
          <a:ln w="38100">
            <a:solidFill>
              <a:schemeClr val="tx1"/>
            </a:solidFill>
            <a:round/>
            <a:headEnd/>
            <a:tailEnd/>
          </a:ln>
          <a:effectLst>
            <a:outerShdw dist="53882" dir="2700000" algn="ctr" rotWithShape="0">
              <a:schemeClr val="tx1"/>
            </a:outerShdw>
          </a:effectLst>
        </p:spPr>
        <p:txBody>
          <a:bodyPr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800" dirty="0">
                <a:solidFill>
                  <a:schemeClr val="tx1"/>
                </a:solidFill>
                <a:latin typeface="Arial" panose="020B0604020202020204" pitchFamily="34" charset="0"/>
              </a:rPr>
              <a:t>Cultural Factors</a:t>
            </a:r>
          </a:p>
        </p:txBody>
      </p:sp>
      <p:pic>
        <p:nvPicPr>
          <p:cNvPr id="8" name="Picture 7">
            <a:extLst>
              <a:ext uri="{FF2B5EF4-FFF2-40B4-BE49-F238E27FC236}">
                <a16:creationId xmlns:a16="http://schemas.microsoft.com/office/drawing/2014/main" id="{F4908472-FFB5-F748-9244-37B66F5C0275}"/>
              </a:ext>
            </a:extLst>
          </p:cNvPr>
          <p:cNvPicPr>
            <a:picLocks noChangeAspect="1"/>
          </p:cNvPicPr>
          <p:nvPr/>
        </p:nvPicPr>
        <p:blipFill>
          <a:blip r:embed="rId3"/>
          <a:stretch>
            <a:fillRect/>
          </a:stretch>
        </p:blipFill>
        <p:spPr>
          <a:xfrm>
            <a:off x="2756466" y="4415558"/>
            <a:ext cx="3175000" cy="2362200"/>
          </a:xfrm>
          <a:prstGeom prst="rect">
            <a:avLst/>
          </a:prstGeom>
        </p:spPr>
      </p:pic>
      <p:sp>
        <p:nvSpPr>
          <p:cNvPr id="9" name="Rectangle 8">
            <a:extLst>
              <a:ext uri="{FF2B5EF4-FFF2-40B4-BE49-F238E27FC236}">
                <a16:creationId xmlns:a16="http://schemas.microsoft.com/office/drawing/2014/main" id="{0C62B560-DDBF-4844-8784-4A9A64B5A3DA}"/>
              </a:ext>
            </a:extLst>
          </p:cNvPr>
          <p:cNvSpPr/>
          <p:nvPr/>
        </p:nvSpPr>
        <p:spPr>
          <a:xfrm>
            <a:off x="2762818" y="4415558"/>
            <a:ext cx="31750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5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9454-E18F-4846-A514-5A1574873CEB}"/>
              </a:ext>
            </a:extLst>
          </p:cNvPr>
          <p:cNvSpPr>
            <a:spLocks noGrp="1"/>
          </p:cNvSpPr>
          <p:nvPr>
            <p:ph type="title"/>
          </p:nvPr>
        </p:nvSpPr>
        <p:spPr>
          <a:xfrm>
            <a:off x="-484908" y="-227986"/>
            <a:ext cx="9531927" cy="1097279"/>
          </a:xfrm>
        </p:spPr>
        <p:txBody>
          <a:bodyPr/>
          <a:lstStyle/>
          <a:p>
            <a:r>
              <a:rPr lang="en-US" sz="3200" dirty="0"/>
              <a:t>        </a:t>
            </a:r>
            <a:r>
              <a:rPr lang="en-US" sz="4000" dirty="0"/>
              <a:t>Influences on Consumer Behavior </a:t>
            </a:r>
            <a:endParaRPr lang="en-IN" sz="4000" b="0" dirty="0"/>
          </a:p>
        </p:txBody>
      </p:sp>
      <p:sp>
        <p:nvSpPr>
          <p:cNvPr id="3" name="Content Placeholder 2">
            <a:extLst>
              <a:ext uri="{FF2B5EF4-FFF2-40B4-BE49-F238E27FC236}">
                <a16:creationId xmlns:a16="http://schemas.microsoft.com/office/drawing/2014/main" id="{E2EFEC31-2870-4CB5-BB60-88052B008C99}"/>
              </a:ext>
            </a:extLst>
          </p:cNvPr>
          <p:cNvSpPr>
            <a:spLocks noGrp="1"/>
          </p:cNvSpPr>
          <p:nvPr>
            <p:ph sz="quarter" idx="13"/>
          </p:nvPr>
        </p:nvSpPr>
        <p:spPr>
          <a:xfrm>
            <a:off x="290946" y="952420"/>
            <a:ext cx="5923330" cy="4663335"/>
          </a:xfrm>
        </p:spPr>
        <p:txBody>
          <a:bodyPr/>
          <a:lstStyle/>
          <a:p>
            <a:endParaRPr lang="en-US" sz="2800" b="1" dirty="0">
              <a:solidFill>
                <a:srgbClr val="007FA3"/>
              </a:solidFill>
            </a:endParaRPr>
          </a:p>
          <a:p>
            <a:pPr marL="432" indent="0">
              <a:buNone/>
            </a:pPr>
            <a:endParaRPr lang="en-US" b="1" dirty="0">
              <a:solidFill>
                <a:srgbClr val="007FA3"/>
              </a:solidFill>
            </a:endParaRPr>
          </a:p>
          <a:p>
            <a:pPr lvl="1"/>
            <a:r>
              <a:rPr lang="en-US" b="1" dirty="0"/>
              <a:t>Reference groups</a:t>
            </a:r>
            <a:r>
              <a:rPr lang="en-US" dirty="0"/>
              <a:t> include groups that have a </a:t>
            </a:r>
            <a:r>
              <a:rPr lang="en-US" dirty="0">
                <a:solidFill>
                  <a:srgbClr val="FF0000"/>
                </a:solidFill>
              </a:rPr>
              <a:t>direct</a:t>
            </a:r>
            <a:r>
              <a:rPr lang="en-US" dirty="0"/>
              <a:t> or </a:t>
            </a:r>
            <a:r>
              <a:rPr lang="en-US" dirty="0">
                <a:solidFill>
                  <a:srgbClr val="00B050"/>
                </a:solidFill>
              </a:rPr>
              <a:t>indirect</a:t>
            </a:r>
            <a:r>
              <a:rPr lang="en-US" dirty="0"/>
              <a:t> effect on a person’s beliefs, decisions, and behavior</a:t>
            </a:r>
          </a:p>
          <a:p>
            <a:pPr lvl="1"/>
            <a:endParaRPr lang="en-US" dirty="0"/>
          </a:p>
          <a:p>
            <a:pPr marL="458550" lvl="1" indent="0">
              <a:buNone/>
            </a:pPr>
            <a:endParaRPr lang="en-US" dirty="0"/>
          </a:p>
          <a:p>
            <a:pPr marL="458550" lvl="1" indent="0">
              <a:buNone/>
            </a:pPr>
            <a:endParaRPr lang="en-US" dirty="0"/>
          </a:p>
          <a:p>
            <a:pPr lvl="1"/>
            <a:r>
              <a:rPr lang="en-US" b="1" dirty="0"/>
              <a:t>Family</a:t>
            </a:r>
          </a:p>
          <a:p>
            <a:pPr marL="458550" lvl="1" indent="0">
              <a:buNone/>
            </a:pPr>
            <a:r>
              <a:rPr lang="en-US" dirty="0"/>
              <a:t>   Family of</a:t>
            </a:r>
            <a:r>
              <a:rPr lang="en-US" dirty="0">
                <a:solidFill>
                  <a:srgbClr val="00B050"/>
                </a:solidFill>
              </a:rPr>
              <a:t> orientation </a:t>
            </a:r>
            <a:r>
              <a:rPr lang="en-US" dirty="0"/>
              <a:t>(born onto)</a:t>
            </a:r>
          </a:p>
          <a:p>
            <a:pPr marL="458550" lvl="1" indent="0">
              <a:buNone/>
            </a:pPr>
            <a:r>
              <a:rPr lang="en-US" dirty="0"/>
              <a:t>   Family of</a:t>
            </a:r>
            <a:r>
              <a:rPr lang="en-US" dirty="0">
                <a:solidFill>
                  <a:srgbClr val="FF0000"/>
                </a:solidFill>
              </a:rPr>
              <a:t> procreation </a:t>
            </a:r>
            <a:r>
              <a:rPr lang="en-US" dirty="0"/>
              <a:t>(your children)</a:t>
            </a:r>
          </a:p>
          <a:p>
            <a:pPr marL="458550" lvl="1" indent="0">
              <a:buNone/>
            </a:pPr>
            <a:endParaRPr lang="en-US" b="1" dirty="0"/>
          </a:p>
        </p:txBody>
      </p:sp>
      <p:sp>
        <p:nvSpPr>
          <p:cNvPr id="6" name="AutoShape 4">
            <a:extLst>
              <a:ext uri="{FF2B5EF4-FFF2-40B4-BE49-F238E27FC236}">
                <a16:creationId xmlns:a16="http://schemas.microsoft.com/office/drawing/2014/main" id="{36458B4A-85A6-3F42-A895-4F6CAD0D92FA}"/>
              </a:ext>
            </a:extLst>
          </p:cNvPr>
          <p:cNvSpPr>
            <a:spLocks noChangeArrowheads="1"/>
          </p:cNvSpPr>
          <p:nvPr/>
        </p:nvSpPr>
        <p:spPr bwMode="auto">
          <a:xfrm>
            <a:off x="429492" y="1094501"/>
            <a:ext cx="3158824" cy="789709"/>
          </a:xfrm>
          <a:prstGeom prst="roundRect">
            <a:avLst>
              <a:gd name="adj" fmla="val 50000"/>
            </a:avLst>
          </a:prstGeom>
          <a:solidFill>
            <a:srgbClr val="FFFF00"/>
          </a:solidFill>
          <a:ln w="38100">
            <a:solidFill>
              <a:schemeClr val="tx1"/>
            </a:solidFill>
            <a:round/>
            <a:headEnd/>
            <a:tailEnd/>
          </a:ln>
          <a:effectLst>
            <a:outerShdw dist="53882" dir="2700000" algn="ctr" rotWithShape="0">
              <a:schemeClr val="tx1"/>
            </a:outerShdw>
          </a:effectLst>
        </p:spPr>
        <p:txBody>
          <a:bodyPr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800" dirty="0">
                <a:solidFill>
                  <a:schemeClr val="tx1"/>
                </a:solidFill>
                <a:latin typeface="Arial" panose="020B0604020202020204" pitchFamily="34" charset="0"/>
              </a:rPr>
              <a:t>Social Factors</a:t>
            </a:r>
          </a:p>
        </p:txBody>
      </p:sp>
      <p:pic>
        <p:nvPicPr>
          <p:cNvPr id="5" name="Picture 4">
            <a:extLst>
              <a:ext uri="{FF2B5EF4-FFF2-40B4-BE49-F238E27FC236}">
                <a16:creationId xmlns:a16="http://schemas.microsoft.com/office/drawing/2014/main" id="{2BF93A20-7F35-E34B-858D-566B611E6EE1}"/>
              </a:ext>
            </a:extLst>
          </p:cNvPr>
          <p:cNvPicPr>
            <a:picLocks noChangeAspect="1"/>
          </p:cNvPicPr>
          <p:nvPr/>
        </p:nvPicPr>
        <p:blipFill>
          <a:blip r:embed="rId3"/>
          <a:stretch>
            <a:fillRect/>
          </a:stretch>
        </p:blipFill>
        <p:spPr>
          <a:xfrm>
            <a:off x="6214275" y="5070772"/>
            <a:ext cx="2517265" cy="1315474"/>
          </a:xfrm>
          <a:prstGeom prst="rect">
            <a:avLst/>
          </a:prstGeom>
        </p:spPr>
      </p:pic>
      <p:pic>
        <p:nvPicPr>
          <p:cNvPr id="8" name="Picture 7">
            <a:extLst>
              <a:ext uri="{FF2B5EF4-FFF2-40B4-BE49-F238E27FC236}">
                <a16:creationId xmlns:a16="http://schemas.microsoft.com/office/drawing/2014/main" id="{B9AC599B-34FB-5943-A316-F1FE4EE21471}"/>
              </a:ext>
            </a:extLst>
          </p:cNvPr>
          <p:cNvPicPr>
            <a:picLocks noChangeAspect="1"/>
          </p:cNvPicPr>
          <p:nvPr/>
        </p:nvPicPr>
        <p:blipFill>
          <a:blip r:embed="rId4"/>
          <a:stretch>
            <a:fillRect/>
          </a:stretch>
        </p:blipFill>
        <p:spPr>
          <a:xfrm>
            <a:off x="2976426" y="3767737"/>
            <a:ext cx="2578009" cy="1638877"/>
          </a:xfrm>
          <a:prstGeom prst="rect">
            <a:avLst/>
          </a:prstGeom>
        </p:spPr>
      </p:pic>
      <p:pic>
        <p:nvPicPr>
          <p:cNvPr id="10" name="Picture 9">
            <a:extLst>
              <a:ext uri="{FF2B5EF4-FFF2-40B4-BE49-F238E27FC236}">
                <a16:creationId xmlns:a16="http://schemas.microsoft.com/office/drawing/2014/main" id="{718646D8-7239-9F4F-8BC3-71D5C006120E}"/>
              </a:ext>
            </a:extLst>
          </p:cNvPr>
          <p:cNvPicPr>
            <a:picLocks noChangeAspect="1"/>
          </p:cNvPicPr>
          <p:nvPr/>
        </p:nvPicPr>
        <p:blipFill>
          <a:blip r:embed="rId5"/>
          <a:stretch>
            <a:fillRect/>
          </a:stretch>
        </p:blipFill>
        <p:spPr>
          <a:xfrm>
            <a:off x="6333717" y="1489355"/>
            <a:ext cx="2278382" cy="2278382"/>
          </a:xfrm>
          <a:prstGeom prst="rect">
            <a:avLst/>
          </a:prstGeom>
        </p:spPr>
      </p:pic>
    </p:spTree>
    <p:extLst>
      <p:ext uri="{BB962C8B-B14F-4D97-AF65-F5344CB8AC3E}">
        <p14:creationId xmlns:p14="http://schemas.microsoft.com/office/powerpoint/2010/main" val="19944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343A-3CF9-499F-9FED-12F4D0A61CE3}"/>
              </a:ext>
            </a:extLst>
          </p:cNvPr>
          <p:cNvSpPr>
            <a:spLocks noGrp="1"/>
          </p:cNvSpPr>
          <p:nvPr>
            <p:ph type="title"/>
          </p:nvPr>
        </p:nvSpPr>
        <p:spPr/>
        <p:txBody>
          <a:bodyPr/>
          <a:lstStyle/>
          <a:p>
            <a:r>
              <a:rPr lang="en-IN" dirty="0"/>
              <a:t>Reference Groups</a:t>
            </a:r>
          </a:p>
        </p:txBody>
      </p:sp>
      <p:sp>
        <p:nvSpPr>
          <p:cNvPr id="3" name="Content Placeholder 2">
            <a:extLst>
              <a:ext uri="{FF2B5EF4-FFF2-40B4-BE49-F238E27FC236}">
                <a16:creationId xmlns:a16="http://schemas.microsoft.com/office/drawing/2014/main" id="{D7CE2A48-477D-4B2A-AA12-A9B0584305DE}"/>
              </a:ext>
            </a:extLst>
          </p:cNvPr>
          <p:cNvSpPr>
            <a:spLocks noGrp="1"/>
          </p:cNvSpPr>
          <p:nvPr>
            <p:ph sz="quarter" idx="13"/>
          </p:nvPr>
        </p:nvSpPr>
        <p:spPr>
          <a:xfrm>
            <a:off x="457200" y="1554920"/>
            <a:ext cx="5569527" cy="4663335"/>
          </a:xfrm>
        </p:spPr>
        <p:txBody>
          <a:bodyPr/>
          <a:lstStyle/>
          <a:p>
            <a:r>
              <a:rPr lang="en-US" dirty="0">
                <a:solidFill>
                  <a:srgbClr val="FF0000"/>
                </a:solidFill>
              </a:rPr>
              <a:t>Primary</a:t>
            </a:r>
            <a:r>
              <a:rPr lang="en-US" dirty="0"/>
              <a:t> group is </a:t>
            </a:r>
            <a:r>
              <a:rPr lang="en-US" b="1" dirty="0"/>
              <a:t>family</a:t>
            </a:r>
          </a:p>
          <a:p>
            <a:pPr marL="432" indent="0">
              <a:buNone/>
            </a:pPr>
            <a:endParaRPr lang="en-US" dirty="0"/>
          </a:p>
          <a:p>
            <a:r>
              <a:rPr lang="en-US" dirty="0">
                <a:solidFill>
                  <a:srgbClr val="FF0000"/>
                </a:solidFill>
              </a:rPr>
              <a:t>Aspirational</a:t>
            </a:r>
            <a:r>
              <a:rPr lang="en-US" dirty="0"/>
              <a:t> groups</a:t>
            </a:r>
          </a:p>
          <a:p>
            <a:endParaRPr lang="en-US" dirty="0"/>
          </a:p>
          <a:p>
            <a:r>
              <a:rPr lang="en-US" dirty="0">
                <a:solidFill>
                  <a:srgbClr val="FF0000"/>
                </a:solidFill>
              </a:rPr>
              <a:t>Dissociative</a:t>
            </a:r>
            <a:r>
              <a:rPr lang="en-US" dirty="0"/>
              <a:t> groups (reject)</a:t>
            </a:r>
          </a:p>
          <a:p>
            <a:endParaRPr lang="en-US" b="1" dirty="0"/>
          </a:p>
          <a:p>
            <a:r>
              <a:rPr lang="en-US" b="1" dirty="0"/>
              <a:t>Opinion leader</a:t>
            </a:r>
            <a:r>
              <a:rPr lang="en-US" dirty="0"/>
              <a:t> or </a:t>
            </a:r>
            <a:r>
              <a:rPr lang="en-US" b="1" dirty="0"/>
              <a:t>influencer</a:t>
            </a:r>
            <a:r>
              <a:rPr lang="en-US" dirty="0"/>
              <a:t> offers informal advice or information about a specific product or product category</a:t>
            </a:r>
          </a:p>
        </p:txBody>
      </p:sp>
      <p:pic>
        <p:nvPicPr>
          <p:cNvPr id="4" name="Picture 3">
            <a:extLst>
              <a:ext uri="{FF2B5EF4-FFF2-40B4-BE49-F238E27FC236}">
                <a16:creationId xmlns:a16="http://schemas.microsoft.com/office/drawing/2014/main" id="{79D1B85B-285A-5F42-8D90-FEACE8D4A2AB}"/>
              </a:ext>
            </a:extLst>
          </p:cNvPr>
          <p:cNvPicPr>
            <a:picLocks noChangeAspect="1"/>
          </p:cNvPicPr>
          <p:nvPr/>
        </p:nvPicPr>
        <p:blipFill>
          <a:blip r:embed="rId3"/>
          <a:stretch>
            <a:fillRect/>
          </a:stretch>
        </p:blipFill>
        <p:spPr>
          <a:xfrm>
            <a:off x="6465456" y="3778704"/>
            <a:ext cx="2032000" cy="2578100"/>
          </a:xfrm>
          <a:prstGeom prst="rect">
            <a:avLst/>
          </a:prstGeom>
        </p:spPr>
      </p:pic>
      <p:pic>
        <p:nvPicPr>
          <p:cNvPr id="7" name="Picture 6">
            <a:extLst>
              <a:ext uri="{FF2B5EF4-FFF2-40B4-BE49-F238E27FC236}">
                <a16:creationId xmlns:a16="http://schemas.microsoft.com/office/drawing/2014/main" id="{5BC4497A-DB16-2A43-8679-79773E3DDFB1}"/>
              </a:ext>
            </a:extLst>
          </p:cNvPr>
          <p:cNvPicPr>
            <a:picLocks noChangeAspect="1"/>
          </p:cNvPicPr>
          <p:nvPr/>
        </p:nvPicPr>
        <p:blipFill>
          <a:blip r:embed="rId4"/>
          <a:stretch>
            <a:fillRect/>
          </a:stretch>
        </p:blipFill>
        <p:spPr>
          <a:xfrm>
            <a:off x="3642013" y="2141156"/>
            <a:ext cx="2273877" cy="1709814"/>
          </a:xfrm>
          <a:prstGeom prst="rect">
            <a:avLst/>
          </a:prstGeom>
        </p:spPr>
      </p:pic>
      <p:pic>
        <p:nvPicPr>
          <p:cNvPr id="8" name="Picture 7">
            <a:extLst>
              <a:ext uri="{FF2B5EF4-FFF2-40B4-BE49-F238E27FC236}">
                <a16:creationId xmlns:a16="http://schemas.microsoft.com/office/drawing/2014/main" id="{646B4052-A447-E445-BAF1-0C412FF9E296}"/>
              </a:ext>
            </a:extLst>
          </p:cNvPr>
          <p:cNvPicPr>
            <a:picLocks noChangeAspect="1"/>
          </p:cNvPicPr>
          <p:nvPr/>
        </p:nvPicPr>
        <p:blipFill>
          <a:blip r:embed="rId5"/>
          <a:stretch>
            <a:fillRect/>
          </a:stretch>
        </p:blipFill>
        <p:spPr>
          <a:xfrm>
            <a:off x="6026725" y="1132534"/>
            <a:ext cx="2544819" cy="1721495"/>
          </a:xfrm>
          <a:prstGeom prst="rect">
            <a:avLst/>
          </a:prstGeom>
        </p:spPr>
      </p:pic>
    </p:spTree>
    <p:extLst>
      <p:ext uri="{BB962C8B-B14F-4D97-AF65-F5344CB8AC3E}">
        <p14:creationId xmlns:p14="http://schemas.microsoft.com/office/powerpoint/2010/main" val="193688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9989-76B9-435A-A49F-A1AF691A7C7C}"/>
              </a:ext>
            </a:extLst>
          </p:cNvPr>
          <p:cNvSpPr>
            <a:spLocks noGrp="1"/>
          </p:cNvSpPr>
          <p:nvPr>
            <p:ph type="title"/>
          </p:nvPr>
        </p:nvSpPr>
        <p:spPr>
          <a:xfrm>
            <a:off x="-441377" y="-283395"/>
            <a:ext cx="9987157" cy="1097279"/>
          </a:xfrm>
        </p:spPr>
        <p:txBody>
          <a:bodyPr/>
          <a:lstStyle/>
          <a:p>
            <a:r>
              <a:rPr lang="en-US" sz="3200" dirty="0"/>
              <a:t>       </a:t>
            </a:r>
            <a:r>
              <a:rPr lang="en-US" sz="4000" dirty="0"/>
              <a:t>Influences on Consumer Behavior </a:t>
            </a:r>
            <a:endParaRPr lang="en-IN" sz="4000" b="0" dirty="0"/>
          </a:p>
        </p:txBody>
      </p:sp>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457199" y="1960207"/>
            <a:ext cx="5292437" cy="4426752"/>
          </a:xfrm>
        </p:spPr>
        <p:txBody>
          <a:bodyPr/>
          <a:lstStyle/>
          <a:p>
            <a:endParaRPr lang="en-US" sz="2800" b="1" dirty="0">
              <a:solidFill>
                <a:srgbClr val="007FA3"/>
              </a:solidFill>
            </a:endParaRPr>
          </a:p>
          <a:p>
            <a:pPr lvl="1"/>
            <a:r>
              <a:rPr lang="en-US" b="1" dirty="0"/>
              <a:t>Age/life cycle stage</a:t>
            </a:r>
          </a:p>
          <a:p>
            <a:pPr marL="458550" lvl="1" indent="0">
              <a:buNone/>
            </a:pPr>
            <a:endParaRPr lang="en-US" b="1" dirty="0"/>
          </a:p>
          <a:p>
            <a:pPr lvl="1"/>
            <a:r>
              <a:rPr lang="en-US" b="1" dirty="0"/>
              <a:t>Occupation and economic circumstances</a:t>
            </a:r>
          </a:p>
          <a:p>
            <a:pPr marL="458550" lvl="1" indent="0">
              <a:buNone/>
            </a:pPr>
            <a:endParaRPr lang="en-US" b="1" dirty="0"/>
          </a:p>
          <a:p>
            <a:pPr lvl="1"/>
            <a:r>
              <a:rPr lang="en-US" b="1" dirty="0"/>
              <a:t>Personality and self-concept</a:t>
            </a:r>
          </a:p>
          <a:p>
            <a:pPr lvl="1"/>
            <a:endParaRPr lang="en-US" b="1" dirty="0"/>
          </a:p>
          <a:p>
            <a:pPr lvl="1"/>
            <a:r>
              <a:rPr lang="en-US" b="1" dirty="0"/>
              <a:t>Lifestyle (A.I.O) and values</a:t>
            </a:r>
          </a:p>
        </p:txBody>
      </p:sp>
      <p:sp>
        <p:nvSpPr>
          <p:cNvPr id="5" name="AutoShape 4">
            <a:extLst>
              <a:ext uri="{FF2B5EF4-FFF2-40B4-BE49-F238E27FC236}">
                <a16:creationId xmlns:a16="http://schemas.microsoft.com/office/drawing/2014/main" id="{0216175D-76FC-9140-AB15-9AB13DC3F6ED}"/>
              </a:ext>
            </a:extLst>
          </p:cNvPr>
          <p:cNvSpPr>
            <a:spLocks noChangeArrowheads="1"/>
          </p:cNvSpPr>
          <p:nvPr/>
        </p:nvSpPr>
        <p:spPr bwMode="auto">
          <a:xfrm>
            <a:off x="845122" y="1025234"/>
            <a:ext cx="3255818" cy="692727"/>
          </a:xfrm>
          <a:prstGeom prst="roundRect">
            <a:avLst>
              <a:gd name="adj" fmla="val 50000"/>
            </a:avLst>
          </a:prstGeom>
          <a:solidFill>
            <a:srgbClr val="92D050"/>
          </a:solidFill>
          <a:ln w="38100">
            <a:solidFill>
              <a:schemeClr val="tx1"/>
            </a:solidFill>
            <a:round/>
            <a:headEnd/>
            <a:tailEnd/>
          </a:ln>
          <a:effectLst>
            <a:outerShdw dist="53882" dir="2700000" algn="ctr" rotWithShape="0">
              <a:schemeClr val="tx1"/>
            </a:outerShdw>
          </a:effectLst>
        </p:spPr>
        <p:txBody>
          <a:bodyPr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800" dirty="0">
                <a:solidFill>
                  <a:schemeClr val="tx1"/>
                </a:solidFill>
                <a:latin typeface="Arial" panose="020B0604020202020204" pitchFamily="34" charset="0"/>
              </a:rPr>
              <a:t>Personal Factors</a:t>
            </a:r>
          </a:p>
        </p:txBody>
      </p:sp>
      <p:pic>
        <p:nvPicPr>
          <p:cNvPr id="8" name="Picture 7">
            <a:extLst>
              <a:ext uri="{FF2B5EF4-FFF2-40B4-BE49-F238E27FC236}">
                <a16:creationId xmlns:a16="http://schemas.microsoft.com/office/drawing/2014/main" id="{E8C85773-AC21-3741-BA6E-C0187B22512B}"/>
              </a:ext>
            </a:extLst>
          </p:cNvPr>
          <p:cNvPicPr>
            <a:picLocks noChangeAspect="1"/>
          </p:cNvPicPr>
          <p:nvPr/>
        </p:nvPicPr>
        <p:blipFill>
          <a:blip r:embed="rId3"/>
          <a:stretch>
            <a:fillRect/>
          </a:stretch>
        </p:blipFill>
        <p:spPr>
          <a:xfrm>
            <a:off x="5343812" y="1303480"/>
            <a:ext cx="2179205" cy="1743364"/>
          </a:xfrm>
          <a:prstGeom prst="rect">
            <a:avLst/>
          </a:prstGeom>
        </p:spPr>
      </p:pic>
      <p:pic>
        <p:nvPicPr>
          <p:cNvPr id="9" name="Picture 8">
            <a:extLst>
              <a:ext uri="{FF2B5EF4-FFF2-40B4-BE49-F238E27FC236}">
                <a16:creationId xmlns:a16="http://schemas.microsoft.com/office/drawing/2014/main" id="{F823625D-649D-B24D-9134-AF5DF2FD3B99}"/>
              </a:ext>
            </a:extLst>
          </p:cNvPr>
          <p:cNvPicPr>
            <a:picLocks noChangeAspect="1"/>
          </p:cNvPicPr>
          <p:nvPr/>
        </p:nvPicPr>
        <p:blipFill>
          <a:blip r:embed="rId4"/>
          <a:stretch>
            <a:fillRect/>
          </a:stretch>
        </p:blipFill>
        <p:spPr>
          <a:xfrm>
            <a:off x="5994976" y="3256296"/>
            <a:ext cx="2750195" cy="1335809"/>
          </a:xfrm>
          <a:prstGeom prst="rect">
            <a:avLst/>
          </a:prstGeom>
        </p:spPr>
      </p:pic>
      <p:pic>
        <p:nvPicPr>
          <p:cNvPr id="10" name="Picture 9">
            <a:extLst>
              <a:ext uri="{FF2B5EF4-FFF2-40B4-BE49-F238E27FC236}">
                <a16:creationId xmlns:a16="http://schemas.microsoft.com/office/drawing/2014/main" id="{DB84A72A-34C6-6640-8D6C-FCD9E31A68DA}"/>
              </a:ext>
            </a:extLst>
          </p:cNvPr>
          <p:cNvPicPr>
            <a:picLocks noChangeAspect="1"/>
          </p:cNvPicPr>
          <p:nvPr/>
        </p:nvPicPr>
        <p:blipFill>
          <a:blip r:embed="rId5"/>
          <a:stretch>
            <a:fillRect/>
          </a:stretch>
        </p:blipFill>
        <p:spPr>
          <a:xfrm>
            <a:off x="5825291" y="4649079"/>
            <a:ext cx="3089564" cy="1737880"/>
          </a:xfrm>
          <a:prstGeom prst="rect">
            <a:avLst/>
          </a:prstGeom>
        </p:spPr>
      </p:pic>
    </p:spTree>
    <p:extLst>
      <p:ext uri="{BB962C8B-B14F-4D97-AF65-F5344CB8AC3E}">
        <p14:creationId xmlns:p14="http://schemas.microsoft.com/office/powerpoint/2010/main" val="43082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9989-76B9-435A-A49F-A1AF691A7C7C}"/>
              </a:ext>
            </a:extLst>
          </p:cNvPr>
          <p:cNvSpPr>
            <a:spLocks noGrp="1"/>
          </p:cNvSpPr>
          <p:nvPr>
            <p:ph type="title"/>
          </p:nvPr>
        </p:nvSpPr>
        <p:spPr>
          <a:xfrm>
            <a:off x="556153" y="-117149"/>
            <a:ext cx="8547671" cy="1097279"/>
          </a:xfrm>
        </p:spPr>
        <p:txBody>
          <a:bodyPr/>
          <a:lstStyle/>
          <a:p>
            <a:r>
              <a:rPr lang="en-US" dirty="0"/>
              <a:t>Consumer Psychological Processes</a:t>
            </a:r>
            <a:endParaRPr lang="en-IN" b="0" dirty="0"/>
          </a:p>
        </p:txBody>
      </p:sp>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457200" y="1821639"/>
            <a:ext cx="3922776" cy="3754437"/>
          </a:xfrm>
        </p:spPr>
        <p:txBody>
          <a:bodyPr/>
          <a:lstStyle/>
          <a:p>
            <a:r>
              <a:rPr lang="en-US" b="1" dirty="0"/>
              <a:t>Motivation</a:t>
            </a:r>
          </a:p>
          <a:p>
            <a:pPr marL="432" indent="0">
              <a:buNone/>
            </a:pPr>
            <a:endParaRPr lang="en-US" b="1" dirty="0"/>
          </a:p>
          <a:p>
            <a:r>
              <a:rPr lang="en-US" b="1" dirty="0"/>
              <a:t>Perception</a:t>
            </a:r>
          </a:p>
          <a:p>
            <a:pPr marL="432" indent="0">
              <a:buNone/>
            </a:pPr>
            <a:endParaRPr lang="en-US" b="1" dirty="0"/>
          </a:p>
          <a:p>
            <a:r>
              <a:rPr lang="en-US" b="1" dirty="0"/>
              <a:t>Learning</a:t>
            </a:r>
          </a:p>
          <a:p>
            <a:pPr marL="432" indent="0">
              <a:buNone/>
            </a:pPr>
            <a:endParaRPr lang="en-US" b="1" dirty="0"/>
          </a:p>
          <a:p>
            <a:r>
              <a:rPr lang="en-US" b="1" dirty="0"/>
              <a:t>Memory</a:t>
            </a:r>
          </a:p>
          <a:p>
            <a:pPr marL="432" indent="0">
              <a:buNone/>
            </a:pPr>
            <a:endParaRPr lang="en-US" dirty="0"/>
          </a:p>
        </p:txBody>
      </p:sp>
      <p:pic>
        <p:nvPicPr>
          <p:cNvPr id="6" name="Picture 5">
            <a:extLst>
              <a:ext uri="{FF2B5EF4-FFF2-40B4-BE49-F238E27FC236}">
                <a16:creationId xmlns:a16="http://schemas.microsoft.com/office/drawing/2014/main" id="{DACB3CDF-31DE-8A4D-B9C5-599837D659AE}"/>
              </a:ext>
            </a:extLst>
          </p:cNvPr>
          <p:cNvPicPr>
            <a:picLocks noChangeAspect="1"/>
          </p:cNvPicPr>
          <p:nvPr/>
        </p:nvPicPr>
        <p:blipFill>
          <a:blip r:embed="rId3"/>
          <a:stretch>
            <a:fillRect/>
          </a:stretch>
        </p:blipFill>
        <p:spPr>
          <a:xfrm>
            <a:off x="5194300" y="1346200"/>
            <a:ext cx="3492500" cy="2590800"/>
          </a:xfrm>
          <a:prstGeom prst="rect">
            <a:avLst/>
          </a:prstGeom>
        </p:spPr>
      </p:pic>
      <p:pic>
        <p:nvPicPr>
          <p:cNvPr id="9" name="Picture 8">
            <a:extLst>
              <a:ext uri="{FF2B5EF4-FFF2-40B4-BE49-F238E27FC236}">
                <a16:creationId xmlns:a16="http://schemas.microsoft.com/office/drawing/2014/main" id="{FA666A6B-C2FC-6647-989D-483AE6F62758}"/>
              </a:ext>
            </a:extLst>
          </p:cNvPr>
          <p:cNvPicPr>
            <a:picLocks noChangeAspect="1"/>
          </p:cNvPicPr>
          <p:nvPr/>
        </p:nvPicPr>
        <p:blipFill>
          <a:blip r:embed="rId4"/>
          <a:stretch>
            <a:fillRect/>
          </a:stretch>
        </p:blipFill>
        <p:spPr>
          <a:xfrm>
            <a:off x="5441461" y="4168486"/>
            <a:ext cx="2998177" cy="1996786"/>
          </a:xfrm>
          <a:prstGeom prst="rect">
            <a:avLst/>
          </a:prstGeom>
        </p:spPr>
      </p:pic>
    </p:spTree>
    <p:extLst>
      <p:ext uri="{BB962C8B-B14F-4D97-AF65-F5344CB8AC3E}">
        <p14:creationId xmlns:p14="http://schemas.microsoft.com/office/powerpoint/2010/main" val="275120063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148399</TotalTime>
  <Words>2161</Words>
  <Application>Microsoft Macintosh PowerPoint</Application>
  <PresentationFormat>On-screen Show (4:3)</PresentationFormat>
  <Paragraphs>191</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MS PGothic</vt:lpstr>
      <vt:lpstr>Times New Roman</vt:lpstr>
      <vt:lpstr>Noto Sans Symbols</vt:lpstr>
      <vt:lpstr>Arial</vt:lpstr>
      <vt:lpstr>Avenir Black</vt:lpstr>
      <vt:lpstr>Verdana</vt:lpstr>
      <vt:lpstr>USHE</vt:lpstr>
      <vt:lpstr>USHE_slide options</vt:lpstr>
      <vt:lpstr>Marketing Management</vt:lpstr>
      <vt:lpstr>          Model of Consumer Behavior</vt:lpstr>
      <vt:lpstr>  External Macro Environment Marketing Context </vt:lpstr>
      <vt:lpstr> Influences on Consumer Behavior                 Consumer Characteristics</vt:lpstr>
      <vt:lpstr>         Influences on Consumer Behavior </vt:lpstr>
      <vt:lpstr>        Influences on Consumer Behavior </vt:lpstr>
      <vt:lpstr>Reference Groups</vt:lpstr>
      <vt:lpstr>       Influences on Consumer Behavior </vt:lpstr>
      <vt:lpstr>Consumer Psychological Processes</vt:lpstr>
      <vt:lpstr>Motivation</vt:lpstr>
      <vt:lpstr>   Maslow’s Hierarchy of Needs</vt:lpstr>
      <vt:lpstr>PowerPoint Presentation</vt:lpstr>
      <vt:lpstr>   Perception</vt:lpstr>
      <vt:lpstr>     The Consumer Buying/Decision Process</vt:lpstr>
      <vt:lpstr>The Buying/Decision Process </vt:lpstr>
      <vt:lpstr>The Buying Decision Process </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3, Analyzing Consumer Markets</dc:title>
  <dc:subject>Business</dc:subject>
  <dc:creator>Kotler/Keller/Chernev</dc:creator>
  <cp:keywords>Marketing Management</cp:keywords>
  <dc:description>Long description alt-text is inserted in the notes pane.</dc:description>
  <cp:lastModifiedBy>Paul Galvani</cp:lastModifiedBy>
  <cp:revision>854</cp:revision>
  <cp:lastPrinted>2021-12-19T16:19:06Z</cp:lastPrinted>
  <dcterms:modified xsi:type="dcterms:W3CDTF">2022-05-10T15:28:59Z</dcterms:modified>
</cp:coreProperties>
</file>