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3" r:id="rId1"/>
    <p:sldMasterId id="2147483659" r:id="rId2"/>
  </p:sldMasterIdLst>
  <p:notesMasterIdLst>
    <p:notesMasterId r:id="rId15"/>
  </p:notesMasterIdLst>
  <p:handoutMasterIdLst>
    <p:handoutMasterId r:id="rId16"/>
  </p:handoutMasterIdLst>
  <p:sldIdLst>
    <p:sldId id="330" r:id="rId3"/>
    <p:sldId id="453" r:id="rId4"/>
    <p:sldId id="454" r:id="rId5"/>
    <p:sldId id="455" r:id="rId6"/>
    <p:sldId id="457" r:id="rId7"/>
    <p:sldId id="458" r:id="rId8"/>
    <p:sldId id="460" r:id="rId9"/>
    <p:sldId id="420" r:id="rId10"/>
    <p:sldId id="461" r:id="rId11"/>
    <p:sldId id="472" r:id="rId12"/>
    <p:sldId id="409" r:id="rId13"/>
    <p:sldId id="482"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Noto Sans Symbols" panose="020B050204050402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7" pos="6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SP" initials="SP" lastIdx="3" clrIdx="7">
    <p:extLst>
      <p:ext uri="{19B8F6BF-5375-455C-9EA6-DF929625EA0E}">
        <p15:presenceInfo xmlns:p15="http://schemas.microsoft.com/office/powerpoint/2012/main" userId="SP" providerId="None"/>
      </p:ext>
    </p:extLst>
  </p:cmAuthor>
  <p:cmAuthor id="1" name="Ruchi Sachdev" initials="" lastIdx="8" clrIdx="1"/>
  <p:cmAuthor id="8" name="Sugandh Juneja" initials="SJ" lastIdx="1" clrIdx="8">
    <p:extLst>
      <p:ext uri="{19B8F6BF-5375-455C-9EA6-DF929625EA0E}">
        <p15:presenceInfo xmlns:p15="http://schemas.microsoft.com/office/powerpoint/2012/main" userId="Sugandh Juneja" providerId="None"/>
      </p:ext>
    </p:extLst>
  </p:cmAuthor>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6" autoAdjust="0"/>
    <p:restoredTop sz="82466" autoAdjust="0"/>
  </p:normalViewPr>
  <p:slideViewPr>
    <p:cSldViewPr snapToGrid="0" snapToObjects="1">
      <p:cViewPr varScale="1">
        <p:scale>
          <a:sx n="92" d="100"/>
          <a:sy n="92" d="100"/>
        </p:scale>
        <p:origin x="2824" y="184"/>
      </p:cViewPr>
      <p:guideLst>
        <p:guide orient="horz" pos="4042"/>
        <p:guide pos="295"/>
        <p:guide orient="horz" pos="4178"/>
        <p:guide orient="horz" pos="119"/>
        <p:guide orient="horz" pos="709"/>
        <p:guide orient="horz" pos="1071"/>
        <p:guide pos="635"/>
      </p:guideLst>
    </p:cSldViewPr>
  </p:slideViewPr>
  <p:outlineViewPr>
    <p:cViewPr>
      <p:scale>
        <a:sx n="33" d="100"/>
        <a:sy n="33" d="100"/>
      </p:scale>
      <p:origin x="0" y="-1794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Figure 2.5 shows how the seven marketing tactics </a:t>
            </a:r>
            <a:r>
              <a:rPr lang="en-US" dirty="0"/>
              <a:t>can be regarded as a process of designing, communicating, and delivering customer value. The value-design aspect of the offering comprises the product, service, brand, price, and incentives, while communication and distribution form the information-value and delivery-value aspects of the process.</a:t>
            </a:r>
          </a:p>
          <a:p>
            <a:endParaRPr lang="en-US"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illustration is divided into three parts. Developing value at the top includes Product, Service, brand, Price, and incentives. Communicating value on the left includes Communication and delivering value on the right includes Distribution. Arrows follow all values from three dimensions at the center labeled value.</a:t>
            </a:r>
            <a:endParaRPr lang="en-IN" sz="18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067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5CBB596D-18F5-5443-AE13-D92FED09C245}"/>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5FCDDCF7-0709-BB43-A742-48F9B27A1F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Many years ago, McCarthy classified various marketing activities into marketing-mix tools of four broad kinds, which he called the four Ps of marketing: product, price, place, and promotion. The marketing variables under each P are shown in Figure 1.5.</a:t>
            </a:r>
          </a:p>
        </p:txBody>
      </p:sp>
      <p:sp>
        <p:nvSpPr>
          <p:cNvPr id="68611" name="Slide Number Placeholder 3">
            <a:extLst>
              <a:ext uri="{FF2B5EF4-FFF2-40B4-BE49-F238E27FC236}">
                <a16:creationId xmlns:a16="http://schemas.microsoft.com/office/drawing/2014/main" id="{EB7D0D80-0C58-9241-A768-1DBD565288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62000" indent="-292100">
              <a:spcBef>
                <a:spcPct val="30000"/>
              </a:spcBef>
              <a:defRPr sz="1200">
                <a:solidFill>
                  <a:schemeClr val="tx1"/>
                </a:solidFill>
                <a:latin typeface="Arial" panose="020B0604020202020204" pitchFamily="34" charset="0"/>
                <a:ea typeface="MS PGothic" panose="020B0600070205080204" pitchFamily="34" charset="-128"/>
              </a:defRPr>
            </a:lvl2pPr>
            <a:lvl3pPr marL="1173163" indent="-233363">
              <a:spcBef>
                <a:spcPct val="30000"/>
              </a:spcBef>
              <a:defRPr sz="1200">
                <a:solidFill>
                  <a:schemeClr val="tx1"/>
                </a:solidFill>
                <a:latin typeface="Arial" panose="020B0604020202020204" pitchFamily="34" charset="0"/>
                <a:ea typeface="MS PGothic" panose="020B0600070205080204" pitchFamily="34" charset="-128"/>
              </a:defRPr>
            </a:lvl3pPr>
            <a:lvl4pPr marL="1643063" indent="-233363">
              <a:spcBef>
                <a:spcPct val="30000"/>
              </a:spcBef>
              <a:defRPr sz="1200">
                <a:solidFill>
                  <a:schemeClr val="tx1"/>
                </a:solidFill>
                <a:latin typeface="Arial" panose="020B0604020202020204" pitchFamily="34" charset="0"/>
                <a:ea typeface="MS PGothic" panose="020B0600070205080204" pitchFamily="34" charset="-128"/>
              </a:defRPr>
            </a:lvl4pPr>
            <a:lvl5pPr marL="2112963" indent="-233363">
              <a:spcBef>
                <a:spcPct val="30000"/>
              </a:spcBef>
              <a:defRPr sz="1200">
                <a:solidFill>
                  <a:schemeClr val="tx1"/>
                </a:solidFill>
                <a:latin typeface="Arial" panose="020B0604020202020204" pitchFamily="34" charset="0"/>
                <a:ea typeface="MS PGothic"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4FF99E2-B123-D94F-87D7-5FFD0872B11E}"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94314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executive summary </a:t>
            </a:r>
            <a:r>
              <a:rPr lang="en-US" dirty="0"/>
              <a:t>can be regarded as the “elevator pitch” for the marketing plan. It presents a streamlined and succinct overview of the company’s goal and the proposed course of action. Typically, the executive summary consists of one or two pages that outline the pertinent issues faced by the company—an opportunity, a threat, or a performance gap—and the proposed action plan.</a:t>
            </a:r>
          </a:p>
          <a:p>
            <a:endParaRPr lang="en-US" dirty="0">
              <a:latin typeface="Arial" panose="020B0604020202020204" pitchFamily="34" charset="0"/>
            </a:endParaRPr>
          </a:p>
          <a:p>
            <a:r>
              <a:rPr lang="en-US" dirty="0"/>
              <a:t>The situation overview provides an overall evaluation of the environment in which the company operates, as well as of the markets in which the company competes and/or will compete. Thus, the situation overview is composed of two sections: the company overview that outlines the company’s history, culture, resources (competencies, assets, and offerings, and the market overview that outlines the markets in which the company currently manages offerings and those that the company could potentially target for future offerings.</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755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2.1 shows the strategic planning process. Generally speaking, marketing planning and management can occur on three different levels: corporate, business unit, and specific market offering. </a:t>
            </a:r>
          </a:p>
          <a:p>
            <a:endParaRPr lang="en-US" dirty="0"/>
          </a:p>
          <a:p>
            <a:r>
              <a:rPr lang="en-US" dirty="0"/>
              <a:t>Corporate headquarters is responsible for designing a corporate strategic plan to guide the whole enterprise. It makes decisions on the amount of resources to allocate to each business unit, as well as on which businesses to start or eliminate. </a:t>
            </a:r>
          </a:p>
          <a:p>
            <a:endParaRPr lang="en-US" dirty="0"/>
          </a:p>
          <a:p>
            <a:r>
              <a:rPr lang="en-US" dirty="0"/>
              <a:t>Each business unit develops a plan to carry that business unit into a profitable future. </a:t>
            </a:r>
          </a:p>
          <a:p>
            <a:endParaRPr lang="en-US" dirty="0"/>
          </a:p>
          <a:p>
            <a:r>
              <a:rPr lang="en-US" dirty="0"/>
              <a:t>Finally, each market offering involves a marketing plan for achieving its objectives.</a:t>
            </a: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696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undertake four planning activities: defining the corporate mission, building the corporate culture, establishing strategic business units, and assigning resources to each strategic business unit.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112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mission is a clear, concise, and enduring statement of the reasons for an organization’s existence. Often referred to as its core purpose, a company’s mission is a long-term goal that provides company employees and management with a shared sense of purpose, direction, and opportunity.</a:t>
            </a:r>
          </a:p>
          <a:p>
            <a:endParaRPr lang="en-US" dirty="0"/>
          </a:p>
          <a:p>
            <a:r>
              <a:rPr lang="en-US" dirty="0"/>
              <a:t>To define its mission, a company should address Peter Drucker’s classic questions: What is our business? Who is the customer? What is of value to the customer? What will our business be? What should our business be? </a:t>
            </a:r>
          </a:p>
          <a:p>
            <a:endParaRPr lang="en-US" dirty="0"/>
          </a:p>
          <a:p>
            <a:r>
              <a:rPr lang="en-US" dirty="0"/>
              <a:t>These simple-sounding questions are among the most difficult a company will ever face. Successful companies continuously ask and answer them.</a:t>
            </a:r>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996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viable corporate culture is often the key to market success, as the experience of Southwest Airlines shows.</a:t>
            </a:r>
          </a:p>
          <a:p>
            <a:endParaRPr lang="en-US" dirty="0"/>
          </a:p>
          <a:p>
            <a:r>
              <a:rPr lang="en-US" dirty="0"/>
              <a:t>What exactly is a </a:t>
            </a:r>
            <a:r>
              <a:rPr lang="en-US" i="1" dirty="0"/>
              <a:t>corporate culture</a:t>
            </a:r>
            <a:r>
              <a:rPr lang="en-US" dirty="0"/>
              <a:t>? Some define it as “the shared experiences, stories, beliefs, and norms that characterize an organization.” </a:t>
            </a:r>
          </a:p>
          <a:p>
            <a:r>
              <a:rPr lang="en-US" dirty="0"/>
              <a:t>Walk into any company and the first thing that strikes you is the corporate culture—the way people dress, talk to one another, and greet customers.</a:t>
            </a:r>
          </a:p>
          <a:p>
            <a:endParaRPr lang="en-US" dirty="0"/>
          </a:p>
          <a:p>
            <a:r>
              <a:rPr lang="en-US" dirty="0"/>
              <a:t>A customer-centric culture can affect all aspects of an organization. Enterprise Rent-A-Car features its own employees in its latest “The Enterprise Way” ad campaign. Through its “Making It Right” training program, Enterprise empowers all employees to make their own decisions. One ad in the campaign, themed “Fix Any Problem,” reinforces how any local Enterprise outlet has the authority to take actions that maximize customer satisfaction.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389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large companies manage a portfolio of different businesses often referred to as strategic business units, each requiring its own strategy. </a:t>
            </a:r>
          </a:p>
          <a:p>
            <a:endParaRPr lang="en-US" dirty="0"/>
          </a:p>
          <a:p>
            <a:r>
              <a:rPr lang="en-US" dirty="0"/>
              <a:t>A </a:t>
            </a:r>
            <a:r>
              <a:rPr lang="en-US" i="1" dirty="0"/>
              <a:t>strategic business unit (SBU) </a:t>
            </a:r>
            <a:r>
              <a:rPr lang="en-US" dirty="0"/>
              <a:t>has three characteristics:</a:t>
            </a:r>
          </a:p>
          <a:p>
            <a:r>
              <a:rPr lang="en-US" dirty="0"/>
              <a:t>(1) It is a single business, or a collection of related businesses, that can exist separately from the rest of the company; (2) It has its own set of competitors; and (3) It has a manager responsible for strategic planning and profit performance, who controls most of the factors affecting profit.</a:t>
            </a: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544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it has defined its SBUs, management must decide how to allocate corporate resources to each unit. This is often done by assessing each SBU’s competitive advantage and the attractiveness of the market in which it operates. </a:t>
            </a:r>
          </a:p>
          <a:p>
            <a:endParaRPr lang="en-US" dirty="0"/>
          </a:p>
          <a:p>
            <a:r>
              <a:rPr lang="en-US" dirty="0"/>
              <a:t>When assessing individual business units, a company might also consider existing synergies among them. Such synergies can be related to company processes (e.g., research and development, manufacturing, and distribution) or to personnel (e.g., experienced management, qualified engineers, and knowledgeable sales force). </a:t>
            </a:r>
          </a:p>
          <a:p>
            <a:endParaRPr lang="en-US" dirty="0"/>
          </a:p>
          <a:p>
            <a:r>
              <a:rPr lang="en-US" dirty="0"/>
              <a:t>Based on the assessment of its portfolio of business units, the company could decide whether to grow, “harvest” (or draw cash from), or hold on to a particular business. </a:t>
            </a:r>
          </a:p>
          <a:p>
            <a:endParaRPr lang="en-US" dirty="0"/>
          </a:p>
          <a:p>
            <a:r>
              <a:rPr lang="en-US" dirty="0"/>
              <a:t>Portfolio management focuses on two types of factors: (1) opportunities presented by a particular industry or market and (2) the company’s resources, which determine its ability to take advantage of the identified opportunities. Here, market opportunities are typically defined in terms of overall market/ industry attractiveness factors such as its size, growth, and profitability. A company’s resources, on the other hand, reflect its competitive position in the marketplace and are often measured in terms of factors such as strategic assets, core competencies, and market share.</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312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A7044EC-E5F0-384C-BC5D-6B6919287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84C4674-91B2-B640-A33D-8A8A59E13E9F}" type="slidenum">
              <a:rPr lang="en-US" altLang="en-US" smtClean="0"/>
              <a:pPr>
                <a:spcBef>
                  <a:spcPct val="0"/>
                </a:spcBef>
              </a:pPr>
              <a:t>8</a:t>
            </a:fld>
            <a:endParaRPr lang="en-US" altLang="en-US"/>
          </a:p>
        </p:txBody>
      </p:sp>
      <p:sp>
        <p:nvSpPr>
          <p:cNvPr id="46082" name="Rectangle 2">
            <a:extLst>
              <a:ext uri="{FF2B5EF4-FFF2-40B4-BE49-F238E27FC236}">
                <a16:creationId xmlns:a16="http://schemas.microsoft.com/office/drawing/2014/main" id="{F9F36303-506D-204A-AC8D-DEFE0F11F24A}"/>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25238CF9-9E3F-824E-8E78-DA254D06C1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overall evaluation of a company</a:t>
            </a:r>
            <a:r>
              <a:rPr lang="ja-JP" altLang="en-US">
                <a:latin typeface="Arial" panose="020B0604020202020204" pitchFamily="34" charset="0"/>
              </a:rPr>
              <a:t>’</a:t>
            </a:r>
            <a:r>
              <a:rPr lang="en-US" altLang="ja-JP">
                <a:latin typeface="Arial" panose="020B0604020202020204" pitchFamily="34" charset="0"/>
              </a:rPr>
              <a:t>s strengths, weaknesses, opportunities, and threats is called SWOT analysis. It</a:t>
            </a:r>
            <a:r>
              <a:rPr lang="ja-JP" altLang="en-US">
                <a:latin typeface="Arial" panose="020B0604020202020204" pitchFamily="34" charset="0"/>
              </a:rPr>
              <a:t>’</a:t>
            </a:r>
            <a:r>
              <a:rPr lang="en-US" altLang="ja-JP">
                <a:latin typeface="Arial" panose="020B0604020202020204" pitchFamily="34" charset="0"/>
              </a:rPr>
              <a:t>s a way of monitoring the external and internal marketing environment.</a:t>
            </a:r>
            <a:endParaRPr lang="en-US" altLang="en-US">
              <a:latin typeface="Arial" panose="020B0604020202020204" pitchFamily="34" charset="0"/>
            </a:endParaRPr>
          </a:p>
        </p:txBody>
      </p:sp>
    </p:spTree>
    <p:extLst>
      <p:ext uri="{BB962C8B-B14F-4D97-AF65-F5344CB8AC3E}">
        <p14:creationId xmlns:p14="http://schemas.microsoft.com/office/powerpoint/2010/main" val="389938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create value for target customers, collaborators, and company stakeholders, it is necessary for a company to clearly identify the target market in which it will compete and to design an offering that will deliver a meaningful set of benefits to target customers.</a:t>
            </a:r>
          </a:p>
          <a:p>
            <a:endParaRPr lang="en-US" dirty="0"/>
          </a:p>
          <a:p>
            <a:r>
              <a:rPr lang="en-US" dirty="0"/>
              <a:t>These activities encompass the two key components of a company’s business model: </a:t>
            </a:r>
            <a:r>
              <a:rPr lang="en-US" b="0" i="1" dirty="0"/>
              <a:t>strategy</a:t>
            </a:r>
            <a:r>
              <a:rPr lang="en-US" dirty="0"/>
              <a:t> and </a:t>
            </a:r>
            <a:r>
              <a:rPr lang="en-US" i="1" dirty="0"/>
              <a:t>tactics</a:t>
            </a:r>
            <a:r>
              <a:rPr lang="en-US" dirty="0"/>
              <a:t>. </a:t>
            </a:r>
          </a:p>
          <a:p>
            <a:endParaRPr lang="en-US" i="1" dirty="0"/>
          </a:p>
          <a:p>
            <a:r>
              <a:rPr lang="en-US" i="1" dirty="0"/>
              <a:t>Strategy</a:t>
            </a:r>
            <a:r>
              <a:rPr lang="en-US" dirty="0"/>
              <a:t> involves choosing a well-defined market in which the company will compete and determining the value it intends to create in this market</a:t>
            </a:r>
            <a:r>
              <a:rPr lang="en-US" i="1" dirty="0"/>
              <a:t>. </a:t>
            </a:r>
          </a:p>
          <a:p>
            <a:endParaRPr lang="en-US" i="1" dirty="0"/>
          </a:p>
          <a:p>
            <a:r>
              <a:rPr lang="en-US" i="1" dirty="0"/>
              <a:t>Tactics</a:t>
            </a:r>
            <a:r>
              <a:rPr lang="en-US" dirty="0"/>
              <a:t>, also called the marketing mix, make the company’s strategy come alive: They define the key aspects of the offering developed to create value in a given market. The tactics logically follow from the company’s strategy and reflect the way the company will make this strategy a market reality. Tactics shape everything from the offering’s benefits and costs to the means by which target customers learn about and buy the offering.</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742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4" name="Footer Placeholder 5">
            <a:extLst>
              <a:ext uri="{FF2B5EF4-FFF2-40B4-BE49-F238E27FC236}">
                <a16:creationId xmlns:a16="http://schemas.microsoft.com/office/drawing/2014/main" id="{C2C4EBA7-3258-0B44-BD58-C91DA8CE5DD2}"/>
              </a:ext>
            </a:extLst>
          </p:cNvPr>
          <p:cNvSpPr txBox="1">
            <a:spLocks noChangeArrowheads="1"/>
          </p:cNvSpPr>
          <p:nvPr userDrawn="1"/>
        </p:nvSpPr>
        <p:spPr>
          <a:xfrm>
            <a:off x="381000" y="6324600"/>
            <a:ext cx="8534400" cy="476250"/>
          </a:xfrm>
          <a:prstGeom prst="rect">
            <a:avLst/>
          </a:prstGeom>
          <a:noFill/>
          <a:ln/>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400">
                <a:solidFill>
                  <a:srgbClr val="262673"/>
                </a:solidFill>
              </a:rPr>
              <a:t>Copyright © 2016 Pearson Education, Inc.                           	2-</a:t>
            </a:r>
            <a:fld id="{F113F433-6939-584A-85D2-D95D77DD4208}" type="slidenum">
              <a:rPr lang="en-US" altLang="en-US" sz="1400" smtClean="0">
                <a:solidFill>
                  <a:srgbClr val="262673"/>
                </a:solidFill>
              </a:rPr>
              <a:pPr algn="r" eaLnBrk="1" hangingPunct="1">
                <a:defRPr/>
              </a:pPr>
              <a:t>‹#›</a:t>
            </a:fld>
            <a:endParaRPr lang="en-US" altLang="en-US" sz="1400">
              <a:solidFill>
                <a:srgbClr val="262673"/>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7579EBC-5542-CA4B-B160-45E3D4090284}"/>
              </a:ext>
            </a:extLst>
          </p:cNvPr>
          <p:cNvSpPr>
            <a:spLocks noGrp="1" noChangeArrowheads="1"/>
          </p:cNvSpPr>
          <p:nvPr>
            <p:ph type="ftr" sz="quarter" idx="10"/>
          </p:nvPr>
        </p:nvSpPr>
        <p:spPr>
          <a:xfrm>
            <a:off x="381000" y="6324600"/>
            <a:ext cx="85344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r>
              <a:rPr lang="en-US" altLang="en-US"/>
              <a:t>COPYRIGHT © 2016 PEARSON EDUCATION, INC.			1-</a:t>
            </a:r>
            <a:fld id="{ED4C7D4F-4B0C-7E4D-BEB5-1661B0586C34}" type="slidenum">
              <a:rPr lang="en-US" altLang="en-US" smtClean="0"/>
              <a:pPr>
                <a:defRPr/>
              </a:pPr>
              <a:t>‹#›</a:t>
            </a:fld>
            <a:endParaRPr lang="en-US" altLang="en-US"/>
          </a:p>
        </p:txBody>
      </p:sp>
    </p:spTree>
    <p:extLst>
      <p:ext uri="{BB962C8B-B14F-4D97-AF65-F5344CB8AC3E}">
        <p14:creationId xmlns:p14="http://schemas.microsoft.com/office/powerpoint/2010/main" val="207303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2016, 2012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76" r:id="rId3"/>
    <p:sldLayoutId id="2147483677" r:id="rId4"/>
    <p:sldLayoutId id="2147483678" r:id="rId5"/>
    <p:sldLayoutId id="2147483679" r:id="rId6"/>
    <p:sldLayoutId id="2147483680" r:id="rId7"/>
    <p:sldLayoutId id="2147483671" r:id="rId8"/>
    <p:sldLayoutId id="2147483673" r:id="rId9"/>
    <p:sldLayoutId id="2147483670" r:id="rId10"/>
    <p:sldLayoutId id="2147483669" r:id="rId11"/>
    <p:sldLayoutId id="2147483655" r:id="rId12"/>
    <p:sldLayoutId id="214748368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dirty="0"/>
              <a:t>Marketing Management</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2</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786139"/>
          </a:xfrm>
        </p:spPr>
        <p:txBody>
          <a:bodyPr/>
          <a:lstStyle/>
          <a:p>
            <a:r>
              <a:rPr lang="en-US" sz="2400" dirty="0">
                <a:cs typeface="Avenir Black" charset="0"/>
              </a:rPr>
              <a:t>Marketing Planning and Management</a:t>
            </a:r>
          </a:p>
        </p:txBody>
      </p:sp>
      <p:pic>
        <p:nvPicPr>
          <p:cNvPr id="9" name="Picture 8" descr="Front Cover: Marketing Management, Sixteenth Edition by Kotler, Keller and Chernev.">
            <a:extLst>
              <a:ext uri="{FF2B5EF4-FFF2-40B4-BE49-F238E27FC236}">
                <a16:creationId xmlns:a16="http://schemas.microsoft.com/office/drawing/2014/main" id="{67DBEC26-2F96-40C6-ABB9-0994C7F3CE27}"/>
              </a:ext>
            </a:extLst>
          </p:cNvPr>
          <p:cNvPicPr>
            <a:picLocks noChangeAspect="1"/>
          </p:cNvPicPr>
          <p:nvPr/>
        </p:nvPicPr>
        <p:blipFill>
          <a:blip r:embed="rId3"/>
          <a:stretch>
            <a:fillRect/>
          </a:stretch>
        </p:blipFill>
        <p:spPr>
          <a:xfrm>
            <a:off x="588058" y="1725745"/>
            <a:ext cx="3383061" cy="4378075"/>
          </a:xfrm>
          <a:prstGeom prst="rect">
            <a:avLst/>
          </a:prstGeom>
          <a:ln>
            <a:solidFill>
              <a:schemeClr val="tx1"/>
            </a:solid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2022, 2016, 2012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E980-AFE0-4EB6-A9C9-C5075C3FA92E}"/>
              </a:ext>
            </a:extLst>
          </p:cNvPr>
          <p:cNvSpPr>
            <a:spLocks noGrp="1"/>
          </p:cNvSpPr>
          <p:nvPr>
            <p:ph type="title"/>
          </p:nvPr>
        </p:nvSpPr>
        <p:spPr>
          <a:xfrm>
            <a:off x="457200" y="215371"/>
            <a:ext cx="8515350" cy="1097279"/>
          </a:xfrm>
        </p:spPr>
        <p:txBody>
          <a:bodyPr/>
          <a:lstStyle/>
          <a:p>
            <a:pPr algn="ctr"/>
            <a:r>
              <a:rPr lang="en-US" sz="2400" dirty="0"/>
              <a:t>Marketing Tactics - Designing, Communicating, and Delivering Customer Value</a:t>
            </a:r>
            <a:endParaRPr lang="en-IN" sz="2400" dirty="0"/>
          </a:p>
        </p:txBody>
      </p:sp>
      <p:pic>
        <p:nvPicPr>
          <p:cNvPr id="6" name="Content Placeholder 5" descr="Marketing tactics as a process of designating, communicating, and delivering value in a diagrammatic form. For long description in Notes pane, press F6.">
            <a:extLst>
              <a:ext uri="{FF2B5EF4-FFF2-40B4-BE49-F238E27FC236}">
                <a16:creationId xmlns:a16="http://schemas.microsoft.com/office/drawing/2014/main" id="{CE0EFA9E-4963-4B0C-961A-ABFC2D95362C}"/>
              </a:ext>
            </a:extLst>
          </p:cNvPr>
          <p:cNvPicPr>
            <a:picLocks noGrp="1" noChangeAspect="1"/>
          </p:cNvPicPr>
          <p:nvPr>
            <p:ph sz="quarter" idx="13"/>
          </p:nvPr>
        </p:nvPicPr>
        <p:blipFill>
          <a:blip r:embed="rId3"/>
          <a:stretch>
            <a:fillRect/>
          </a:stretch>
        </p:blipFill>
        <p:spPr>
          <a:xfrm>
            <a:off x="1196740" y="2010983"/>
            <a:ext cx="6750520" cy="4112385"/>
          </a:xfrm>
          <a:prstGeom prst="rect">
            <a:avLst/>
          </a:prstGeom>
        </p:spPr>
      </p:pic>
    </p:spTree>
    <p:extLst>
      <p:ext uri="{BB962C8B-B14F-4D97-AF65-F5344CB8AC3E}">
        <p14:creationId xmlns:p14="http://schemas.microsoft.com/office/powerpoint/2010/main" val="267413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C4AF2B6-9CCE-D24B-AEDD-3AC586E135DA}"/>
              </a:ext>
            </a:extLst>
          </p:cNvPr>
          <p:cNvSpPr>
            <a:spLocks noGrp="1"/>
          </p:cNvSpPr>
          <p:nvPr>
            <p:ph type="title"/>
          </p:nvPr>
        </p:nvSpPr>
        <p:spPr>
          <a:xfrm>
            <a:off x="221673" y="138550"/>
            <a:ext cx="8229600" cy="1143000"/>
          </a:xfrm>
        </p:spPr>
        <p:txBody>
          <a:bodyPr/>
          <a:lstStyle/>
          <a:p>
            <a:pPr algn="ctr">
              <a:defRPr/>
            </a:pPr>
            <a:r>
              <a:rPr lang="en-US" sz="4000" cap="none" dirty="0">
                <a:effectLst>
                  <a:outerShdw blurRad="38100" dist="38100" dir="2700000" algn="tl">
                    <a:srgbClr val="C0C0C0"/>
                  </a:outerShdw>
                </a:effectLst>
                <a:latin typeface="Bell MT" panose="02020503060305020303" pitchFamily="18" charset="0"/>
              </a:rPr>
              <a:t> </a:t>
            </a:r>
            <a:br>
              <a:rPr lang="en-US" sz="4000" cap="none" dirty="0">
                <a:effectLst>
                  <a:outerShdw blurRad="38100" dist="38100" dir="2700000" algn="tl">
                    <a:srgbClr val="C0C0C0"/>
                  </a:outerShdw>
                </a:effectLst>
                <a:latin typeface="Bell MT" panose="02020503060305020303" pitchFamily="18" charset="0"/>
              </a:rPr>
            </a:br>
            <a:r>
              <a:rPr lang="en-US" sz="4000" b="1" cap="none" dirty="0">
                <a:effectLst>
                  <a:outerShdw blurRad="38100" dist="38100" dir="2700000" algn="tl">
                    <a:srgbClr val="C0C0C0"/>
                  </a:outerShdw>
                </a:effectLst>
                <a:latin typeface="+mj-lt"/>
              </a:rPr>
              <a:t>The Marketing Mix</a:t>
            </a:r>
            <a:br>
              <a:rPr lang="en-US" sz="4000" b="1" cap="none" dirty="0">
                <a:effectLst>
                  <a:outerShdw blurRad="38100" dist="38100" dir="2700000" algn="tl">
                    <a:srgbClr val="C0C0C0"/>
                  </a:outerShdw>
                </a:effectLst>
                <a:latin typeface="+mj-lt"/>
              </a:rPr>
            </a:br>
            <a:r>
              <a:rPr lang="en-US" sz="4000" b="1" cap="none" dirty="0">
                <a:effectLst>
                  <a:outerShdw blurRad="38100" dist="38100" dir="2700000" algn="tl">
                    <a:srgbClr val="C0C0C0"/>
                  </a:outerShdw>
                </a:effectLst>
                <a:latin typeface="+mj-lt"/>
              </a:rPr>
              <a:t>The Four Ps</a:t>
            </a:r>
          </a:p>
        </p:txBody>
      </p:sp>
      <p:sp>
        <p:nvSpPr>
          <p:cNvPr id="67586" name="Footer Placeholder 5">
            <a:extLst>
              <a:ext uri="{FF2B5EF4-FFF2-40B4-BE49-F238E27FC236}">
                <a16:creationId xmlns:a16="http://schemas.microsoft.com/office/drawing/2014/main" id="{A9B12FE1-82B2-2343-8C47-9595BA26610D}"/>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63055"/>
              </a:buClr>
              <a:buChar char="•"/>
              <a:defRPr sz="3200">
                <a:solidFill>
                  <a:srgbClr val="A63055"/>
                </a:solidFill>
                <a:latin typeface="Avenir Black" panose="02000503020000020003" pitchFamily="2" charset="0"/>
                <a:ea typeface="MS PGothic" panose="020B0600070205080204" pitchFamily="34" charset="-128"/>
                <a:cs typeface="Avenir Black" panose="02000503020000020003" pitchFamily="2" charset="0"/>
              </a:defRPr>
            </a:lvl1pPr>
            <a:lvl2pPr marL="742950" indent="-285750">
              <a:spcBef>
                <a:spcPct val="20000"/>
              </a:spcBef>
              <a:buClr>
                <a:schemeClr val="tx1"/>
              </a:buClr>
              <a:buFont typeface="Arial" panose="020B0604020202020204" pitchFamily="34" charset="0"/>
              <a:buChar char="–"/>
              <a:defRPr sz="2800">
                <a:solidFill>
                  <a:srgbClr val="1380AA"/>
                </a:solidFill>
                <a:latin typeface="Avenir Heavy" panose="02000503020000020003" pitchFamily="2" charset="0"/>
                <a:ea typeface="MS PGothic" panose="020B0600070205080204" pitchFamily="34" charset="-128"/>
                <a:cs typeface="Avenir Heavy" panose="02000503020000020003" pitchFamily="2" charset="0"/>
              </a:defRPr>
            </a:lvl2pPr>
            <a:lvl3pPr marL="1143000" indent="-228600">
              <a:spcBef>
                <a:spcPct val="20000"/>
              </a:spcBef>
              <a:buClr>
                <a:schemeClr val="tx1"/>
              </a:buClr>
              <a:buChar char="•"/>
              <a:defRPr sz="2400">
                <a:solidFill>
                  <a:schemeClr val="tx1"/>
                </a:solidFill>
                <a:latin typeface="Avenir Black" panose="02000503020000020003" pitchFamily="2" charset="0"/>
                <a:ea typeface="MS PGothic" panose="020B0600070205080204" pitchFamily="34" charset="-128"/>
                <a:cs typeface="Avenir Black" panose="02000503020000020003" pitchFamily="2" charset="0"/>
              </a:defRPr>
            </a:lvl3pPr>
            <a:lvl4pPr marL="1600200" indent="-228600">
              <a:spcBef>
                <a:spcPct val="20000"/>
              </a:spcBef>
              <a:buClr>
                <a:schemeClr val="tx1"/>
              </a:buClr>
              <a:buFont typeface="Arial" panose="020B0604020202020204" pitchFamily="34" charset="0"/>
              <a:buChar char="–"/>
              <a:defRPr sz="20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4pPr>
            <a:lvl5pPr marL="2057400" indent="-228600">
              <a:spcBef>
                <a:spcPct val="20000"/>
              </a:spcBef>
              <a:buClr>
                <a:schemeClr val="tx1"/>
              </a:buClr>
              <a:buFont typeface="Arial" panose="020B0604020202020204" pitchFamily="34" charset="0"/>
              <a:buChar char="»"/>
              <a:defRPr sz="20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9pPr>
          </a:lstStyle>
          <a:p>
            <a:pPr algn="r">
              <a:spcBef>
                <a:spcPct val="0"/>
              </a:spcBef>
              <a:buClrTx/>
              <a:buFontTx/>
              <a:buNone/>
            </a:pPr>
            <a:r>
              <a:rPr lang="en-US" altLang="en-US" sz="1400">
                <a:solidFill>
                  <a:srgbClr val="262673"/>
                </a:solidFill>
                <a:latin typeface="Arial" panose="020B0604020202020204" pitchFamily="34" charset="0"/>
              </a:rPr>
              <a:t>Copyright © 2016 Pearson Education, Inc.                           	1-</a:t>
            </a:r>
            <a:fld id="{0A8E6CA3-0DF6-8D4B-A3E1-73563176D6E6}" type="slidenum">
              <a:rPr lang="en-US" altLang="en-US" sz="1400" smtClean="0">
                <a:solidFill>
                  <a:srgbClr val="262673"/>
                </a:solidFill>
                <a:latin typeface="Arial" panose="020B0604020202020204" pitchFamily="34" charset="0"/>
              </a:rPr>
              <a:pPr algn="r">
                <a:spcBef>
                  <a:spcPct val="0"/>
                </a:spcBef>
                <a:buClrTx/>
                <a:buFontTx/>
                <a:buNone/>
              </a:pPr>
              <a:t>11</a:t>
            </a:fld>
            <a:endParaRPr lang="en-US" altLang="en-US" sz="1400">
              <a:solidFill>
                <a:srgbClr val="262673"/>
              </a:solidFill>
              <a:latin typeface="Arial" panose="020B0604020202020204" pitchFamily="34" charset="0"/>
            </a:endParaRPr>
          </a:p>
        </p:txBody>
      </p:sp>
      <p:pic>
        <p:nvPicPr>
          <p:cNvPr id="67587" name="Picture 1">
            <a:extLst>
              <a:ext uri="{FF2B5EF4-FFF2-40B4-BE49-F238E27FC236}">
                <a16:creationId xmlns:a16="http://schemas.microsoft.com/office/drawing/2014/main" id="{306E7D5F-3197-9E4F-AECD-0FF891919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7" y="1745673"/>
            <a:ext cx="9141869" cy="490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20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6BA6-C5E3-4BAC-BFC1-D5008C1A07DD}"/>
              </a:ext>
            </a:extLst>
          </p:cNvPr>
          <p:cNvSpPr>
            <a:spLocks noGrp="1"/>
          </p:cNvSpPr>
          <p:nvPr>
            <p:ph type="title"/>
          </p:nvPr>
        </p:nvSpPr>
        <p:spPr>
          <a:xfrm>
            <a:off x="1288479" y="-269542"/>
            <a:ext cx="8229600" cy="1097279"/>
          </a:xfrm>
        </p:spPr>
        <p:txBody>
          <a:bodyPr/>
          <a:lstStyle/>
          <a:p>
            <a:r>
              <a:rPr lang="en-US" dirty="0"/>
              <a:t>The Annual Marketing Plan </a:t>
            </a:r>
            <a:endParaRPr lang="en-IN" sz="2000" b="0" dirty="0"/>
          </a:p>
        </p:txBody>
      </p:sp>
      <p:sp>
        <p:nvSpPr>
          <p:cNvPr id="3" name="Content Placeholder 2">
            <a:extLst>
              <a:ext uri="{FF2B5EF4-FFF2-40B4-BE49-F238E27FC236}">
                <a16:creationId xmlns:a16="http://schemas.microsoft.com/office/drawing/2014/main" id="{FA1CC952-A1DD-42C5-9D04-E7E8112DCB17}"/>
              </a:ext>
            </a:extLst>
          </p:cNvPr>
          <p:cNvSpPr>
            <a:spLocks noGrp="1"/>
          </p:cNvSpPr>
          <p:nvPr>
            <p:ph sz="quarter" idx="13"/>
          </p:nvPr>
        </p:nvSpPr>
        <p:spPr>
          <a:xfrm>
            <a:off x="235520" y="1568775"/>
            <a:ext cx="8936182" cy="4663335"/>
          </a:xfrm>
        </p:spPr>
        <p:txBody>
          <a:bodyPr/>
          <a:lstStyle/>
          <a:p>
            <a:r>
              <a:rPr lang="en-US" b="1" dirty="0"/>
              <a:t>Executive summary</a:t>
            </a:r>
            <a:r>
              <a:rPr lang="en-US" dirty="0"/>
              <a:t>— “elevator pitch”</a:t>
            </a:r>
          </a:p>
          <a:p>
            <a:r>
              <a:rPr lang="en-US" b="1" dirty="0"/>
              <a:t>Situation overview</a:t>
            </a:r>
            <a:r>
              <a:rPr lang="en-US" dirty="0"/>
              <a:t>—an overall evaluation of the </a:t>
            </a:r>
            <a:r>
              <a:rPr lang="en-US" dirty="0">
                <a:solidFill>
                  <a:srgbClr val="FF0000"/>
                </a:solidFill>
              </a:rPr>
              <a:t>internal </a:t>
            </a:r>
            <a:r>
              <a:rPr lang="en-US" dirty="0"/>
              <a:t>and </a:t>
            </a:r>
            <a:r>
              <a:rPr lang="en-US" dirty="0">
                <a:solidFill>
                  <a:srgbClr val="FF0000"/>
                </a:solidFill>
              </a:rPr>
              <a:t>external</a:t>
            </a:r>
            <a:r>
              <a:rPr lang="en-US" dirty="0"/>
              <a:t> environments</a:t>
            </a:r>
          </a:p>
          <a:p>
            <a:pPr marL="432" indent="0">
              <a:buNone/>
            </a:pPr>
            <a:endParaRPr lang="en-US" dirty="0"/>
          </a:p>
          <a:p>
            <a:r>
              <a:rPr lang="en-US" b="1" dirty="0">
                <a:solidFill>
                  <a:srgbClr val="00B050"/>
                </a:solidFill>
              </a:rPr>
              <a:t>G-S</a:t>
            </a:r>
            <a:r>
              <a:rPr lang="en-US" sz="100" b="1" dirty="0">
                <a:solidFill>
                  <a:srgbClr val="00B050"/>
                </a:solidFill>
              </a:rPr>
              <a:t> </a:t>
            </a:r>
            <a:r>
              <a:rPr lang="en-US" b="1" dirty="0">
                <a:solidFill>
                  <a:srgbClr val="00B050"/>
                </a:solidFill>
              </a:rPr>
              <a:t>T</a:t>
            </a:r>
            <a:r>
              <a:rPr lang="en-US" sz="100" b="1" dirty="0">
                <a:solidFill>
                  <a:srgbClr val="00B050"/>
                </a:solidFill>
              </a:rPr>
              <a:t> </a:t>
            </a:r>
            <a:r>
              <a:rPr lang="en-US" b="1" dirty="0">
                <a:solidFill>
                  <a:srgbClr val="00B050"/>
                </a:solidFill>
              </a:rPr>
              <a:t>I</a:t>
            </a:r>
            <a:r>
              <a:rPr lang="en-US" sz="100" b="1" dirty="0">
                <a:solidFill>
                  <a:srgbClr val="00B050"/>
                </a:solidFill>
              </a:rPr>
              <a:t> </a:t>
            </a:r>
            <a:r>
              <a:rPr lang="en-US" b="1" dirty="0">
                <a:solidFill>
                  <a:srgbClr val="00B050"/>
                </a:solidFill>
              </a:rPr>
              <a:t>C </a:t>
            </a:r>
            <a:r>
              <a:rPr lang="en-US" b="1" dirty="0"/>
              <a:t>section</a:t>
            </a:r>
            <a:r>
              <a:rPr lang="en-US" dirty="0"/>
              <a:t>—the core of the marketing plan</a:t>
            </a:r>
          </a:p>
          <a:p>
            <a:pPr lvl="1"/>
            <a:r>
              <a:rPr lang="en-US" dirty="0">
                <a:solidFill>
                  <a:schemeClr val="tx1"/>
                </a:solidFill>
              </a:rPr>
              <a:t>Set a </a:t>
            </a:r>
            <a:r>
              <a:rPr lang="en-US" b="1" dirty="0">
                <a:solidFill>
                  <a:srgbClr val="00B050"/>
                </a:solidFill>
              </a:rPr>
              <a:t>G</a:t>
            </a:r>
            <a:r>
              <a:rPr lang="en-US" dirty="0"/>
              <a:t>oal (KPM)</a:t>
            </a:r>
          </a:p>
          <a:p>
            <a:pPr lvl="1"/>
            <a:r>
              <a:rPr lang="en-US" dirty="0">
                <a:solidFill>
                  <a:schemeClr val="tx1"/>
                </a:solidFill>
              </a:rPr>
              <a:t>Develop a </a:t>
            </a:r>
            <a:r>
              <a:rPr lang="en-US" b="1" dirty="0">
                <a:solidFill>
                  <a:srgbClr val="00B050"/>
                </a:solidFill>
              </a:rPr>
              <a:t>S</a:t>
            </a:r>
            <a:r>
              <a:rPr lang="en-US" dirty="0"/>
              <a:t>trategy (Target Market, Value Proposition)</a:t>
            </a:r>
          </a:p>
          <a:p>
            <a:pPr lvl="1"/>
            <a:r>
              <a:rPr lang="en-US" dirty="0">
                <a:solidFill>
                  <a:schemeClr val="tx1"/>
                </a:solidFill>
              </a:rPr>
              <a:t>Design the </a:t>
            </a:r>
            <a:r>
              <a:rPr lang="en-US" b="1" dirty="0">
                <a:solidFill>
                  <a:srgbClr val="00B050"/>
                </a:solidFill>
              </a:rPr>
              <a:t>T</a:t>
            </a:r>
            <a:r>
              <a:rPr lang="en-US" dirty="0"/>
              <a:t>actics (Market Offering, 4Ps)</a:t>
            </a:r>
          </a:p>
          <a:p>
            <a:pPr lvl="1"/>
            <a:r>
              <a:rPr lang="en-US" dirty="0">
                <a:solidFill>
                  <a:schemeClr val="tx1"/>
                </a:solidFill>
              </a:rPr>
              <a:t>Define</a:t>
            </a:r>
            <a:r>
              <a:rPr lang="en-US" dirty="0">
                <a:solidFill>
                  <a:srgbClr val="00B050"/>
                </a:solidFill>
              </a:rPr>
              <a:t> </a:t>
            </a:r>
            <a:r>
              <a:rPr lang="en-US" b="1" dirty="0">
                <a:solidFill>
                  <a:srgbClr val="00B050"/>
                </a:solidFill>
              </a:rPr>
              <a:t>I</a:t>
            </a:r>
            <a:r>
              <a:rPr lang="en-US" dirty="0"/>
              <a:t>mplementation Plan (Organizing/Resources)</a:t>
            </a:r>
          </a:p>
          <a:p>
            <a:pPr lvl="1"/>
            <a:r>
              <a:rPr lang="en-US" dirty="0">
                <a:solidFill>
                  <a:schemeClr val="tx1"/>
                </a:solidFill>
              </a:rPr>
              <a:t>Identify</a:t>
            </a:r>
            <a:r>
              <a:rPr lang="en-US" dirty="0">
                <a:solidFill>
                  <a:srgbClr val="00B050"/>
                </a:solidFill>
              </a:rPr>
              <a:t> </a:t>
            </a:r>
            <a:r>
              <a:rPr lang="en-US" b="1" dirty="0">
                <a:solidFill>
                  <a:srgbClr val="00B050"/>
                </a:solidFill>
              </a:rPr>
              <a:t>C</a:t>
            </a:r>
            <a:r>
              <a:rPr lang="en-US" dirty="0"/>
              <a:t>ontrol Metrics (Monitor/Evaluate Results)</a:t>
            </a:r>
            <a:endParaRPr lang="en-US" b="1" dirty="0"/>
          </a:p>
          <a:p>
            <a:endParaRPr lang="en-US" dirty="0"/>
          </a:p>
        </p:txBody>
      </p:sp>
      <p:sp>
        <p:nvSpPr>
          <p:cNvPr id="4" name="TextBox 3">
            <a:extLst>
              <a:ext uri="{FF2B5EF4-FFF2-40B4-BE49-F238E27FC236}">
                <a16:creationId xmlns:a16="http://schemas.microsoft.com/office/drawing/2014/main" id="{55EACC9E-063D-384C-96A4-0C2904524131}"/>
              </a:ext>
            </a:extLst>
          </p:cNvPr>
          <p:cNvSpPr txBox="1"/>
          <p:nvPr/>
        </p:nvSpPr>
        <p:spPr>
          <a:xfrm>
            <a:off x="329344" y="1098303"/>
            <a:ext cx="10851284" cy="369332"/>
          </a:xfrm>
          <a:prstGeom prst="rect">
            <a:avLst/>
          </a:prstGeom>
          <a:noFill/>
        </p:spPr>
        <p:txBody>
          <a:bodyPr wrap="square" rtlCol="0">
            <a:spAutoFit/>
          </a:bodyPr>
          <a:lstStyle/>
          <a:p>
            <a:r>
              <a:rPr lang="en-US" sz="1800" b="1" dirty="0">
                <a:solidFill>
                  <a:srgbClr val="FF0000"/>
                </a:solidFill>
              </a:rPr>
              <a:t>The Marketing Plan directs and coordinates all the firm’s marketing activities</a:t>
            </a:r>
          </a:p>
        </p:txBody>
      </p:sp>
    </p:spTree>
    <p:extLst>
      <p:ext uri="{BB962C8B-B14F-4D97-AF65-F5344CB8AC3E}">
        <p14:creationId xmlns:p14="http://schemas.microsoft.com/office/powerpoint/2010/main" val="162458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0D52-4903-4419-A97D-FF0E4A058E2C}"/>
              </a:ext>
            </a:extLst>
          </p:cNvPr>
          <p:cNvSpPr>
            <a:spLocks noGrp="1"/>
          </p:cNvSpPr>
          <p:nvPr>
            <p:ph type="title"/>
          </p:nvPr>
        </p:nvSpPr>
        <p:spPr/>
        <p:txBody>
          <a:bodyPr/>
          <a:lstStyle/>
          <a:p>
            <a:r>
              <a:rPr lang="en-US" sz="3200" dirty="0"/>
              <a:t>        The Strategic Planning Process</a:t>
            </a:r>
            <a:endParaRPr lang="en-IN" sz="3200" dirty="0"/>
          </a:p>
        </p:txBody>
      </p:sp>
      <p:pic>
        <p:nvPicPr>
          <p:cNvPr id="4" name="Content Placeholder 3" descr="A horizontal flowchart shows the strategic planning processes. The steps are Corporate planning, business unit planning, and offering planning.">
            <a:extLst>
              <a:ext uri="{FF2B5EF4-FFF2-40B4-BE49-F238E27FC236}">
                <a16:creationId xmlns:a16="http://schemas.microsoft.com/office/drawing/2014/main" id="{2C8DA283-51DA-4517-9457-3901BA08335C}"/>
              </a:ext>
            </a:extLst>
          </p:cNvPr>
          <p:cNvPicPr>
            <a:picLocks noGrp="1" noChangeAspect="1"/>
          </p:cNvPicPr>
          <p:nvPr>
            <p:ph sz="quarter" idx="13"/>
          </p:nvPr>
        </p:nvPicPr>
        <p:blipFill>
          <a:blip r:embed="rId3"/>
          <a:stretch>
            <a:fillRect/>
          </a:stretch>
        </p:blipFill>
        <p:spPr>
          <a:xfrm>
            <a:off x="623037" y="1592283"/>
            <a:ext cx="7901101" cy="1993565"/>
          </a:xfrm>
          <a:prstGeom prst="rect">
            <a:avLst/>
          </a:prstGeom>
        </p:spPr>
      </p:pic>
      <p:sp>
        <p:nvSpPr>
          <p:cNvPr id="3" name="TextBox 2">
            <a:extLst>
              <a:ext uri="{FF2B5EF4-FFF2-40B4-BE49-F238E27FC236}">
                <a16:creationId xmlns:a16="http://schemas.microsoft.com/office/drawing/2014/main" id="{EC59786E-869D-B842-AE03-3F6A40458D53}"/>
              </a:ext>
            </a:extLst>
          </p:cNvPr>
          <p:cNvSpPr txBox="1"/>
          <p:nvPr/>
        </p:nvSpPr>
        <p:spPr>
          <a:xfrm>
            <a:off x="6830294" y="3449792"/>
            <a:ext cx="1136073" cy="307777"/>
          </a:xfrm>
          <a:prstGeom prst="rect">
            <a:avLst/>
          </a:prstGeom>
          <a:noFill/>
        </p:spPr>
        <p:txBody>
          <a:bodyPr wrap="square" rtlCol="0">
            <a:spAutoFit/>
          </a:bodyPr>
          <a:lstStyle/>
          <a:p>
            <a:r>
              <a:rPr lang="en-US" dirty="0"/>
              <a:t>Product/</a:t>
            </a:r>
          </a:p>
        </p:txBody>
      </p:sp>
      <p:pic>
        <p:nvPicPr>
          <p:cNvPr id="5" name="Picture 4">
            <a:extLst>
              <a:ext uri="{FF2B5EF4-FFF2-40B4-BE49-F238E27FC236}">
                <a16:creationId xmlns:a16="http://schemas.microsoft.com/office/drawing/2014/main" id="{F44071EB-0736-C544-AEB2-24E4A0D89FCB}"/>
              </a:ext>
            </a:extLst>
          </p:cNvPr>
          <p:cNvPicPr>
            <a:picLocks noChangeAspect="1"/>
          </p:cNvPicPr>
          <p:nvPr/>
        </p:nvPicPr>
        <p:blipFill>
          <a:blip r:embed="rId4"/>
          <a:stretch>
            <a:fillRect/>
          </a:stretch>
        </p:blipFill>
        <p:spPr>
          <a:xfrm>
            <a:off x="2825750" y="3865481"/>
            <a:ext cx="3492500" cy="2489200"/>
          </a:xfrm>
          <a:prstGeom prst="rect">
            <a:avLst/>
          </a:prstGeom>
        </p:spPr>
      </p:pic>
    </p:spTree>
    <p:extLst>
      <p:ext uri="{BB962C8B-B14F-4D97-AF65-F5344CB8AC3E}">
        <p14:creationId xmlns:p14="http://schemas.microsoft.com/office/powerpoint/2010/main" val="318669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a:xfrm>
            <a:off x="458788" y="215371"/>
            <a:ext cx="9045430" cy="1097279"/>
          </a:xfrm>
        </p:spPr>
        <p:txBody>
          <a:bodyPr/>
          <a:lstStyle/>
          <a:p>
            <a:r>
              <a:rPr lang="en-US" dirty="0"/>
              <a:t>        Corporate Planning Activities</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166252" y="1599975"/>
            <a:ext cx="6636327" cy="3754437"/>
          </a:xfrm>
        </p:spPr>
        <p:txBody>
          <a:bodyPr/>
          <a:lstStyle/>
          <a:p>
            <a:r>
              <a:rPr lang="en-US" dirty="0"/>
              <a:t>Defining the </a:t>
            </a:r>
            <a:r>
              <a:rPr lang="en-US" dirty="0">
                <a:solidFill>
                  <a:srgbClr val="FF0000"/>
                </a:solidFill>
              </a:rPr>
              <a:t>corporate</a:t>
            </a:r>
            <a:r>
              <a:rPr lang="en-US" dirty="0"/>
              <a:t> </a:t>
            </a:r>
            <a:r>
              <a:rPr lang="en-US" dirty="0">
                <a:solidFill>
                  <a:srgbClr val="FF0000"/>
                </a:solidFill>
              </a:rPr>
              <a:t>mission</a:t>
            </a:r>
          </a:p>
          <a:p>
            <a:r>
              <a:rPr lang="en-US" dirty="0"/>
              <a:t>Building the </a:t>
            </a:r>
            <a:r>
              <a:rPr lang="en-US" dirty="0">
                <a:solidFill>
                  <a:srgbClr val="00B050"/>
                </a:solidFill>
              </a:rPr>
              <a:t>corporate</a:t>
            </a:r>
            <a:r>
              <a:rPr lang="en-US" dirty="0"/>
              <a:t> </a:t>
            </a:r>
            <a:r>
              <a:rPr lang="en-US" dirty="0">
                <a:solidFill>
                  <a:srgbClr val="00B050"/>
                </a:solidFill>
              </a:rPr>
              <a:t>culture</a:t>
            </a:r>
          </a:p>
          <a:p>
            <a:r>
              <a:rPr lang="en-US" dirty="0"/>
              <a:t>Establishing strategic business units </a:t>
            </a:r>
            <a:r>
              <a:rPr lang="en-US" dirty="0">
                <a:solidFill>
                  <a:srgbClr val="00B0F0"/>
                </a:solidFill>
              </a:rPr>
              <a:t>(SBUs)</a:t>
            </a:r>
          </a:p>
          <a:p>
            <a:r>
              <a:rPr lang="en-US" dirty="0"/>
              <a:t>Assigning </a:t>
            </a:r>
            <a:r>
              <a:rPr lang="en-US" dirty="0">
                <a:solidFill>
                  <a:srgbClr val="FFC000"/>
                </a:solidFill>
              </a:rPr>
              <a:t>resources</a:t>
            </a:r>
          </a:p>
        </p:txBody>
      </p:sp>
      <p:pic>
        <p:nvPicPr>
          <p:cNvPr id="6" name="Picture 5">
            <a:extLst>
              <a:ext uri="{FF2B5EF4-FFF2-40B4-BE49-F238E27FC236}">
                <a16:creationId xmlns:a16="http://schemas.microsoft.com/office/drawing/2014/main" id="{CFA68166-BEF5-8F49-8440-DC5DE6598ED5}"/>
              </a:ext>
            </a:extLst>
          </p:cNvPr>
          <p:cNvPicPr>
            <a:picLocks noChangeAspect="1"/>
          </p:cNvPicPr>
          <p:nvPr/>
        </p:nvPicPr>
        <p:blipFill>
          <a:blip r:embed="rId3"/>
          <a:stretch>
            <a:fillRect/>
          </a:stretch>
        </p:blipFill>
        <p:spPr>
          <a:xfrm>
            <a:off x="5694221" y="3899842"/>
            <a:ext cx="3048000" cy="2286000"/>
          </a:xfrm>
          <a:prstGeom prst="rect">
            <a:avLst/>
          </a:prstGeom>
        </p:spPr>
      </p:pic>
    </p:spTree>
    <p:extLst>
      <p:ext uri="{BB962C8B-B14F-4D97-AF65-F5344CB8AC3E}">
        <p14:creationId xmlns:p14="http://schemas.microsoft.com/office/powerpoint/2010/main" val="368742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106D-F0B7-45F4-8999-2C763AD69420}"/>
              </a:ext>
            </a:extLst>
          </p:cNvPr>
          <p:cNvSpPr>
            <a:spLocks noGrp="1"/>
          </p:cNvSpPr>
          <p:nvPr>
            <p:ph type="title"/>
          </p:nvPr>
        </p:nvSpPr>
        <p:spPr/>
        <p:txBody>
          <a:bodyPr/>
          <a:lstStyle/>
          <a:p>
            <a:r>
              <a:rPr lang="en-US" dirty="0"/>
              <a:t>     Defining the Corporate Mission</a:t>
            </a:r>
            <a:endParaRPr lang="en-IN" sz="2000" b="0" dirty="0"/>
          </a:p>
        </p:txBody>
      </p:sp>
      <p:sp>
        <p:nvSpPr>
          <p:cNvPr id="3" name="Content Placeholder 2">
            <a:extLst>
              <a:ext uri="{FF2B5EF4-FFF2-40B4-BE49-F238E27FC236}">
                <a16:creationId xmlns:a16="http://schemas.microsoft.com/office/drawing/2014/main" id="{49CFCEBB-AC80-4CB5-A416-5C1A2EDEE30D}"/>
              </a:ext>
            </a:extLst>
          </p:cNvPr>
          <p:cNvSpPr>
            <a:spLocks noGrp="1"/>
          </p:cNvSpPr>
          <p:nvPr>
            <p:ph sz="quarter" idx="13"/>
          </p:nvPr>
        </p:nvSpPr>
        <p:spPr/>
        <p:txBody>
          <a:bodyPr/>
          <a:lstStyle/>
          <a:p>
            <a:r>
              <a:rPr lang="en-US" dirty="0"/>
              <a:t>A </a:t>
            </a:r>
            <a:r>
              <a:rPr lang="en-US" b="1" dirty="0">
                <a:solidFill>
                  <a:srgbClr val="FF0000"/>
                </a:solidFill>
              </a:rPr>
              <a:t>mission</a:t>
            </a:r>
            <a:r>
              <a:rPr lang="en-US" dirty="0"/>
              <a:t> is a clear, concise, and enduring</a:t>
            </a:r>
            <a:r>
              <a:rPr lang="en-US" dirty="0">
                <a:solidFill>
                  <a:srgbClr val="FF0000"/>
                </a:solidFill>
              </a:rPr>
              <a:t> statement </a:t>
            </a:r>
            <a:r>
              <a:rPr lang="en-US" dirty="0"/>
              <a:t>of </a:t>
            </a:r>
            <a:r>
              <a:rPr lang="en-US" dirty="0">
                <a:solidFill>
                  <a:schemeClr val="tx1"/>
                </a:solidFill>
              </a:rPr>
              <a:t>the</a:t>
            </a:r>
            <a:r>
              <a:rPr lang="en-US" dirty="0">
                <a:solidFill>
                  <a:srgbClr val="FF0000"/>
                </a:solidFill>
              </a:rPr>
              <a:t> reasons </a:t>
            </a:r>
            <a:r>
              <a:rPr lang="en-US" dirty="0">
                <a:solidFill>
                  <a:schemeClr val="tx1"/>
                </a:solidFill>
              </a:rPr>
              <a:t>for an organization’s </a:t>
            </a:r>
            <a:r>
              <a:rPr lang="en-US" dirty="0">
                <a:solidFill>
                  <a:srgbClr val="FF0000"/>
                </a:solidFill>
              </a:rPr>
              <a:t>existence</a:t>
            </a:r>
          </a:p>
          <a:p>
            <a:r>
              <a:rPr lang="en-US" dirty="0"/>
              <a:t>Often referred to as its </a:t>
            </a:r>
            <a:r>
              <a:rPr lang="en-US" b="1" dirty="0">
                <a:solidFill>
                  <a:srgbClr val="FF0000"/>
                </a:solidFill>
              </a:rPr>
              <a:t>core purpose</a:t>
            </a:r>
            <a:r>
              <a:rPr lang="en-US" dirty="0"/>
              <a:t>, a company’s mission is a long-term goal that provides company employees and management with a shared sense of </a:t>
            </a:r>
            <a:r>
              <a:rPr lang="en-US" dirty="0">
                <a:solidFill>
                  <a:srgbClr val="FF0000"/>
                </a:solidFill>
              </a:rPr>
              <a:t>purpose, direction, and opportunity</a:t>
            </a:r>
          </a:p>
          <a:p>
            <a:pPr marL="432" indent="0">
              <a:buNone/>
            </a:pPr>
            <a:endParaRPr lang="en-US" dirty="0"/>
          </a:p>
          <a:p>
            <a:pPr lvl="1"/>
            <a:r>
              <a:rPr lang="en-US" altLang="en-US" sz="2000" dirty="0">
                <a:cs typeface="Avenir Black" panose="02000503020000020003" pitchFamily="2" charset="0"/>
              </a:rPr>
              <a:t>What</a:t>
            </a:r>
            <a:r>
              <a:rPr lang="en-US" altLang="en-US" sz="2000" dirty="0">
                <a:solidFill>
                  <a:srgbClr val="FF0000"/>
                </a:solidFill>
                <a:cs typeface="Avenir Black" panose="02000503020000020003" pitchFamily="2" charset="0"/>
              </a:rPr>
              <a:t> is </a:t>
            </a:r>
            <a:r>
              <a:rPr lang="en-US" altLang="en-US" sz="2000" dirty="0">
                <a:cs typeface="Avenir Black" panose="02000503020000020003" pitchFamily="2" charset="0"/>
              </a:rPr>
              <a:t>our </a:t>
            </a:r>
            <a:r>
              <a:rPr lang="en-US" altLang="en-US" sz="2000" dirty="0">
                <a:solidFill>
                  <a:schemeClr val="tx1"/>
                </a:solidFill>
                <a:cs typeface="Avenir Black" panose="02000503020000020003" pitchFamily="2" charset="0"/>
              </a:rPr>
              <a:t>business</a:t>
            </a:r>
            <a:r>
              <a:rPr lang="en-US" altLang="en-US" sz="2000" dirty="0">
                <a:cs typeface="Avenir Black" panose="02000503020000020003" pitchFamily="2" charset="0"/>
              </a:rPr>
              <a:t>?</a:t>
            </a:r>
          </a:p>
          <a:p>
            <a:pPr lvl="1"/>
            <a:r>
              <a:rPr lang="en-US" altLang="en-US" sz="2000" dirty="0">
                <a:cs typeface="Avenir Black" panose="02000503020000020003" pitchFamily="2" charset="0"/>
              </a:rPr>
              <a:t>Who is the </a:t>
            </a:r>
            <a:r>
              <a:rPr lang="en-US" altLang="en-US" sz="2000" dirty="0">
                <a:solidFill>
                  <a:srgbClr val="FF0000"/>
                </a:solidFill>
                <a:cs typeface="Avenir Black" panose="02000503020000020003" pitchFamily="2" charset="0"/>
              </a:rPr>
              <a:t>customer</a:t>
            </a:r>
            <a:r>
              <a:rPr lang="en-US" altLang="en-US" sz="2000" dirty="0">
                <a:cs typeface="Avenir Black" panose="02000503020000020003" pitchFamily="2" charset="0"/>
              </a:rPr>
              <a:t>?</a:t>
            </a:r>
          </a:p>
          <a:p>
            <a:pPr lvl="1"/>
            <a:r>
              <a:rPr lang="en-US" altLang="en-US" sz="2000" dirty="0">
                <a:cs typeface="Avenir Black" panose="02000503020000020003" pitchFamily="2" charset="0"/>
              </a:rPr>
              <a:t>What is of </a:t>
            </a:r>
            <a:r>
              <a:rPr lang="en-US" altLang="en-US" sz="2000" dirty="0">
                <a:solidFill>
                  <a:srgbClr val="FF0000"/>
                </a:solidFill>
                <a:cs typeface="Avenir Black" panose="02000503020000020003" pitchFamily="2" charset="0"/>
              </a:rPr>
              <a:t>value</a:t>
            </a:r>
            <a:r>
              <a:rPr lang="en-US" altLang="en-US" sz="2000" dirty="0">
                <a:cs typeface="Avenir Black" panose="02000503020000020003" pitchFamily="2" charset="0"/>
              </a:rPr>
              <a:t> to the </a:t>
            </a:r>
            <a:r>
              <a:rPr lang="en-US" altLang="en-US" sz="2000" dirty="0">
                <a:solidFill>
                  <a:srgbClr val="FF0000"/>
                </a:solidFill>
                <a:cs typeface="Avenir Black" panose="02000503020000020003" pitchFamily="2" charset="0"/>
              </a:rPr>
              <a:t>customer</a:t>
            </a:r>
            <a:r>
              <a:rPr lang="en-US" altLang="en-US" sz="2000" dirty="0">
                <a:cs typeface="Avenir Black" panose="02000503020000020003" pitchFamily="2" charset="0"/>
              </a:rPr>
              <a:t>?</a:t>
            </a:r>
          </a:p>
          <a:p>
            <a:pPr lvl="1"/>
            <a:r>
              <a:rPr lang="en-US" altLang="en-US" sz="2000" dirty="0">
                <a:cs typeface="Avenir Black" panose="02000503020000020003" pitchFamily="2" charset="0"/>
              </a:rPr>
              <a:t>What </a:t>
            </a:r>
            <a:r>
              <a:rPr lang="en-US" altLang="en-US" sz="2000" dirty="0">
                <a:solidFill>
                  <a:srgbClr val="FF0000"/>
                </a:solidFill>
                <a:cs typeface="Avenir Black" panose="02000503020000020003" pitchFamily="2" charset="0"/>
              </a:rPr>
              <a:t>should</a:t>
            </a:r>
            <a:r>
              <a:rPr lang="en-US" altLang="en-US" sz="2000" dirty="0">
                <a:cs typeface="Avenir Black" panose="02000503020000020003" pitchFamily="2" charset="0"/>
              </a:rPr>
              <a:t> our business be?</a:t>
            </a:r>
          </a:p>
          <a:p>
            <a:endParaRPr lang="en-US" dirty="0"/>
          </a:p>
        </p:txBody>
      </p:sp>
      <p:sp>
        <p:nvSpPr>
          <p:cNvPr id="4" name="Rectangle 3">
            <a:extLst>
              <a:ext uri="{FF2B5EF4-FFF2-40B4-BE49-F238E27FC236}">
                <a16:creationId xmlns:a16="http://schemas.microsoft.com/office/drawing/2014/main" id="{D0488293-F070-684D-86D4-4071B74F4367}"/>
              </a:ext>
            </a:extLst>
          </p:cNvPr>
          <p:cNvSpPr/>
          <p:nvPr/>
        </p:nvSpPr>
        <p:spPr>
          <a:xfrm>
            <a:off x="6179140" y="4940777"/>
            <a:ext cx="2646218" cy="954107"/>
          </a:xfrm>
          <a:prstGeom prst="rect">
            <a:avLst/>
          </a:prstGeom>
        </p:spPr>
        <p:txBody>
          <a:bodyPr wrap="square">
            <a:spAutoFit/>
          </a:bodyPr>
          <a:lstStyle/>
          <a:p>
            <a:r>
              <a:rPr lang="en-US" b="1" dirty="0">
                <a:solidFill>
                  <a:schemeClr val="tx1"/>
                </a:solidFill>
              </a:rPr>
              <a:t>Our </a:t>
            </a:r>
            <a:r>
              <a:rPr lang="en-US" b="1" dirty="0">
                <a:solidFill>
                  <a:srgbClr val="00B0F0"/>
                </a:solidFill>
              </a:rPr>
              <a:t>mission </a:t>
            </a:r>
            <a:r>
              <a:rPr lang="en-US" b="1" dirty="0">
                <a:solidFill>
                  <a:schemeClr val="tx1"/>
                </a:solidFill>
              </a:rPr>
              <a:t>is to </a:t>
            </a:r>
            <a:r>
              <a:rPr lang="en-US" b="1" dirty="0">
                <a:solidFill>
                  <a:srgbClr val="FF0000"/>
                </a:solidFill>
              </a:rPr>
              <a:t>organize</a:t>
            </a:r>
            <a:r>
              <a:rPr lang="en-US" b="1" dirty="0">
                <a:solidFill>
                  <a:schemeClr val="tx1"/>
                </a:solidFill>
              </a:rPr>
              <a:t> the world’s </a:t>
            </a:r>
            <a:r>
              <a:rPr lang="en-US" b="1" dirty="0">
                <a:solidFill>
                  <a:srgbClr val="FFC000"/>
                </a:solidFill>
              </a:rPr>
              <a:t>information</a:t>
            </a:r>
            <a:r>
              <a:rPr lang="en-US" b="1" dirty="0">
                <a:solidFill>
                  <a:schemeClr val="tx1"/>
                </a:solidFill>
              </a:rPr>
              <a:t> and make it universally </a:t>
            </a:r>
            <a:r>
              <a:rPr lang="en-US" b="1" dirty="0">
                <a:solidFill>
                  <a:srgbClr val="00B0F0"/>
                </a:solidFill>
              </a:rPr>
              <a:t>accessible</a:t>
            </a:r>
            <a:r>
              <a:rPr lang="en-US" b="1" dirty="0">
                <a:solidFill>
                  <a:schemeClr val="tx1"/>
                </a:solidFill>
              </a:rPr>
              <a:t> and </a:t>
            </a:r>
            <a:r>
              <a:rPr lang="en-US" b="1" dirty="0">
                <a:solidFill>
                  <a:srgbClr val="00B050"/>
                </a:solidFill>
              </a:rPr>
              <a:t>useful</a:t>
            </a:r>
            <a:r>
              <a:rPr lang="en-US" b="1" dirty="0">
                <a:solidFill>
                  <a:schemeClr val="tx1"/>
                </a:solidFill>
              </a:rPr>
              <a:t>. </a:t>
            </a:r>
          </a:p>
        </p:txBody>
      </p:sp>
      <p:pic>
        <p:nvPicPr>
          <p:cNvPr id="6" name="Picture 5">
            <a:extLst>
              <a:ext uri="{FF2B5EF4-FFF2-40B4-BE49-F238E27FC236}">
                <a16:creationId xmlns:a16="http://schemas.microsoft.com/office/drawing/2014/main" id="{1E544AB5-61A2-E84F-8771-E195A573D9A7}"/>
              </a:ext>
            </a:extLst>
          </p:cNvPr>
          <p:cNvPicPr>
            <a:picLocks noChangeAspect="1"/>
          </p:cNvPicPr>
          <p:nvPr/>
        </p:nvPicPr>
        <p:blipFill>
          <a:blip r:embed="rId3"/>
          <a:stretch>
            <a:fillRect/>
          </a:stretch>
        </p:blipFill>
        <p:spPr>
          <a:xfrm>
            <a:off x="6188362" y="4074401"/>
            <a:ext cx="2336800" cy="787400"/>
          </a:xfrm>
          <a:prstGeom prst="rect">
            <a:avLst/>
          </a:prstGeom>
        </p:spPr>
      </p:pic>
      <p:sp>
        <p:nvSpPr>
          <p:cNvPr id="5" name="Rectangle 4">
            <a:extLst>
              <a:ext uri="{FF2B5EF4-FFF2-40B4-BE49-F238E27FC236}">
                <a16:creationId xmlns:a16="http://schemas.microsoft.com/office/drawing/2014/main" id="{F40966E6-82F2-3846-822E-CA782401AF6D}"/>
              </a:ext>
            </a:extLst>
          </p:cNvPr>
          <p:cNvSpPr/>
          <p:nvPr/>
        </p:nvSpPr>
        <p:spPr>
          <a:xfrm>
            <a:off x="6054436" y="3962400"/>
            <a:ext cx="2632364" cy="2092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43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a:xfrm>
            <a:off x="1248502" y="-269544"/>
            <a:ext cx="8229600" cy="1097279"/>
          </a:xfrm>
        </p:spPr>
        <p:txBody>
          <a:bodyPr/>
          <a:lstStyle/>
          <a:p>
            <a:r>
              <a:rPr lang="en-US" dirty="0"/>
              <a:t>Building the Corporate Culture</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180099" y="934937"/>
            <a:ext cx="6553210" cy="3754437"/>
          </a:xfrm>
        </p:spPr>
        <p:txBody>
          <a:bodyPr/>
          <a:lstStyle/>
          <a:p>
            <a:r>
              <a:rPr lang="en-US" dirty="0"/>
              <a:t>What is a </a:t>
            </a:r>
            <a:r>
              <a:rPr lang="en-US" b="1" dirty="0">
                <a:solidFill>
                  <a:srgbClr val="00B050"/>
                </a:solidFill>
              </a:rPr>
              <a:t>corporate culture</a:t>
            </a:r>
            <a:r>
              <a:rPr lang="en-US" dirty="0"/>
              <a:t>?</a:t>
            </a:r>
          </a:p>
          <a:p>
            <a:pPr lvl="1"/>
            <a:r>
              <a:rPr lang="en-US" dirty="0"/>
              <a:t>Some define it as “the shared experiences, stories, beliefs, and norms that characterize an organization.”</a:t>
            </a:r>
          </a:p>
        </p:txBody>
      </p:sp>
      <p:pic>
        <p:nvPicPr>
          <p:cNvPr id="6" name="Content Placeholder 5" descr="Southwest Airlines airplanes lined up in a row.">
            <a:extLst>
              <a:ext uri="{FF2B5EF4-FFF2-40B4-BE49-F238E27FC236}">
                <a16:creationId xmlns:a16="http://schemas.microsoft.com/office/drawing/2014/main" id="{4540B30D-228E-416B-B331-15354CA629BA}"/>
              </a:ext>
            </a:extLst>
          </p:cNvPr>
          <p:cNvPicPr>
            <a:picLocks noGrp="1" noChangeAspect="1"/>
          </p:cNvPicPr>
          <p:nvPr>
            <p:ph sz="quarter" idx="13"/>
          </p:nvPr>
        </p:nvPicPr>
        <p:blipFill>
          <a:blip r:embed="rId3"/>
          <a:stretch>
            <a:fillRect/>
          </a:stretch>
        </p:blipFill>
        <p:spPr>
          <a:xfrm>
            <a:off x="706587" y="3417616"/>
            <a:ext cx="3920351" cy="2682061"/>
          </a:xfrm>
          <a:prstGeom prst="rect">
            <a:avLst/>
          </a:prstGeom>
        </p:spPr>
      </p:pic>
      <p:sp>
        <p:nvSpPr>
          <p:cNvPr id="5" name="Rectangle 4">
            <a:extLst>
              <a:ext uri="{FF2B5EF4-FFF2-40B4-BE49-F238E27FC236}">
                <a16:creationId xmlns:a16="http://schemas.microsoft.com/office/drawing/2014/main" id="{2DAB498C-B796-F247-8AFC-D34B1EF31651}"/>
              </a:ext>
            </a:extLst>
          </p:cNvPr>
          <p:cNvSpPr/>
          <p:nvPr/>
        </p:nvSpPr>
        <p:spPr>
          <a:xfrm>
            <a:off x="4668980" y="3151087"/>
            <a:ext cx="4572000" cy="3323987"/>
          </a:xfrm>
          <a:prstGeom prst="rect">
            <a:avLst/>
          </a:prstGeom>
        </p:spPr>
        <p:txBody>
          <a:bodyPr>
            <a:spAutoFit/>
          </a:bodyPr>
          <a:lstStyle/>
          <a:p>
            <a:endParaRPr lang="en-US" dirty="0"/>
          </a:p>
          <a:p>
            <a:r>
              <a:rPr lang="en-US" dirty="0"/>
              <a:t>“Our Culture is often imitated, and never duplicated. Every Employee is responsible for promoting and preserving our Culture. We also have a Culture Services Department that is charged with championing a Culture through </a:t>
            </a:r>
            <a:r>
              <a:rPr lang="en-US" dirty="0">
                <a:solidFill>
                  <a:srgbClr val="0070C0"/>
                </a:solidFill>
              </a:rPr>
              <a:t>which every Employee knows he or she matters.</a:t>
            </a:r>
            <a:br>
              <a:rPr lang="en-US" dirty="0"/>
            </a:br>
            <a:br>
              <a:rPr lang="en-US" dirty="0"/>
            </a:br>
            <a:endParaRPr lang="en-US" dirty="0"/>
          </a:p>
          <a:p>
            <a:r>
              <a:rPr lang="en-US" dirty="0"/>
              <a:t>Our Culture is woven into all aspects of our business and our Employees’ lives, from the way Employees treat each other to the way that our Company puts our Employees first. Three vital elements of our Culture are </a:t>
            </a:r>
            <a:r>
              <a:rPr lang="en-US" dirty="0">
                <a:solidFill>
                  <a:srgbClr val="00B050"/>
                </a:solidFill>
              </a:rPr>
              <a:t>appreciation, recognition, and celebration.”</a:t>
            </a:r>
            <a:br>
              <a:rPr lang="en-US" dirty="0"/>
            </a:br>
            <a:r>
              <a:rPr lang="en-US" dirty="0"/>
              <a:t>​​​</a:t>
            </a:r>
          </a:p>
        </p:txBody>
      </p:sp>
    </p:spTree>
    <p:extLst>
      <p:ext uri="{BB962C8B-B14F-4D97-AF65-F5344CB8AC3E}">
        <p14:creationId xmlns:p14="http://schemas.microsoft.com/office/powerpoint/2010/main" val="49125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B01C-7C87-45E0-9525-52CCD8E4701F}"/>
              </a:ext>
            </a:extLst>
          </p:cNvPr>
          <p:cNvSpPr>
            <a:spLocks noGrp="1"/>
          </p:cNvSpPr>
          <p:nvPr>
            <p:ph type="title"/>
          </p:nvPr>
        </p:nvSpPr>
        <p:spPr>
          <a:xfrm>
            <a:off x="540330" y="-269546"/>
            <a:ext cx="8572500" cy="1097279"/>
          </a:xfrm>
        </p:spPr>
        <p:txBody>
          <a:bodyPr/>
          <a:lstStyle/>
          <a:p>
            <a:r>
              <a:rPr lang="en-US" dirty="0"/>
              <a:t>     Strategic Business Units (SBUs)</a:t>
            </a:r>
            <a:endParaRPr lang="en-IN" sz="2000" b="0" dirty="0"/>
          </a:p>
        </p:txBody>
      </p:sp>
      <p:sp>
        <p:nvSpPr>
          <p:cNvPr id="3" name="Content Placeholder 2">
            <a:extLst>
              <a:ext uri="{FF2B5EF4-FFF2-40B4-BE49-F238E27FC236}">
                <a16:creationId xmlns:a16="http://schemas.microsoft.com/office/drawing/2014/main" id="{A8BA55B6-8E74-4BF8-BC76-BEB12284698F}"/>
              </a:ext>
            </a:extLst>
          </p:cNvPr>
          <p:cNvSpPr>
            <a:spLocks noGrp="1"/>
          </p:cNvSpPr>
          <p:nvPr>
            <p:ph sz="quarter" idx="13"/>
          </p:nvPr>
        </p:nvSpPr>
        <p:spPr>
          <a:xfrm>
            <a:off x="457200" y="928256"/>
            <a:ext cx="8655630" cy="5290000"/>
          </a:xfrm>
        </p:spPr>
        <p:txBody>
          <a:bodyPr/>
          <a:lstStyle/>
          <a:p>
            <a:r>
              <a:rPr lang="en-US" b="1" dirty="0">
                <a:solidFill>
                  <a:srgbClr val="007FA3"/>
                </a:solidFill>
              </a:rPr>
              <a:t>Strategic Business Unit (S</a:t>
            </a:r>
            <a:r>
              <a:rPr lang="en-US" sz="100" b="1" dirty="0">
                <a:solidFill>
                  <a:srgbClr val="007FA3"/>
                </a:solidFill>
              </a:rPr>
              <a:t> </a:t>
            </a:r>
            <a:r>
              <a:rPr lang="en-US" b="1" dirty="0">
                <a:solidFill>
                  <a:srgbClr val="007FA3"/>
                </a:solidFill>
              </a:rPr>
              <a:t>B</a:t>
            </a:r>
            <a:r>
              <a:rPr lang="en-US" sz="100" b="1" dirty="0">
                <a:solidFill>
                  <a:srgbClr val="007FA3"/>
                </a:solidFill>
              </a:rPr>
              <a:t> </a:t>
            </a:r>
            <a:r>
              <a:rPr lang="en-US" b="1" dirty="0">
                <a:solidFill>
                  <a:srgbClr val="007FA3"/>
                </a:solidFill>
              </a:rPr>
              <a:t>U):</a:t>
            </a:r>
          </a:p>
          <a:p>
            <a:pPr lvl="1"/>
            <a:r>
              <a:rPr lang="en-US" dirty="0"/>
              <a:t>Is a </a:t>
            </a:r>
            <a:r>
              <a:rPr lang="en-US" dirty="0">
                <a:solidFill>
                  <a:srgbClr val="FF0000"/>
                </a:solidFill>
              </a:rPr>
              <a:t>single business</a:t>
            </a:r>
            <a:r>
              <a:rPr lang="en-US" dirty="0"/>
              <a:t>, or a collection of related businesses, that can exist separately from the rest of the company</a:t>
            </a:r>
          </a:p>
          <a:p>
            <a:pPr lvl="1"/>
            <a:r>
              <a:rPr lang="en-US" dirty="0"/>
              <a:t>Has its </a:t>
            </a:r>
            <a:r>
              <a:rPr lang="en-US" dirty="0">
                <a:solidFill>
                  <a:srgbClr val="FF0000"/>
                </a:solidFill>
              </a:rPr>
              <a:t>own</a:t>
            </a:r>
            <a:r>
              <a:rPr lang="en-US" dirty="0"/>
              <a:t> set of </a:t>
            </a:r>
            <a:r>
              <a:rPr lang="en-US" dirty="0">
                <a:solidFill>
                  <a:srgbClr val="FF0000"/>
                </a:solidFill>
              </a:rPr>
              <a:t>competitors</a:t>
            </a:r>
          </a:p>
          <a:p>
            <a:pPr lvl="1"/>
            <a:r>
              <a:rPr lang="en-US" dirty="0"/>
              <a:t>Has a manager responsible for </a:t>
            </a:r>
            <a:r>
              <a:rPr lang="en-US" dirty="0">
                <a:solidFill>
                  <a:srgbClr val="FF0000"/>
                </a:solidFill>
              </a:rPr>
              <a:t>strategic planning and profit performance</a:t>
            </a:r>
            <a:r>
              <a:rPr lang="en-US" dirty="0"/>
              <a:t>, who controls most of the factors affecting profit</a:t>
            </a:r>
            <a:endParaRPr lang="en-IN" dirty="0"/>
          </a:p>
        </p:txBody>
      </p:sp>
      <p:pic>
        <p:nvPicPr>
          <p:cNvPr id="4" name="Picture 3">
            <a:extLst>
              <a:ext uri="{FF2B5EF4-FFF2-40B4-BE49-F238E27FC236}">
                <a16:creationId xmlns:a16="http://schemas.microsoft.com/office/drawing/2014/main" id="{196377CD-2898-1541-9132-14B4FBCC12C6}"/>
              </a:ext>
            </a:extLst>
          </p:cNvPr>
          <p:cNvPicPr>
            <a:picLocks noChangeAspect="1"/>
          </p:cNvPicPr>
          <p:nvPr/>
        </p:nvPicPr>
        <p:blipFill>
          <a:blip r:embed="rId3"/>
          <a:stretch>
            <a:fillRect/>
          </a:stretch>
        </p:blipFill>
        <p:spPr>
          <a:xfrm>
            <a:off x="1149917" y="5409733"/>
            <a:ext cx="2821995" cy="930967"/>
          </a:xfrm>
          <a:prstGeom prst="rect">
            <a:avLst/>
          </a:prstGeom>
        </p:spPr>
      </p:pic>
      <p:pic>
        <p:nvPicPr>
          <p:cNvPr id="5" name="Picture 4">
            <a:extLst>
              <a:ext uri="{FF2B5EF4-FFF2-40B4-BE49-F238E27FC236}">
                <a16:creationId xmlns:a16="http://schemas.microsoft.com/office/drawing/2014/main" id="{07E1CD05-AD73-0947-B964-AB7ACE846E95}"/>
              </a:ext>
            </a:extLst>
          </p:cNvPr>
          <p:cNvPicPr>
            <a:picLocks noChangeAspect="1"/>
          </p:cNvPicPr>
          <p:nvPr/>
        </p:nvPicPr>
        <p:blipFill>
          <a:blip r:embed="rId4"/>
          <a:stretch>
            <a:fillRect/>
          </a:stretch>
        </p:blipFill>
        <p:spPr>
          <a:xfrm>
            <a:off x="6445827" y="5409733"/>
            <a:ext cx="2209800" cy="914400"/>
          </a:xfrm>
          <a:prstGeom prst="rect">
            <a:avLst/>
          </a:prstGeom>
        </p:spPr>
      </p:pic>
      <p:pic>
        <p:nvPicPr>
          <p:cNvPr id="6" name="Picture 5">
            <a:extLst>
              <a:ext uri="{FF2B5EF4-FFF2-40B4-BE49-F238E27FC236}">
                <a16:creationId xmlns:a16="http://schemas.microsoft.com/office/drawing/2014/main" id="{45CD6162-3E9C-0C40-8CB7-92FE8F13282D}"/>
              </a:ext>
            </a:extLst>
          </p:cNvPr>
          <p:cNvPicPr>
            <a:picLocks noChangeAspect="1"/>
          </p:cNvPicPr>
          <p:nvPr/>
        </p:nvPicPr>
        <p:blipFill>
          <a:blip r:embed="rId5"/>
          <a:stretch>
            <a:fillRect/>
          </a:stretch>
        </p:blipFill>
        <p:spPr>
          <a:xfrm>
            <a:off x="4156365" y="3918820"/>
            <a:ext cx="1257300" cy="1600200"/>
          </a:xfrm>
          <a:prstGeom prst="rect">
            <a:avLst/>
          </a:prstGeom>
          <a:ln w="12700">
            <a:solidFill>
              <a:schemeClr val="tx1"/>
            </a:solidFill>
          </a:ln>
        </p:spPr>
      </p:pic>
      <p:sp>
        <p:nvSpPr>
          <p:cNvPr id="7" name="TextBox 6">
            <a:extLst>
              <a:ext uri="{FF2B5EF4-FFF2-40B4-BE49-F238E27FC236}">
                <a16:creationId xmlns:a16="http://schemas.microsoft.com/office/drawing/2014/main" id="{5A20485D-0B12-794E-9D9F-BF0F8C25C8D0}"/>
              </a:ext>
            </a:extLst>
          </p:cNvPr>
          <p:cNvSpPr txBox="1"/>
          <p:nvPr/>
        </p:nvSpPr>
        <p:spPr>
          <a:xfrm>
            <a:off x="5805055" y="4599709"/>
            <a:ext cx="1745672" cy="369332"/>
          </a:xfrm>
          <a:prstGeom prst="rect">
            <a:avLst/>
          </a:prstGeom>
          <a:noFill/>
        </p:spPr>
        <p:txBody>
          <a:bodyPr wrap="square" rtlCol="0">
            <a:spAutoFit/>
          </a:bodyPr>
          <a:lstStyle/>
          <a:p>
            <a:r>
              <a:rPr lang="en-US" sz="1800" b="1" dirty="0">
                <a:solidFill>
                  <a:srgbClr val="007FA3"/>
                </a:solidFill>
              </a:rPr>
              <a:t>Has two SBUs</a:t>
            </a:r>
          </a:p>
        </p:txBody>
      </p:sp>
      <p:sp>
        <p:nvSpPr>
          <p:cNvPr id="8" name="Rectangle 7">
            <a:extLst>
              <a:ext uri="{FF2B5EF4-FFF2-40B4-BE49-F238E27FC236}">
                <a16:creationId xmlns:a16="http://schemas.microsoft.com/office/drawing/2014/main" id="{6BDC5ECA-CB97-C249-A562-5672B68C6602}"/>
              </a:ext>
            </a:extLst>
          </p:cNvPr>
          <p:cNvSpPr/>
          <p:nvPr/>
        </p:nvSpPr>
        <p:spPr>
          <a:xfrm>
            <a:off x="1191481" y="5409734"/>
            <a:ext cx="268778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4D44AAEA-B72A-FF4C-B64B-D03FF60D395A}"/>
              </a:ext>
            </a:extLst>
          </p:cNvPr>
          <p:cNvSpPr/>
          <p:nvPr/>
        </p:nvSpPr>
        <p:spPr>
          <a:xfrm>
            <a:off x="6445827" y="5409733"/>
            <a:ext cx="2393373" cy="930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3B40-9434-4C31-BDB8-7E8C923DE93D}"/>
              </a:ext>
            </a:extLst>
          </p:cNvPr>
          <p:cNvSpPr>
            <a:spLocks noGrp="1"/>
          </p:cNvSpPr>
          <p:nvPr>
            <p:ph type="title"/>
          </p:nvPr>
        </p:nvSpPr>
        <p:spPr/>
        <p:txBody>
          <a:bodyPr/>
          <a:lstStyle/>
          <a:p>
            <a:r>
              <a:rPr lang="en-IN" dirty="0"/>
              <a:t>      Allocating Resources to SBUs</a:t>
            </a:r>
          </a:p>
        </p:txBody>
      </p:sp>
      <p:sp>
        <p:nvSpPr>
          <p:cNvPr id="3" name="Content Placeholder 2">
            <a:extLst>
              <a:ext uri="{FF2B5EF4-FFF2-40B4-BE49-F238E27FC236}">
                <a16:creationId xmlns:a16="http://schemas.microsoft.com/office/drawing/2014/main" id="{DDF87AB0-B9B0-477F-8303-ADD557744CE9}"/>
              </a:ext>
            </a:extLst>
          </p:cNvPr>
          <p:cNvSpPr>
            <a:spLocks noGrp="1"/>
          </p:cNvSpPr>
          <p:nvPr>
            <p:ph sz="quarter" idx="13"/>
          </p:nvPr>
        </p:nvSpPr>
        <p:spPr/>
        <p:txBody>
          <a:bodyPr/>
          <a:lstStyle/>
          <a:p>
            <a:r>
              <a:rPr lang="en-US" dirty="0"/>
              <a:t>Assess each S</a:t>
            </a:r>
            <a:r>
              <a:rPr lang="en-US" sz="100" dirty="0"/>
              <a:t> </a:t>
            </a:r>
            <a:r>
              <a:rPr lang="en-US" dirty="0"/>
              <a:t>B</a:t>
            </a:r>
            <a:r>
              <a:rPr lang="en-US" sz="100" dirty="0"/>
              <a:t> </a:t>
            </a:r>
            <a:r>
              <a:rPr lang="en-US" dirty="0"/>
              <a:t>U’s </a:t>
            </a:r>
            <a:r>
              <a:rPr lang="en-US" dirty="0">
                <a:solidFill>
                  <a:srgbClr val="FFC000"/>
                </a:solidFill>
              </a:rPr>
              <a:t>competitive advantage </a:t>
            </a:r>
            <a:r>
              <a:rPr lang="en-US" dirty="0"/>
              <a:t>and the </a:t>
            </a:r>
            <a:r>
              <a:rPr lang="en-US" dirty="0">
                <a:solidFill>
                  <a:srgbClr val="FFC000"/>
                </a:solidFill>
              </a:rPr>
              <a:t>attractiveness of the market </a:t>
            </a:r>
            <a:r>
              <a:rPr lang="en-US" dirty="0"/>
              <a:t>in which it operates</a:t>
            </a:r>
          </a:p>
          <a:p>
            <a:pPr marL="432" indent="0">
              <a:buNone/>
            </a:pPr>
            <a:endParaRPr lang="en-US" dirty="0"/>
          </a:p>
          <a:p>
            <a:pPr lvl="1"/>
            <a:r>
              <a:rPr lang="en-US" b="1" dirty="0">
                <a:solidFill>
                  <a:srgbClr val="FFC000"/>
                </a:solidFill>
              </a:rPr>
              <a:t>Grow</a:t>
            </a:r>
          </a:p>
          <a:p>
            <a:pPr lvl="1"/>
            <a:r>
              <a:rPr lang="en-US" b="1" dirty="0">
                <a:solidFill>
                  <a:schemeClr val="accent3"/>
                </a:solidFill>
              </a:rPr>
              <a:t>Harvest</a:t>
            </a:r>
          </a:p>
          <a:p>
            <a:pPr lvl="1"/>
            <a:r>
              <a:rPr lang="en-US" b="1" dirty="0">
                <a:solidFill>
                  <a:srgbClr val="FF0000"/>
                </a:solidFill>
              </a:rPr>
              <a:t>Hold</a:t>
            </a:r>
          </a:p>
          <a:p>
            <a:pPr lvl="1"/>
            <a:r>
              <a:rPr lang="en-US" b="1" dirty="0"/>
              <a:t>Divest</a:t>
            </a:r>
          </a:p>
        </p:txBody>
      </p:sp>
      <p:pic>
        <p:nvPicPr>
          <p:cNvPr id="5" name="Picture 4">
            <a:extLst>
              <a:ext uri="{FF2B5EF4-FFF2-40B4-BE49-F238E27FC236}">
                <a16:creationId xmlns:a16="http://schemas.microsoft.com/office/drawing/2014/main" id="{605F8797-7B57-A544-B8F9-686F13D20037}"/>
              </a:ext>
            </a:extLst>
          </p:cNvPr>
          <p:cNvPicPr>
            <a:picLocks noChangeAspect="1"/>
          </p:cNvPicPr>
          <p:nvPr/>
        </p:nvPicPr>
        <p:blipFill>
          <a:blip r:embed="rId3"/>
          <a:stretch>
            <a:fillRect/>
          </a:stretch>
        </p:blipFill>
        <p:spPr>
          <a:xfrm>
            <a:off x="4572000" y="2561810"/>
            <a:ext cx="4078343" cy="3656445"/>
          </a:xfrm>
          <a:prstGeom prst="rect">
            <a:avLst/>
          </a:prstGeom>
        </p:spPr>
      </p:pic>
    </p:spTree>
    <p:extLst>
      <p:ext uri="{BB962C8B-B14F-4D97-AF65-F5344CB8AC3E}">
        <p14:creationId xmlns:p14="http://schemas.microsoft.com/office/powerpoint/2010/main" val="123810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a:extLst>
              <a:ext uri="{FF2B5EF4-FFF2-40B4-BE49-F238E27FC236}">
                <a16:creationId xmlns:a16="http://schemas.microsoft.com/office/drawing/2014/main" id="{32B7C279-ADB3-1244-A2E3-7AA5C27477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83263"/>
            <a:ext cx="8239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2429CE3-4D71-9B46-9D36-992720ED3ADF}"/>
              </a:ext>
            </a:extLst>
          </p:cNvPr>
          <p:cNvSpPr>
            <a:spLocks noGrp="1"/>
          </p:cNvSpPr>
          <p:nvPr>
            <p:ph type="title"/>
          </p:nvPr>
        </p:nvSpPr>
        <p:spPr/>
        <p:txBody>
          <a:bodyPr/>
          <a:lstStyle/>
          <a:p>
            <a:pPr>
              <a:defRPr/>
            </a:pPr>
            <a:endParaRPr lang="en-US"/>
          </a:p>
        </p:txBody>
      </p:sp>
      <p:pic>
        <p:nvPicPr>
          <p:cNvPr id="45059" name="Picture 13" descr="https://ignitevisibility.com/wp-content/uploads/2018/07/Screen-Shot-2018-07-17-at-3.24.37-PM.png">
            <a:extLst>
              <a:ext uri="{FF2B5EF4-FFF2-40B4-BE49-F238E27FC236}">
                <a16:creationId xmlns:a16="http://schemas.microsoft.com/office/drawing/2014/main" id="{5534E570-27B5-1848-80E7-08B36F2A9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0"/>
            <a:ext cx="904398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62443"/>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3A51-4F0F-450E-88D3-E630A604AD31}"/>
              </a:ext>
            </a:extLst>
          </p:cNvPr>
          <p:cNvSpPr>
            <a:spLocks noGrp="1"/>
          </p:cNvSpPr>
          <p:nvPr>
            <p:ph type="title"/>
          </p:nvPr>
        </p:nvSpPr>
        <p:spPr/>
        <p:txBody>
          <a:bodyPr/>
          <a:lstStyle/>
          <a:p>
            <a:r>
              <a:rPr lang="en-IN" dirty="0"/>
              <a:t>Developing Market Offerings</a:t>
            </a:r>
          </a:p>
        </p:txBody>
      </p:sp>
      <p:sp>
        <p:nvSpPr>
          <p:cNvPr id="3" name="Content Placeholder 2">
            <a:extLst>
              <a:ext uri="{FF2B5EF4-FFF2-40B4-BE49-F238E27FC236}">
                <a16:creationId xmlns:a16="http://schemas.microsoft.com/office/drawing/2014/main" id="{36DE603E-05DC-4F3D-ACF7-B1A391A07498}"/>
              </a:ext>
            </a:extLst>
          </p:cNvPr>
          <p:cNvSpPr>
            <a:spLocks noGrp="1"/>
          </p:cNvSpPr>
          <p:nvPr>
            <p:ph sz="quarter" idx="13"/>
          </p:nvPr>
        </p:nvSpPr>
        <p:spPr/>
        <p:txBody>
          <a:bodyPr/>
          <a:lstStyle/>
          <a:p>
            <a:r>
              <a:rPr lang="en-US" b="1" dirty="0"/>
              <a:t>Marketing Strategy</a:t>
            </a:r>
            <a:r>
              <a:rPr lang="en-US" dirty="0"/>
              <a:t> involves choosing a well-defined </a:t>
            </a:r>
            <a:r>
              <a:rPr lang="en-US" dirty="0">
                <a:solidFill>
                  <a:srgbClr val="FF0000"/>
                </a:solidFill>
              </a:rPr>
              <a:t>market</a:t>
            </a:r>
            <a:r>
              <a:rPr lang="en-US" dirty="0"/>
              <a:t> in which the company will compete and determining the </a:t>
            </a:r>
            <a:r>
              <a:rPr lang="en-US" dirty="0">
                <a:solidFill>
                  <a:srgbClr val="00B050"/>
                </a:solidFill>
              </a:rPr>
              <a:t>value</a:t>
            </a:r>
            <a:r>
              <a:rPr lang="en-US" dirty="0"/>
              <a:t> it intends to create in this market</a:t>
            </a:r>
          </a:p>
          <a:p>
            <a:pPr lvl="1"/>
            <a:r>
              <a:rPr lang="en-US" dirty="0">
                <a:solidFill>
                  <a:srgbClr val="FF0000"/>
                </a:solidFill>
              </a:rPr>
              <a:t>Target market</a:t>
            </a:r>
          </a:p>
          <a:p>
            <a:pPr lvl="1"/>
            <a:r>
              <a:rPr lang="en-US" dirty="0">
                <a:solidFill>
                  <a:srgbClr val="00B050"/>
                </a:solidFill>
              </a:rPr>
              <a:t>Value proposition</a:t>
            </a:r>
          </a:p>
          <a:p>
            <a:r>
              <a:rPr lang="en-US" b="1" dirty="0"/>
              <a:t>Marketing Tactics</a:t>
            </a:r>
            <a:r>
              <a:rPr lang="en-US" dirty="0"/>
              <a:t>, also called the </a:t>
            </a:r>
            <a:r>
              <a:rPr lang="en-US" dirty="0">
                <a:solidFill>
                  <a:srgbClr val="FF0000"/>
                </a:solidFill>
              </a:rPr>
              <a:t>marketing mix</a:t>
            </a:r>
            <a:r>
              <a:rPr lang="en-US" dirty="0"/>
              <a:t>, make the company’s strategy come alive</a:t>
            </a:r>
          </a:p>
          <a:p>
            <a:r>
              <a:rPr lang="en-US" dirty="0"/>
              <a:t>The </a:t>
            </a:r>
            <a:r>
              <a:rPr lang="en-US" b="1" dirty="0"/>
              <a:t>market offering</a:t>
            </a:r>
            <a:r>
              <a:rPr lang="en-US" dirty="0"/>
              <a:t> is the actual product that the company deploys in order to fulfill a particular customer need</a:t>
            </a:r>
          </a:p>
          <a:p>
            <a:endParaRPr lang="en-US" dirty="0"/>
          </a:p>
        </p:txBody>
      </p:sp>
    </p:spTree>
    <p:extLst>
      <p:ext uri="{BB962C8B-B14F-4D97-AF65-F5344CB8AC3E}">
        <p14:creationId xmlns:p14="http://schemas.microsoft.com/office/powerpoint/2010/main" val="218482632"/>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150117</TotalTime>
  <Words>1870</Words>
  <Application>Microsoft Macintosh PowerPoint</Application>
  <PresentationFormat>On-screen Show (4:3)</PresentationFormat>
  <Paragraphs>122</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Times New Roman</vt:lpstr>
      <vt:lpstr>Noto Sans Symbols</vt:lpstr>
      <vt:lpstr>Avenir Black</vt:lpstr>
      <vt:lpstr>Calibri</vt:lpstr>
      <vt:lpstr>Arial</vt:lpstr>
      <vt:lpstr>Verdana</vt:lpstr>
      <vt:lpstr>Bell MT</vt:lpstr>
      <vt:lpstr>MS PGothic</vt:lpstr>
      <vt:lpstr>USHE</vt:lpstr>
      <vt:lpstr>USHE_slide options</vt:lpstr>
      <vt:lpstr>Marketing Management</vt:lpstr>
      <vt:lpstr>        The Strategic Planning Process</vt:lpstr>
      <vt:lpstr>        Corporate Planning Activities</vt:lpstr>
      <vt:lpstr>     Defining the Corporate Mission</vt:lpstr>
      <vt:lpstr>Building the Corporate Culture</vt:lpstr>
      <vt:lpstr>     Strategic Business Units (SBUs)</vt:lpstr>
      <vt:lpstr>      Allocating Resources to SBUs</vt:lpstr>
      <vt:lpstr>PowerPoint Presentation</vt:lpstr>
      <vt:lpstr>Developing Market Offerings</vt:lpstr>
      <vt:lpstr>Marketing Tactics - Designing, Communicating, and Delivering Customer Value</vt:lpstr>
      <vt:lpstr>  The Marketing Mix The Four Ps</vt:lpstr>
      <vt:lpstr>The Annual Marketing Plan </vt:lpstr>
    </vt:vector>
  </TitlesOfParts>
  <Company>Pearson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Management, Sixteenth Edition, Chapter 2, Marketing Planning and Management</dc:title>
  <dc:subject>Business</dc:subject>
  <dc:creator>Kotler/Keller/Chernev</dc:creator>
  <cp:keywords>Marketing Management</cp:keywords>
  <dc:description>Long description alt-text is inserted in the notes pane.</dc:description>
  <cp:lastModifiedBy>Paul Galvani</cp:lastModifiedBy>
  <cp:revision>839</cp:revision>
  <cp:lastPrinted>2021-11-17T14:52:03Z</cp:lastPrinted>
  <dcterms:modified xsi:type="dcterms:W3CDTF">2021-12-20T15:43:13Z</dcterms:modified>
</cp:coreProperties>
</file>