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63" r:id="rId4"/>
    <p:sldId id="264" r:id="rId5"/>
    <p:sldId id="283" r:id="rId6"/>
    <p:sldId id="275" r:id="rId7"/>
    <p:sldId id="280" r:id="rId8"/>
    <p:sldId id="281" r:id="rId9"/>
    <p:sldId id="278" r:id="rId10"/>
    <p:sldId id="276" r:id="rId11"/>
    <p:sldId id="27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5" autoAdjust="0"/>
    <p:restoredTop sz="94716" autoAdjust="0"/>
  </p:normalViewPr>
  <p:slideViewPr>
    <p:cSldViewPr>
      <p:cViewPr varScale="1">
        <p:scale>
          <a:sx n="130" d="100"/>
          <a:sy n="130" d="100"/>
        </p:scale>
        <p:origin x="-112" y="-1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8AC5-7B10-47F8-9884-1D423521D6A2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AA52-3623-431A-A2C8-7738F355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1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8AC5-7B10-47F8-9884-1D423521D6A2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AA52-3623-431A-A2C8-7738F355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1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8AC5-7B10-47F8-9884-1D423521D6A2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AA52-3623-431A-A2C8-7738F355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4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8AC5-7B10-47F8-9884-1D423521D6A2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AA52-3623-431A-A2C8-7738F355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7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8AC5-7B10-47F8-9884-1D423521D6A2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AA52-3623-431A-A2C8-7738F355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2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8AC5-7B10-47F8-9884-1D423521D6A2}" type="datetimeFigureOut">
              <a:rPr lang="en-US" smtClean="0"/>
              <a:t>9/27/17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AA52-3623-431A-A2C8-7738F355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2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8AC5-7B10-47F8-9884-1D423521D6A2}" type="datetimeFigureOut">
              <a:rPr lang="en-US" smtClean="0"/>
              <a:t>9/27/17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AA52-3623-431A-A2C8-7738F355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14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8AC5-7B10-47F8-9884-1D423521D6A2}" type="datetimeFigureOut">
              <a:rPr lang="en-US" smtClean="0"/>
              <a:t>9/27/17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AA52-3623-431A-A2C8-7738F355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829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8AC5-7B10-47F8-9884-1D423521D6A2}" type="datetimeFigureOut">
              <a:rPr lang="en-US" smtClean="0"/>
              <a:t>9/27/17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AA52-3623-431A-A2C8-7738F355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3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8AC5-7B10-47F8-9884-1D423521D6A2}" type="datetimeFigureOut">
              <a:rPr lang="en-US" smtClean="0"/>
              <a:t>9/27/17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AA52-3623-431A-A2C8-7738F355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0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B8AC5-7B10-47F8-9884-1D423521D6A2}" type="datetimeFigureOut">
              <a:rPr lang="en-US" smtClean="0"/>
              <a:t>9/27/17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AA52-3623-431A-A2C8-7738F355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9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B8AC5-7B10-47F8-9884-1D423521D6A2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7AA52-3623-431A-A2C8-7738F355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4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Private Equity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Part 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430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533400"/>
            <a:ext cx="1371600" cy="1371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3030140"/>
            <a:ext cx="5613400" cy="14910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200" y="457200"/>
            <a:ext cx="3149600" cy="18346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3581400"/>
            <a:ext cx="2463800" cy="2463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5800" y="4648200"/>
            <a:ext cx="2461846" cy="177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257800" y="6324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$26.6 B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0" y="4495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$84.25B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2362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$24.18B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2057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$39.89B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4400" y="5257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$18.24B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3003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/>
                <a:cs typeface="Times New Roman"/>
              </a:rPr>
              <a:t>Herfindahl</a:t>
            </a:r>
            <a:r>
              <a:rPr lang="en-US" dirty="0">
                <a:latin typeface="Times New Roman"/>
                <a:cs typeface="Times New Roman"/>
              </a:rPr>
              <a:t> Index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676400"/>
            <a:ext cx="6464991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42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84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/>
                <a:cs typeface="Times New Roman"/>
              </a:rPr>
              <a:t>Calculating Unlevered FCF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8465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1447800"/>
            <a:ext cx="8001000" cy="4191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Calculating cash flows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Income statement includes the information that we need to calculate cash flows or the net cash in the hands of the corporation after paying all expenses, taxes, and capital expenditures.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cash available to investors (both equity and debt investors):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CF = Sales – Operating Expenses – Taxes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capital expenditures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NWC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Expenses = COGS + SG&amp;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A+R&amp;D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Taxes = (Sales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Expenses 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Depreciation)x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(Tax Rate)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5715000"/>
            <a:ext cx="8153400" cy="646331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[Sales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Operating margin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Dep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.]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(1-Tax Rate)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Dep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CapEX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Change in NWC</a:t>
            </a:r>
          </a:p>
        </p:txBody>
      </p:sp>
    </p:spTree>
    <p:extLst>
      <p:ext uri="{BB962C8B-B14F-4D97-AF65-F5344CB8AC3E}">
        <p14:creationId xmlns:p14="http://schemas.microsoft.com/office/powerpoint/2010/main" val="333488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1447800"/>
            <a:ext cx="7315200" cy="4191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Issues to notice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NWC = Inventory + Receivables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Payables + Cash 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use Current Assets – Current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iabilities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 used for operations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Firms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also hold liquid assets or “excess cash” to finance future investments.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Why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deduct the change in NWC?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Wingdings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Wingdings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5715000"/>
            <a:ext cx="8153400" cy="646331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[Sales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Operating margin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Dep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.]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(1-Tax Rate)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Dep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CapEX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Change in NWC</a:t>
            </a:r>
          </a:p>
        </p:txBody>
      </p:sp>
    </p:spTree>
    <p:extLst>
      <p:ext uri="{BB962C8B-B14F-4D97-AF65-F5344CB8AC3E}">
        <p14:creationId xmlns:p14="http://schemas.microsoft.com/office/powerpoint/2010/main" val="2311176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84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/>
                <a:cs typeface="Times New Roman"/>
              </a:rPr>
              <a:t>Obtaining Data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10306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Data (back 10 years)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600200"/>
            <a:ext cx="51054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Company’s website</a:t>
            </a:r>
          </a:p>
          <a:p>
            <a:pPr marL="0" indent="0">
              <a:buNone/>
            </a:pPr>
            <a:endParaRPr lang="en-US" dirty="0" smtClean="0">
              <a:solidFill>
                <a:schemeClr val="tx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Yahoo or Google finance</a:t>
            </a:r>
            <a:endParaRPr lang="en-US" dirty="0">
              <a:solidFill>
                <a:schemeClr val="tx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sec.gov</a:t>
            </a:r>
            <a:endParaRPr lang="en-US" dirty="0">
              <a:solidFill>
                <a:schemeClr val="tx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 to </a:t>
            </a:r>
            <a:r>
              <a:rPr lang="en-US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sec.gov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 FILINGS Company Filings  search by company ticker or name  10-K (interactive data or the documents themselves)</a:t>
            </a:r>
          </a:p>
          <a:p>
            <a:pPr marL="0" indent="0">
              <a:buNone/>
            </a:pP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20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8400"/>
            <a:ext cx="8229600" cy="1143000"/>
          </a:xfrm>
        </p:spPr>
        <p:txBody>
          <a:bodyPr/>
          <a:lstStyle/>
          <a:p>
            <a:r>
              <a:rPr lang="en-US" b="1" dirty="0" err="1">
                <a:latin typeface="Times New Roman"/>
                <a:cs typeface="Times New Roman"/>
              </a:rPr>
              <a:t>Herfindahl</a:t>
            </a:r>
            <a:r>
              <a:rPr lang="en-US" b="1" dirty="0">
                <a:latin typeface="Times New Roman"/>
                <a:cs typeface="Times New Roman"/>
              </a:rPr>
              <a:t> Index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54952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790442"/>
            <a:ext cx="3810000" cy="21338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1828800"/>
            <a:ext cx="3966308" cy="2133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4343400"/>
            <a:ext cx="3970322" cy="2197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4267200"/>
            <a:ext cx="4181837" cy="22098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Calculating </a:t>
            </a:r>
            <a:r>
              <a:rPr lang="en-US" dirty="0" err="1" smtClean="0">
                <a:latin typeface="Times New Roman"/>
                <a:cs typeface="Times New Roman"/>
              </a:rPr>
              <a:t>Herfindahl</a:t>
            </a:r>
            <a:r>
              <a:rPr lang="en-US" dirty="0" smtClean="0">
                <a:latin typeface="Times New Roman"/>
                <a:cs typeface="Times New Roman"/>
              </a:rPr>
              <a:t> Index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4401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Finding Competitors of CAT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Morningstar is a good source of information about industry peers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276600"/>
            <a:ext cx="2527300" cy="622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447800"/>
            <a:ext cx="3596764" cy="405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965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5904</TotalTime>
  <Words>274</Words>
  <Application>Microsoft Macintosh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Private Equity Project Part 1</vt:lpstr>
      <vt:lpstr>Calculating Unlevered FCF</vt:lpstr>
      <vt:lpstr>Instructions</vt:lpstr>
      <vt:lpstr>Instructions</vt:lpstr>
      <vt:lpstr>Obtaining Data </vt:lpstr>
      <vt:lpstr>Financial Data (back 10 years)</vt:lpstr>
      <vt:lpstr>Herfindahl Index</vt:lpstr>
      <vt:lpstr>Calculating Herfindahl Index</vt:lpstr>
      <vt:lpstr>Finding Competitors of CAT</vt:lpstr>
      <vt:lpstr>PowerPoint Presentation</vt:lpstr>
      <vt:lpstr>Herfindahl Index</vt:lpstr>
    </vt:vector>
  </TitlesOfParts>
  <Company>University of Houston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Stock Valuation Project</dc:title>
  <dc:creator>Nisan Langberg</dc:creator>
  <cp:lastModifiedBy>Nisan Langberg</cp:lastModifiedBy>
  <cp:revision>50</cp:revision>
  <dcterms:created xsi:type="dcterms:W3CDTF">2016-02-17T10:30:10Z</dcterms:created>
  <dcterms:modified xsi:type="dcterms:W3CDTF">2017-09-27T20:07:20Z</dcterms:modified>
</cp:coreProperties>
</file>