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79" r:id="rId4"/>
    <p:sldId id="258" r:id="rId5"/>
    <p:sldId id="257" r:id="rId6"/>
    <p:sldId id="259" r:id="rId7"/>
    <p:sldId id="280" r:id="rId8"/>
    <p:sldId id="288" r:id="rId9"/>
    <p:sldId id="270" r:id="rId10"/>
    <p:sldId id="272" r:id="rId11"/>
    <p:sldId id="271" r:id="rId12"/>
    <p:sldId id="273" r:id="rId13"/>
    <p:sldId id="276" r:id="rId14"/>
    <p:sldId id="277" r:id="rId15"/>
    <p:sldId id="274" r:id="rId16"/>
    <p:sldId id="275" r:id="rId17"/>
    <p:sldId id="278" r:id="rId18"/>
    <p:sldId id="289" r:id="rId19"/>
    <p:sldId id="286" r:id="rId20"/>
    <p:sldId id="287" r:id="rId21"/>
    <p:sldId id="281" r:id="rId22"/>
    <p:sldId id="260" r:id="rId23"/>
    <p:sldId id="261" r:id="rId24"/>
    <p:sldId id="262" r:id="rId25"/>
    <p:sldId id="263" r:id="rId26"/>
    <p:sldId id="264" r:id="rId27"/>
    <p:sldId id="265" r:id="rId28"/>
    <p:sldId id="282" r:id="rId29"/>
    <p:sldId id="267" r:id="rId30"/>
    <p:sldId id="266" r:id="rId31"/>
    <p:sldId id="268" r:id="rId32"/>
    <p:sldId id="283" r:id="rId33"/>
    <p:sldId id="269" r:id="rId34"/>
    <p:sldId id="284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5638-0B5D-46F0-918A-A923125722E7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6EA25-2CC1-489C-9FBC-29B14C8FD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803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5638-0B5D-46F0-918A-A923125722E7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6EA25-2CC1-489C-9FBC-29B14C8FD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389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5638-0B5D-46F0-918A-A923125722E7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6EA25-2CC1-489C-9FBC-29B14C8FD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931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5638-0B5D-46F0-918A-A923125722E7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6EA25-2CC1-489C-9FBC-29B14C8FD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661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5638-0B5D-46F0-918A-A923125722E7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6EA25-2CC1-489C-9FBC-29B14C8FD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015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5638-0B5D-46F0-918A-A923125722E7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6EA25-2CC1-489C-9FBC-29B14C8FD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625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5638-0B5D-46F0-918A-A923125722E7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6EA25-2CC1-489C-9FBC-29B14C8FD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099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5638-0B5D-46F0-918A-A923125722E7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6EA25-2CC1-489C-9FBC-29B14C8FD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451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5638-0B5D-46F0-918A-A923125722E7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6EA25-2CC1-489C-9FBC-29B14C8FD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492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5638-0B5D-46F0-918A-A923125722E7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6EA25-2CC1-489C-9FBC-29B14C8FD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072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5638-0B5D-46F0-918A-A923125722E7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6EA25-2CC1-489C-9FBC-29B14C8FD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496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B5638-0B5D-46F0-918A-A923125722E7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6EA25-2CC1-489C-9FBC-29B14C8FD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908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9925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PE Transaction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Assignment Part B</a:t>
            </a:r>
            <a:endParaRPr lang="en-US" sz="4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5284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Leverage and Value</a:t>
            </a:r>
            <a:b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Recapitalization IRR and MOIC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8" y="1795793"/>
            <a:ext cx="8772527" cy="9569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IRR and MOIC implied by the transaction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198" y="3048001"/>
            <a:ext cx="9582152" cy="2324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the investment is liquidated after one year: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IRR of this transaction is clearly 10%, the cost of equity.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MOIC is $1650/$1500 = 1.1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7919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Leverage and Value</a:t>
            </a:r>
            <a:b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Recapitalization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8" y="1995819"/>
            <a:ext cx="8772527" cy="95693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Now, suppose that the firm wishes to increase debt to 40% or D=$600, E = $900. Also, suppose that the cost of debt is 5%.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198" y="3110244"/>
            <a:ext cx="9582152" cy="26809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current market value of the firm remains $1,500. The interest payment at the end of the first year is $600(5%) = $30. A one year investment in firm equity requires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$900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 front investment and yields a payoff of $1545 - $600 + 105 – 30 = $1020 (disregarding taxes).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861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Leverage and Value</a:t>
            </a:r>
            <a:b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Recapitalization IRR and MOIC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8" y="1795793"/>
            <a:ext cx="8772527" cy="9569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IRR and MOIC implied by the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levered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transaction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198" y="3048001"/>
            <a:ext cx="9582152" cy="2324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the investment is liquidated after one year: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IRR of this transaction is 13.33%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MOIC is $1020/$900 = 1.1333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820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Leverage and Value</a:t>
            </a:r>
            <a:b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Recapitalization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8" y="1609724"/>
            <a:ext cx="8772527" cy="500062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Suppose that performance is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risky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value of the cash flows next year will be $126 or $84 (up/down 20%) with equal probabilities and average of $105. 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Firm going-forward value next year will be either $129.78/0.07 = $1854 or 86.52/0.07 = $1,236 with expectation of $1,545. 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Including cash flows, enterprise values are $1854 + 126 = </a:t>
            </a:r>
            <a:r>
              <a:rPr 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$1,980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= $1,236 + 84 =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$1,320</a:t>
            </a:r>
          </a:p>
          <a:p>
            <a:pPr>
              <a:lnSpc>
                <a:spcPct val="120000"/>
              </a:lnSpc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5791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Leverage and Value</a:t>
            </a:r>
            <a:b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Recapitalization IRR and MOIC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8" y="1795793"/>
            <a:ext cx="8772527" cy="9569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IRR and MOIC implied by the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risky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transaction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198" y="3048001"/>
            <a:ext cx="9582152" cy="23241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the investment is liquidated after one year: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IRR of this transaction is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-12%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32%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(on average 10%)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MOIC is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0.88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1.32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(on average 1.10)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$1,236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expectation of </a:t>
            </a:r>
            <a:r>
              <a:rPr 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$1,545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0182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Leverage and Value</a:t>
            </a:r>
            <a:b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Recapitalization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8" y="1609724"/>
            <a:ext cx="8772527" cy="500062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Suppose that performance is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risky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position is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levered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value of the cash flows next year will be $126 or $84 (up/down 20%) with equal probabilities and average of $105. 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Firm value next year will be either $129.78/0.07 = $1854 or 86.52/0.07 = $1,236 with expectation of $1,545. 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one year investment in firm equity requires $400 up front and yields a payoff of $1854 - $600 + 126 – 30 = </a:t>
            </a:r>
            <a:r>
              <a:rPr 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$1350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$1236 - $600 + 84 – 30 =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$690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20000"/>
              </a:lnSpc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7695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Leverage and Value</a:t>
            </a:r>
            <a:b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Recapitalization IRR and MOIC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8" y="1795793"/>
            <a:ext cx="8772527" cy="9569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IRR and MOIC implied by the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levered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transaction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198" y="3048001"/>
            <a:ext cx="9582152" cy="23241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the investment is liquidated after one year: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IRR of this transaction is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-23.33%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50%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(on average 13.33%)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MOIC is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0.766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1.5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(on average 1.1333)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3457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Leverage and Value</a:t>
            </a:r>
            <a:b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punch line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8" y="1609725"/>
            <a:ext cx="8772527" cy="4391026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Increasing leverage will increase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expected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IRR and MOIC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IRR increased from 10% to 13.3% and MOIC increased from 1.1 to 1.13 when leverage of 40% was introduced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Increasing leverage will increase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IRR and MOIC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IRR in the range (-12%,32%) and MOIC in the range (0.88,1.32) without leverage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IRR in the range (-23%,50%) and MOIC in the range (0.76,1.5) with leverage of 40%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5255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 Creation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7" y="1457865"/>
            <a:ext cx="9565260" cy="1161752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PE transaction adds value from the tax shield and the economic efficiency improvements from the intervention of the PE general partners in management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= </a:t>
            </a:r>
            <a:r>
              <a:rPr lang="en-US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TaxShield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</a:t>
            </a:r>
            <a:endParaRPr lang="en-US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197" y="2752726"/>
            <a:ext cx="2802149" cy="58569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Target Starting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oint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3338424"/>
          <a:ext cx="286397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985"/>
                <a:gridCol w="1431985"/>
              </a:tblGrid>
              <a:tr h="36343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Assets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Liabilities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343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= $100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 = $70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3438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$30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8386310" y="2686171"/>
            <a:ext cx="2802149" cy="585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Issuing $30 debt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238967"/>
              </p:ext>
            </p:extLst>
          </p:nvPr>
        </p:nvGraphicFramePr>
        <p:xfrm>
          <a:off x="7842846" y="3338423"/>
          <a:ext cx="3657600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</a:tblGrid>
              <a:tr h="36343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Assets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Liabilities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343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= $100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 = $70 + </a:t>
                      </a:r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T+Ec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34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T+ </a:t>
                      </a:r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Ec</a:t>
                      </a:r>
                      <a:endParaRPr 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Cash = $30</a:t>
                      </a:r>
                    </a:p>
                    <a:p>
                      <a:pPr algn="ctr"/>
                      <a:endParaRPr 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D(old)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$30</a:t>
                      </a:r>
                    </a:p>
                    <a:p>
                      <a:pPr algn="ctr"/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D(new) = $30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616849"/>
              </p:ext>
            </p:extLst>
          </p:nvPr>
        </p:nvGraphicFramePr>
        <p:xfrm>
          <a:off x="517585" y="5355557"/>
          <a:ext cx="36576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</a:tblGrid>
              <a:tr h="36343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Assets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Liabilities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343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= $100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 = $40 + </a:t>
                      </a:r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T+Ec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343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 + </a:t>
                      </a:r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Ec</a:t>
                      </a:r>
                      <a:endParaRPr 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 = $60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>
          <a:xfrm>
            <a:off x="389984" y="4740361"/>
            <a:ext cx="3912802" cy="487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Repurchasing Shares worth $30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616787"/>
              </p:ext>
            </p:extLst>
          </p:nvPr>
        </p:nvGraphicFramePr>
        <p:xfrm>
          <a:off x="3978212" y="3338424"/>
          <a:ext cx="36576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</a:tblGrid>
              <a:tr h="36343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Assets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Liabilities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343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= $100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 = $70+T+Ec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343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 + </a:t>
                      </a:r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Ec</a:t>
                      </a:r>
                      <a:endParaRPr 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 = $30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ontent Placeholder 2"/>
          <p:cNvSpPr txBox="1">
            <a:spLocks/>
          </p:cNvSpPr>
          <p:nvPr/>
        </p:nvSpPr>
        <p:spPr>
          <a:xfrm>
            <a:off x="3890513" y="2783427"/>
            <a:ext cx="3952333" cy="48844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 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nnouncement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(Efficient Market)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513050" y="5228324"/>
            <a:ext cx="6226837" cy="11617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value to the PE firm from the transaction in an efficient market?</a:t>
            </a:r>
            <a:endParaRPr lang="en-US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2377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7425" y="2641600"/>
            <a:ext cx="7315201" cy="2301875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PE Transaction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Overview Assignment Part B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372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 for Today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1833563"/>
            <a:ext cx="9582152" cy="402907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Setting the stage 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Leverage, IRR, MOIC and Valuation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PE Transaction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Introduce Part B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Target firm analysis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premium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Assumptions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 in Excel</a:t>
            </a:r>
          </a:p>
        </p:txBody>
      </p:sp>
    </p:spTree>
    <p:extLst>
      <p:ext uri="{BB962C8B-B14F-4D97-AF65-F5344CB8AC3E}">
        <p14:creationId xmlns:p14="http://schemas.microsoft.com/office/powerpoint/2010/main" val="13442383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Assignment Part B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8" y="1609725"/>
            <a:ext cx="8772527" cy="439102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assignment has three parts</a:t>
            </a:r>
          </a:p>
          <a:p>
            <a:pPr>
              <a:lnSpc>
                <a:spcPct val="12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B1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Stock valuation (DCF) and analysis of potential target firm (independent assignment)</a:t>
            </a:r>
          </a:p>
          <a:p>
            <a:pPr>
              <a:lnSpc>
                <a:spcPct val="12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Relative performance and debt capacity of potential target firms (group assignment) </a:t>
            </a:r>
          </a:p>
          <a:p>
            <a:pPr>
              <a:lnSpc>
                <a:spcPct val="12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The PE proposition (group assignment)</a:t>
            </a:r>
          </a:p>
          <a:p>
            <a:pPr>
              <a:lnSpc>
                <a:spcPct val="120000"/>
              </a:lnSpc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554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876" y="2641600"/>
            <a:ext cx="6381750" cy="2301875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PE Transaction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Target Firm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6011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PE Transaction</a:t>
            </a:r>
            <a:b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Target Firm Analysis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95818"/>
            <a:ext cx="5334000" cy="3261982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Assessing the target firm – three steps</a:t>
            </a:r>
          </a:p>
          <a:p>
            <a:pPr>
              <a:lnSpc>
                <a:spcPct val="12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 1: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Establish 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 valuation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 assumptions about growth and profitability margins</a:t>
            </a:r>
          </a:p>
          <a:p>
            <a:pPr>
              <a:lnSpc>
                <a:spcPct val="12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 2: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Potential for 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 creation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a 5 – 7 year horizon</a:t>
            </a:r>
          </a:p>
          <a:p>
            <a:pPr>
              <a:lnSpc>
                <a:spcPct val="12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 3: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Explore the firm’s 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 capacity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987756" y="638174"/>
            <a:ext cx="5013744" cy="6048375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 Valuation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Economic forecast and DCF valuation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Sensitivity analysis w.r.t to critical assumptions: growth rates, profit margins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Under/over valuation?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 Creating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Compare to peers in the industry along three performance measures, identify potential avenues for improvement based on industry analysis or peer benchmarks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Decide on explicit performance targets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Include improved metrics to yield new valuation</a:t>
            </a:r>
          </a:p>
        </p:txBody>
      </p:sp>
    </p:spTree>
    <p:extLst>
      <p:ext uri="{BB962C8B-B14F-4D97-AF65-F5344CB8AC3E}">
        <p14:creationId xmlns:p14="http://schemas.microsoft.com/office/powerpoint/2010/main" val="33256523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PE Transaction</a:t>
            </a:r>
            <a:b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 Capacity Analysis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95818"/>
            <a:ext cx="4613694" cy="195705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 Coverage Ratio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Coverage ratio measures the ability of the firm to meet its current interest expenses out of earnings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425781" y="1995817"/>
            <a:ext cx="4613694" cy="211881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relation between: Debt Level, Interest, and Coverage Ratio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Considering a perpetual bond or a bond that pays interest until maturity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838200" y="4391355"/>
                <a:ext cx="4782718" cy="85725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Coverage Ratio 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𝐸𝐵𝐼𝑇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𝐼𝑛𝑡𝑒𝑟𝑒𝑠𝑡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𝐸𝑥𝑝𝑒𝑛𝑠𝑒</m:t>
                        </m:r>
                      </m:den>
                    </m:f>
                  </m:oMath>
                </a14:m>
                <a:endPara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391355"/>
                <a:ext cx="4782718" cy="857250"/>
              </a:xfrm>
              <a:prstGeom prst="rect">
                <a:avLst/>
              </a:prstGeom>
              <a:blipFill rotWithShape="0">
                <a:blip r:embed="rId2"/>
                <a:stretch>
                  <a:fillRect l="-2041" t="-28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6425781" y="4391355"/>
                <a:ext cx="3617074" cy="74262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775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𝐷𝑟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𝐸𝐵𝐼𝑇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𝐶𝑜𝑣𝑒𝑟𝑎𝑔𝑒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𝑅𝑎𝑡𝑖𝑜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5781" y="4391355"/>
                <a:ext cx="3617074" cy="7426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6809791" y="5410695"/>
                <a:ext cx="3617074" cy="74262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775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𝐷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𝐸𝐵𝐼𝑇</m:t>
                          </m:r>
                        </m:den>
                      </m:f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𝐶𝑜𝑣𝑒𝑟𝑎𝑔𝑒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𝑅𝑎𝑡𝑖𝑜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9791" y="5410695"/>
                <a:ext cx="3617074" cy="7426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44982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PE Transaction</a:t>
            </a:r>
            <a:b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Coverage Ratio and Credit Ratings 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1247775" y="5466391"/>
                <a:ext cx="4782718" cy="85725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Coverage Ratio 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𝐸𝐵𝐼𝑇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𝐼𝑛𝑡𝑒𝑟𝑒𝑠𝑡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𝐸𝑥𝑝𝑒𝑛𝑠𝑒</m:t>
                        </m:r>
                      </m:den>
                    </m:f>
                  </m:oMath>
                </a14:m>
                <a:endPara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7775" y="5466391"/>
                <a:ext cx="4782718" cy="857250"/>
              </a:xfrm>
              <a:prstGeom prst="rect">
                <a:avLst/>
              </a:prstGeom>
              <a:blipFill rotWithShape="0">
                <a:blip r:embed="rId2"/>
                <a:stretch>
                  <a:fillRect l="-2041" t="-3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7775" y="1808791"/>
            <a:ext cx="9792688" cy="3275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6950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685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PE Transaction</a:t>
            </a:r>
            <a:b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Coverage Ratio and Interest Rates</a:t>
            </a:r>
            <a:b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Aswath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Damodaran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NYU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7112" y="2333625"/>
            <a:ext cx="5057775" cy="402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0090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4599" y="1950409"/>
            <a:ext cx="5427226" cy="160274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PE Transaction</a:t>
            </a:r>
            <a:b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Leverage and Interest Rate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1900568"/>
            <a:ext cx="5438775" cy="2299957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Calculating Leverage Alternatives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Suppose that your firm’s value is $1500, EBIT is $100, and has no debt.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obtain 40% leverage, $600 must be issued.  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23875" y="4491368"/>
            <a:ext cx="3705225" cy="1957057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5% interest implies $30 interest expense, 3.33 Coverage Ratio, which in turn implies around 8% interest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424362" y="4505984"/>
            <a:ext cx="3705225" cy="1957057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defPPr>
              <a:defRPr lang="en-U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lnSpc>
                <a:spcPct val="110000"/>
              </a:lnSpc>
            </a:pPr>
            <a:r>
              <a:rPr lang="en-US" dirty="0" smtClean="0"/>
              <a:t>8% </a:t>
            </a:r>
            <a:r>
              <a:rPr lang="en-US" dirty="0"/>
              <a:t>interest implies $</a:t>
            </a:r>
            <a:r>
              <a:rPr lang="en-US" dirty="0" smtClean="0"/>
              <a:t>48 </a:t>
            </a:r>
            <a:r>
              <a:rPr lang="en-US" dirty="0"/>
              <a:t>interest expense, </a:t>
            </a:r>
            <a:r>
              <a:rPr lang="en-US" dirty="0" smtClean="0"/>
              <a:t>2.08 </a:t>
            </a:r>
            <a:r>
              <a:rPr lang="en-US" dirty="0"/>
              <a:t>Coverage Ratio, which in turn implies </a:t>
            </a:r>
            <a:r>
              <a:rPr lang="en-US" dirty="0" smtClean="0"/>
              <a:t>a rate of  around 9%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324849" y="4491367"/>
            <a:ext cx="3705225" cy="1957057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defPPr>
              <a:defRPr lang="en-U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lnSpc>
                <a:spcPct val="110000"/>
              </a:lnSpc>
            </a:pPr>
            <a:r>
              <a:rPr lang="en-US" dirty="0"/>
              <a:t>9% interest implies </a:t>
            </a:r>
            <a:r>
              <a:rPr lang="en-US" dirty="0" smtClean="0"/>
              <a:t>$54 </a:t>
            </a:r>
            <a:r>
              <a:rPr lang="en-US" dirty="0"/>
              <a:t>interest expense, 1.85 Coverage Ratio, which in turn implies around 9% interest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8534400" y="2581275"/>
            <a:ext cx="381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8534400" y="2838450"/>
            <a:ext cx="3810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8791575" y="3105150"/>
            <a:ext cx="381000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/>
          <p:cNvSpPr txBox="1">
            <a:spLocks/>
          </p:cNvSpPr>
          <p:nvPr/>
        </p:nvSpPr>
        <p:spPr>
          <a:xfrm>
            <a:off x="7480696" y="1486316"/>
            <a:ext cx="2869407" cy="51385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Moody’s data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8739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6974" y="1938668"/>
            <a:ext cx="5427226" cy="160274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PE Transaction</a:t>
            </a:r>
            <a:b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Higher Leverage Option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1900568"/>
            <a:ext cx="5438775" cy="2185657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Calculating Leverage Alternatives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Suppose that your firm’s value is $1500, EBIT is $100, and has no debt.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obtain 60% leverage, $900 must be issued.  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23875" y="4491368"/>
            <a:ext cx="3705225" cy="1957057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9% interest implies $81 interest expense, 1.23 Coverage Ratio, which in turn implies around 11% interest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424362" y="4505984"/>
            <a:ext cx="3705225" cy="1957057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defPPr>
              <a:defRPr lang="en-U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lnSpc>
                <a:spcPct val="110000"/>
              </a:lnSpc>
            </a:pPr>
            <a:r>
              <a:rPr lang="en-US" dirty="0" smtClean="0"/>
              <a:t>11% </a:t>
            </a:r>
            <a:r>
              <a:rPr lang="en-US" dirty="0"/>
              <a:t>interest implies </a:t>
            </a:r>
            <a:r>
              <a:rPr lang="en-US" dirty="0" smtClean="0"/>
              <a:t>$99 </a:t>
            </a:r>
            <a:r>
              <a:rPr lang="en-US" dirty="0"/>
              <a:t>interest expense, </a:t>
            </a:r>
            <a:r>
              <a:rPr lang="en-US" dirty="0" smtClean="0"/>
              <a:t>1.01 </a:t>
            </a:r>
            <a:r>
              <a:rPr lang="en-US" dirty="0"/>
              <a:t>Coverage Ratio, which in turn implies </a:t>
            </a:r>
            <a:r>
              <a:rPr lang="en-US" dirty="0" smtClean="0"/>
              <a:t>a rate of  around 12%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324849" y="4491367"/>
            <a:ext cx="3705225" cy="1957057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n-U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lnSpc>
                <a:spcPct val="120000"/>
              </a:lnSpc>
            </a:pPr>
            <a:r>
              <a:rPr lang="en-US" dirty="0" smtClean="0"/>
              <a:t>12% </a:t>
            </a:r>
            <a:r>
              <a:rPr lang="en-US" dirty="0"/>
              <a:t>interest implies </a:t>
            </a:r>
            <a:r>
              <a:rPr lang="en-US" dirty="0" smtClean="0"/>
              <a:t>$108 </a:t>
            </a:r>
            <a:r>
              <a:rPr lang="en-US" dirty="0"/>
              <a:t>interest expense, </a:t>
            </a:r>
            <a:r>
              <a:rPr lang="en-US" dirty="0" smtClean="0"/>
              <a:t>0.92 </a:t>
            </a:r>
            <a:r>
              <a:rPr lang="en-US" dirty="0"/>
              <a:t>Coverage </a:t>
            </a:r>
            <a:r>
              <a:rPr lang="en-US" dirty="0" smtClean="0"/>
              <a:t>Ratio. </a:t>
            </a:r>
            <a:r>
              <a:rPr lang="en-US" dirty="0" smtClean="0"/>
              <a:t>We </a:t>
            </a:r>
            <a:r>
              <a:rPr lang="en-US" dirty="0" smtClean="0"/>
              <a:t>will consider </a:t>
            </a:r>
            <a:r>
              <a:rPr lang="en-US" dirty="0" smtClean="0"/>
              <a:t>transactions </a:t>
            </a:r>
            <a:r>
              <a:rPr lang="en-US" dirty="0" smtClean="0"/>
              <a:t>where the EBIT alone can cover the proposed interest </a:t>
            </a:r>
            <a:r>
              <a:rPr lang="en-US" dirty="0" smtClean="0"/>
              <a:t>expense (lower leverage). 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24900" y="3067050"/>
            <a:ext cx="381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8724900" y="3314700"/>
            <a:ext cx="3810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9105900" y="3314700"/>
            <a:ext cx="381000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27712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876" y="2641600"/>
            <a:ext cx="6381750" cy="2301875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PE Transaction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Premium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7205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PE Transaction</a:t>
            </a:r>
            <a:b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Premium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550" y="2581275"/>
            <a:ext cx="10763250" cy="3714750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the example we started with. 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house is worth $500,000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new legislation passes to allow the construction of a second “guest-house” unit.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Such a guest house required $100,000 investment and generates rental revenues worth $$225,000. 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current owners, however, do not have the ability to carry through such construction project.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en-US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what price should the owners be willing to settle?</a:t>
            </a:r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482" y="1346639"/>
            <a:ext cx="3404858" cy="1915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0427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875" y="2641600"/>
            <a:ext cx="6305549" cy="1325563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Buying and selling a house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3920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PE Transaction</a:t>
            </a:r>
            <a:b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Purchase Price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995819"/>
            <a:ext cx="6372225" cy="6140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acquisition premium is defined as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1171575" y="2524124"/>
                <a:ext cx="9255290" cy="14954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00000"/>
                  </a:lnSpc>
                  <a:buFont typeface="Arial" panose="020B0604020202020204" pitchFamily="34" charset="0"/>
                  <a:buNone/>
                </a:pPr>
                <a:r>
                  <a:rPr lang="en-US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Acquisition Premium 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              </a:t>
                </a:r>
              </a:p>
              <a:p>
                <a:pPr marL="0" indent="0">
                  <a:lnSpc>
                    <a:spcPct val="100000"/>
                  </a:lnSpc>
                  <a:buFont typeface="Arial" panose="020B0604020202020204" pitchFamily="34" charset="0"/>
                  <a:buNone/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𝑇𝑟𝑎𝑛𝑠𝑎𝑐𝑡𝑖𝑜𝑛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𝑃𝑟𝑖𝑐𝑒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𝑀𝑎𝑟𝑘𝑒𝑡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𝑃𝑟𝑖𝑐𝑒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𝑃𝑟𝑖𝑜𝑟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𝑡𝑜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𝐴𝑐𝑞𝑢𝑖𝑠𝑖𝑡𝑖𝑜𝑛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𝐴𝑛𝑛𝑜𝑢𝑛𝑐𝑒𝑚𝑒𝑛𝑡</m:t>
                        </m:r>
                      </m:den>
                    </m:f>
                  </m:oMath>
                </a14:m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- 1 </a:t>
                </a:r>
                <a:endPara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1575" y="2524124"/>
                <a:ext cx="9255290" cy="1495425"/>
              </a:xfrm>
              <a:prstGeom prst="rect">
                <a:avLst/>
              </a:prstGeom>
              <a:blipFill rotWithShape="0">
                <a:blip r:embed="rId2"/>
                <a:stretch>
                  <a:fillRect l="-988" t="-4082" r="-10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ontent Placeholder 2"/>
          <p:cNvSpPr txBox="1">
            <a:spLocks/>
          </p:cNvSpPr>
          <p:nvPr/>
        </p:nvSpPr>
        <p:spPr>
          <a:xfrm>
            <a:off x="963528" y="4519613"/>
            <a:ext cx="9505950" cy="99503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PE firm will enter transactions while considering the total gains from its acquisition or intervention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091364" y="5700384"/>
            <a:ext cx="10631934" cy="62864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 Gains from Acquisition = Added Value due to 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 shield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Improved </a:t>
            </a:r>
            <a:r>
              <a:rPr lang="en-US" sz="2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Performance</a:t>
            </a:r>
            <a:endParaRPr lang="en-US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1381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PE Transaction</a:t>
            </a:r>
            <a:b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Purchase Price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762125"/>
            <a:ext cx="9010651" cy="847726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the division of the total gains from trade between the PE firm and the existing shareholders of the target firm?</a:t>
            </a:r>
            <a:endParaRPr lang="en-US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800850" y="3629026"/>
            <a:ext cx="5143500" cy="227647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Estimation of total benefits of trade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Bargaining power/ market conditions</a:t>
            </a:r>
          </a:p>
          <a:p>
            <a:pPr>
              <a:lnSpc>
                <a:spcPct val="110000"/>
              </a:lnSpc>
            </a:pP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premium around 15%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914398" y="3014662"/>
            <a:ext cx="5410201" cy="313848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 shall consider: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pre-announcement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 price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pre-intervention valuation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post-intervention valuation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transaction price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1166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876" y="2641600"/>
            <a:ext cx="6381750" cy="2301875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PE Transaction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Assumptions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6083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PE Transaction</a:t>
            </a:r>
            <a:b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Assumptions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71523" y="1690688"/>
            <a:ext cx="7715252" cy="31384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40-60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leveraged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</a:t>
            </a:r>
          </a:p>
          <a:p>
            <a:pPr>
              <a:lnSpc>
                <a:spcPct val="130000"/>
              </a:lnSpc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Internal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rate of return (IRR) of above 25%, </a:t>
            </a: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MOIC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above 2, </a:t>
            </a: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xit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5-7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years</a:t>
            </a:r>
          </a:p>
          <a:p>
            <a:pPr>
              <a:lnSpc>
                <a:spcPct val="130000"/>
              </a:lnSpc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fund will pay a premium of 10-15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</a:p>
          <a:p>
            <a:pPr>
              <a:lnSpc>
                <a:spcPct val="130000"/>
              </a:lnSpc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 fund will use FCFs to pay down outstanding debt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8584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876" y="2641600"/>
            <a:ext cx="6381750" cy="2301875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PE Transaction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362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Leverage and Returns</a:t>
            </a:r>
            <a:endParaRPr 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215143"/>
            <a:ext cx="4613694" cy="1348896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 $500,000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Mortgage interest rate 4%</a:t>
            </a:r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71934"/>
            <a:ext cx="3404858" cy="1915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5849" y="2829550"/>
            <a:ext cx="6593327" cy="3381644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5546785" y="1784079"/>
            <a:ext cx="5650302" cy="952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Annual return on investment (IRR) as a function of selling price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472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Leverage and Returns</a:t>
            </a:r>
            <a:endParaRPr 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1942"/>
            <a:ext cx="5588479" cy="22115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Assume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Expected annual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price appreciation 5%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 implies a selling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price in five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years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$638,140</a:t>
            </a:r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332" y="1471942"/>
            <a:ext cx="3404858" cy="1915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181" y="3554978"/>
            <a:ext cx="4839419" cy="291344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943600" y="4393948"/>
            <a:ext cx="3001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IRR as a function of loan amount while assuming selling price of $638K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5218981" y="5038725"/>
            <a:ext cx="1207698" cy="557106"/>
          </a:xfrm>
          <a:custGeom>
            <a:avLst/>
            <a:gdLst>
              <a:gd name="connsiteX0" fmla="*/ 1207698 w 1207698"/>
              <a:gd name="connsiteY0" fmla="*/ 207034 h 303374"/>
              <a:gd name="connsiteX1" fmla="*/ 301924 w 1207698"/>
              <a:gd name="connsiteY1" fmla="*/ 293298 h 303374"/>
              <a:gd name="connsiteX2" fmla="*/ 0 w 1207698"/>
              <a:gd name="connsiteY2" fmla="*/ 0 h 303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7698" h="303374">
                <a:moveTo>
                  <a:pt x="1207698" y="207034"/>
                </a:moveTo>
                <a:cubicBezTo>
                  <a:pt x="855452" y="267419"/>
                  <a:pt x="503207" y="327804"/>
                  <a:pt x="301924" y="293298"/>
                </a:cubicBezTo>
                <a:cubicBezTo>
                  <a:pt x="100641" y="258792"/>
                  <a:pt x="50320" y="129396"/>
                  <a:pt x="0" y="0"/>
                </a:cubicBezTo>
              </a:path>
            </a:pathLst>
          </a:custGeom>
          <a:noFill/>
          <a:ln w="28575">
            <a:solidFill>
              <a:srgbClr val="FF0000"/>
            </a:solidFill>
            <a:prstDash val="sysDot"/>
            <a:headEnd type="none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000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Leverage and Returns</a:t>
            </a:r>
            <a:endParaRPr 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40943"/>
            <a:ext cx="5588479" cy="1121434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MOIC is the ratio of selling payoff over investment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332" y="1471942"/>
            <a:ext cx="3404858" cy="1915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943600" y="4393948"/>
            <a:ext cx="3001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MOIC as a function of loan amount while assuming selling price of $638K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491" y="3267075"/>
            <a:ext cx="4495800" cy="3352800"/>
          </a:xfrm>
          <a:prstGeom prst="rect">
            <a:avLst/>
          </a:prstGeom>
        </p:spPr>
      </p:pic>
      <p:sp>
        <p:nvSpPr>
          <p:cNvPr id="10" name="Freeform 9"/>
          <p:cNvSpPr/>
          <p:nvPr/>
        </p:nvSpPr>
        <p:spPr>
          <a:xfrm>
            <a:off x="5218981" y="5038725"/>
            <a:ext cx="1207698" cy="557106"/>
          </a:xfrm>
          <a:custGeom>
            <a:avLst/>
            <a:gdLst>
              <a:gd name="connsiteX0" fmla="*/ 1207698 w 1207698"/>
              <a:gd name="connsiteY0" fmla="*/ 207034 h 303374"/>
              <a:gd name="connsiteX1" fmla="*/ 301924 w 1207698"/>
              <a:gd name="connsiteY1" fmla="*/ 293298 h 303374"/>
              <a:gd name="connsiteX2" fmla="*/ 0 w 1207698"/>
              <a:gd name="connsiteY2" fmla="*/ 0 h 303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7698" h="303374">
                <a:moveTo>
                  <a:pt x="1207698" y="207034"/>
                </a:moveTo>
                <a:cubicBezTo>
                  <a:pt x="855452" y="267419"/>
                  <a:pt x="503207" y="327804"/>
                  <a:pt x="301924" y="293298"/>
                </a:cubicBezTo>
                <a:cubicBezTo>
                  <a:pt x="100641" y="258792"/>
                  <a:pt x="50320" y="129396"/>
                  <a:pt x="0" y="0"/>
                </a:cubicBezTo>
              </a:path>
            </a:pathLst>
          </a:custGeom>
          <a:noFill/>
          <a:ln w="28575">
            <a:solidFill>
              <a:srgbClr val="FF0000"/>
            </a:solidFill>
            <a:prstDash val="sysDot"/>
            <a:headEnd type="none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661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876" y="2641600"/>
            <a:ext cx="6381750" cy="1325563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 and Leverage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331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Recapitalization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8" y="1795793"/>
            <a:ext cx="8772527" cy="9569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During the LBO process the leverage of the target firm increases substantially.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197" y="2752726"/>
            <a:ext cx="2802149" cy="58569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Target Starting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oint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041183"/>
              </p:ext>
            </p:extLst>
          </p:nvPr>
        </p:nvGraphicFramePr>
        <p:xfrm>
          <a:off x="914400" y="3338424"/>
          <a:ext cx="286397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985"/>
                <a:gridCol w="1431985"/>
              </a:tblGrid>
              <a:tr h="36343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Assets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Liabilities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343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= $100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 = $70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3438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$30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7842846" y="2752725"/>
            <a:ext cx="2802149" cy="585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Issuing $30 debt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423770"/>
              </p:ext>
            </p:extLst>
          </p:nvPr>
        </p:nvGraphicFramePr>
        <p:xfrm>
          <a:off x="7157049" y="3471531"/>
          <a:ext cx="36576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</a:tblGrid>
              <a:tr h="36343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Assets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Liabilities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343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= $100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 = $70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343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Cash = $30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D(old)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$30</a:t>
                      </a:r>
                    </a:p>
                    <a:p>
                      <a:pPr algn="ctr"/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D(new) = $30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8515985"/>
              </p:ext>
            </p:extLst>
          </p:nvPr>
        </p:nvGraphicFramePr>
        <p:xfrm>
          <a:off x="3223403" y="5304348"/>
          <a:ext cx="36576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</a:tblGrid>
              <a:tr h="36343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Assets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Liabilities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343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= $100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 = $40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3438">
                <a:tc>
                  <a:txBody>
                    <a:bodyPr/>
                    <a:lstStyle/>
                    <a:p>
                      <a:pPr algn="ctr"/>
                      <a:endParaRPr 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 = $60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>
          <a:xfrm>
            <a:off x="3095802" y="4763204"/>
            <a:ext cx="3912802" cy="487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Repurchasing Shares worth $30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402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Leverage and Value</a:t>
            </a:r>
            <a:b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Recapitalization IRR and MOIC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8" y="1795793"/>
            <a:ext cx="8772527" cy="9569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During the LBO process the leverage of the target firm increases substantially.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198" y="2752725"/>
            <a:ext cx="9582152" cy="40290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a simple unlevered firm with a perpetual stream of annual FCF’s of $105 next year with growth rate of 3%, and risk appropriate cost of equity capital of 10%. 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current market value of the firm is $105/(0.1-0.03) = $1,500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future value one year from now $108.15/(0.1-0.03) =$1,545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together with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FCF yields the enterprise value of $1650.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231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1123</TotalTime>
  <Words>1671</Words>
  <Application>Microsoft Office PowerPoint</Application>
  <PresentationFormat>Widescreen</PresentationFormat>
  <Paragraphs>207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Calibri</vt:lpstr>
      <vt:lpstr>Calibri Light</vt:lpstr>
      <vt:lpstr>Cambria Math</vt:lpstr>
      <vt:lpstr>Times New Roman</vt:lpstr>
      <vt:lpstr>Office Theme</vt:lpstr>
      <vt:lpstr>The PE Transaction   Assignment Part B</vt:lpstr>
      <vt:lpstr>Plan for Today</vt:lpstr>
      <vt:lpstr>Buying and selling a house</vt:lpstr>
      <vt:lpstr>Leverage and Returns</vt:lpstr>
      <vt:lpstr>Leverage and Returns</vt:lpstr>
      <vt:lpstr>Leverage and Returns</vt:lpstr>
      <vt:lpstr>Value and Leverage</vt:lpstr>
      <vt:lpstr>Recapitalization</vt:lpstr>
      <vt:lpstr>Leverage and Value Recapitalization IRR and MOIC</vt:lpstr>
      <vt:lpstr>Leverage and Value Recapitalization IRR and MOIC</vt:lpstr>
      <vt:lpstr>Leverage and Value Recapitalization</vt:lpstr>
      <vt:lpstr>Leverage and Value Recapitalization IRR and MOIC</vt:lpstr>
      <vt:lpstr>Leverage and Value Recapitalization</vt:lpstr>
      <vt:lpstr>Leverage and Value Recapitalization IRR and MOIC</vt:lpstr>
      <vt:lpstr>Leverage and Value Recapitalization</vt:lpstr>
      <vt:lpstr>Leverage and Value Recapitalization IRR and MOIC</vt:lpstr>
      <vt:lpstr>Leverage and Value punch line</vt:lpstr>
      <vt:lpstr>Value Creation</vt:lpstr>
      <vt:lpstr>The PE Transaction  Overview Assignment Part B</vt:lpstr>
      <vt:lpstr>Assignment Part B</vt:lpstr>
      <vt:lpstr>The PE Transaction  The Target Firm</vt:lpstr>
      <vt:lpstr>The PE Transaction Target Firm Analysis</vt:lpstr>
      <vt:lpstr>The PE Transaction Debt Capacity Analysis</vt:lpstr>
      <vt:lpstr>The PE Transaction Coverage Ratio and Credit Ratings </vt:lpstr>
      <vt:lpstr>The PE Transaction Coverage Ratio and Interest Rates                                    Aswath Damodaran, NYU</vt:lpstr>
      <vt:lpstr>The PE Transaction Leverage and Interest Rate</vt:lpstr>
      <vt:lpstr>The PE Transaction Higher Leverage Option</vt:lpstr>
      <vt:lpstr>The PE Transaction  The Premium</vt:lpstr>
      <vt:lpstr>The PE Transaction The Premium</vt:lpstr>
      <vt:lpstr>The PE Transaction Purchase Price</vt:lpstr>
      <vt:lpstr>The PE Transaction Purchase Price</vt:lpstr>
      <vt:lpstr>The PE Transaction  Assumptions</vt:lpstr>
      <vt:lpstr>The PE Transaction Assumptions</vt:lpstr>
      <vt:lpstr>The PE Transaction  Example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 Assignment Part B</dc:title>
  <dc:creator>Nisan Langberg</dc:creator>
  <cp:lastModifiedBy>Nisan Langberg</cp:lastModifiedBy>
  <cp:revision>46</cp:revision>
  <dcterms:created xsi:type="dcterms:W3CDTF">2017-10-29T03:42:52Z</dcterms:created>
  <dcterms:modified xsi:type="dcterms:W3CDTF">2017-11-01T04:33:41Z</dcterms:modified>
</cp:coreProperties>
</file>