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5" r:id="rId7"/>
    <p:sldId id="266" r:id="rId8"/>
    <p:sldId id="267" r:id="rId9"/>
    <p:sldId id="268" r:id="rId10"/>
    <p:sldId id="269" r:id="rId11"/>
    <p:sldId id="274" r:id="rId12"/>
    <p:sldId id="275" r:id="rId13"/>
    <p:sldId id="276"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8" d="100"/>
          <a:sy n="138" d="100"/>
        </p:scale>
        <p:origin x="-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85F29-51BC-A94E-9B88-BD7E3CD830FD}" type="datetimeFigureOut">
              <a:rPr lang="en-US" smtClean="0"/>
              <a:t>8/22/17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4C235-6F87-B14F-A842-21DF182B9D7F}" type="slidenum">
              <a:rPr lang="en-US" smtClean="0"/>
              <a:t>‹#›</a:t>
            </a:fld>
            <a:endParaRPr lang="en-US"/>
          </a:p>
        </p:txBody>
      </p:sp>
    </p:spTree>
    <p:extLst>
      <p:ext uri="{BB962C8B-B14F-4D97-AF65-F5344CB8AC3E}">
        <p14:creationId xmlns:p14="http://schemas.microsoft.com/office/powerpoint/2010/main" val="2213953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F0DDD-8C5E-41AD-9562-9EAED5924859}" type="slidenum">
              <a:rPr lang="en-US" smtClean="0"/>
              <a:pPr/>
              <a:t>6</a:t>
            </a:fld>
            <a:endParaRPr lang="en-US"/>
          </a:p>
        </p:txBody>
      </p:sp>
    </p:spTree>
    <p:extLst>
      <p:ext uri="{BB962C8B-B14F-4D97-AF65-F5344CB8AC3E}">
        <p14:creationId xmlns:p14="http://schemas.microsoft.com/office/powerpoint/2010/main" val="33321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F0DDD-8C5E-41AD-9562-9EAED5924859}" type="slidenum">
              <a:rPr lang="en-US" smtClean="0"/>
              <a:pPr/>
              <a:t>7</a:t>
            </a:fld>
            <a:endParaRPr lang="en-US"/>
          </a:p>
        </p:txBody>
      </p:sp>
    </p:spTree>
    <p:extLst>
      <p:ext uri="{BB962C8B-B14F-4D97-AF65-F5344CB8AC3E}">
        <p14:creationId xmlns:p14="http://schemas.microsoft.com/office/powerpoint/2010/main" val="42164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F0DDD-8C5E-41AD-9562-9EAED5924859}" type="slidenum">
              <a:rPr lang="en-US" smtClean="0"/>
              <a:pPr/>
              <a:t>8</a:t>
            </a:fld>
            <a:endParaRPr lang="en-US"/>
          </a:p>
        </p:txBody>
      </p:sp>
    </p:spTree>
    <p:extLst>
      <p:ext uri="{BB962C8B-B14F-4D97-AF65-F5344CB8AC3E}">
        <p14:creationId xmlns:p14="http://schemas.microsoft.com/office/powerpoint/2010/main" val="401160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EDF619-99BE-744A-9310-9367E1BF1D97}"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335677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DF619-99BE-744A-9310-9367E1BF1D97}"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163779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DF619-99BE-744A-9310-9367E1BF1D97}"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309224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DF619-99BE-744A-9310-9367E1BF1D97}"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267593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DF619-99BE-744A-9310-9367E1BF1D97}" type="datetimeFigureOut">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49056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DF619-99BE-744A-9310-9367E1BF1D97}" type="datetimeFigureOut">
              <a:rPr lang="en-US" smtClean="0"/>
              <a:t>8/22/17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3460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EDF619-99BE-744A-9310-9367E1BF1D97}" type="datetimeFigureOut">
              <a:rPr lang="en-US" smtClean="0"/>
              <a:t>8/22/17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284117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EDF619-99BE-744A-9310-9367E1BF1D97}" type="datetimeFigureOut">
              <a:rPr lang="en-US" smtClean="0"/>
              <a:t>8/22/17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325505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DF619-99BE-744A-9310-9367E1BF1D97}" type="datetimeFigureOut">
              <a:rPr lang="en-US" smtClean="0"/>
              <a:t>8/22/17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110677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DF619-99BE-744A-9310-9367E1BF1D97}" type="datetimeFigureOut">
              <a:rPr lang="en-US" smtClean="0"/>
              <a:t>8/22/17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393270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DF619-99BE-744A-9310-9367E1BF1D97}" type="datetimeFigureOut">
              <a:rPr lang="en-US" smtClean="0"/>
              <a:t>8/22/17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6A82B-95C1-244D-8F9A-3F5786BB9DC2}" type="slidenum">
              <a:rPr lang="en-US" smtClean="0"/>
              <a:t>‹#›</a:t>
            </a:fld>
            <a:endParaRPr lang="en-US"/>
          </a:p>
        </p:txBody>
      </p:sp>
    </p:spTree>
    <p:extLst>
      <p:ext uri="{BB962C8B-B14F-4D97-AF65-F5344CB8AC3E}">
        <p14:creationId xmlns:p14="http://schemas.microsoft.com/office/powerpoint/2010/main" val="2454040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DF619-99BE-744A-9310-9367E1BF1D97}" type="datetimeFigureOut">
              <a:rPr lang="en-US" smtClean="0"/>
              <a:t>8/22/17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6A82B-95C1-244D-8F9A-3F5786BB9DC2}" type="slidenum">
              <a:rPr lang="en-US" smtClean="0"/>
              <a:t>‹#›</a:t>
            </a:fld>
            <a:endParaRPr lang="en-US"/>
          </a:p>
        </p:txBody>
      </p:sp>
    </p:spTree>
    <p:extLst>
      <p:ext uri="{BB962C8B-B14F-4D97-AF65-F5344CB8AC3E}">
        <p14:creationId xmlns:p14="http://schemas.microsoft.com/office/powerpoint/2010/main" val="326647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nlangberg@uh.edu" TargetMode="External"/><Relationship Id="rId3" Type="http://schemas.openxmlformats.org/officeDocument/2006/relationships/hyperlink" Target="mailto:eshwar.gokul@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2560" y="5710822"/>
            <a:ext cx="6958411" cy="1034528"/>
          </a:xfrm>
        </p:spPr>
        <p:txBody>
          <a:bodyPr>
            <a:normAutofit fontScale="90000"/>
          </a:bodyPr>
          <a:lstStyle/>
          <a:p>
            <a:pPr algn="l"/>
            <a:r>
              <a:rPr lang="en-US" sz="3200" dirty="0" smtClean="0">
                <a:solidFill>
                  <a:schemeClr val="bg1">
                    <a:lumMod val="85000"/>
                  </a:schemeClr>
                </a:solidFill>
              </a:rPr>
              <a:t>Private Equity and Investment </a:t>
            </a:r>
            <a:r>
              <a:rPr lang="en-US" sz="3200" dirty="0" smtClean="0">
                <a:solidFill>
                  <a:schemeClr val="bg1">
                    <a:lumMod val="85000"/>
                  </a:schemeClr>
                </a:solidFill>
              </a:rPr>
              <a:t>Banking 2017</a:t>
            </a:r>
            <a:r>
              <a:rPr lang="en-US" sz="3200" dirty="0" smtClean="0">
                <a:solidFill>
                  <a:schemeClr val="bg1">
                    <a:lumMod val="85000"/>
                  </a:schemeClr>
                </a:solidFill>
              </a:rPr>
              <a:t/>
            </a:r>
            <a:br>
              <a:rPr lang="en-US" sz="3200" dirty="0" smtClean="0">
                <a:solidFill>
                  <a:schemeClr val="bg1">
                    <a:lumMod val="85000"/>
                  </a:schemeClr>
                </a:solidFill>
              </a:rPr>
            </a:br>
            <a:r>
              <a:rPr lang="en-US" sz="3200" dirty="0" smtClean="0">
                <a:solidFill>
                  <a:schemeClr val="bg1">
                    <a:lumMod val="85000"/>
                  </a:schemeClr>
                </a:solidFill>
              </a:rPr>
              <a:t>Professor Nisan Langberg</a:t>
            </a:r>
            <a:endParaRPr lang="en-US" sz="3200" dirty="0">
              <a:solidFill>
                <a:schemeClr val="bg1">
                  <a:lumMod val="85000"/>
                </a:schemeClr>
              </a:solidFill>
            </a:endParaRPr>
          </a:p>
        </p:txBody>
      </p:sp>
      <p:pic>
        <p:nvPicPr>
          <p:cNvPr id="4" name="Picture 3"/>
          <p:cNvPicPr>
            <a:picLocks noChangeAspect="1"/>
          </p:cNvPicPr>
          <p:nvPr/>
        </p:nvPicPr>
        <p:blipFill>
          <a:blip r:embed="rId2"/>
          <a:stretch>
            <a:fillRect/>
          </a:stretch>
        </p:blipFill>
        <p:spPr>
          <a:xfrm>
            <a:off x="1426413" y="354162"/>
            <a:ext cx="7210630" cy="4802280"/>
          </a:xfrm>
          <a:prstGeom prst="rect">
            <a:avLst/>
          </a:prstGeom>
        </p:spPr>
      </p:pic>
      <p:pic>
        <p:nvPicPr>
          <p:cNvPr id="5" name="Picture 4"/>
          <p:cNvPicPr>
            <a:picLocks noChangeAspect="1"/>
          </p:cNvPicPr>
          <p:nvPr/>
        </p:nvPicPr>
        <p:blipFill>
          <a:blip r:embed="rId3"/>
          <a:stretch>
            <a:fillRect/>
          </a:stretch>
        </p:blipFill>
        <p:spPr>
          <a:xfrm>
            <a:off x="128838" y="354162"/>
            <a:ext cx="8799577" cy="4949762"/>
          </a:xfrm>
          <a:prstGeom prst="rect">
            <a:avLst/>
          </a:prstGeom>
        </p:spPr>
      </p:pic>
    </p:spTree>
    <p:extLst>
      <p:ext uri="{BB962C8B-B14F-4D97-AF65-F5344CB8AC3E}">
        <p14:creationId xmlns:p14="http://schemas.microsoft.com/office/powerpoint/2010/main" val="14576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schedule </a:t>
            </a:r>
            <a:endParaRPr lang="en-US" dirty="0"/>
          </a:p>
        </p:txBody>
      </p:sp>
      <p:sp>
        <p:nvSpPr>
          <p:cNvPr id="3" name="Content Placeholder 2"/>
          <p:cNvSpPr>
            <a:spLocks noGrp="1"/>
          </p:cNvSpPr>
          <p:nvPr>
            <p:ph idx="1"/>
          </p:nvPr>
        </p:nvSpPr>
        <p:spPr>
          <a:xfrm>
            <a:off x="457200" y="1815958"/>
            <a:ext cx="3714108" cy="3680717"/>
          </a:xfrm>
        </p:spPr>
        <p:txBody>
          <a:bodyPr>
            <a:normAutofit/>
          </a:bodyPr>
          <a:lstStyle/>
          <a:p>
            <a:pPr marL="0" indent="0">
              <a:buNone/>
            </a:pPr>
            <a:r>
              <a:rPr lang="en-US" sz="2900" u="sng" dirty="0" smtClean="0"/>
              <a:t>August 23</a:t>
            </a:r>
          </a:p>
          <a:p>
            <a:pPr marL="0" indent="0">
              <a:lnSpc>
                <a:spcPct val="80000"/>
              </a:lnSpc>
              <a:buFont typeface="Arial"/>
              <a:buNone/>
            </a:pPr>
            <a:r>
              <a:rPr lang="en-US" sz="2400" dirty="0"/>
              <a:t>Introduction</a:t>
            </a:r>
          </a:p>
          <a:p>
            <a:pPr marL="0" indent="0">
              <a:lnSpc>
                <a:spcPct val="80000"/>
              </a:lnSpc>
              <a:buFont typeface="Arial"/>
              <a:buNone/>
            </a:pPr>
            <a:r>
              <a:rPr lang="en-US" sz="2400" dirty="0" smtClean="0"/>
              <a:t>Private Equity and Venture Capital</a:t>
            </a:r>
          </a:p>
          <a:p>
            <a:pPr marL="0" indent="0">
              <a:lnSpc>
                <a:spcPct val="80000"/>
              </a:lnSpc>
              <a:buFont typeface="Arial"/>
              <a:buNone/>
            </a:pPr>
            <a:endParaRPr lang="en-US" sz="2400" dirty="0"/>
          </a:p>
          <a:p>
            <a:pPr marL="0" indent="0">
              <a:buNone/>
            </a:pPr>
            <a:endParaRPr lang="en-US" dirty="0" smtClean="0"/>
          </a:p>
          <a:p>
            <a:endParaRPr lang="en-US" u="sng" dirty="0"/>
          </a:p>
        </p:txBody>
      </p:sp>
      <p:sp>
        <p:nvSpPr>
          <p:cNvPr id="4" name="Content Placeholder 2"/>
          <p:cNvSpPr txBox="1">
            <a:spLocks/>
          </p:cNvSpPr>
          <p:nvPr/>
        </p:nvSpPr>
        <p:spPr>
          <a:xfrm>
            <a:off x="4708987" y="1780855"/>
            <a:ext cx="3859659" cy="221293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August 30</a:t>
            </a:r>
            <a:endParaRPr lang="en-US" sz="2800" u="sng" dirty="0"/>
          </a:p>
          <a:p>
            <a:pPr marL="0" indent="0">
              <a:lnSpc>
                <a:spcPct val="90000"/>
              </a:lnSpc>
              <a:buFont typeface="Arial"/>
              <a:buNone/>
            </a:pPr>
            <a:r>
              <a:rPr lang="en-US" sz="2400" dirty="0" smtClean="0"/>
              <a:t>From Private to Public</a:t>
            </a:r>
          </a:p>
          <a:p>
            <a:pPr marL="0" indent="0">
              <a:lnSpc>
                <a:spcPct val="90000"/>
              </a:lnSpc>
              <a:buFont typeface="Arial"/>
              <a:buNone/>
            </a:pPr>
            <a:r>
              <a:rPr lang="en-US" sz="2400" dirty="0" smtClean="0"/>
              <a:t>IPO’s</a:t>
            </a:r>
          </a:p>
          <a:p>
            <a:pPr marL="0" indent="0">
              <a:lnSpc>
                <a:spcPct val="90000"/>
              </a:lnSpc>
              <a:buFont typeface="Arial"/>
              <a:buNone/>
            </a:pPr>
            <a:r>
              <a:rPr lang="en-US" sz="2400" dirty="0" smtClean="0"/>
              <a:t>Why firms go public?</a:t>
            </a:r>
          </a:p>
          <a:p>
            <a:pPr marL="0" indent="0">
              <a:lnSpc>
                <a:spcPct val="90000"/>
              </a:lnSpc>
              <a:buFont typeface="Arial"/>
              <a:buNone/>
            </a:pPr>
            <a:r>
              <a:rPr lang="en-US" sz="2400" dirty="0" smtClean="0"/>
              <a:t>The going public procedure?</a:t>
            </a:r>
          </a:p>
          <a:p>
            <a:pPr marL="0" indent="0">
              <a:lnSpc>
                <a:spcPct val="90000"/>
              </a:lnSpc>
              <a:buFont typeface="Arial"/>
              <a:buNone/>
            </a:pPr>
            <a:r>
              <a:rPr lang="en-US" sz="2400" dirty="0" smtClean="0"/>
              <a:t>Returns from IPOs</a:t>
            </a:r>
            <a:endParaRPr lang="en-US" sz="2400" dirty="0"/>
          </a:p>
          <a:p>
            <a:endParaRPr lang="en-US" u="sng" dirty="0"/>
          </a:p>
        </p:txBody>
      </p:sp>
      <p:sp>
        <p:nvSpPr>
          <p:cNvPr id="5" name="Content Placeholder 2"/>
          <p:cNvSpPr txBox="1">
            <a:spLocks/>
          </p:cNvSpPr>
          <p:nvPr/>
        </p:nvSpPr>
        <p:spPr>
          <a:xfrm>
            <a:off x="457200" y="4439987"/>
            <a:ext cx="5374241" cy="166172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September 9</a:t>
            </a:r>
            <a:endParaRPr lang="en-US" sz="2800" u="sng" dirty="0"/>
          </a:p>
          <a:p>
            <a:pPr marL="0" indent="0">
              <a:lnSpc>
                <a:spcPct val="90000"/>
              </a:lnSpc>
              <a:buFont typeface="Arial"/>
              <a:buNone/>
            </a:pPr>
            <a:r>
              <a:rPr lang="en-US" sz="2400" dirty="0" smtClean="0"/>
              <a:t>[Optional class]</a:t>
            </a:r>
          </a:p>
          <a:p>
            <a:pPr marL="0" indent="0">
              <a:lnSpc>
                <a:spcPct val="90000"/>
              </a:lnSpc>
              <a:buFont typeface="Arial"/>
              <a:buNone/>
            </a:pPr>
            <a:r>
              <a:rPr lang="en-US" sz="2400" dirty="0" smtClean="0"/>
              <a:t>Review of Time Value of Money</a:t>
            </a:r>
          </a:p>
          <a:p>
            <a:pPr marL="0" indent="0">
              <a:lnSpc>
                <a:spcPct val="90000"/>
              </a:lnSpc>
              <a:buFont typeface="Arial"/>
              <a:buNone/>
            </a:pPr>
            <a:r>
              <a:rPr lang="en-US" sz="2400" dirty="0" smtClean="0"/>
              <a:t>Saturday class with TA</a:t>
            </a:r>
            <a:endParaRPr lang="en-US" sz="2400" dirty="0"/>
          </a:p>
          <a:p>
            <a:endParaRPr lang="en-US" u="sng" dirty="0"/>
          </a:p>
        </p:txBody>
      </p:sp>
    </p:spTree>
    <p:extLst>
      <p:ext uri="{BB962C8B-B14F-4D97-AF65-F5344CB8AC3E}">
        <p14:creationId xmlns:p14="http://schemas.microsoft.com/office/powerpoint/2010/main" val="2774979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schedule </a:t>
            </a:r>
            <a:endParaRPr lang="en-US" dirty="0"/>
          </a:p>
        </p:txBody>
      </p:sp>
      <p:sp>
        <p:nvSpPr>
          <p:cNvPr id="3" name="Content Placeholder 2"/>
          <p:cNvSpPr>
            <a:spLocks noGrp="1"/>
          </p:cNvSpPr>
          <p:nvPr>
            <p:ph idx="1"/>
          </p:nvPr>
        </p:nvSpPr>
        <p:spPr>
          <a:xfrm>
            <a:off x="457200" y="1815959"/>
            <a:ext cx="3714108" cy="1860582"/>
          </a:xfrm>
        </p:spPr>
        <p:txBody>
          <a:bodyPr>
            <a:normAutofit/>
          </a:bodyPr>
          <a:lstStyle/>
          <a:p>
            <a:pPr marL="0" indent="0">
              <a:buNone/>
            </a:pPr>
            <a:r>
              <a:rPr lang="en-US" sz="2900" u="sng" dirty="0" smtClean="0"/>
              <a:t>September 13</a:t>
            </a:r>
          </a:p>
          <a:p>
            <a:pPr marL="0" indent="0">
              <a:lnSpc>
                <a:spcPct val="80000"/>
              </a:lnSpc>
              <a:buFont typeface="Arial"/>
              <a:buNone/>
            </a:pPr>
            <a:r>
              <a:rPr lang="en-US" sz="2400" dirty="0" smtClean="0"/>
              <a:t>Cash Flow analysis for young ventures</a:t>
            </a:r>
          </a:p>
          <a:p>
            <a:pPr marL="0" indent="0">
              <a:lnSpc>
                <a:spcPct val="80000"/>
              </a:lnSpc>
              <a:buFont typeface="Arial"/>
              <a:buNone/>
            </a:pPr>
            <a:r>
              <a:rPr lang="en-US" sz="2400" dirty="0" smtClean="0"/>
              <a:t>HBS Case: </a:t>
            </a:r>
            <a:r>
              <a:rPr lang="en-US" sz="2400" dirty="0" err="1" smtClean="0"/>
              <a:t>Athleta</a:t>
            </a:r>
            <a:endParaRPr lang="en-US" sz="2400" dirty="0"/>
          </a:p>
          <a:p>
            <a:pPr marL="0" indent="0">
              <a:buNone/>
            </a:pPr>
            <a:endParaRPr lang="en-US" dirty="0" smtClean="0"/>
          </a:p>
          <a:p>
            <a:endParaRPr lang="en-US" u="sng" dirty="0"/>
          </a:p>
        </p:txBody>
      </p:sp>
      <p:sp>
        <p:nvSpPr>
          <p:cNvPr id="4" name="Content Placeholder 2"/>
          <p:cNvSpPr txBox="1">
            <a:spLocks/>
          </p:cNvSpPr>
          <p:nvPr/>
        </p:nvSpPr>
        <p:spPr>
          <a:xfrm>
            <a:off x="4708987" y="1780855"/>
            <a:ext cx="3859659" cy="1661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September 20</a:t>
            </a:r>
            <a:endParaRPr lang="en-US" sz="2800" u="sng" dirty="0"/>
          </a:p>
          <a:p>
            <a:pPr marL="0" indent="0">
              <a:lnSpc>
                <a:spcPct val="90000"/>
              </a:lnSpc>
              <a:buFont typeface="Arial"/>
              <a:buNone/>
            </a:pPr>
            <a:r>
              <a:rPr lang="en-US" sz="2400" dirty="0" smtClean="0"/>
              <a:t>Financing and Growth</a:t>
            </a:r>
          </a:p>
          <a:p>
            <a:pPr marL="0" indent="0">
              <a:lnSpc>
                <a:spcPct val="90000"/>
              </a:lnSpc>
              <a:buFont typeface="Arial"/>
              <a:buNone/>
            </a:pPr>
            <a:r>
              <a:rPr lang="en-US" sz="2400" dirty="0" smtClean="0"/>
              <a:t>HBS Case: </a:t>
            </a:r>
            <a:r>
              <a:rPr lang="en-US" sz="2400" dirty="0" err="1" smtClean="0"/>
              <a:t>Coupa</a:t>
            </a:r>
            <a:endParaRPr lang="en-US" sz="2400" dirty="0"/>
          </a:p>
          <a:p>
            <a:endParaRPr lang="en-US" u="sng" dirty="0"/>
          </a:p>
        </p:txBody>
      </p:sp>
      <p:sp>
        <p:nvSpPr>
          <p:cNvPr id="5" name="Content Placeholder 2"/>
          <p:cNvSpPr txBox="1">
            <a:spLocks/>
          </p:cNvSpPr>
          <p:nvPr/>
        </p:nvSpPr>
        <p:spPr>
          <a:xfrm>
            <a:off x="457200" y="4439987"/>
            <a:ext cx="5374241" cy="1661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September 27</a:t>
            </a:r>
            <a:endParaRPr lang="en-US" sz="2800" u="sng" dirty="0"/>
          </a:p>
          <a:p>
            <a:pPr marL="0" indent="0">
              <a:lnSpc>
                <a:spcPct val="90000"/>
              </a:lnSpc>
              <a:buFont typeface="Arial"/>
              <a:buNone/>
            </a:pPr>
            <a:r>
              <a:rPr lang="en-US" sz="2400" dirty="0" smtClean="0"/>
              <a:t>Venture Capital</a:t>
            </a:r>
          </a:p>
          <a:p>
            <a:pPr marL="0" indent="0">
              <a:lnSpc>
                <a:spcPct val="90000"/>
              </a:lnSpc>
              <a:buFont typeface="Arial"/>
              <a:buNone/>
            </a:pPr>
            <a:r>
              <a:rPr lang="en-US" sz="2400" dirty="0" smtClean="0"/>
              <a:t>HBS Case: Fast Ion Battery</a:t>
            </a:r>
            <a:endParaRPr lang="en-US" sz="2400" dirty="0"/>
          </a:p>
          <a:p>
            <a:endParaRPr lang="en-US" u="sng" dirty="0"/>
          </a:p>
        </p:txBody>
      </p:sp>
    </p:spTree>
    <p:extLst>
      <p:ext uri="{BB962C8B-B14F-4D97-AF65-F5344CB8AC3E}">
        <p14:creationId xmlns:p14="http://schemas.microsoft.com/office/powerpoint/2010/main" val="217795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schedule </a:t>
            </a:r>
            <a:endParaRPr lang="en-US" dirty="0"/>
          </a:p>
        </p:txBody>
      </p:sp>
      <p:sp>
        <p:nvSpPr>
          <p:cNvPr id="3" name="Content Placeholder 2"/>
          <p:cNvSpPr>
            <a:spLocks noGrp="1"/>
          </p:cNvSpPr>
          <p:nvPr>
            <p:ph idx="1"/>
          </p:nvPr>
        </p:nvSpPr>
        <p:spPr>
          <a:xfrm>
            <a:off x="457200" y="1815959"/>
            <a:ext cx="3714108" cy="1860582"/>
          </a:xfrm>
        </p:spPr>
        <p:txBody>
          <a:bodyPr>
            <a:normAutofit/>
          </a:bodyPr>
          <a:lstStyle/>
          <a:p>
            <a:pPr marL="0" indent="0">
              <a:buNone/>
            </a:pPr>
            <a:r>
              <a:rPr lang="en-US" sz="2900" u="sng" dirty="0" smtClean="0"/>
              <a:t>October 4</a:t>
            </a:r>
          </a:p>
          <a:p>
            <a:pPr marL="0" indent="0">
              <a:lnSpc>
                <a:spcPct val="80000"/>
              </a:lnSpc>
              <a:buFont typeface="Arial"/>
              <a:buNone/>
            </a:pPr>
            <a:r>
              <a:rPr lang="en-US" sz="2400" dirty="0" smtClean="0"/>
              <a:t>Venture Capital Investing</a:t>
            </a:r>
          </a:p>
          <a:p>
            <a:pPr marL="0" indent="0">
              <a:lnSpc>
                <a:spcPct val="80000"/>
              </a:lnSpc>
              <a:buFont typeface="Arial"/>
              <a:buNone/>
            </a:pPr>
            <a:r>
              <a:rPr lang="en-US" sz="2400" dirty="0" smtClean="0"/>
              <a:t>HBS Case: </a:t>
            </a:r>
            <a:r>
              <a:rPr lang="en-US" sz="2400" dirty="0" err="1" smtClean="0"/>
              <a:t>Edocs</a:t>
            </a:r>
            <a:endParaRPr lang="en-US" sz="2400" dirty="0" smtClean="0"/>
          </a:p>
          <a:p>
            <a:pPr marL="0" indent="0">
              <a:lnSpc>
                <a:spcPct val="80000"/>
              </a:lnSpc>
              <a:buFont typeface="Arial"/>
              <a:buNone/>
            </a:pPr>
            <a:r>
              <a:rPr lang="en-US" sz="2400" dirty="0" smtClean="0"/>
              <a:t>Guidelines for Project Part A</a:t>
            </a:r>
            <a:endParaRPr lang="en-US" sz="2400" dirty="0"/>
          </a:p>
          <a:p>
            <a:pPr marL="0" indent="0">
              <a:buNone/>
            </a:pPr>
            <a:endParaRPr lang="en-US" dirty="0" smtClean="0"/>
          </a:p>
          <a:p>
            <a:endParaRPr lang="en-US" u="sng" dirty="0"/>
          </a:p>
        </p:txBody>
      </p:sp>
      <p:sp>
        <p:nvSpPr>
          <p:cNvPr id="4" name="Content Placeholder 2"/>
          <p:cNvSpPr txBox="1">
            <a:spLocks/>
          </p:cNvSpPr>
          <p:nvPr/>
        </p:nvSpPr>
        <p:spPr>
          <a:xfrm>
            <a:off x="4708987" y="1780855"/>
            <a:ext cx="3859659" cy="1661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October 11/18</a:t>
            </a:r>
            <a:endParaRPr lang="en-US" sz="2800" u="sng" dirty="0"/>
          </a:p>
          <a:p>
            <a:pPr marL="0" indent="0">
              <a:lnSpc>
                <a:spcPct val="90000"/>
              </a:lnSpc>
              <a:buFont typeface="Arial"/>
              <a:buNone/>
            </a:pPr>
            <a:r>
              <a:rPr lang="en-US" sz="2400" dirty="0" smtClean="0"/>
              <a:t>Independent and group work on Project Part A</a:t>
            </a:r>
            <a:endParaRPr lang="en-US" sz="2400" dirty="0"/>
          </a:p>
          <a:p>
            <a:endParaRPr lang="en-US" u="sng" dirty="0"/>
          </a:p>
        </p:txBody>
      </p:sp>
      <p:sp>
        <p:nvSpPr>
          <p:cNvPr id="5" name="Content Placeholder 2"/>
          <p:cNvSpPr txBox="1">
            <a:spLocks/>
          </p:cNvSpPr>
          <p:nvPr/>
        </p:nvSpPr>
        <p:spPr>
          <a:xfrm>
            <a:off x="457200" y="4439987"/>
            <a:ext cx="5374241" cy="1661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October 25</a:t>
            </a:r>
            <a:endParaRPr lang="en-US" sz="2800" u="sng" dirty="0"/>
          </a:p>
          <a:p>
            <a:pPr marL="0" indent="0">
              <a:lnSpc>
                <a:spcPct val="90000"/>
              </a:lnSpc>
              <a:buFont typeface="Arial"/>
              <a:buNone/>
            </a:pPr>
            <a:r>
              <a:rPr lang="en-US" sz="2400" dirty="0" smtClean="0"/>
              <a:t>Part A Due</a:t>
            </a:r>
          </a:p>
          <a:p>
            <a:pPr marL="0" indent="0">
              <a:lnSpc>
                <a:spcPct val="90000"/>
              </a:lnSpc>
              <a:buFont typeface="Arial"/>
              <a:buNone/>
            </a:pPr>
            <a:r>
              <a:rPr lang="en-US" sz="2400" dirty="0" smtClean="0"/>
              <a:t>Student Presentations</a:t>
            </a:r>
            <a:endParaRPr lang="en-US" sz="2400" dirty="0"/>
          </a:p>
        </p:txBody>
      </p:sp>
    </p:spTree>
    <p:extLst>
      <p:ext uri="{BB962C8B-B14F-4D97-AF65-F5344CB8AC3E}">
        <p14:creationId xmlns:p14="http://schemas.microsoft.com/office/powerpoint/2010/main" val="247670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schedule </a:t>
            </a:r>
            <a:endParaRPr lang="en-US" dirty="0"/>
          </a:p>
        </p:txBody>
      </p:sp>
      <p:sp>
        <p:nvSpPr>
          <p:cNvPr id="3" name="Content Placeholder 2"/>
          <p:cNvSpPr>
            <a:spLocks noGrp="1"/>
          </p:cNvSpPr>
          <p:nvPr>
            <p:ph idx="1"/>
          </p:nvPr>
        </p:nvSpPr>
        <p:spPr>
          <a:xfrm>
            <a:off x="457200" y="1815959"/>
            <a:ext cx="3714108" cy="1860582"/>
          </a:xfrm>
        </p:spPr>
        <p:txBody>
          <a:bodyPr>
            <a:normAutofit/>
          </a:bodyPr>
          <a:lstStyle/>
          <a:p>
            <a:pPr marL="0" indent="0">
              <a:buNone/>
            </a:pPr>
            <a:r>
              <a:rPr lang="en-US" sz="2900" u="sng" dirty="0" smtClean="0"/>
              <a:t>November 1</a:t>
            </a:r>
          </a:p>
          <a:p>
            <a:pPr marL="0" indent="0">
              <a:lnSpc>
                <a:spcPct val="80000"/>
              </a:lnSpc>
              <a:buFont typeface="Arial"/>
              <a:buNone/>
            </a:pPr>
            <a:r>
              <a:rPr lang="en-US" sz="2400" dirty="0" smtClean="0"/>
              <a:t>Private Equity Investing</a:t>
            </a:r>
          </a:p>
          <a:p>
            <a:pPr marL="0" indent="0">
              <a:lnSpc>
                <a:spcPct val="80000"/>
              </a:lnSpc>
              <a:buFont typeface="Arial"/>
              <a:buNone/>
            </a:pPr>
            <a:r>
              <a:rPr lang="en-US" sz="2400" dirty="0" smtClean="0"/>
              <a:t>HBS Case: TBD</a:t>
            </a:r>
          </a:p>
          <a:p>
            <a:pPr marL="0" indent="0">
              <a:lnSpc>
                <a:spcPct val="80000"/>
              </a:lnSpc>
              <a:buFont typeface="Arial"/>
              <a:buNone/>
            </a:pPr>
            <a:r>
              <a:rPr lang="en-US" sz="2400" dirty="0" smtClean="0"/>
              <a:t>Guidelines for Project Part B</a:t>
            </a:r>
            <a:endParaRPr lang="en-US" sz="2400" dirty="0"/>
          </a:p>
          <a:p>
            <a:pPr marL="0" indent="0">
              <a:buNone/>
            </a:pPr>
            <a:endParaRPr lang="en-US" dirty="0" smtClean="0"/>
          </a:p>
          <a:p>
            <a:endParaRPr lang="en-US" u="sng" dirty="0"/>
          </a:p>
        </p:txBody>
      </p:sp>
      <p:sp>
        <p:nvSpPr>
          <p:cNvPr id="4" name="Content Placeholder 2"/>
          <p:cNvSpPr txBox="1">
            <a:spLocks/>
          </p:cNvSpPr>
          <p:nvPr/>
        </p:nvSpPr>
        <p:spPr>
          <a:xfrm>
            <a:off x="4708987" y="1780855"/>
            <a:ext cx="3859659" cy="1661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November 8/15</a:t>
            </a:r>
            <a:endParaRPr lang="en-US" sz="2800" u="sng" dirty="0"/>
          </a:p>
          <a:p>
            <a:pPr marL="0" indent="0">
              <a:lnSpc>
                <a:spcPct val="90000"/>
              </a:lnSpc>
              <a:buFont typeface="Arial"/>
              <a:buNone/>
            </a:pPr>
            <a:r>
              <a:rPr lang="en-US" sz="2400" dirty="0" smtClean="0"/>
              <a:t>Independent and group work on Project Part A</a:t>
            </a:r>
            <a:endParaRPr lang="en-US" sz="2400" dirty="0"/>
          </a:p>
          <a:p>
            <a:endParaRPr lang="en-US" u="sng" dirty="0"/>
          </a:p>
        </p:txBody>
      </p:sp>
      <p:sp>
        <p:nvSpPr>
          <p:cNvPr id="5" name="Content Placeholder 2"/>
          <p:cNvSpPr txBox="1">
            <a:spLocks/>
          </p:cNvSpPr>
          <p:nvPr/>
        </p:nvSpPr>
        <p:spPr>
          <a:xfrm>
            <a:off x="457200" y="4439987"/>
            <a:ext cx="3135235" cy="1661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November 22</a:t>
            </a:r>
            <a:endParaRPr lang="en-US" sz="2800" u="sng" dirty="0"/>
          </a:p>
          <a:p>
            <a:pPr marL="0" indent="0">
              <a:lnSpc>
                <a:spcPct val="90000"/>
              </a:lnSpc>
              <a:buFont typeface="Arial"/>
              <a:buNone/>
            </a:pPr>
            <a:r>
              <a:rPr lang="en-US" sz="2400" dirty="0" smtClean="0"/>
              <a:t>Thanksgiving Vacation</a:t>
            </a:r>
            <a:endParaRPr lang="en-US" sz="2400" dirty="0"/>
          </a:p>
        </p:txBody>
      </p:sp>
      <p:sp>
        <p:nvSpPr>
          <p:cNvPr id="6" name="Content Placeholder 2"/>
          <p:cNvSpPr txBox="1">
            <a:spLocks/>
          </p:cNvSpPr>
          <p:nvPr/>
        </p:nvSpPr>
        <p:spPr>
          <a:xfrm>
            <a:off x="4708987" y="4434703"/>
            <a:ext cx="3135235" cy="1661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smtClean="0"/>
              <a:t>November 29</a:t>
            </a:r>
            <a:endParaRPr lang="en-US" sz="2800" u="sng" dirty="0"/>
          </a:p>
          <a:p>
            <a:pPr marL="0" indent="0">
              <a:lnSpc>
                <a:spcPct val="90000"/>
              </a:lnSpc>
              <a:buFont typeface="Arial"/>
              <a:buNone/>
            </a:pPr>
            <a:r>
              <a:rPr lang="en-US" sz="2400" dirty="0" smtClean="0"/>
              <a:t>Project Part B Due</a:t>
            </a:r>
          </a:p>
          <a:p>
            <a:pPr marL="0" indent="0">
              <a:lnSpc>
                <a:spcPct val="90000"/>
              </a:lnSpc>
              <a:buFont typeface="Arial"/>
              <a:buNone/>
            </a:pPr>
            <a:r>
              <a:rPr lang="en-US" sz="2400" dirty="0" smtClean="0"/>
              <a:t>Student Presentations</a:t>
            </a:r>
            <a:endParaRPr lang="en-US" sz="2400" dirty="0"/>
          </a:p>
        </p:txBody>
      </p:sp>
    </p:spTree>
    <p:extLst>
      <p:ext uri="{BB962C8B-B14F-4D97-AF65-F5344CB8AC3E}">
        <p14:creationId xmlns:p14="http://schemas.microsoft.com/office/powerpoint/2010/main" val="169136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423"/>
            <a:ext cx="8229600" cy="1143000"/>
          </a:xfrm>
        </p:spPr>
        <p:txBody>
          <a:bodyPr/>
          <a:lstStyle/>
          <a:p>
            <a:r>
              <a:rPr lang="en-US" b="1" dirty="0" smtClean="0"/>
              <a:t>Questions before we start?</a:t>
            </a:r>
            <a:endParaRPr lang="en-US" b="1" dirty="0"/>
          </a:p>
        </p:txBody>
      </p:sp>
      <p:pic>
        <p:nvPicPr>
          <p:cNvPr id="4" name="Picture 3"/>
          <p:cNvPicPr>
            <a:picLocks noChangeAspect="1"/>
          </p:cNvPicPr>
          <p:nvPr/>
        </p:nvPicPr>
        <p:blipFill>
          <a:blip r:embed="rId2"/>
          <a:stretch>
            <a:fillRect/>
          </a:stretch>
        </p:blipFill>
        <p:spPr>
          <a:xfrm>
            <a:off x="6096000" y="4261104"/>
            <a:ext cx="3048000" cy="2596896"/>
          </a:xfrm>
          <a:prstGeom prst="rect">
            <a:avLst/>
          </a:prstGeom>
        </p:spPr>
      </p:pic>
    </p:spTree>
    <p:extLst>
      <p:ext uri="{BB962C8B-B14F-4D97-AF65-F5344CB8AC3E}">
        <p14:creationId xmlns:p14="http://schemas.microsoft.com/office/powerpoint/2010/main" val="98983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Welcome</a:t>
            </a:r>
            <a:endParaRPr lang="en-US" dirty="0">
              <a:latin typeface="Apple Chancery"/>
              <a:cs typeface="Apple Chancery"/>
            </a:endParaRPr>
          </a:p>
        </p:txBody>
      </p:sp>
      <p:sp>
        <p:nvSpPr>
          <p:cNvPr id="3" name="Content Placeholder 2"/>
          <p:cNvSpPr>
            <a:spLocks noGrp="1"/>
          </p:cNvSpPr>
          <p:nvPr>
            <p:ph idx="1"/>
          </p:nvPr>
        </p:nvSpPr>
        <p:spPr/>
        <p:txBody>
          <a:bodyPr/>
          <a:lstStyle/>
          <a:p>
            <a:pPr marL="0" indent="0">
              <a:buNone/>
            </a:pPr>
            <a:r>
              <a:rPr lang="en-US" dirty="0" smtClean="0"/>
              <a:t>Nisan Langberg</a:t>
            </a:r>
          </a:p>
          <a:p>
            <a:pPr marL="0" indent="0">
              <a:buNone/>
            </a:pPr>
            <a:r>
              <a:rPr lang="en-US" dirty="0" smtClean="0"/>
              <a:t> </a:t>
            </a:r>
            <a:r>
              <a:rPr lang="en-US" dirty="0" smtClean="0">
                <a:hlinkClick r:id="rId2"/>
              </a:rPr>
              <a:t>nlangberg@uh.edu</a:t>
            </a:r>
            <a:endParaRPr lang="en-US" dirty="0" smtClean="0"/>
          </a:p>
          <a:p>
            <a:pPr marL="0" indent="0">
              <a:buNone/>
            </a:pPr>
            <a:r>
              <a:rPr lang="en-US" dirty="0" smtClean="0"/>
              <a:t>Office 210E</a:t>
            </a:r>
          </a:p>
          <a:p>
            <a:endParaRPr lang="en-US" dirty="0"/>
          </a:p>
          <a:p>
            <a:pPr marL="0" indent="0">
              <a:buNone/>
            </a:pPr>
            <a:r>
              <a:rPr lang="en-US" dirty="0" smtClean="0"/>
              <a:t>Teaching Assistant</a:t>
            </a:r>
          </a:p>
          <a:p>
            <a:pPr marL="0" indent="0">
              <a:buNone/>
            </a:pPr>
            <a:r>
              <a:rPr lang="en-US" dirty="0" err="1" smtClean="0"/>
              <a:t>Eshwar</a:t>
            </a:r>
            <a:r>
              <a:rPr lang="en-US" dirty="0" smtClean="0"/>
              <a:t> (</a:t>
            </a:r>
            <a:r>
              <a:rPr lang="en-US" dirty="0" err="1" smtClean="0"/>
              <a:t>Buvaneshwaran</a:t>
            </a:r>
            <a:r>
              <a:rPr lang="en-US" dirty="0" smtClean="0"/>
              <a:t> </a:t>
            </a:r>
            <a:r>
              <a:rPr lang="en-US" dirty="0" err="1" smtClean="0"/>
              <a:t>Venugopal</a:t>
            </a:r>
            <a:r>
              <a:rPr lang="en-US" dirty="0" smtClean="0"/>
              <a:t>)</a:t>
            </a:r>
          </a:p>
          <a:p>
            <a:pPr marL="0" indent="0">
              <a:buNone/>
            </a:pPr>
            <a:r>
              <a:rPr lang="en-US" dirty="0">
                <a:hlinkClick r:id="rId3"/>
              </a:rPr>
              <a:t>eshwar.gokul@</a:t>
            </a:r>
            <a:r>
              <a:rPr lang="en-US" dirty="0" smtClean="0">
                <a:hlinkClick r:id="rId3"/>
              </a:rPr>
              <a:t>gmail.com</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002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Goal</a:t>
            </a:r>
            <a:endParaRPr lang="en-US" dirty="0">
              <a:latin typeface="Apple Chancery"/>
              <a:cs typeface="Apple Chancery"/>
            </a:endParaRPr>
          </a:p>
        </p:txBody>
      </p:sp>
      <p:sp>
        <p:nvSpPr>
          <p:cNvPr id="3" name="Content Placeholder 2"/>
          <p:cNvSpPr>
            <a:spLocks noGrp="1"/>
          </p:cNvSpPr>
          <p:nvPr>
            <p:ph idx="1"/>
          </p:nvPr>
        </p:nvSpPr>
        <p:spPr>
          <a:xfrm>
            <a:off x="317471" y="1417638"/>
            <a:ext cx="8538299" cy="3197468"/>
          </a:xfrm>
        </p:spPr>
        <p:txBody>
          <a:bodyPr>
            <a:normAutofit fontScale="92500" lnSpcReduction="10000"/>
          </a:bodyPr>
          <a:lstStyle/>
          <a:p>
            <a:pPr marL="0" indent="0">
              <a:buNone/>
            </a:pPr>
            <a:r>
              <a:rPr lang="en-US" dirty="0"/>
              <a:t>The goal of this course is to introduce students to the economics and finance of private </a:t>
            </a:r>
            <a:r>
              <a:rPr lang="en-US" dirty="0" smtClean="0"/>
              <a:t>equity. Students </a:t>
            </a:r>
            <a:r>
              <a:rPr lang="en-US" dirty="0"/>
              <a:t>will learn the considerations of the entrepreneurs seeking funds and that of the Venture Capital investors that invest in such early stage ventures or larger private equity funds that invest in public corporations. </a:t>
            </a:r>
          </a:p>
        </p:txBody>
      </p:sp>
      <p:sp>
        <p:nvSpPr>
          <p:cNvPr id="4" name="Title 1"/>
          <p:cNvSpPr txBox="1">
            <a:spLocks/>
          </p:cNvSpPr>
          <p:nvPr/>
        </p:nvSpPr>
        <p:spPr>
          <a:xfrm>
            <a:off x="457200" y="4414568"/>
            <a:ext cx="8229600" cy="7784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pple Chancery"/>
                <a:cs typeface="Apple Chancery"/>
              </a:rPr>
              <a:t>Methodology</a:t>
            </a:r>
            <a:endParaRPr lang="en-US" dirty="0">
              <a:latin typeface="Apple Chancery"/>
              <a:cs typeface="Apple Chancery"/>
            </a:endParaRPr>
          </a:p>
        </p:txBody>
      </p:sp>
      <p:sp>
        <p:nvSpPr>
          <p:cNvPr id="5" name="Content Placeholder 2"/>
          <p:cNvSpPr txBox="1">
            <a:spLocks/>
          </p:cNvSpPr>
          <p:nvPr/>
        </p:nvSpPr>
        <p:spPr>
          <a:xfrm>
            <a:off x="457200" y="5393549"/>
            <a:ext cx="8229600" cy="127552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a:t>
            </a:r>
            <a:r>
              <a:rPr lang="en-US" dirty="0" smtClean="0"/>
              <a:t>tudents </a:t>
            </a:r>
            <a:r>
              <a:rPr lang="en-US" dirty="0"/>
              <a:t>will </a:t>
            </a:r>
            <a:r>
              <a:rPr lang="en-US" dirty="0" smtClean="0"/>
              <a:t>go through real-life cases and receive </a:t>
            </a:r>
            <a:r>
              <a:rPr lang="en-US" dirty="0"/>
              <a:t>hands-on experience by evaluating a private-equity investment in a public firm of their </a:t>
            </a:r>
            <a:r>
              <a:rPr lang="en-US" dirty="0" smtClean="0"/>
              <a:t>choice. </a:t>
            </a:r>
            <a:endParaRPr lang="en-US" dirty="0"/>
          </a:p>
        </p:txBody>
      </p:sp>
      <p:pic>
        <p:nvPicPr>
          <p:cNvPr id="6" name="Picture 5"/>
          <p:cNvPicPr>
            <a:picLocks noChangeAspect="1"/>
          </p:cNvPicPr>
          <p:nvPr/>
        </p:nvPicPr>
        <p:blipFill>
          <a:blip r:embed="rId2"/>
          <a:stretch>
            <a:fillRect/>
          </a:stretch>
        </p:blipFill>
        <p:spPr>
          <a:xfrm>
            <a:off x="6909634" y="123272"/>
            <a:ext cx="2126624" cy="1355017"/>
          </a:xfrm>
          <a:prstGeom prst="rect">
            <a:avLst/>
          </a:prstGeom>
        </p:spPr>
      </p:pic>
    </p:spTree>
    <p:extLst>
      <p:ext uri="{BB962C8B-B14F-4D97-AF65-F5344CB8AC3E}">
        <p14:creationId xmlns:p14="http://schemas.microsoft.com/office/powerpoint/2010/main" val="283302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64" y="835718"/>
            <a:ext cx="6240519" cy="1143000"/>
          </a:xfrm>
        </p:spPr>
        <p:txBody>
          <a:bodyPr>
            <a:normAutofit/>
          </a:bodyPr>
          <a:lstStyle/>
          <a:p>
            <a:r>
              <a:rPr lang="en-US" dirty="0" smtClean="0"/>
              <a:t>Before we start </a:t>
            </a:r>
            <a:r>
              <a:rPr lang="is-IS" dirty="0" smtClean="0"/>
              <a:t>…</a:t>
            </a:r>
            <a:endParaRPr lang="en-US" dirty="0"/>
          </a:p>
        </p:txBody>
      </p:sp>
      <p:sp>
        <p:nvSpPr>
          <p:cNvPr id="3" name="Content Placeholder 2"/>
          <p:cNvSpPr>
            <a:spLocks noGrp="1"/>
          </p:cNvSpPr>
          <p:nvPr>
            <p:ph idx="1"/>
          </p:nvPr>
        </p:nvSpPr>
        <p:spPr>
          <a:xfrm>
            <a:off x="1934379" y="2481065"/>
            <a:ext cx="5138656" cy="1609738"/>
          </a:xfrm>
        </p:spPr>
        <p:txBody>
          <a:bodyPr/>
          <a:lstStyle/>
          <a:p>
            <a:r>
              <a:rPr lang="en-US" dirty="0" smtClean="0"/>
              <a:t>Logistics</a:t>
            </a:r>
          </a:p>
          <a:p>
            <a:r>
              <a:rPr lang="en-US" dirty="0" smtClean="0"/>
              <a:t>Course schedule</a:t>
            </a:r>
          </a:p>
          <a:p>
            <a:pPr marL="0" indent="0">
              <a:buNone/>
            </a:pPr>
            <a:endParaRPr lang="en-US" dirty="0"/>
          </a:p>
        </p:txBody>
      </p:sp>
    </p:spTree>
    <p:extLst>
      <p:ext uri="{BB962C8B-B14F-4D97-AF65-F5344CB8AC3E}">
        <p14:creationId xmlns:p14="http://schemas.microsoft.com/office/powerpoint/2010/main" val="348876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5568"/>
            <a:ext cx="8229600" cy="1143000"/>
          </a:xfrm>
        </p:spPr>
        <p:txBody>
          <a:bodyPr/>
          <a:lstStyle/>
          <a:p>
            <a:r>
              <a:rPr lang="en-US" b="1" dirty="0"/>
              <a:t>L</a:t>
            </a:r>
            <a:r>
              <a:rPr lang="en-US" b="1" dirty="0" smtClean="0"/>
              <a:t>ogistics</a:t>
            </a:r>
            <a:endParaRPr lang="en-US" b="1" dirty="0"/>
          </a:p>
        </p:txBody>
      </p:sp>
    </p:spTree>
    <p:extLst>
      <p:ext uri="{BB962C8B-B14F-4D97-AF65-F5344CB8AC3E}">
        <p14:creationId xmlns:p14="http://schemas.microsoft.com/office/powerpoint/2010/main" val="317993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dirty="0">
                <a:latin typeface="Apple Chancery"/>
                <a:cs typeface="Apple Chancery"/>
              </a:rPr>
              <a:t>Group</a:t>
            </a:r>
            <a:r>
              <a:rPr lang="en-US" dirty="0"/>
              <a:t> </a:t>
            </a:r>
            <a:r>
              <a:rPr lang="en-US" dirty="0">
                <a:latin typeface="Apple Chancery"/>
                <a:cs typeface="Apple Chancery"/>
              </a:rPr>
              <a:t>Assignments</a:t>
            </a:r>
          </a:p>
        </p:txBody>
      </p:sp>
      <p:sp>
        <p:nvSpPr>
          <p:cNvPr id="3" name="Content Placeholder 2"/>
          <p:cNvSpPr>
            <a:spLocks noGrp="1"/>
          </p:cNvSpPr>
          <p:nvPr>
            <p:ph idx="1"/>
          </p:nvPr>
        </p:nvSpPr>
        <p:spPr>
          <a:xfrm>
            <a:off x="381000" y="2057400"/>
            <a:ext cx="8229600" cy="1383599"/>
          </a:xfrm>
        </p:spPr>
        <p:txBody>
          <a:bodyPr/>
          <a:lstStyle/>
          <a:p>
            <a:r>
              <a:rPr lang="en-US" dirty="0"/>
              <a:t>I encourage work in groups</a:t>
            </a:r>
          </a:p>
          <a:p>
            <a:r>
              <a:rPr lang="en-US" dirty="0"/>
              <a:t>Groups are limited to four </a:t>
            </a:r>
            <a:r>
              <a:rPr lang="en-US" dirty="0" smtClean="0"/>
              <a:t>students</a:t>
            </a:r>
            <a:endParaRPr lang="en-US" dirty="0"/>
          </a:p>
        </p:txBody>
      </p:sp>
      <p:pic>
        <p:nvPicPr>
          <p:cNvPr id="4" name="Picture 3"/>
          <p:cNvPicPr>
            <a:picLocks noChangeAspect="1"/>
          </p:cNvPicPr>
          <p:nvPr/>
        </p:nvPicPr>
        <p:blipFill>
          <a:blip r:embed="rId3"/>
          <a:stretch>
            <a:fillRect/>
          </a:stretch>
        </p:blipFill>
        <p:spPr>
          <a:xfrm>
            <a:off x="5912470" y="4343400"/>
            <a:ext cx="2533029" cy="1739900"/>
          </a:xfrm>
          <a:prstGeom prst="rect">
            <a:avLst/>
          </a:prstGeom>
        </p:spPr>
      </p:pic>
    </p:spTree>
    <p:extLst>
      <p:ext uri="{BB962C8B-B14F-4D97-AF65-F5344CB8AC3E}">
        <p14:creationId xmlns:p14="http://schemas.microsoft.com/office/powerpoint/2010/main" val="895884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Apple Chancery"/>
                <a:cs typeface="Apple Chancery"/>
              </a:rPr>
              <a:t>Grade</a:t>
            </a:r>
            <a:endParaRPr lang="en-US" dirty="0">
              <a:latin typeface="Apple Chancery"/>
              <a:cs typeface="Apple Chancery"/>
            </a:endParaRPr>
          </a:p>
        </p:txBody>
      </p:sp>
      <p:sp>
        <p:nvSpPr>
          <p:cNvPr id="3" name="Content Placeholder 2"/>
          <p:cNvSpPr>
            <a:spLocks noGrp="1"/>
          </p:cNvSpPr>
          <p:nvPr>
            <p:ph idx="1"/>
          </p:nvPr>
        </p:nvSpPr>
        <p:spPr>
          <a:xfrm>
            <a:off x="457200" y="2009261"/>
            <a:ext cx="8229600" cy="4525963"/>
          </a:xfrm>
        </p:spPr>
        <p:txBody>
          <a:bodyPr>
            <a:normAutofit/>
          </a:bodyPr>
          <a:lstStyle/>
          <a:p>
            <a:r>
              <a:rPr lang="en-US" dirty="0" smtClean="0">
                <a:latin typeface="Times New Roman"/>
                <a:cs typeface="Times New Roman"/>
              </a:rPr>
              <a:t>HBS Cases: 40</a:t>
            </a:r>
            <a:r>
              <a:rPr lang="en-US" smtClean="0">
                <a:latin typeface="Times New Roman"/>
                <a:cs typeface="Times New Roman"/>
              </a:rPr>
              <a:t>% (based on N</a:t>
            </a:r>
            <a:r>
              <a:rPr lang="en-US" dirty="0" smtClean="0">
                <a:latin typeface="Times New Roman"/>
                <a:cs typeface="Times New Roman"/>
              </a:rPr>
              <a:t>-1)</a:t>
            </a:r>
          </a:p>
          <a:p>
            <a:r>
              <a:rPr lang="en-US" dirty="0">
                <a:latin typeface="Times New Roman"/>
                <a:cs typeface="Times New Roman"/>
              </a:rPr>
              <a:t>Class participation: 10</a:t>
            </a:r>
            <a:r>
              <a:rPr lang="en-US" dirty="0" smtClean="0">
                <a:latin typeface="Times New Roman"/>
                <a:cs typeface="Times New Roman"/>
              </a:rPr>
              <a:t>% (case discussions)</a:t>
            </a:r>
            <a:endParaRPr lang="en-US" dirty="0" smtClean="0">
              <a:latin typeface="Times New Roman"/>
              <a:cs typeface="Times New Roman"/>
            </a:endParaRPr>
          </a:p>
          <a:p>
            <a:r>
              <a:rPr lang="en-US" dirty="0" smtClean="0">
                <a:latin typeface="Times New Roman"/>
                <a:cs typeface="Times New Roman"/>
              </a:rPr>
              <a:t>Final Project: 40%</a:t>
            </a:r>
          </a:p>
          <a:p>
            <a:r>
              <a:rPr lang="en-US" dirty="0" smtClean="0">
                <a:latin typeface="Times New Roman"/>
                <a:cs typeface="Times New Roman"/>
              </a:rPr>
              <a:t>Presentation: 10%</a:t>
            </a:r>
          </a:p>
          <a:p>
            <a:endParaRPr lang="en-US" dirty="0" smtClean="0">
              <a:latin typeface="Times New Roman"/>
              <a:cs typeface="Times New Roman"/>
            </a:endParaRPr>
          </a:p>
        </p:txBody>
      </p:sp>
      <p:pic>
        <p:nvPicPr>
          <p:cNvPr id="4" name="Picture 3"/>
          <p:cNvPicPr>
            <a:picLocks noChangeAspect="1"/>
          </p:cNvPicPr>
          <p:nvPr/>
        </p:nvPicPr>
        <p:blipFill>
          <a:blip r:embed="rId3">
            <a:alphaModFix amt="43000"/>
          </a:blip>
          <a:stretch>
            <a:fillRect/>
          </a:stretch>
        </p:blipFill>
        <p:spPr>
          <a:xfrm>
            <a:off x="6408705" y="3997678"/>
            <a:ext cx="1692082" cy="2017887"/>
          </a:xfrm>
          <a:prstGeom prst="rect">
            <a:avLst/>
          </a:prstGeom>
        </p:spPr>
      </p:pic>
    </p:spTree>
    <p:extLst>
      <p:ext uri="{BB962C8B-B14F-4D97-AF65-F5344CB8AC3E}">
        <p14:creationId xmlns:p14="http://schemas.microsoft.com/office/powerpoint/2010/main" val="356956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a:cs typeface="Apple Chancery"/>
              </a:rPr>
              <a:t>Office hours</a:t>
            </a:r>
            <a:endParaRPr lang="en-US" dirty="0">
              <a:latin typeface="Apple Chancery"/>
              <a:cs typeface="Apple Chancery"/>
            </a:endParaRPr>
          </a:p>
        </p:txBody>
      </p:sp>
      <p:sp>
        <p:nvSpPr>
          <p:cNvPr id="3" name="Content Placeholder 2"/>
          <p:cNvSpPr>
            <a:spLocks noGrp="1"/>
          </p:cNvSpPr>
          <p:nvPr>
            <p:ph idx="1"/>
          </p:nvPr>
        </p:nvSpPr>
        <p:spPr>
          <a:xfrm>
            <a:off x="457200" y="1905000"/>
            <a:ext cx="8229600" cy="4525963"/>
          </a:xfrm>
        </p:spPr>
        <p:txBody>
          <a:bodyPr>
            <a:normAutofit/>
          </a:bodyPr>
          <a:lstStyle/>
          <a:p>
            <a:r>
              <a:rPr lang="en-US" dirty="0" smtClean="0">
                <a:latin typeface="Times New Roman"/>
                <a:cs typeface="Times New Roman"/>
              </a:rPr>
              <a:t>5pm before class or by appointment</a:t>
            </a:r>
          </a:p>
          <a:p>
            <a:r>
              <a:rPr lang="en-US" dirty="0" smtClean="0">
                <a:latin typeface="Times New Roman"/>
                <a:cs typeface="Times New Roman"/>
              </a:rPr>
              <a:t>welcome to stop by my office  (210E)</a:t>
            </a:r>
          </a:p>
          <a:p>
            <a:r>
              <a:rPr lang="en-US" dirty="0" smtClean="0">
                <a:latin typeface="Times New Roman"/>
                <a:cs typeface="Times New Roman"/>
              </a:rPr>
              <a:t>Send specific questions by email</a:t>
            </a:r>
          </a:p>
          <a:p>
            <a:pPr lvl="1"/>
            <a:endParaRPr lang="en-US" dirty="0" smtClean="0">
              <a:latin typeface="Times New Roman"/>
              <a:cs typeface="Times New Roman"/>
            </a:endParaRPr>
          </a:p>
          <a:p>
            <a:pPr marL="0" indent="0">
              <a:buNone/>
            </a:pPr>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5463511" y="4311945"/>
            <a:ext cx="3356133" cy="2119018"/>
          </a:xfrm>
          <a:prstGeom prst="rect">
            <a:avLst/>
          </a:prstGeom>
        </p:spPr>
      </p:pic>
    </p:spTree>
    <p:extLst>
      <p:ext uri="{BB962C8B-B14F-4D97-AF65-F5344CB8AC3E}">
        <p14:creationId xmlns:p14="http://schemas.microsoft.com/office/powerpoint/2010/main" val="2226527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7400"/>
            <a:ext cx="8042276" cy="1336956"/>
          </a:xfrm>
        </p:spPr>
        <p:txBody>
          <a:bodyPr>
            <a:noAutofit/>
          </a:bodyPr>
          <a:lstStyle/>
          <a:p>
            <a:r>
              <a:rPr lang="en-US" b="1" dirty="0"/>
              <a:t>Course Schedule</a:t>
            </a:r>
            <a:br>
              <a:rPr lang="en-US" b="1" dirty="0"/>
            </a:br>
            <a:r>
              <a:rPr lang="en-US" b="1" dirty="0"/>
              <a:t/>
            </a:r>
            <a:br>
              <a:rPr lang="en-US" b="1" dirty="0"/>
            </a:br>
            <a:r>
              <a:rPr lang="en-US" b="1" dirty="0" smtClean="0"/>
              <a:t>(tentative)</a:t>
            </a:r>
            <a:endParaRPr lang="en-US" b="1" dirty="0"/>
          </a:p>
        </p:txBody>
      </p:sp>
    </p:spTree>
    <p:extLst>
      <p:ext uri="{BB962C8B-B14F-4D97-AF65-F5344CB8AC3E}">
        <p14:creationId xmlns:p14="http://schemas.microsoft.com/office/powerpoint/2010/main" val="52273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1537</TotalTime>
  <Words>348</Words>
  <Application>Microsoft Macintosh PowerPoint</Application>
  <PresentationFormat>On-screen Show (4:3)</PresentationFormat>
  <Paragraphs>85</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Private Equity and Investment Banking 2017 Professor Nisan Langberg</vt:lpstr>
      <vt:lpstr>Welcome</vt:lpstr>
      <vt:lpstr>Goal</vt:lpstr>
      <vt:lpstr>Before we start …</vt:lpstr>
      <vt:lpstr>Logistics</vt:lpstr>
      <vt:lpstr>Group Assignments</vt:lpstr>
      <vt:lpstr>Grade</vt:lpstr>
      <vt:lpstr>Office hours</vt:lpstr>
      <vt:lpstr>Course Schedule  (tentative)</vt:lpstr>
      <vt:lpstr>Course schedule </vt:lpstr>
      <vt:lpstr>Course schedule </vt:lpstr>
      <vt:lpstr>Course schedule </vt:lpstr>
      <vt:lpstr>Course schedule </vt:lpstr>
      <vt:lpstr>Questions before we start?</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Finance</dc:title>
  <dc:creator>Nisan Langberg</dc:creator>
  <cp:lastModifiedBy>Nisan Langberg</cp:lastModifiedBy>
  <cp:revision>39</cp:revision>
  <cp:lastPrinted>2013-08-27T23:59:49Z</cp:lastPrinted>
  <dcterms:created xsi:type="dcterms:W3CDTF">2013-08-27T22:51:20Z</dcterms:created>
  <dcterms:modified xsi:type="dcterms:W3CDTF">2017-08-22T22:05:37Z</dcterms:modified>
</cp:coreProperties>
</file>