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99" r:id="rId3"/>
    <p:sldId id="341" r:id="rId4"/>
    <p:sldId id="354" r:id="rId5"/>
    <p:sldId id="353" r:id="rId6"/>
    <p:sldId id="355" r:id="rId7"/>
    <p:sldId id="356" r:id="rId8"/>
    <p:sldId id="360" r:id="rId9"/>
    <p:sldId id="324" r:id="rId10"/>
    <p:sldId id="357" r:id="rId11"/>
    <p:sldId id="298" r:id="rId12"/>
    <p:sldId id="340" r:id="rId13"/>
    <p:sldId id="325" r:id="rId14"/>
    <p:sldId id="327" r:id="rId15"/>
    <p:sldId id="331" r:id="rId16"/>
    <p:sldId id="328" r:id="rId17"/>
    <p:sldId id="332" r:id="rId18"/>
    <p:sldId id="333" r:id="rId19"/>
    <p:sldId id="358" r:id="rId20"/>
    <p:sldId id="334" r:id="rId21"/>
    <p:sldId id="359" r:id="rId22"/>
    <p:sldId id="335" r:id="rId23"/>
    <p:sldId id="302" r:id="rId24"/>
    <p:sldId id="317" r:id="rId25"/>
    <p:sldId id="307" r:id="rId26"/>
    <p:sldId id="319" r:id="rId27"/>
    <p:sldId id="288" r:id="rId28"/>
    <p:sldId id="308" r:id="rId29"/>
    <p:sldId id="309" r:id="rId30"/>
    <p:sldId id="313" r:id="rId31"/>
    <p:sldId id="310" r:id="rId32"/>
    <p:sldId id="311" r:id="rId33"/>
    <p:sldId id="31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026"/>
    <a:srgbClr val="101E32"/>
    <a:srgbClr val="112035"/>
    <a:srgbClr val="000026"/>
    <a:srgbClr val="73442F"/>
    <a:srgbClr val="A26746"/>
    <a:srgbClr val="25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71" autoAdjust="0"/>
  </p:normalViewPr>
  <p:slideViewPr>
    <p:cSldViewPr>
      <p:cViewPr varScale="1">
        <p:scale>
          <a:sx n="78" d="100"/>
          <a:sy n="78" d="100"/>
        </p:scale>
        <p:origin x="1128" y="67"/>
      </p:cViewPr>
      <p:guideLst>
        <p:guide orient="horz" pos="2160"/>
        <p:guide pos="2880"/>
      </p:guideLst>
    </p:cSldViewPr>
  </p:slideViewPr>
  <p:outlineViewPr>
    <p:cViewPr>
      <p:scale>
        <a:sx n="33" d="100"/>
        <a:sy n="33" d="100"/>
      </p:scale>
      <p:origin x="30" y="7338"/>
    </p:cViewPr>
  </p:outlineViewPr>
  <p:notesTextViewPr>
    <p:cViewPr>
      <p:scale>
        <a:sx n="100" d="100"/>
        <a:sy n="100" d="100"/>
      </p:scale>
      <p:origin x="0" y="0"/>
    </p:cViewPr>
  </p:notesTextViewPr>
  <p:notesViewPr>
    <p:cSldViewPr>
      <p:cViewPr varScale="1">
        <p:scale>
          <a:sx n="61" d="100"/>
          <a:sy n="61" d="100"/>
        </p:scale>
        <p:origin x="253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FD37CA-9D5C-445B-BD85-E3B5FB01F2A5}" type="datetimeFigureOut">
              <a:rPr lang="en-US" smtClean="0"/>
              <a:t>9/3/2017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680738-9F4C-4D77-AADD-F8260A79278D}" type="slidenum">
              <a:rPr lang="en-US" smtClean="0"/>
              <a:t>‹#›</a:t>
            </a:fld>
            <a:endParaRPr lang="en-US"/>
          </a:p>
        </p:txBody>
      </p:sp>
    </p:spTree>
    <p:extLst>
      <p:ext uri="{BB962C8B-B14F-4D97-AF65-F5344CB8AC3E}">
        <p14:creationId xmlns:p14="http://schemas.microsoft.com/office/powerpoint/2010/main" val="1209611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07D85A-9835-40E6-B05B-4942EF9F2028}" type="datetimeFigureOut">
              <a:rPr lang="en-US" smtClean="0"/>
              <a:pPr/>
              <a:t>9/3/2017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B14BE-F02A-4297-8A37-41544FB2D4F6}" type="slidenum">
              <a:rPr lang="en-US" smtClean="0"/>
              <a:pPr/>
              <a:t>‹#›</a:t>
            </a:fld>
            <a:endParaRPr lang="en-US"/>
          </a:p>
        </p:txBody>
      </p:sp>
    </p:spTree>
    <p:extLst>
      <p:ext uri="{BB962C8B-B14F-4D97-AF65-F5344CB8AC3E}">
        <p14:creationId xmlns:p14="http://schemas.microsoft.com/office/powerpoint/2010/main" val="385682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8B14BE-F02A-4297-8A37-41544FB2D4F6}" type="slidenum">
              <a:rPr lang="en-US" smtClean="0"/>
              <a:pPr/>
              <a:t>1</a:t>
            </a:fld>
            <a:endParaRPr lang="en-US"/>
          </a:p>
        </p:txBody>
      </p:sp>
    </p:spTree>
    <p:extLst>
      <p:ext uri="{BB962C8B-B14F-4D97-AF65-F5344CB8AC3E}">
        <p14:creationId xmlns:p14="http://schemas.microsoft.com/office/powerpoint/2010/main" val="170261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10</a:t>
            </a:fld>
            <a:endParaRPr lang="en-US"/>
          </a:p>
        </p:txBody>
      </p:sp>
    </p:spTree>
    <p:extLst>
      <p:ext uri="{BB962C8B-B14F-4D97-AF65-F5344CB8AC3E}">
        <p14:creationId xmlns:p14="http://schemas.microsoft.com/office/powerpoint/2010/main" val="385248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11</a:t>
            </a:fld>
            <a:endParaRPr lang="en-US"/>
          </a:p>
        </p:txBody>
      </p:sp>
    </p:spTree>
    <p:extLst>
      <p:ext uri="{BB962C8B-B14F-4D97-AF65-F5344CB8AC3E}">
        <p14:creationId xmlns:p14="http://schemas.microsoft.com/office/powerpoint/2010/main" val="148454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12</a:t>
            </a:fld>
            <a:endParaRPr lang="en-US"/>
          </a:p>
        </p:txBody>
      </p:sp>
    </p:spTree>
    <p:extLst>
      <p:ext uri="{BB962C8B-B14F-4D97-AF65-F5344CB8AC3E}">
        <p14:creationId xmlns:p14="http://schemas.microsoft.com/office/powerpoint/2010/main" val="26533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13</a:t>
            </a:fld>
            <a:endParaRPr lang="en-US"/>
          </a:p>
        </p:txBody>
      </p:sp>
    </p:spTree>
    <p:extLst>
      <p:ext uri="{BB962C8B-B14F-4D97-AF65-F5344CB8AC3E}">
        <p14:creationId xmlns:p14="http://schemas.microsoft.com/office/powerpoint/2010/main" val="169270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115F3AC-F61B-E34F-8EB3-82D4FB98B09B}" type="slidenum">
              <a:rPr lang="en-US" smtClean="0"/>
              <a:t>18</a:t>
            </a:fld>
            <a:endParaRPr lang="en-US"/>
          </a:p>
        </p:txBody>
      </p:sp>
    </p:spTree>
    <p:extLst>
      <p:ext uri="{BB962C8B-B14F-4D97-AF65-F5344CB8AC3E}">
        <p14:creationId xmlns:p14="http://schemas.microsoft.com/office/powerpoint/2010/main" val="122723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115F3AC-F61B-E34F-8EB3-82D4FB98B09B}" type="slidenum">
              <a:rPr lang="en-US" smtClean="0"/>
              <a:t>19</a:t>
            </a:fld>
            <a:endParaRPr lang="en-US"/>
          </a:p>
        </p:txBody>
      </p:sp>
    </p:spTree>
    <p:extLst>
      <p:ext uri="{BB962C8B-B14F-4D97-AF65-F5344CB8AC3E}">
        <p14:creationId xmlns:p14="http://schemas.microsoft.com/office/powerpoint/2010/main" val="219325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5F3AC-F61B-E34F-8EB3-82D4FB98B09B}" type="slidenum">
              <a:rPr lang="en-US" smtClean="0"/>
              <a:t>20</a:t>
            </a:fld>
            <a:endParaRPr lang="en-US"/>
          </a:p>
        </p:txBody>
      </p:sp>
    </p:spTree>
    <p:extLst>
      <p:ext uri="{BB962C8B-B14F-4D97-AF65-F5344CB8AC3E}">
        <p14:creationId xmlns:p14="http://schemas.microsoft.com/office/powerpoint/2010/main" val="162666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115F3AC-F61B-E34F-8EB3-82D4FB98B09B}" type="slidenum">
              <a:rPr lang="en-US" smtClean="0"/>
              <a:t>21</a:t>
            </a:fld>
            <a:endParaRPr lang="en-US"/>
          </a:p>
        </p:txBody>
      </p:sp>
    </p:spTree>
    <p:extLst>
      <p:ext uri="{BB962C8B-B14F-4D97-AF65-F5344CB8AC3E}">
        <p14:creationId xmlns:p14="http://schemas.microsoft.com/office/powerpoint/2010/main" val="2765654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27</a:t>
            </a:fld>
            <a:endParaRPr lang="en-US"/>
          </a:p>
        </p:txBody>
      </p:sp>
    </p:spTree>
    <p:extLst>
      <p:ext uri="{BB962C8B-B14F-4D97-AF65-F5344CB8AC3E}">
        <p14:creationId xmlns:p14="http://schemas.microsoft.com/office/powerpoint/2010/main" val="1944524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28</a:t>
            </a:fld>
            <a:endParaRPr lang="en-US"/>
          </a:p>
        </p:txBody>
      </p:sp>
    </p:spTree>
    <p:extLst>
      <p:ext uri="{BB962C8B-B14F-4D97-AF65-F5344CB8AC3E}">
        <p14:creationId xmlns:p14="http://schemas.microsoft.com/office/powerpoint/2010/main" val="421333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2</a:t>
            </a:fld>
            <a:endParaRPr lang="en-US"/>
          </a:p>
        </p:txBody>
      </p:sp>
    </p:spTree>
    <p:extLst>
      <p:ext uri="{BB962C8B-B14F-4D97-AF65-F5344CB8AC3E}">
        <p14:creationId xmlns:p14="http://schemas.microsoft.com/office/powerpoint/2010/main" val="315841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3</a:t>
            </a:fld>
            <a:endParaRPr lang="en-US"/>
          </a:p>
        </p:txBody>
      </p:sp>
    </p:spTree>
    <p:extLst>
      <p:ext uri="{BB962C8B-B14F-4D97-AF65-F5344CB8AC3E}">
        <p14:creationId xmlns:p14="http://schemas.microsoft.com/office/powerpoint/2010/main" val="364035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4</a:t>
            </a:fld>
            <a:endParaRPr lang="en-US"/>
          </a:p>
        </p:txBody>
      </p:sp>
    </p:spTree>
    <p:extLst>
      <p:ext uri="{BB962C8B-B14F-4D97-AF65-F5344CB8AC3E}">
        <p14:creationId xmlns:p14="http://schemas.microsoft.com/office/powerpoint/2010/main" val="376027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5</a:t>
            </a:fld>
            <a:endParaRPr lang="en-US"/>
          </a:p>
        </p:txBody>
      </p:sp>
    </p:spTree>
    <p:extLst>
      <p:ext uri="{BB962C8B-B14F-4D97-AF65-F5344CB8AC3E}">
        <p14:creationId xmlns:p14="http://schemas.microsoft.com/office/powerpoint/2010/main" val="40005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6</a:t>
            </a:fld>
            <a:endParaRPr lang="en-US"/>
          </a:p>
        </p:txBody>
      </p:sp>
    </p:spTree>
    <p:extLst>
      <p:ext uri="{BB962C8B-B14F-4D97-AF65-F5344CB8AC3E}">
        <p14:creationId xmlns:p14="http://schemas.microsoft.com/office/powerpoint/2010/main" val="221662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7</a:t>
            </a:fld>
            <a:endParaRPr lang="en-US"/>
          </a:p>
        </p:txBody>
      </p:sp>
    </p:spTree>
    <p:extLst>
      <p:ext uri="{BB962C8B-B14F-4D97-AF65-F5344CB8AC3E}">
        <p14:creationId xmlns:p14="http://schemas.microsoft.com/office/powerpoint/2010/main" val="182272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8</a:t>
            </a:fld>
            <a:endParaRPr lang="en-US"/>
          </a:p>
        </p:txBody>
      </p:sp>
    </p:spTree>
    <p:extLst>
      <p:ext uri="{BB962C8B-B14F-4D97-AF65-F5344CB8AC3E}">
        <p14:creationId xmlns:p14="http://schemas.microsoft.com/office/powerpoint/2010/main" val="179029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8B14BE-F02A-4297-8A37-41544FB2D4F6}" type="slidenum">
              <a:rPr lang="en-US" smtClean="0"/>
              <a:pPr/>
              <a:t>9</a:t>
            </a:fld>
            <a:endParaRPr lang="en-US"/>
          </a:p>
        </p:txBody>
      </p:sp>
    </p:spTree>
    <p:extLst>
      <p:ext uri="{BB962C8B-B14F-4D97-AF65-F5344CB8AC3E}">
        <p14:creationId xmlns:p14="http://schemas.microsoft.com/office/powerpoint/2010/main" val="271963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71E83-2E83-4AF4-AF69-3C6C15FB33E9}" type="datetimeFigureOut">
              <a:rPr lang="en-US" smtClean="0"/>
              <a:pPr/>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71E83-2E83-4AF4-AF69-3C6C15FB33E9}" type="datetimeFigureOut">
              <a:rPr lang="en-US" smtClean="0"/>
              <a:pPr/>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71E83-2E83-4AF4-AF69-3C6C15FB33E9}" type="datetimeFigureOut">
              <a:rPr lang="en-US" smtClean="0"/>
              <a:pPr/>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71E83-2E83-4AF4-AF69-3C6C15FB33E9}" type="datetimeFigureOut">
              <a:rPr lang="en-US" smtClean="0"/>
              <a:pPr/>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71E83-2E83-4AF4-AF69-3C6C15FB33E9}" type="datetimeFigureOut">
              <a:rPr lang="en-US" smtClean="0"/>
              <a:pPr/>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571E83-2E83-4AF4-AF69-3C6C15FB33E9}" type="datetimeFigureOut">
              <a:rPr lang="en-US" smtClean="0"/>
              <a:pPr/>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71E83-2E83-4AF4-AF69-3C6C15FB33E9}" type="datetimeFigureOut">
              <a:rPr lang="en-US" smtClean="0"/>
              <a:pPr/>
              <a:t>9/3/2017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71E83-2E83-4AF4-AF69-3C6C15FB33E9}" type="datetimeFigureOut">
              <a:rPr lang="en-US" smtClean="0"/>
              <a:pPr/>
              <a:t>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71E83-2E83-4AF4-AF69-3C6C15FB33E9}" type="datetimeFigureOut">
              <a:rPr lang="en-US" smtClean="0"/>
              <a:pPr/>
              <a:t>9/3/2017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71E83-2E83-4AF4-AF69-3C6C15FB33E9}" type="datetimeFigureOut">
              <a:rPr lang="en-US" smtClean="0"/>
              <a:pPr/>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71E83-2E83-4AF4-AF69-3C6C15FB33E9}" type="datetimeFigureOut">
              <a:rPr lang="en-US" smtClean="0"/>
              <a:pPr/>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2E10B-6CC2-4E7D-BCA7-758CE58CB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71E83-2E83-4AF4-AF69-3C6C15FB33E9}" type="datetimeFigureOut">
              <a:rPr lang="en-US" smtClean="0"/>
              <a:pPr/>
              <a:t>9/3/2017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2E10B-6CC2-4E7D-BCA7-758CE58CB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gif"/></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43600"/>
            <a:ext cx="6477000" cy="609599"/>
          </a:xfrm>
        </p:spPr>
        <p:txBody>
          <a:bodyPr>
            <a:normAutofit fontScale="90000"/>
          </a:bodyPr>
          <a:lstStyle/>
          <a:p>
            <a:pPr algn="l"/>
            <a:r>
              <a:rPr lang="en-US" dirty="0" smtClean="0">
                <a:latin typeface="Times New Roman" panose="02020603050405020304" pitchFamily="18" charset="0"/>
                <a:cs typeface="Times New Roman" panose="02020603050405020304" pitchFamily="18" charset="0"/>
              </a:rPr>
              <a:t>Initial Public Offering (IPO)</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33400" y="0"/>
            <a:ext cx="8305800" cy="5791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The Process of Going Public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Approach an </a:t>
            </a:r>
            <a:r>
              <a:rPr lang="en-US" i="1" dirty="0">
                <a:solidFill>
                  <a:schemeClr val="accent6">
                    <a:lumMod val="75000"/>
                  </a:schemeClr>
                </a:solidFill>
                <a:latin typeface="Times New Roman" panose="02020603050405020304" pitchFamily="18" charset="0"/>
                <a:cs typeface="Times New Roman" panose="02020603050405020304" pitchFamily="18" charset="0"/>
              </a:rPr>
              <a:t>u</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nderwriter</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investment bank and prepare a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prospectus</a:t>
            </a:r>
            <a:r>
              <a:rPr lang="en-US" dirty="0" smtClean="0">
                <a:solidFill>
                  <a:srgbClr val="00B05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 investors</a:t>
            </a:r>
          </a:p>
          <a:p>
            <a:r>
              <a:rPr lang="en-US" dirty="0" smtClean="0">
                <a:latin typeface="Times New Roman" panose="02020603050405020304" pitchFamily="18" charset="0"/>
                <a:cs typeface="Times New Roman" panose="02020603050405020304" pitchFamily="18" charset="0"/>
              </a:rPr>
              <a:t>The prospectus is a detailed financial document that includes several relevant details about past performance, risks, opportunities and so forth. Approved by the SEC.</a:t>
            </a:r>
          </a:p>
          <a:p>
            <a:r>
              <a:rPr lang="en-US" dirty="0">
                <a:latin typeface="Times New Roman" panose="02020603050405020304" pitchFamily="18" charset="0"/>
                <a:cs typeface="Times New Roman" panose="02020603050405020304" pitchFamily="18" charset="0"/>
              </a:rPr>
              <a:t>In </a:t>
            </a:r>
            <a:r>
              <a:rPr lang="en-US" dirty="0" smtClean="0">
                <a:latin typeface="Times New Roman" panose="02020603050405020304" pitchFamily="18" charset="0"/>
                <a:cs typeface="Times New Roman" panose="02020603050405020304" pitchFamily="18" charset="0"/>
              </a:rPr>
              <a:t>the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book-building</a:t>
            </a:r>
            <a:r>
              <a:rPr lang="en-US" dirty="0" smtClean="0">
                <a:latin typeface="Times New Roman" panose="02020603050405020304" pitchFamily="18" charset="0"/>
                <a:cs typeface="Times New Roman" panose="02020603050405020304" pitchFamily="18" charset="0"/>
              </a:rPr>
              <a:t> process the investment bank goes on a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road-show</a:t>
            </a:r>
            <a:r>
              <a:rPr lang="en-US" dirty="0" smtClean="0">
                <a:latin typeface="Times New Roman" panose="02020603050405020304" pitchFamily="18" charset="0"/>
                <a:cs typeface="Times New Roman" panose="02020603050405020304" pitchFamily="18" charset="0"/>
              </a:rPr>
              <a:t> and approaches </a:t>
            </a:r>
            <a:r>
              <a:rPr lang="en-US" dirty="0">
                <a:latin typeface="Times New Roman" panose="02020603050405020304" pitchFamily="18" charset="0"/>
                <a:cs typeface="Times New Roman" panose="02020603050405020304" pitchFamily="18" charset="0"/>
              </a:rPr>
              <a:t>several investors to market the firm and better understand market demand for the firm’s </a:t>
            </a:r>
            <a:r>
              <a:rPr lang="en-US" dirty="0" smtClean="0">
                <a:latin typeface="Times New Roman" panose="02020603050405020304" pitchFamily="18" charset="0"/>
                <a:cs typeface="Times New Roman" panose="02020603050405020304" pitchFamily="18" charset="0"/>
              </a:rPr>
              <a:t>shares</a:t>
            </a:r>
          </a:p>
          <a:p>
            <a:r>
              <a:rPr lang="en-US" dirty="0" smtClean="0">
                <a:latin typeface="Times New Roman" panose="02020603050405020304" pitchFamily="18" charset="0"/>
                <a:cs typeface="Times New Roman" panose="02020603050405020304" pitchFamily="18" charset="0"/>
              </a:rPr>
              <a:t>The underwriter and the firm decide on the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size of the offering</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is the number of shares to be sold to the public at the offering, and the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offer-price</a:t>
            </a:r>
            <a:r>
              <a:rPr lang="en-US" dirty="0" smtClean="0">
                <a:latin typeface="Times New Roman" panose="02020603050405020304" pitchFamily="18" charset="0"/>
                <a:cs typeface="Times New Roman" panose="02020603050405020304" pitchFamily="18" charset="0"/>
              </a:rPr>
              <a:t> at which shares are to be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allocated</a:t>
            </a:r>
            <a:r>
              <a:rPr lang="en-US" dirty="0" smtClean="0">
                <a:latin typeface="Times New Roman" panose="02020603050405020304" pitchFamily="18" charset="0"/>
                <a:cs typeface="Times New Roman" panose="02020603050405020304" pitchFamily="18" charset="0"/>
              </a:rPr>
              <a:t> to the IPO investors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801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43" y="1919786"/>
            <a:ext cx="1728624" cy="1728624"/>
          </a:xfrm>
          <a:prstGeom prst="rect">
            <a:avLst/>
          </a:prstGeom>
        </p:spPr>
      </p:pic>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Initial Public Offering</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4800" y="4191000"/>
            <a:ext cx="2971800" cy="95410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Shares traded in Stock Exchange</a:t>
            </a:r>
            <a:endParaRPr lang="en-US" sz="2800" i="1" dirty="0">
              <a:latin typeface="Times New Roman" pitchFamily="18" charset="0"/>
              <a:cs typeface="Times New Roman" pitchFamily="18" charset="0"/>
            </a:endParaRPr>
          </a:p>
        </p:txBody>
      </p:sp>
      <p:sp>
        <p:nvSpPr>
          <p:cNvPr id="5" name="TextBox 4"/>
          <p:cNvSpPr txBox="1"/>
          <p:nvPr/>
        </p:nvSpPr>
        <p:spPr>
          <a:xfrm>
            <a:off x="6553200" y="4419600"/>
            <a:ext cx="230777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IPO investors</a:t>
            </a:r>
            <a:endParaRPr lang="en-US" sz="2800" i="1" dirty="0">
              <a:latin typeface="Times New Roman" pitchFamily="18" charset="0"/>
              <a:cs typeface="Times New Roman" pitchFamily="18" charset="0"/>
            </a:endParaRPr>
          </a:p>
        </p:txBody>
      </p:sp>
      <p:pic>
        <p:nvPicPr>
          <p:cNvPr id="12290" name="Picture 2" descr="http://4.bp.blogspot.com/-1XoUTNw0DYc/Tkh1SMEKUpI/AAAAAAAAABQ/mk7280nKWbA/s1600/Bank_Lo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133600"/>
            <a:ext cx="1338943" cy="130099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4" name="Picture 6" descr="http://www.humorandwisdom.com/investo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4953000"/>
            <a:ext cx="2111615" cy="1662113"/>
          </a:xfrm>
          <a:prstGeom prst="rect">
            <a:avLst/>
          </a:prstGeom>
          <a:noFill/>
          <a:extLst>
            <a:ext uri="{909E8E84-426E-40dd-AFC4-6F175D3DCCD1}">
              <a14:hiddenFill xmlns="" xmlns:a14="http://schemas.microsoft.com/office/drawing/2010/main">
                <a:solidFill>
                  <a:srgbClr val="FFFFFF"/>
                </a:solidFill>
              </a14:hiddenFill>
            </a:ext>
          </a:extLst>
        </p:spPr>
      </p:pic>
      <p:pic>
        <p:nvPicPr>
          <p:cNvPr id="12296" name="Picture 8" descr="http://www.stockrockandroll.com/wp-content/woo_custom/159-european-stock-marke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5181600"/>
            <a:ext cx="2264919" cy="148378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Arrow Connector 7"/>
          <p:cNvCxnSpPr/>
          <p:nvPr/>
        </p:nvCxnSpPr>
        <p:spPr>
          <a:xfrm flipH="1">
            <a:off x="2514600" y="3200400"/>
            <a:ext cx="2109699" cy="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pic>
        <p:nvPicPr>
          <p:cNvPr id="12298" name="Picture 10" descr="http://eagleionline.com/files/2011/03/dollar-ro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3352800"/>
            <a:ext cx="914400" cy="624669"/>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xtBox 24"/>
          <p:cNvSpPr txBox="1"/>
          <p:nvPr/>
        </p:nvSpPr>
        <p:spPr>
          <a:xfrm>
            <a:off x="4267200" y="3581400"/>
            <a:ext cx="1143000"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Issue Price</a:t>
            </a:r>
            <a:endParaRPr lang="en-US" sz="2400" i="1" dirty="0">
              <a:latin typeface="Times New Roman" pitchFamily="18" charset="0"/>
              <a:cs typeface="Times New Roman" pitchFamily="18" charset="0"/>
            </a:endParaRPr>
          </a:p>
        </p:txBody>
      </p:sp>
      <p:cxnSp>
        <p:nvCxnSpPr>
          <p:cNvPr id="26" name="Straight Arrow Connector 25"/>
          <p:cNvCxnSpPr/>
          <p:nvPr/>
        </p:nvCxnSpPr>
        <p:spPr>
          <a:xfrm flipH="1">
            <a:off x="3124200" y="6096000"/>
            <a:ext cx="2895600" cy="0"/>
          </a:xfrm>
          <a:prstGeom prst="straightConnector1">
            <a:avLst/>
          </a:prstGeom>
          <a:ln w="117475">
            <a:solidFill>
              <a:schemeClr val="tx2">
                <a:lumMod val="75000"/>
              </a:schemeClr>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77000" y="3352800"/>
            <a:ext cx="762000" cy="1066800"/>
          </a:xfrm>
          <a:prstGeom prst="straightConnector1">
            <a:avLst/>
          </a:prstGeom>
          <a:ln w="50800">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3237106">
            <a:off x="6193766" y="3318301"/>
            <a:ext cx="2480073"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Shares allocated to investors</a:t>
            </a:r>
            <a:endParaRPr lang="en-US" sz="2400" i="1" dirty="0">
              <a:latin typeface="Times New Roman" pitchFamily="18" charset="0"/>
              <a:cs typeface="Times New Roman" pitchFamily="18" charset="0"/>
            </a:endParaRPr>
          </a:p>
        </p:txBody>
      </p:sp>
      <p:cxnSp>
        <p:nvCxnSpPr>
          <p:cNvPr id="20" name="Straight Arrow Connector 19"/>
          <p:cNvCxnSpPr/>
          <p:nvPr/>
        </p:nvCxnSpPr>
        <p:spPr>
          <a:xfrm>
            <a:off x="2514600" y="2590800"/>
            <a:ext cx="2133600" cy="0"/>
          </a:xfrm>
          <a:prstGeom prst="straightConnector1">
            <a:avLst/>
          </a:prstGeom>
          <a:ln w="50800">
            <a:solidFill>
              <a:srgbClr val="66006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24200" y="2057400"/>
            <a:ext cx="18288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Shares</a:t>
            </a:r>
            <a:endParaRPr lang="en-US" sz="2400" i="1" dirty="0">
              <a:latin typeface="Times New Roman" pitchFamily="18" charset="0"/>
              <a:cs typeface="Times New Roman" pitchFamily="18" charset="0"/>
            </a:endParaRPr>
          </a:p>
        </p:txBody>
      </p:sp>
      <p:pic>
        <p:nvPicPr>
          <p:cNvPr id="30" name="Picture 10" descr="http://eagleionline.com/files/2011/03/dollar-ro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4191000"/>
            <a:ext cx="914400" cy="624669"/>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TextBox 31"/>
          <p:cNvSpPr txBox="1"/>
          <p:nvPr/>
        </p:nvSpPr>
        <p:spPr>
          <a:xfrm>
            <a:off x="685800" y="1600200"/>
            <a:ext cx="16764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IPO firm</a:t>
            </a:r>
            <a:endParaRPr lang="en-US" sz="2800" i="1" dirty="0">
              <a:latin typeface="Times New Roman" pitchFamily="18" charset="0"/>
              <a:cs typeface="Times New Roman" pitchFamily="18" charset="0"/>
            </a:endParaRPr>
          </a:p>
        </p:txBody>
      </p:sp>
      <p:sp>
        <p:nvSpPr>
          <p:cNvPr id="34" name="TextBox 33"/>
          <p:cNvSpPr txBox="1"/>
          <p:nvPr/>
        </p:nvSpPr>
        <p:spPr>
          <a:xfrm>
            <a:off x="4267200" y="1447800"/>
            <a:ext cx="46482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Underwriter Investment Bank</a:t>
            </a:r>
            <a:endParaRPr lang="en-US" sz="2800" i="1" dirty="0">
              <a:latin typeface="Times New Roman" pitchFamily="18" charset="0"/>
              <a:cs typeface="Times New Roman" pitchFamily="18" charset="0"/>
            </a:endParaRPr>
          </a:p>
        </p:txBody>
      </p:sp>
      <p:cxnSp>
        <p:nvCxnSpPr>
          <p:cNvPr id="23" name="Straight Arrow Connector 22"/>
          <p:cNvCxnSpPr/>
          <p:nvPr/>
        </p:nvCxnSpPr>
        <p:spPr>
          <a:xfrm flipH="1" flipV="1">
            <a:off x="5715000" y="3733800"/>
            <a:ext cx="838200" cy="1219200"/>
          </a:xfrm>
          <a:prstGeom prst="straightConnector1">
            <a:avLst/>
          </a:prstGeom>
          <a:ln w="508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92657" y="5092495"/>
            <a:ext cx="2798319" cy="830997"/>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Shares traded on the exchange</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457254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The Allocation of Shares to Investors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410200"/>
          </a:xfrm>
        </p:spPr>
        <p:txBody>
          <a:bodyPr>
            <a:normAutofit/>
          </a:bodyPr>
          <a:lstStyle/>
          <a:p>
            <a:r>
              <a:rPr lang="en-US" dirty="0" smtClean="0">
                <a:latin typeface="Times New Roman" panose="02020603050405020304" pitchFamily="18" charset="0"/>
                <a:cs typeface="Times New Roman" panose="02020603050405020304" pitchFamily="18" charset="0"/>
              </a:rPr>
              <a:t>During the book building process investors submit their demand for shares</a:t>
            </a:r>
          </a:p>
          <a:p>
            <a:r>
              <a:rPr lang="en-US" dirty="0" smtClean="0">
                <a:latin typeface="Times New Roman" panose="02020603050405020304" pitchFamily="18" charset="0"/>
                <a:cs typeface="Times New Roman" panose="02020603050405020304" pitchFamily="18" charset="0"/>
              </a:rPr>
              <a:t>IPOs are often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over-subscribed</a:t>
            </a:r>
            <a:r>
              <a:rPr lang="en-US" dirty="0" smtClean="0">
                <a:latin typeface="Times New Roman" panose="02020603050405020304" pitchFamily="18" charset="0"/>
                <a:cs typeface="Times New Roman" panose="02020603050405020304" pitchFamily="18" charset="0"/>
              </a:rPr>
              <a:t>. This means that there is more demand than what is being allocated at the offering</a:t>
            </a:r>
          </a:p>
          <a:p>
            <a:r>
              <a:rPr lang="en-US" dirty="0" smtClean="0">
                <a:latin typeface="Times New Roman" panose="02020603050405020304" pitchFamily="18" charset="0"/>
                <a:cs typeface="Times New Roman" panose="02020603050405020304" pitchFamily="18" charset="0"/>
              </a:rPr>
              <a:t>The investment bank has the discretion to choose how to allocate the limited number of shares among the many investors that have signed up for the IPO</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77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latin typeface="Times New Roman" panose="02020603050405020304" pitchFamily="18" charset="0"/>
                <a:cs typeface="Times New Roman" panose="02020603050405020304" pitchFamily="18" charset="0"/>
              </a:rPr>
              <a:t>The Auction Alternative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The firm submits IPO prospectus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directly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the Securities and Exchange Commission (SEC)</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firm sells its shares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directly</a:t>
            </a:r>
            <a:r>
              <a:rPr lang="en-US"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the public via auction</a:t>
            </a:r>
          </a:p>
          <a:p>
            <a:r>
              <a:rPr lang="en-US" dirty="0" smtClean="0">
                <a:latin typeface="Times New Roman" panose="02020603050405020304" pitchFamily="18" charset="0"/>
                <a:cs typeface="Times New Roman" panose="02020603050405020304" pitchFamily="18" charset="0"/>
              </a:rPr>
              <a:t>Investors submit </a:t>
            </a:r>
            <a:r>
              <a:rPr lang="en-US" i="1" dirty="0" smtClean="0">
                <a:solidFill>
                  <a:schemeClr val="accent6">
                    <a:lumMod val="75000"/>
                  </a:schemeClr>
                </a:solidFill>
                <a:latin typeface="Times New Roman" panose="02020603050405020304" pitchFamily="18" charset="0"/>
                <a:cs typeface="Times New Roman" panose="02020603050405020304" pitchFamily="18" charset="0"/>
              </a:rPr>
              <a:t>demand schedules</a:t>
            </a:r>
            <a:r>
              <a:rPr lang="en-US" dirty="0" smtClean="0">
                <a:latin typeface="Times New Roman" panose="02020603050405020304" pitchFamily="18" charset="0"/>
                <a:cs typeface="Times New Roman" panose="02020603050405020304" pitchFamily="18" charset="0"/>
              </a:rPr>
              <a:t>, specifying how many shares they are willing to buy at a range of given prices. </a:t>
            </a:r>
          </a:p>
          <a:p>
            <a:r>
              <a:rPr lang="en-US" dirty="0" smtClean="0">
                <a:latin typeface="Times New Roman" panose="02020603050405020304" pitchFamily="18" charset="0"/>
                <a:cs typeface="Times New Roman" panose="02020603050405020304" pitchFamily="18" charset="0"/>
              </a:rPr>
              <a:t>By far </a:t>
            </a: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ess commonly used in the U.S. relative to the book building procedure</a:t>
            </a:r>
          </a:p>
        </p:txBody>
      </p:sp>
      <p:pic>
        <p:nvPicPr>
          <p:cNvPr id="4" name="Picture 3"/>
          <p:cNvPicPr>
            <a:picLocks noChangeAspect="1"/>
          </p:cNvPicPr>
          <p:nvPr/>
        </p:nvPicPr>
        <p:blipFill>
          <a:blip r:embed="rId3"/>
          <a:stretch>
            <a:fillRect/>
          </a:stretch>
        </p:blipFill>
        <p:spPr>
          <a:xfrm>
            <a:off x="6172200" y="152400"/>
            <a:ext cx="2971800" cy="1237767"/>
          </a:xfrm>
          <a:prstGeom prst="rect">
            <a:avLst/>
          </a:prstGeom>
        </p:spPr>
      </p:pic>
    </p:spTree>
    <p:extLst>
      <p:ext uri="{BB962C8B-B14F-4D97-AF65-F5344CB8AC3E}">
        <p14:creationId xmlns:p14="http://schemas.microsoft.com/office/powerpoint/2010/main" val="3923552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0108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25723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 y="0"/>
            <a:ext cx="2124075"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AutoShape 4" descr="data:image/jpeg;base64,/9j/4AAQSkZJRgABAQAAAQABAAD/2wCEAAkGBhQSEBUUEhQUFBQVEBUVFBQVEBQUFBUUFBQVFBUUFRUXHCYeFxkjGRUVHy8gIycpLCwsFR4xNTAqNSYrLCkBCQoKDgwOGg8PGikkHCUsKSwpLCwsLCopKSksKSwsLCwsKSkpKSkpKSwpLCwpKSwsLCkpKSwpKSksLCksLCwsLP/AABEIAMIBAwMBIgACEQEDEQH/xAAbAAABBQEBAAAAAAAAAAAAAAAFAAEDBAYCB//EAEcQAAEDAgIFCAcFBgUDBQAAAAEAAgMEERIhBQYxUXETIkFhgZGhsQcyUnJzwdEjJIKywhQzNEJiohVjg+HwQ5KzJVR08fL/xAAZAQADAQEBAAAAAAAAAAAAAAACAwQBAAX/xAArEQACAgEDAwIGAgMAAAAAAAAAAQIDESExMgQSQRMiUWFxgaGxkdEjM/D/2gAMAwEAAhEDEQA/ACgSVVlWFK2ZViARrXot1REyNhAJlBu69gA11ybIfQej6IWMr3SHcOY35nyWqkbdt9zmjvDvooaeovI9nsNYTxfiPkB3q+iCcMs8zqrJKeEYvXrRcUIhETGsB5S9r3NsG0nMrJ2W49JA5sHvSeTFh101hhVPMEJOmXTQsQYytQeqO3zTMpd6twwDCO3zR+m2D3pEQTqZ1Nu7lEQscWjVNS2EnTJwsNydCInoPcU7mkbckUuqksOKS3ULncE+VWFoIjbl6lZkJccgtTqTSWlfcj92Oj+ofVCQA0W2AIxqbVN5d4Bv9kejL1moLa1GDyFVZKU1jY1zApmhRAqZjV5R6h0Ap2hRgKVpWYNTOwF0FyCukDRuR1gvSwz7OA/5jx3tb9FvgViPSuPu8J/zj+Q/RFWsSRk37WeYJinTK8jGTJ7JlxwysaPdaVvE+RUCloj9o33gglsatw9iSTJJBTksHTbo5HRu2seWni0kfJHKDSuJZTXODBXSf1Frx+Jov43VrQ0uxNmsCa5dyPQonXgJ3ytHcx31QPVmr5Soq3dHLMA4NDmjyRMz8no/lD0Oc/ua4DyWb9G7rie+3EwntD1XTpFIhvWXJ/Q79JA5kPvv/K1YVbz0kD7KH4j/AMoWDWT5G08EIBXYosIUNKzpXdQ/K29MisLuZ0nl4Qn1G7vUsE5wjiVTAVmD1RxPyQOT3CUUX45AQmmjvxCghdY+CthPi+5aiJLsehSSXcrbErlIawyhPKyFQnJAuerNJoy7FWrnZAb8z2KxvCyRRWXgrzzFx6ugI5qSPvDvhHwc1Z6yPalj7yfhO82lQW6xbZ6FSw0kb5istVeMKdpUKLWdFy7aVFizUjSlsNErSpGuUQK6DkIRMHLG+lNt6SM7qgeLHrYByyfpNzoR1Ts8nhHDkhcuLPKFdpaMWu7M9A+qpK3BWZWd2H5FenDGdSCaeNC4oZIWu2gcdhQ+aUuNz3blzHKRsP07kTsT8AKt/EkqKQtzGY8RxXFMee33h5q9TzYh19IVSSLDIN2IEd+xKsisZQyEnnDDaScplGWlr0j0/wBrE/2oy08WOv5O8FU0N0I5r7HjpY5BsEjT2SN//KCaFzsqbliRH0zzFGv1vfyeiWgbXGMdjiXFBvRscp+Mf60b9JjcNExm6Rn9ow/NA/Rz/wBb/T/Wm1bpCb+DZY9I37qL4rvyhYMLfekVv2MXxT+RYIBHPkDTwRcibYBQTHnFWw1U37TxRzWEkdDfI1lYgHN7T8lBZTw7O0+QShpIEQCoIg0ZdifV5J7vBWqRmOChViqOY4KAoZr3Bw4oLsbkOCpV4534fmVej2DgFT0h6w935p9nERXzKlkb1OH3oe4/yv8AJBbIvqn/ABTfdf8AlKis4sur5I9CjU4KqtKsAqFFj3OlK1QXUjSltBomBTh64BSAQhFgFZf0ki9AeqaP5j5rStcs76QRegk6nRnuePqjjyQuWzPIk6St0tFcXde3QN69GMW9EROSisspJijIiaNjR3BM5o3D/tCZ6PzF+t8gbRnn8QVPWDIHc4KfkmjMAX4KGsHNPZ5rHHEWmYp5kmEymXN0l5x6JonR8voe+0tpwe2F2fgwoPqnFimibvkaPEXRnUOcPoXxHoe9nZI0H5uVDUOA/tLAf5cRP4Wkears1SZDTo5IOelGS8IG4sPe4/RCPRqM5/8AT/Wr/pGdeN/U+Id3/wBqj6M9s/CP9a2l+5nXr2Fz0kt+wi+MfyFYAbe5ehekkfd4vjH8hXngTZbiq+IQVJ4zPFW2m4Cr1DLO4pk9smQ3I1YiHN/EfIKurEOzt+QShqNBFqZVOpP2sRjkLYsWNt8OLATgvfI37lFSUpkkaxo5z3tY0dbiAPNel6t1TW0GjYpP3dS2qpnj4hdhPHEAPxLN6naN5GvkfMMqFk0snvRXa3vcbjgsqtajJvxt+v2ZbUpSil9/3+gVrpqa+gMRfIyTlQ+2AEBvJloNydubvBZgnfbvXoWs0L6ql0Q2/PnEjST7Ukkdz3k9yh1h1l/w+pdS0UcLI4bMe58DJHzPsC90jnC9rm1hbZ2BcbJNa6vX9jZVxT00RnYG3A4DZn0BQVtBIbuDHlrG89wY7CzO3PNrNzttXoklDH+16NqomCNtUY3ujbk1kgLcWEdA52zq60O1z0vJNpH9ja4x0zqpsckbDhEjnyN5R8h2uJJNr5CwT5XuSSS8Z/hk8Ke2TbfnH4MpovVCrqWY4YHvZ0O5rWu6mlxGLsVrRug56aohM0Zj5RshYHWDiGgtddu1ue9XPSXWPOkZIrlsUAZHFGCQ1jRG081oyF77eG5GNKufKzQzrufI+nkbcuu5zuYBd2/rU0pyaTez/orjFJ/QORavVBaHcna4uAXNDj+Em6iiicXYA04r2w25191t6t1lNDHIf2ieWSZoGIxtBwkDIY3HMhEqx/8A6nER/MIj15gi58FIplTQG/Y5CCQx5AJBOA2BG26ja5FKnSsv7Uee4Bs+EAGzQ0PtbCMjl5qDWCINqZABYYgbDraCcuJKzXJ2hckoYog0TOkL3NDrMDbNB2XLtqhrKINaJI3Y43G17WLXey4dBXcekopWNbUBwc0YWyszNugOb0rmq0WWM5RjxLFi2tvkejE3o3IMMIaWjLYo33BEmKwtswmyzOvBvQTcG/natrX6QvSRksj5znt9Swbmc2gHIrP6Wew0bw2mNTLa5jcHlpGJtmhseZuii35BaPDWtzA60asjGk9UGmrogxslMytI+ykDnPp5BJyb286xc29iL2NirWktR5ohJaSCR0QcZIo5g6ZjAbY3R7rZkAki69Sq2GNTzra5fAxFRVknI2HRZQcod57ytDpLRcbdF0szW2lfU1McjrnnBhaWAi9hYE7FnCldzkN7VElimdiAJNrjpVqrHMPBUY/WHEeaIVPqngmw1ixM9JItN2DgPJJcwnmj3R5JKLQ9BBL0c1NnTM3hjxxBLfmFodU6LDX1GWTcVv8AUcCPArF6j1GGsaPbY5vhiHi1en6MpsE00ntMj/sDgfIKlawXyPPftsfzRl9d34oZTvnH5iFD6Mts/CP9a61p/g3HfIzzXPoz2z8I/wBaDp3kZ1SxH7F/0lfw8Xxz+Qrzteiekk/d4vj/AKCvPFRLcRVxLFNJ0Kd0dxYqgCrEdXvTIyWMMyUXnKH/AGQ7wrdNTgDfn8gq/wC1jcU7agkbs/ktzCOpmJs9B05UFmhtHOBs5s8xbvDg55HiAiuudbGNHvqozZ+k/wBnDm29URMLpR3tseK8xk0lK6NkTpHujYSWRl12sLrkkDoJue9RumcQGlzi1t8LS4lrb5nCDkL9Sl9POPq/y8lKml/C/o3umNIGGg0NM3MxGR9r7cEjHW7bWXOsegoq2pdVU1XStims+QTTCOSJ1gHBzDmdl+3tWCSWqrGqeuv5OdmdGj0Os1rphU0Mccl6ej5NvKFrufZzTJJYC9uaPFZzW7SzJa6WaBxLTMXsfYtO0EEAi+0eCABdBMjBL+MC28/ybLSWstDWETVcVQ2oDGtk5B8QimLRYOJfmw8PFGdY67maJe1gheI5HsiF/s2XZye3M5NGZ25rK0eu00cbGNipTgaGse+kY+QAZC7jtPWVBT6ZlnrWTTvMjy4XJtssRhAGQAvsCQ639l8x6sX3Z6LPpqnldyskD+VIGINlAic4C1yLYhs2Kao0+ySohmwuaWYOUaLEcw3GDsJ29SzgcpQ5TdiKe4J1VcHTukF8JlLhcZ2xXVvTmkWSzvew3a7Da4I2NAOR4IJiXeJdjBxowYZ2N57IZWts4OGGN9tjgRkCpeVZBTys5Vkj5bANYcTWgfzE78/JZlrl1jS2gkzSxsMtE0NILo5HucMQBDTc3seKrabbM/RuGhxF5Y4SCI4ZcZ2G4IP/AAIQx2Sr6XP3eXMgmF4yNv5Ct7GZkHaTp6iJ2hDVFzpmVb2yF0nKOBNTE5rHvuecGEZXyt1KLVcj/H5Yz/7mtYRvDhOvPqfS0rA0NkdhZM2ZrSbsErdkmE5X80T0NrU6LSLa2RuN3LPkka2zMReHB1toHrEqpRcU/oydtSa+oY0lRl2hafD0aUlaerHE3PhcIlrHoykp6oUUlA6OC7Im14MrZS9waDPc8yRuI5t6jwQ/RmnIJtHSU7pRBKyqNTFjBLZByeDk2uaMn3ta+1aWo0jX1EjanR75HxzBnKwgtkbDOGhr2vifcNaSMQdaxBWSjl7/ABOjLC1XwMJXamuhifIXXdDXPppmYbAFoxRvaelrwD3KvpHRckcUb3ts2aNz4ziBLmtJaTba3MdK1rZ5ZanSFLUYHVE8TnAMthNTSDlGYLb2teO23Uh2v5tUMgGympIIPxCMPf24nnuTa20+zzv9sf2JsSa7gBSMvG33R5JJUjSGNFjkNySncSpSBeg6jBUxO3StvwJsfAr2WZ2GF5/oI78vmvDmGxXsVXWA0rTcXkEZAvmQbOKbF4gyWccziZ/Wpv3J3xI/NVPR/pCOLl3SvawWjticBf19nSexXdbB9xPxI/NYIIemeFkb1Me54NnrtrLBURsZC4uLZMROEhtsJGROZ27lkFwulRnIhRUVhDp0yQXHHQU0Q5v4vkoVNH6p975FacdhdBcBdIkCzpPdMCnCIEddArttI/2T3WXL4yDYixW4ZyaGVvRbrTRn+sKorGjn2mYf62+aGWwUdzbtcpGlV2vXYkUJcWsKV1EJguxIFvajO5okDl21Rh6flEPab3FlpUNa68bxvY4d7SFwZlw91wRvafEIWEjyToSKchMVWSnJKkgqnxm7HvYbWux7mm264KjKYlYzTW+jzQkr6qKrDmMhp5w+eV0rAWMYMbrtJxEOaS24B2lBtKadM1TNK7/qzPkG8BziQOwWCElIoFlS7gpYccGho6sYBnv8ykhdLPZgHHzKS3uYPaga1a7QDy61yTYAC5JsBsAv0LINWt1cGxIlsOhyDOto+5H4kfmVggt9rf8AwJ+LH5lYFF0/EG/kOF0uQrNFRuleGt29J6AOklVLV4J20llnFPTue4NaCSegI5Sar9Mj7f0tsf7jl3IrR0jIWWbYC13OO09ZO7wVCq1lY02YC87/AFW9nSVUq4wWZnnyvsseKkW2avwW9Vx6y8/Ky5k1ajLTgLmG+VziF/NC260Pvmxlt3O87o3orS7JhYXa72T42PSjTrlogGr4e5szVZRPidheLbjtBG8HpCiC29dQtmjLHbdrTb1Xb+G9YmWItcWuFiCQR1jakzh2sopt9RfMQK7jOY4jzUYK6YcxxQocw6Chld654DyRIIbX+ueA8lTbxJqeRDdTUjrSM99vmFBdSU7ue33h5qWWxWtzaYl0Cq+NOHqTBbksByWJQ40i9C0aT4k4eq+NPjWHFjGuxIqnKLoSLMBZPOJhzj7x81wpasc9/vu8yoSqfBMMuSuiuSsZwiuU6ZCadtfYJKNJYcRtWr1cOxZNq1WrhzCRPYbDkHNcHfcv9VnzWDC3euB+5D4rPJywiLp+Jl/IdavQFHgiDj6z8z7v8o+ayrBmt2wWAG4ADsXpdPHLyeT1k2oqPxM/rDXku5MHIWxdZ227MkGCn0gftX39t3moAUucnKTbKKoKMEkOFZpZS3nNNiHgjuKrBSsPNPvDyKEZg2DdYoQ0EuzIF2hpNj0hZ/TFayWUvYCLgXxWzIyvl1WVAFOE2VjloyeumNbyianixGwsNu1Wm6NPtDuKq0swa6569it/4mPZPejh241On350L6hlo2uNze/hl2KQFVKutLXWFtnTcp8mktSeKbeEdVNK1rCRe+XT1hUmOzHELqStc4WNrcFEDn2qWxp7Fdaa3NcHItonV+ScYvUZ7Tun3R08dir6r6NbLLZ5Ba0Xw3F3noAG0jpK3z5g1pJIa1ouTsAA8gFIVSljRAuDVKFvrF7z1uwjub9VK7Vmn9gjrEj/AKoJX66uuRC0Ae08Ek9Yb0dqoDWyo9scOTZbyWHJSYeqtTWH929zTudzh3ixHis7pHRckBtI3I7HA3aeB39RRbR2uvOAmaACfXZfLrLc8uHctPKxsjMLgHNcMxtBBtY/7rsHdzjuea40i9WdNaOMEpbtaRiYd7Tv6xs7EOc9BgennUyNbCTNIGgnnu2cVWc0jIi3FE9lW73neV1Z0nnEenZ5jYq4wzHJHOztn2gElclE6fQ1xd5t/SNvbuUj9Ds6C4HrsR8kPpSayc7oJ4AySsVVE5m3Mbxs7dyrFKaa0Y5NPVCSTJLDSJm1avVzoWVjFytZq/GQkzXtGxfuDOuH8EPjM8nLBrda4O+5N+Oz8r1hVvT8QbuR0x1jfct019wCNhAI7RdYRHtD6ZAGB5sB6rjstuO7ivR6eai8M8zq6nOOV4JtLaEL3Y47XPrNva5GVx9EDmpHsPOa4cWlbJrlI15VE6FJ5RJX1coLtayYVTRjmn3h5OWykha71mtPFjT8lE7Q8LmnmAc4ZtJHQexKfTvwyhdZF7oyIKcFF63Vtzc4zjG3Dbndm/sQeyVKLjuURnGazFnQTrlOsCDgKH6RPP8AwjzKINCH6R9ce78yqreJLVyK10g5MmUrKkaWJ1rZ5jMHYeIKKVGn5ZIuSe7E24JJHONugnpF8+xB2XsOAU9PA57g1jS5x6GgkpBRoPiT40epNR53ZvLIxuJxO7m5eKJxahxj15Xn3Wtb53XHd6MbjW91Tqi6laD/ACucwcBmPB1uxcs1Kpxt5Q8ZPoAiVFo5kLMEYs298ySbnpueA7l2AJzygFrvHeON3SJC3scCfNqxpettro37tfdKzycPmsGXLJIOp5QHkFqs8fNiI3QypJFUL72+LVcqj9m73Sq6X7WSXr3orVelg3JvOPh/uqg0u6+YaR1XCpLlIdsmPVMUsYD0M4kbfaDkQfIoPW02B3Ucxw3KXRkln23jy/4VY0my7L7j4HL6I5e+GfIuK7J48MFFJMkpirBJELLV6unILHl9ytZq1sQyemDYx1ywlrh/Bt+O0f2PWHWy1ufelb/8gfkesaENHE27kOnKQTqhE7Jqesez1XOHUDl3bFfi1hlG3C7i23lZCk901SktmBKuMt0Ho9aT/NGPwu+oRSi0xHILA2OIZOy6D07CscpWeqeI/UmK+SJ5dLW9tDdtKEax6OBbyrRZw9frGwO4328VLoKuMkdnG7mmxO8WyJ/50K9VtvG8HpY4eBVbxZDJ50XKmzBibpXXAKe6889nAda7IcFQ0iecPd+ZVthyHBUtI+sPd+arsftJa17yvdK64uldSFRr9BaMdUPaxuQwgud7Ld/HoAXpGjdHxwMwxi28/wAzutx6fJAdRKcCkD+mQ37G80DvxFENYtJGCnc5uTiQ1p3F3T2AEocaHSll4J9J6xwwGz3Xd7DRid27u0hAp/SB7EPa+S3g0HzWMdJc3JuSbnrJ6SuS9DkYoLyap+vs/QyIdjz+oI1qrpuSoEhkI5rm2AbhABBv5LzvGtfqBJ++Hwz+dcjJpKIW1yN6R3U9h/ut8157iXoOtv8ACSfhP97V5yHrpG0vQGVp+8NPu/RX5vUd7p8kO0g77Zp93wcURfsPAp9D9rEX8kZ0pkkxKmKyeh/eN7fIohXD7N3D5hDaM/aN95Fascx3ulPr4Mmt0mgEkkkpdCrJGzathq4MlkGLXaunJA9g1uda0y3ht/nt/wDG9Za6OaxTXxDdKP8Axn6oGFtPEy3kOulNQUwkkDS7CD02v2DrWnZoyMRljW2DhYna7iTxVldTnqiG6+NbSZkk4XU8JY4tdkQbFchBsOOlLH6ruLfmoQVd0dROlu1vVc9AF9pXYb2MbS1YY1ZZzHu3uAHYM/NE6+bDE8/0HxFh4lNTQCNga3YB3npJQrWOu5ojG0kF3UOgfPsXo/669Tx1/muyts/gABOubp1557AZiOQ4DyVPSJ5w4fNWYjzRwHko6qnLrW2hVzWY6EcGlLUHXTgqc0LrXy2b1XBUsk1uVpp7Hreo1SHUUYH8uJp78Xk5S64QF9I4jPA5rzwF2nuDr9iyGpmnBC4NebRyNaCfZcBZruHQezcvRgQRnYgixG0EHbxFli1Quftnk8kLk2JanS+pDw4upyHNJvybnWc3qBOTh4oY3VCqJ/dgdbpGAeBJQ4Y9Ti/IHxra6hUjmskkOTXlrW9eG93DqubdhXOi9R2tIdO4Pt/I24Z+JxzdwFlpRM0EMBAOElrRYc1thkNwuAijETZYmsIpaz/wk3uX7nNK80L16fpeEyQSMbmXRuA42yC8vmjLXEPaWnc4EHuKyaCoejQO0m7ntP8AzbdEkL0oc29vyRNpTKPJnUeDPELldS+seJ81wpylEkB57feHmjEw5p4HyQRhzHEeaOOTqtmT3bpgFJMkpclWTiPatdq76vasgzatdq/6v4vogewa3BmnJLyP+IPyIYrul3fav+L+kKijr4gWbnbH2II2g3HFbCgrBIwOG3YRuPSFjbq1Q17onXbmOkHYf91XTb2PXYi6in1Y6bmm0hotso9lwGTreDh0oSdWpb5Fh68VvAhEabTcTtrsJ3Oy8ditf4lGNsjP+4fJWONc9ckEbL6/bj8A6m1Y6ZHjgz6n6IxDC1jcLBhH/MzvQ2o1jjHq3eeoWHefohFVpV8oN+aMua3IbeneluddfHVjFXdc/fov+8BnSGnGsBDLOf8A2jjv4LNySFxJJuTmSd64KZTztc3qV1UxrWEdJ7rm6SAcXaatsLO7CrIq2+0EJBT3TFa0sCpVRYSlrW2IvfLch1010iUE5uW4UYKOwVp/UHBaLQmuD4AGPHKRjZnZ7R1HpHUe9Zun9QdvmU5clp4GyinuelQa50zhm8s6nscPEAjxUr9aqYD9+zsxE9wC8vKRKZ3ifRRudI6+xgWhaXu6HOBawdnrHwWZpdYZW1InccbtjgcgWHaweyN3WEKumuhcmw1XFHp1JrTTyAHlGsPsvOBw78j2FZPXSrZJO1zHteOSAJa4OAIc7K44hZ7EuS5a5ZWDI1KLyiDSWxvE/JEGOyHAeSH1x5g98+SqMqnN2OPmPFdXPtbDsr78DVAs93vHzUS6e+5JO0lcpLYxbCujoKAlG43ZDgPJOpe4i9bAV+RPEpJ5xz3e8fNJSvcoS0II9q1+r/qj3vokkhewxbgPSv72T4p/K1VEkkyviDZuJOEkkwWdBJJJYzfA4UjNh7EkkQs4KSSS04SdMkuRg6QSSXHCSKSS5nBGn9TtPmV05JJCg2MkUyS0w5KQTJLjh0xSSXGkVZ6n4x5FDykkhCQyRSSQM05KsUUhva5txSSR17mT4kdT67veKSSSVLcJbH//2Q=="/>
          <p:cNvSpPr>
            <a:spLocks noChangeAspect="1" noChangeArrowheads="1"/>
          </p:cNvSpPr>
          <p:nvPr/>
        </p:nvSpPr>
        <p:spPr bwMode="auto">
          <a:xfrm>
            <a:off x="155575" y="-884238"/>
            <a:ext cx="2466975" cy="18478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hQUFBQVEBUVFBQVEBQUFBUUFBQVFBUUFRUXHCYeFxkjGRUVHy8gIycpLCwsFR4xNTAqNSYrLCkBCQoKDgwOGg8PGikkHCUsKSwpLCwsLCopKSksKSwsLCwsKSkpKSkpKSwpLCwpKSwsLCkpKSwpKSksLCksLCwsLP/AABEIAMIBAwMBIgACEQEDEQH/xAAbAAABBQEBAAAAAAAAAAAAAAAFAAEDBAYCB//EAEcQAAEDAgIFCAcFBgUDBQAAAAEAAgMEERIhBQYxUXETIkFhgZGhsQcyUnJzwdEjJIKywhQzNEJiohVjg+HwQ5KzJVR08fL/xAAZAQADAQEBAAAAAAAAAAAAAAACAwQBAAX/xAArEQACAgEDAwIGAgMAAAAAAAAAAQIDESExMgQSQRMiUWFxgaGxkdEjM/D/2gAMAwEAAhEDEQA/ACgSVVlWFK2ZViARrXot1REyNhAJlBu69gA11ybIfQej6IWMr3SHcOY35nyWqkbdt9zmjvDvooaeovI9nsNYTxfiPkB3q+iCcMs8zqrJKeEYvXrRcUIhETGsB5S9r3NsG0nMrJ2W49JA5sHvSeTFh101hhVPMEJOmXTQsQYytQeqO3zTMpd6twwDCO3zR+m2D3pEQTqZ1Nu7lEQscWjVNS2EnTJwsNydCInoPcU7mkbckUuqksOKS3ULncE+VWFoIjbl6lZkJccgtTqTSWlfcj92Oj+ofVCQA0W2AIxqbVN5d4Bv9kejL1moLa1GDyFVZKU1jY1zApmhRAqZjV5R6h0Ap2hRgKVpWYNTOwF0FyCukDRuR1gvSwz7OA/5jx3tb9FvgViPSuPu8J/zj+Q/RFWsSRk37WeYJinTK8jGTJ7JlxwysaPdaVvE+RUCloj9o33gglsatw9iSTJJBTksHTbo5HRu2seWni0kfJHKDSuJZTXODBXSf1Frx+Jov43VrQ0uxNmsCa5dyPQonXgJ3ytHcx31QPVmr5Soq3dHLMA4NDmjyRMz8no/lD0Oc/ua4DyWb9G7rie+3EwntD1XTpFIhvWXJ/Q79JA5kPvv/K1YVbz0kD7KH4j/AMoWDWT5G08EIBXYosIUNKzpXdQ/K29MisLuZ0nl4Qn1G7vUsE5wjiVTAVmD1RxPyQOT3CUUX45AQmmjvxCghdY+CthPi+5aiJLsehSSXcrbErlIawyhPKyFQnJAuerNJoy7FWrnZAb8z2KxvCyRRWXgrzzFx6ugI5qSPvDvhHwc1Z6yPalj7yfhO82lQW6xbZ6FSw0kb5istVeMKdpUKLWdFy7aVFizUjSlsNErSpGuUQK6DkIRMHLG+lNt6SM7qgeLHrYByyfpNzoR1Ts8nhHDkhcuLPKFdpaMWu7M9A+qpK3BWZWd2H5FenDGdSCaeNC4oZIWu2gcdhQ+aUuNz3blzHKRsP07kTsT8AKt/EkqKQtzGY8RxXFMee33h5q9TzYh19IVSSLDIN2IEd+xKsisZQyEnnDDaScplGWlr0j0/wBrE/2oy08WOv5O8FU0N0I5r7HjpY5BsEjT2SN//KCaFzsqbliRH0zzFGv1vfyeiWgbXGMdjiXFBvRscp+Mf60b9JjcNExm6Rn9ow/NA/Rz/wBb/T/Wm1bpCb+DZY9I37qL4rvyhYMLfekVv2MXxT+RYIBHPkDTwRcibYBQTHnFWw1U37TxRzWEkdDfI1lYgHN7T8lBZTw7O0+QShpIEQCoIg0ZdifV5J7vBWqRmOChViqOY4KAoZr3Bw4oLsbkOCpV4534fmVej2DgFT0h6w935p9nERXzKlkb1OH3oe4/yv8AJBbIvqn/ABTfdf8AlKis4sur5I9CjU4KqtKsAqFFj3OlK1QXUjSltBomBTh64BSAQhFgFZf0ki9AeqaP5j5rStcs76QRegk6nRnuePqjjyQuWzPIk6St0tFcXde3QN69GMW9EROSisspJijIiaNjR3BM5o3D/tCZ6PzF+t8gbRnn8QVPWDIHc4KfkmjMAX4KGsHNPZ5rHHEWmYp5kmEymXN0l5x6JonR8voe+0tpwe2F2fgwoPqnFimibvkaPEXRnUOcPoXxHoe9nZI0H5uVDUOA/tLAf5cRP4Wkears1SZDTo5IOelGS8IG4sPe4/RCPRqM5/8AT/Wr/pGdeN/U+Id3/wBqj6M9s/CP9a2l+5nXr2Fz0kt+wi+MfyFYAbe5ehekkfd4vjH8hXngTZbiq+IQVJ4zPFW2m4Cr1DLO4pk9smQ3I1YiHN/EfIKurEOzt+QShqNBFqZVOpP2sRjkLYsWNt8OLATgvfI37lFSUpkkaxo5z3tY0dbiAPNel6t1TW0GjYpP3dS2qpnj4hdhPHEAPxLN6naN5GvkfMMqFk0snvRXa3vcbjgsqtajJvxt+v2ZbUpSil9/3+gVrpqa+gMRfIyTlQ+2AEBvJloNydubvBZgnfbvXoWs0L6ql0Q2/PnEjST7Ukkdz3k9yh1h1l/w+pdS0UcLI4bMe58DJHzPsC90jnC9rm1hbZ2BcbJNa6vX9jZVxT00RnYG3A4DZn0BQVtBIbuDHlrG89wY7CzO3PNrNzttXoklDH+16NqomCNtUY3ujbk1kgLcWEdA52zq60O1z0vJNpH9ja4x0zqpsckbDhEjnyN5R8h2uJJNr5CwT5XuSSS8Z/hk8Ke2TbfnH4MpovVCrqWY4YHvZ0O5rWu6mlxGLsVrRug56aohM0Zj5RshYHWDiGgtddu1ue9XPSXWPOkZIrlsUAZHFGCQ1jRG081oyF77eG5GNKufKzQzrufI+nkbcuu5zuYBd2/rU0pyaTez/orjFJ/QORavVBaHcna4uAXNDj+Em6iiicXYA04r2w25191t6t1lNDHIf2ieWSZoGIxtBwkDIY3HMhEqx/8A6nER/MIj15gi58FIplTQG/Y5CCQx5AJBOA2BG26ja5FKnSsv7Uee4Bs+EAGzQ0PtbCMjl5qDWCINqZABYYgbDraCcuJKzXJ2hckoYog0TOkL3NDrMDbNB2XLtqhrKINaJI3Y43G17WLXey4dBXcekopWNbUBwc0YWyszNugOb0rmq0WWM5RjxLFi2tvkejE3o3IMMIaWjLYo33BEmKwtswmyzOvBvQTcG/natrX6QvSRksj5znt9Swbmc2gHIrP6Wew0bw2mNTLa5jcHlpGJtmhseZuii35BaPDWtzA60asjGk9UGmrogxslMytI+ykDnPp5BJyb286xc29iL2NirWktR5ohJaSCR0QcZIo5g6ZjAbY3R7rZkAki69Sq2GNTzra5fAxFRVknI2HRZQcod57ytDpLRcbdF0szW2lfU1McjrnnBhaWAi9hYE7FnCldzkN7VElimdiAJNrjpVqrHMPBUY/WHEeaIVPqngmw1ixM9JItN2DgPJJcwnmj3R5JKLQ9BBL0c1NnTM3hjxxBLfmFodU6LDX1GWTcVv8AUcCPArF6j1GGsaPbY5vhiHi1en6MpsE00ntMj/sDgfIKlawXyPPftsfzRl9d34oZTvnH5iFD6Mts/CP9a61p/g3HfIzzXPoz2z8I/wBaDp3kZ1SxH7F/0lfw8Xxz+Qrzteiekk/d4vj/AKCvPFRLcRVxLFNJ0Kd0dxYqgCrEdXvTIyWMMyUXnKH/AGQ7wrdNTgDfn8gq/wC1jcU7agkbs/ktzCOpmJs9B05UFmhtHOBs5s8xbvDg55HiAiuudbGNHvqozZ+k/wBnDm29URMLpR3tseK8xk0lK6NkTpHujYSWRl12sLrkkDoJue9RumcQGlzi1t8LS4lrb5nCDkL9Sl9POPq/y8lKml/C/o3umNIGGg0NM3MxGR9r7cEjHW7bWXOsegoq2pdVU1XStims+QTTCOSJ1gHBzDmdl+3tWCSWqrGqeuv5OdmdGj0Os1rphU0Mccl6ej5NvKFrufZzTJJYC9uaPFZzW7SzJa6WaBxLTMXsfYtO0EEAi+0eCABdBMjBL+MC28/ybLSWstDWETVcVQ2oDGtk5B8QimLRYOJfmw8PFGdY67maJe1gheI5HsiF/s2XZye3M5NGZ25rK0eu00cbGNipTgaGse+kY+QAZC7jtPWVBT6ZlnrWTTvMjy4XJtssRhAGQAvsCQ639l8x6sX3Z6LPpqnldyskD+VIGINlAic4C1yLYhs2Kao0+ySohmwuaWYOUaLEcw3GDsJ29SzgcpQ5TdiKe4J1VcHTukF8JlLhcZ2xXVvTmkWSzvew3a7Da4I2NAOR4IJiXeJdjBxowYZ2N57IZWts4OGGN9tjgRkCpeVZBTys5Vkj5bANYcTWgfzE78/JZlrl1jS2gkzSxsMtE0NILo5HucMQBDTc3seKrabbM/RuGhxF5Y4SCI4ZcZ2G4IP/AAIQx2Sr6XP3eXMgmF4yNv5Ct7GZkHaTp6iJ2hDVFzpmVb2yF0nKOBNTE5rHvuecGEZXyt1KLVcj/H5Yz/7mtYRvDhOvPqfS0rA0NkdhZM2ZrSbsErdkmE5X80T0NrU6LSLa2RuN3LPkka2zMReHB1toHrEqpRcU/oydtSa+oY0lRl2hafD0aUlaerHE3PhcIlrHoykp6oUUlA6OC7Im14MrZS9waDPc8yRuI5t6jwQ/RmnIJtHSU7pRBKyqNTFjBLZByeDk2uaMn3ta+1aWo0jX1EjanR75HxzBnKwgtkbDOGhr2vifcNaSMQdaxBWSjl7/ABOjLC1XwMJXamuhifIXXdDXPppmYbAFoxRvaelrwD3KvpHRckcUb3ts2aNz4ziBLmtJaTba3MdK1rZ5ZanSFLUYHVE8TnAMthNTSDlGYLb2teO23Uh2v5tUMgGympIIPxCMPf24nnuTa20+zzv9sf2JsSa7gBSMvG33R5JJUjSGNFjkNySncSpSBeg6jBUxO3StvwJsfAr2WZ2GF5/oI78vmvDmGxXsVXWA0rTcXkEZAvmQbOKbF4gyWccziZ/Wpv3J3xI/NVPR/pCOLl3SvawWjticBf19nSexXdbB9xPxI/NYIIemeFkb1Me54NnrtrLBURsZC4uLZMROEhtsJGROZ27lkFwulRnIhRUVhDp0yQXHHQU0Q5v4vkoVNH6p975FacdhdBcBdIkCzpPdMCnCIEddArttI/2T3WXL4yDYixW4ZyaGVvRbrTRn+sKorGjn2mYf62+aGWwUdzbtcpGlV2vXYkUJcWsKV1EJguxIFvajO5okDl21Rh6flEPab3FlpUNa68bxvY4d7SFwZlw91wRvafEIWEjyToSKchMVWSnJKkgqnxm7HvYbWux7mm264KjKYlYzTW+jzQkr6qKrDmMhp5w+eV0rAWMYMbrtJxEOaS24B2lBtKadM1TNK7/qzPkG8BziQOwWCElIoFlS7gpYccGho6sYBnv8ykhdLPZgHHzKS3uYPaga1a7QDy61yTYAC5JsBsAv0LINWt1cGxIlsOhyDOto+5H4kfmVggt9rf8AwJ+LH5lYFF0/EG/kOF0uQrNFRuleGt29J6AOklVLV4J20llnFPTue4NaCSegI5Sar9Mj7f0tsf7jl3IrR0jIWWbYC13OO09ZO7wVCq1lY02YC87/AFW9nSVUq4wWZnnyvsseKkW2avwW9Vx6y8/Ky5k1ajLTgLmG+VziF/NC260Pvmxlt3O87o3orS7JhYXa72T42PSjTrlogGr4e5szVZRPidheLbjtBG8HpCiC29dQtmjLHbdrTb1Xb+G9YmWItcWuFiCQR1jakzh2sopt9RfMQK7jOY4jzUYK6YcxxQocw6Chld654DyRIIbX+ueA8lTbxJqeRDdTUjrSM99vmFBdSU7ue33h5qWWxWtzaYl0Cq+NOHqTBbksByWJQ40i9C0aT4k4eq+NPjWHFjGuxIqnKLoSLMBZPOJhzj7x81wpasc9/vu8yoSqfBMMuSuiuSsZwiuU6ZCadtfYJKNJYcRtWr1cOxZNq1WrhzCRPYbDkHNcHfcv9VnzWDC3euB+5D4rPJywiLp+Jl/IdavQFHgiDj6z8z7v8o+ayrBmt2wWAG4ADsXpdPHLyeT1k2oqPxM/rDXku5MHIWxdZ227MkGCn0gftX39t3moAUucnKTbKKoKMEkOFZpZS3nNNiHgjuKrBSsPNPvDyKEZg2DdYoQ0EuzIF2hpNj0hZ/TFayWUvYCLgXxWzIyvl1WVAFOE2VjloyeumNbyianixGwsNu1Wm6NPtDuKq0swa6569it/4mPZPejh241On350L6hlo2uNze/hl2KQFVKutLXWFtnTcp8mktSeKbeEdVNK1rCRe+XT1hUmOzHELqStc4WNrcFEDn2qWxp7Fdaa3NcHItonV+ScYvUZ7Tun3R08dir6r6NbLLZ5Ba0Xw3F3noAG0jpK3z5g1pJIa1ouTsAA8gFIVSljRAuDVKFvrF7z1uwjub9VK7Vmn9gjrEj/AKoJX66uuRC0Ae08Ek9Yb0dqoDWyo9scOTZbyWHJSYeqtTWH929zTudzh3ixHis7pHRckBtI3I7HA3aeB39RRbR2uvOAmaACfXZfLrLc8uHctPKxsjMLgHNcMxtBBtY/7rsHdzjuea40i9WdNaOMEpbtaRiYd7Tv6xs7EOc9BgennUyNbCTNIGgnnu2cVWc0jIi3FE9lW73neV1Z0nnEenZ5jYq4wzHJHOztn2gElclE6fQ1xd5t/SNvbuUj9Ds6C4HrsR8kPpSayc7oJ4AySsVVE5m3Mbxs7dyrFKaa0Y5NPVCSTJLDSJm1avVzoWVjFytZq/GQkzXtGxfuDOuH8EPjM8nLBrda4O+5N+Oz8r1hVvT8QbuR0x1jfct019wCNhAI7RdYRHtD6ZAGB5sB6rjstuO7ivR6eai8M8zq6nOOV4JtLaEL3Y47XPrNva5GVx9EDmpHsPOa4cWlbJrlI15VE6FJ5RJX1coLtayYVTRjmn3h5OWykha71mtPFjT8lE7Q8LmnmAc4ZtJHQexKfTvwyhdZF7oyIKcFF63Vtzc4zjG3Dbndm/sQeyVKLjuURnGazFnQTrlOsCDgKH6RPP8AwjzKINCH6R9ce78yqreJLVyK10g5MmUrKkaWJ1rZ5jMHYeIKKVGn5ZIuSe7E24JJHONugnpF8+xB2XsOAU9PA57g1jS5x6GgkpBRoPiT40epNR53ZvLIxuJxO7m5eKJxahxj15Xn3Wtb53XHd6MbjW91Tqi6laD/ACucwcBmPB1uxcs1Kpxt5Q8ZPoAiVFo5kLMEYs298ySbnpueA7l2AJzygFrvHeON3SJC3scCfNqxpettro37tfdKzycPmsGXLJIOp5QHkFqs8fNiI3QypJFUL72+LVcqj9m73Sq6X7WSXr3orVelg3JvOPh/uqg0u6+YaR1XCpLlIdsmPVMUsYD0M4kbfaDkQfIoPW02B3Ucxw3KXRkln23jy/4VY0my7L7j4HL6I5e+GfIuK7J48MFFJMkpirBJELLV6unILHl9ytZq1sQyemDYx1ywlrh/Bt+O0f2PWHWy1ufelb/8gfkesaENHE27kOnKQTqhE7Jqesez1XOHUDl3bFfi1hlG3C7i23lZCk901SktmBKuMt0Ho9aT/NGPwu+oRSi0xHILA2OIZOy6D07CscpWeqeI/UmK+SJ5dLW9tDdtKEax6OBbyrRZw9frGwO4328VLoKuMkdnG7mmxO8WyJ/50K9VtvG8HpY4eBVbxZDJ50XKmzBibpXXAKe6889nAda7IcFQ0iecPd+ZVthyHBUtI+sPd+arsftJa17yvdK64uldSFRr9BaMdUPaxuQwgud7Ld/HoAXpGjdHxwMwxi28/wAzutx6fJAdRKcCkD+mQ37G80DvxFENYtJGCnc5uTiQ1p3F3T2AEocaHSll4J9J6xwwGz3Xd7DRid27u0hAp/SB7EPa+S3g0HzWMdJc3JuSbnrJ6SuS9DkYoLyap+vs/QyIdjz+oI1qrpuSoEhkI5rm2AbhABBv5LzvGtfqBJ++Hwz+dcjJpKIW1yN6R3U9h/ut8157iXoOtv8ACSfhP97V5yHrpG0vQGVp+8NPu/RX5vUd7p8kO0g77Zp93wcURfsPAp9D9rEX8kZ0pkkxKmKyeh/eN7fIohXD7N3D5hDaM/aN95Fascx3ulPr4Mmt0mgEkkkpdCrJGzathq4MlkGLXaunJA9g1uda0y3ht/nt/wDG9Za6OaxTXxDdKP8Axn6oGFtPEy3kOulNQUwkkDS7CD02v2DrWnZoyMRljW2DhYna7iTxVldTnqiG6+NbSZkk4XU8JY4tdkQbFchBsOOlLH6ruLfmoQVd0dROlu1vVc9AF9pXYb2MbS1YY1ZZzHu3uAHYM/NE6+bDE8/0HxFh4lNTQCNga3YB3npJQrWOu5ojG0kF3UOgfPsXo/669Tx1/muyts/gABOubp1557AZiOQ4DyVPSJ5w4fNWYjzRwHko6qnLrW2hVzWY6EcGlLUHXTgqc0LrXy2b1XBUsk1uVpp7Hreo1SHUUYH8uJp78Xk5S64QF9I4jPA5rzwF2nuDr9iyGpmnBC4NebRyNaCfZcBZruHQezcvRgQRnYgixG0EHbxFli1Quftnk8kLk2JanS+pDw4upyHNJvybnWc3qBOTh4oY3VCqJ/dgdbpGAeBJQ4Y9Ti/IHxra6hUjmskkOTXlrW9eG93DqubdhXOi9R2tIdO4Pt/I24Z+JxzdwFlpRM0EMBAOElrRYc1thkNwuAijETZYmsIpaz/wk3uX7nNK80L16fpeEyQSMbmXRuA42yC8vmjLXEPaWnc4EHuKyaCoejQO0m7ntP8AzbdEkL0oc29vyRNpTKPJnUeDPELldS+seJ81wpylEkB57feHmjEw5p4HyQRhzHEeaOOTqtmT3bpgFJMkpclWTiPatdq76vasgzatdq/6v4vogewa3BmnJLyP+IPyIYrul3fav+L+kKijr4gWbnbH2II2g3HFbCgrBIwOG3YRuPSFjbq1Q17onXbmOkHYf91XTb2PXYi6in1Y6bmm0hotso9lwGTreDh0oSdWpb5Fh68VvAhEabTcTtrsJ3Oy8ditf4lGNsjP+4fJWONc9ckEbL6/bj8A6m1Y6ZHjgz6n6IxDC1jcLBhH/MzvQ2o1jjHq3eeoWHefohFVpV8oN+aMua3IbeneluddfHVjFXdc/fov+8BnSGnGsBDLOf8A2jjv4LNySFxJJuTmSd64KZTztc3qV1UxrWEdJ7rm6SAcXaatsLO7CrIq2+0EJBT3TFa0sCpVRYSlrW2IvfLch1010iUE5uW4UYKOwVp/UHBaLQmuD4AGPHKRjZnZ7R1HpHUe9Zun9QdvmU5clp4GyinuelQa50zhm8s6nscPEAjxUr9aqYD9+zsxE9wC8vKRKZ3ifRRudI6+xgWhaXu6HOBawdnrHwWZpdYZW1InccbtjgcgWHaweyN3WEKumuhcmw1XFHp1JrTTyAHlGsPsvOBw78j2FZPXSrZJO1zHteOSAJa4OAIc7K44hZ7EuS5a5ZWDI1KLyiDSWxvE/JEGOyHAeSH1x5g98+SqMqnN2OPmPFdXPtbDsr78DVAs93vHzUS6e+5JO0lcpLYxbCujoKAlG43ZDgPJOpe4i9bAV+RPEpJ5xz3e8fNJSvcoS0II9q1+r/qj3vokkhewxbgPSv72T4p/K1VEkkyviDZuJOEkkwWdBJJJYzfA4UjNh7EkkQs4KSSS04SdMkuRg6QSSXHCSKSS5nBGn9TtPmV05JJCg2MkUyS0w5KQTJLjh0xSSXGkVZ6n4x5FDykkhCQyRSSQM05KsUUhva5txSSR17mT4kdT67veKSSSVLcJbH//2Q=="/>
          <p:cNvSpPr>
            <a:spLocks noChangeAspect="1" noChangeArrowheads="1"/>
          </p:cNvSpPr>
          <p:nvPr/>
        </p:nvSpPr>
        <p:spPr bwMode="auto">
          <a:xfrm>
            <a:off x="307975" y="-731838"/>
            <a:ext cx="2466975" cy="18478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ggGEREIBwgSFRMWFxsaFRUYERgcHRUXFRUVFhUdHRcXJzIjGBkjGRUXIC8gIygpLC0sISE1NTUqQSYrLCkBCQoKDgwOGQ8PGiskHyU1MDAvMCo1Lyw1NTUsNSo1KSwwLC0sLCwtLCwsNCwsLCwsLywpKSwsLCwsKSwsKSwsLP/AABEIAOEA4QMBIgACEQEDEQH/xAAbAAEAAgMBAQAAAAAAAAAAAAAABAYDBQcBAv/EAD4QAAIBAwIDBgMEBwcFAAAAAAABAgMEEQUSBiExBxNBUWFxIjKBFCORoRUWQlJzgpIzNmJydLKzNGOjwcP/xAAZAQEBAQEBAQAAAAAAAAAAAAAAAgEDBQT/xAAlEQEBAAICAgICAQUAAAAAAAAAAQIRITEDElFhgaHBEyIyQXH/2gAMAwEAAhEDEQA/AKEAD2nngAAAAAAAAAAAAAAAAAAAAAAAAAAAAAAAAAAAAAAAAAAAAAAAAAAAAAAAAAAAAAAAAAAAAAAAAAAAAAAAAAAAAAAAAAAAAAAAAAAAAAAAAAAAAAAAAAAAAAAAAAAAAAAAAAAAAAAAAAAAAAAAAAAAAAAAAAAAAAAAAAAAAAAAAAAAAAAAAAAAAAAAAAAAAAAAAAAAAAAAAAAAAAAAAAAAAAAAAB5kD0AAAAAAAAA8A9AAAAAAAB2LgfRNEvdNtY6hp1Fzryq01UdOO5S++a+JrOcQePociu7WpY1J2tdYlCTjL3i3F/mjoy1Cek6Fp1/S607tTXrtqVm19VlGv464d+26tShZ/Je93ODX+PEZv8nL6nzeO6yu/v8ATrlNyLbwNw1pFG0t6Go6bRqV61KpXbnTjJqG6CguazjbOP5nF1zO36RqMLzWry2of2dvadzBLots6bl+cmvoU3s2srWwo3vFF5QU3bQ+6i+m/buz7/Kk/DLJwyuO7fr9tym9SKdX0XU7aH2mvp1eMP35UZqP9TWCLTpzrNQpQbb6JJtv6IuWj9qGvU7mNbUbzvKU5JVKTjHbsk8PakuWE+XP3ybmpw/Q4d4itqNnDbTqPvIRXSO6FVSS9N0Xj0ePA6+9nGUR6y9Oc0rC7ruVOla1JSj8yVOTcUuuUllfU+ba0uL2XdWlCc5fuwg5P8I8zovHnHVfRLi40nQIQpx3SdeexSlVqVFmfOXRJPb58vQ+9cv6vZzYWenaLiFevDvK9XanLpHkm/WWF5JeuRPJlxx231ny51V029oSdCrZ1YzSy4unJNLz2tZx6mCMXNqMVlvol4nV+zvirUeIIXlvqtRVJU6EnCq4relLKlHclzi3GL+ntik8E6/W0KdT9H6Uq1zUhtoyw5Spy8WoJfF69Hy8smzO8zXTPWcNPc6TqFlHvbqwrQj+9OjOK/GSwYKVGpXfd0acpPySbf4I7Hwfb8dXFdfrLTcrWpGSqQq910cXjEY8+uFjphsq/AdpTsNelaUF8MJ3EY+kY70vySJ/q9/Xw306Uq20u/vN32WxrT28pbKU5bX67VyfuR5RcG4yWGuq8i68R9o2t2txVoaVVjb0qVSajCEI4k4zlmU218Tk02/f6mftgoUlc213CmlKrQUqmF80k8J++Hj6IqZ3clnbLjNXSJ2fcPadfxu9Z1mk50bWG7u1+3LbKXPzSUeni36Eql2jaVcS7jUeErTuHyahBb4x808c2vTH0NRwRxlLhOpUjWt1VoVUo1afLmlnDWeTeJNYfJp+BYlwlwdxc88N6w6FWXShUXLPklLn/TKRGX+VuW9Kx6/tVvjDh210y6VHQq3fUqsVOkoPfKOesWo88rqs88ezNxx1wxS0+002vp+luMpUXKvKNOXzKFJ5n+68uXXHiaHU9I1ngG5i6j2VI5dOpHDjJc4txbXrhprKz7F37ReJNVt7LTlSvJL7Rbvv+UfvN1OlnPLl88umOotu8dXZqau3LqNCrcyVKhSlKT6RjFtv2S5sy3enXlhj7bZ1aeem+nKOfbclks/B/EOp2NGrpvDWk7rqpJN14x3SVPyw1iKz0beOviXnQdL4ov7e7s+Nae+jKk3De6blGaz02dMdefRpYKz8lx7Zjhtxulb1q+e5pSlhZeIt4Xm8dEZaOl39xB3NCxrSgus40puKx1+JLBeux2rGn+katWmpJW8W4+Eku8bX16EXRu0jXry9toq4jCjKrTh3EIRUIwnOMNqWM8k+uTbnluyTpkxmparXCkI1L6yjOKadxSTT6NOrA2nadSp0NTuYUoKKXd4SSSX3FJ9EbXXbKhp/ENOla01GLubeWF0TnKlKXL1bbMPHWn/pXXZ2KljvKlCGfLdSopv8GTMt5S/TdamvtUrLSr/UcuxsatTHXZTlLHvtXIwV7etbSdK4pSjJdYyi019HzR1jjCfFmn1Y6XwjYVqVrRjFRdKkvjeE29zXPrj1ec5yROIrTUtc0ed/xLZyhdW1RKM5Q2yqU5SinnH+d/WK9RPL1fkuDmVa3rWz216UovriUWnj2Yhb1aqlUp0pOMfmai2o+7XT6l84xf6yaXYcQrnUp/cV345XJN/zRz/OfNeX6vaBCkuVS+quT8+6hj8sQj/UVPJxPnemeqhAZB1Q6Dqn927P/UP/AHVyy8F3FnqNja67ey+PT4Vov1Sgtv8A49uPU5NU1rUKtCOlVLqToRlujTwsKXN56Z/afj4nltrN/Z0qthb3Uo0qv9pBYxLHn4+HgcL4rZr7dJnqr12Q3NS8vry5rvMp0Jyk/WVWEn+bMfZxKGsWeo8NxqJVasN9LPLc9u1rPo1D6P0KVpWtahocpVtMupU5SjtbSXOLaeOafikRre4rWko17arKE4vMZRbTTXimuht8e7fx+iZa03WicH6vqV1Cwlp9WDU13jlTklCKa3Nt8un4+BeNT1ejqvEdrG2knGj93leMlCrKf4OWPdMpdz2icT3UHbVdYqbWsPChFtf5opP8zSWN9c6ZUjd2VVwqReYyWMp4a8fRsXDLLmkyk6bTjpZ1G9X/AHplu45ta3Fljp+u6XSlUUKbp1owW505YjnMVzwpRkvrF+Jzy8vK9/UndXVRynN5lJ45t9XyLJwtZcX2lN6nwzGrslJxlscXmUcfNTl169cDLHUl30yXe1l7LNC1Cyp32oXdtKEJ0HGG5NOTSk20nzwvMw9n8atppN/qGiU916pKKxHMo08U38K9nUl6tLrg2ejV9e0qhfa/xnXmt1Hu6UJtJuT3cowjyjl4XTL6vpk5jo2u6jw/P7Rpd3KnLGHjGJLycXya90c5Ln7fhe5jpdezfT9f1XUKWqXyryp09znUqueMuEopLf1eZLkuhk4ShKnxHWjUi0+8uHhrHJ72uvmmmVbUOOuItTlCrc6rUzCW6CjiKUl0eIpJv3yRP1m1ZXL1hX0vtD61MRz8qh0xj5Ul0Lvjyu9660n2k0xcSf8AVXf8ar/yTLl2wf2tj/pl/uKFXrTupSrV5ZlJtyfm5PLf1bJWqa1f604T1K6lUcI7Y5S+GPlyRfrzL8J3xW94L4Y07iqnc2buJRvFHdQTklCaXVYxlvPJ8+jTxyZqKnDGt0an2Sek3HeZxhUpPn6NLD908Gvo16ttKNahUlGUXmMotpprxTXRlkj2mcVRj3S1eWPPu6ef6nHP1FmUvBPXXKxdqVWpb2emabqVVSuox3VHnLS2KLy/HMvHx2s+O0e2r1bHR6lOjJxjb/E1FtR+7ovm105J9fI59d3lxfzlcXdeU5y6ylJtv6s2tHjTXbe3ek09Rl3Li4bHGL+BrDipNZSxy68vAieOzWv9K9pdrpSne6RoNC54ZjJTqVH9pqU1maWai6rmsNQjnwXvkydmGj61KV1qmo06u2dCUIOo5bpybT5KXNr4evqUPQ+K9Y4b3LSr6UFJ5ccKUW/PbJNZ9UZqnHPEVWtG/lq1XvIpqL5JJPGVsxtw8Lw8EZfHlqya5bM5xVj7J4uENUjJYatcNPwaVXJUOGf+rs/49H/lgLPiDU9PlWqWl5KLrJqq0o/GpNt5yvOT6Y6kK3r1LWUa9CWJQalF+UotOL+jSOnrd2/KN8R0Hin+8dL+Pa//ABMPG1epo2ufpSvQmqcatCW7a8SUaVLdh9H8svwZTL7Vr7U6rv7y5lKry+PknmKSj8uMNYRN1jjDW9fpxtNUv3UhGSkk4wXxJOKeYpNvEn+JE8dmv+aVcpyu3aNU4ms7n9IaPfXMrWtGMqbpTm4xe1Jr4Omcbl559zQatZcVqw/SWs6nVVKc1FUatWe6a5NNQl1WU3h4eFk1Wj8Z69oMe403Upxh4QajJL2U09v0wRdW13U+IZqrqd5OpJco5aws+UVyX0Qxws1OC5Srd2ayhrdG+4VuKmFWp76Tf7NSOE3+Pdv+VkTtTvKf2qnpNs/u7WlCkl/i2qUvy2L6E/gbhm+4Zqz4i4goToUbeEniXJ1JSi4qKXj831eF7UXUL2rqVWpeV38VScpv3k2//YxkvktnX8lusdVHAB3cwAAAAAAAAl2WrahpufsF9Wp567Kso5/pZEBnYk32p3uptTv7yrUa6OdSUse258iMAAABoAAAAAAAAAAAAAAAABPHNAAS73WNR1JKF/f1qiXRTqzkl7KT5EQAzWgABoAAAAAAAAAAAAAAAAAAAAAAAAAAAAAAAAAAAAAAAAAAAAAAAAAAAAAAAAAAAAAAAAAAAAAAAAAAAAAAAAAAAAAAAAAAAAAAAAAAAAAAAAAAAAAAAAAAAAAAAAAAAAAAAAAAAAAAAAAAAAAAAAAAAAAAAAAAAAAAAAAAAAAAAAAAAAAAAAAAAAAAAAAAAAAAAAAAAAAAAAAAAAAAAAAAAAAAAAAAAAAAAAAAAAAAAAAAAAAAAA//2Q=="/>
          <p:cNvSpPr>
            <a:spLocks noChangeAspect="1" noChangeArrowheads="1"/>
          </p:cNvSpPr>
          <p:nvPr/>
        </p:nvSpPr>
        <p:spPr bwMode="auto">
          <a:xfrm>
            <a:off x="155575" y="-914400"/>
            <a:ext cx="2143125" cy="21431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http://c7.valuewalk.com/wp-content/uploads/2012/01/Morgan-Stanley54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78" y="2084797"/>
            <a:ext cx="2181225" cy="1637240"/>
          </a:xfrm>
          <a:prstGeom prst="rect">
            <a:avLst/>
          </a:prstGeom>
          <a:noFill/>
          <a:extLst>
            <a:ext uri="{909E8E84-426E-40dd-AFC4-6F175D3DCCD1}">
              <a14:hiddenFill xmlns="" xmlns:a14="http://schemas.microsoft.com/office/drawing/2010/main">
                <a:solidFill>
                  <a:srgbClr val="FFFFFF"/>
                </a:solidFill>
              </a14:hiddenFill>
            </a:ext>
          </a:extLst>
        </p:spPr>
      </p:pic>
      <p:pic>
        <p:nvPicPr>
          <p:cNvPr id="9228" name="Picture 12" descr="http://www.inquisitr.com/wp-content/2012/03/GoldmanSachsSto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6421" y="2330482"/>
            <a:ext cx="1562100" cy="1074617"/>
          </a:xfrm>
          <a:prstGeom prst="rect">
            <a:avLst/>
          </a:prstGeom>
          <a:noFill/>
          <a:extLst>
            <a:ext uri="{909E8E84-426E-40dd-AFC4-6F175D3DCCD1}">
              <a14:hiddenFill xmlns="" xmlns:a14="http://schemas.microsoft.com/office/drawing/2010/main">
                <a:solidFill>
                  <a:srgbClr val="FFFFFF"/>
                </a:solidFill>
              </a14:hiddenFill>
            </a:ext>
          </a:extLst>
        </p:spPr>
      </p:pic>
      <p:pic>
        <p:nvPicPr>
          <p:cNvPr id="9230" name="Picture 14" descr="http://thevictoryreport.org/wp-content/uploads/2012/03/26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427" y="2031751"/>
            <a:ext cx="2062551" cy="169028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538679" y="3849469"/>
            <a:ext cx="2181224" cy="738664"/>
          </a:xfrm>
          <a:prstGeom prst="rect">
            <a:avLst/>
          </a:prstGeom>
          <a:noFill/>
        </p:spPr>
        <p:txBody>
          <a:bodyPr wrap="square" rtlCol="0">
            <a:spAutoFit/>
          </a:bodyPr>
          <a:lstStyle/>
          <a:p>
            <a:r>
              <a:rPr lang="en-US" sz="2400" b="1" dirty="0" smtClean="0"/>
              <a:t>162</a:t>
            </a:r>
            <a:r>
              <a:rPr lang="en-US" dirty="0" smtClean="0"/>
              <a:t> million shares</a:t>
            </a:r>
          </a:p>
          <a:p>
            <a:pPr algn="ctr"/>
            <a:r>
              <a:rPr lang="en-US" dirty="0" smtClean="0"/>
              <a:t>39%</a:t>
            </a:r>
            <a:endParaRPr lang="en-US" dirty="0"/>
          </a:p>
        </p:txBody>
      </p:sp>
      <p:sp>
        <p:nvSpPr>
          <p:cNvPr id="13" name="TextBox 12"/>
          <p:cNvSpPr txBox="1"/>
          <p:nvPr/>
        </p:nvSpPr>
        <p:spPr>
          <a:xfrm>
            <a:off x="3278092" y="3850459"/>
            <a:ext cx="2181224" cy="738664"/>
          </a:xfrm>
          <a:prstGeom prst="rect">
            <a:avLst/>
          </a:prstGeom>
          <a:noFill/>
        </p:spPr>
        <p:txBody>
          <a:bodyPr wrap="square" rtlCol="0">
            <a:spAutoFit/>
          </a:bodyPr>
          <a:lstStyle/>
          <a:p>
            <a:r>
              <a:rPr lang="en-US" sz="2400" b="1" dirty="0" smtClean="0"/>
              <a:t>84.9</a:t>
            </a:r>
            <a:r>
              <a:rPr lang="en-US" dirty="0" smtClean="0"/>
              <a:t>million shares</a:t>
            </a:r>
          </a:p>
          <a:p>
            <a:pPr algn="ctr"/>
            <a:r>
              <a:rPr lang="en-US" dirty="0" smtClean="0"/>
              <a:t>20%</a:t>
            </a:r>
            <a:endParaRPr lang="en-US" dirty="0"/>
          </a:p>
        </p:txBody>
      </p:sp>
      <p:sp>
        <p:nvSpPr>
          <p:cNvPr id="14" name="TextBox 13"/>
          <p:cNvSpPr txBox="1"/>
          <p:nvPr/>
        </p:nvSpPr>
        <p:spPr>
          <a:xfrm>
            <a:off x="6096000" y="3814833"/>
            <a:ext cx="2181224" cy="738664"/>
          </a:xfrm>
          <a:prstGeom prst="rect">
            <a:avLst/>
          </a:prstGeom>
          <a:noFill/>
        </p:spPr>
        <p:txBody>
          <a:bodyPr wrap="square" rtlCol="0">
            <a:spAutoFit/>
          </a:bodyPr>
          <a:lstStyle/>
          <a:p>
            <a:r>
              <a:rPr lang="en-US" sz="2400" b="1" dirty="0" smtClean="0"/>
              <a:t>63.2</a:t>
            </a:r>
            <a:r>
              <a:rPr lang="en-US" dirty="0" smtClean="0"/>
              <a:t> million shares</a:t>
            </a:r>
          </a:p>
          <a:p>
            <a:pPr algn="ctr"/>
            <a:r>
              <a:rPr lang="en-US" dirty="0" smtClean="0"/>
              <a:t>15%</a:t>
            </a:r>
            <a:endParaRPr lang="en-US" dirty="0"/>
          </a:p>
        </p:txBody>
      </p:sp>
      <p:pic>
        <p:nvPicPr>
          <p:cNvPr id="923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5215742"/>
            <a:ext cx="160972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67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40232"/>
            <a:ext cx="6553201" cy="5206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 y="228600"/>
            <a:ext cx="2124075"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513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62643"/>
            <a:ext cx="5867400" cy="5146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 y="457200"/>
            <a:ext cx="2124075"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582394"/>
            <a:ext cx="45720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First Day of Trade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440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7638" y="2763453"/>
            <a:ext cx="3792962" cy="2648753"/>
          </a:xfrm>
          <a:prstGeom prst="rect">
            <a:avLst/>
          </a:prstGeom>
        </p:spPr>
      </p:pic>
      <p:pic>
        <p:nvPicPr>
          <p:cNvPr id="4" name="Content Placeholder 3"/>
          <p:cNvPicPr>
            <a:picLocks noGrp="1" noChangeAspect="1"/>
          </p:cNvPicPr>
          <p:nvPr>
            <p:ph idx="1"/>
          </p:nvPr>
        </p:nvPicPr>
        <p:blipFill>
          <a:blip r:embed="rId4"/>
          <a:srcRect t="-23138" b="-23138"/>
          <a:stretch>
            <a:fillRect/>
          </a:stretch>
        </p:blipFill>
        <p:spPr>
          <a:xfrm>
            <a:off x="5518151" y="1644486"/>
            <a:ext cx="1767007" cy="971786"/>
          </a:xfrm>
        </p:spPr>
      </p:pic>
      <p:pic>
        <p:nvPicPr>
          <p:cNvPr id="7" name="Picture 6"/>
          <p:cNvPicPr>
            <a:picLocks noChangeAspect="1"/>
          </p:cNvPicPr>
          <p:nvPr/>
        </p:nvPicPr>
        <p:blipFill>
          <a:blip r:embed="rId5"/>
          <a:stretch>
            <a:fillRect/>
          </a:stretch>
        </p:blipFill>
        <p:spPr>
          <a:xfrm>
            <a:off x="393996" y="2985923"/>
            <a:ext cx="4116874" cy="2426283"/>
          </a:xfrm>
          <a:prstGeom prst="rect">
            <a:avLst/>
          </a:prstGeom>
        </p:spPr>
      </p:pic>
      <p:pic>
        <p:nvPicPr>
          <p:cNvPr id="8" name="Content Placeholder 18"/>
          <p:cNvPicPr>
            <a:picLocks noChangeAspect="1"/>
          </p:cNvPicPr>
          <p:nvPr/>
        </p:nvPicPr>
        <p:blipFill>
          <a:blip r:embed="rId6"/>
          <a:srcRect t="-47343" b="-47343"/>
          <a:stretch>
            <a:fillRect/>
          </a:stretch>
        </p:blipFill>
        <p:spPr>
          <a:xfrm>
            <a:off x="1401642" y="1773393"/>
            <a:ext cx="1532614" cy="842879"/>
          </a:xfrm>
          <a:prstGeom prst="rect">
            <a:avLst/>
          </a:prstGeom>
        </p:spPr>
      </p:pic>
      <p:sp>
        <p:nvSpPr>
          <p:cNvPr id="3" name="TextBox 2"/>
          <p:cNvSpPr txBox="1"/>
          <p:nvPr/>
        </p:nvSpPr>
        <p:spPr>
          <a:xfrm>
            <a:off x="609600" y="838200"/>
            <a:ext cx="7467600" cy="584776"/>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Comparison to social media IPO Linked In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300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457200"/>
            <a:ext cx="3200400" cy="584776"/>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First Day Returns</a:t>
            </a:r>
            <a:endParaRPr lang="en-US"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04800" y="1524000"/>
            <a:ext cx="8486775" cy="5143500"/>
          </a:xfrm>
          <a:prstGeom prst="rect">
            <a:avLst/>
          </a:prstGeom>
        </p:spPr>
      </p:pic>
    </p:spTree>
    <p:extLst>
      <p:ext uri="{BB962C8B-B14F-4D97-AF65-F5344CB8AC3E}">
        <p14:creationId xmlns:p14="http://schemas.microsoft.com/office/powerpoint/2010/main" val="317103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765175"/>
          </a:xfrm>
        </p:spPr>
        <p:txBody>
          <a:bodyPr>
            <a:normAutofit/>
          </a:bodyPr>
          <a:lstStyle/>
          <a:p>
            <a:r>
              <a:rPr lang="en-US" sz="3200" dirty="0" smtClean="0">
                <a:latin typeface="Times New Roman" panose="02020603050405020304" pitchFamily="18" charset="0"/>
                <a:cs typeface="Times New Roman" panose="02020603050405020304" pitchFamily="18" charset="0"/>
              </a:rPr>
              <a:t>Initial Public Offering (IPO)</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a:xfrm>
            <a:off x="1371600" y="1752600"/>
            <a:ext cx="71628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800" dirty="0" smtClean="0">
                <a:solidFill>
                  <a:schemeClr val="tx1"/>
                </a:solidFill>
                <a:latin typeface="Times New Roman" panose="02020603050405020304" pitchFamily="18" charset="0"/>
                <a:ea typeface="+mj-ea"/>
                <a:cs typeface="Times New Roman" panose="02020603050405020304" pitchFamily="18" charset="0"/>
              </a:rPr>
              <a:t>Introduction</a:t>
            </a:r>
          </a:p>
          <a:p>
            <a:pPr marL="914400" lvl="1" indent="-457200" algn="l">
              <a:buFont typeface="Arial" pitchFamily="34" charset="0"/>
              <a:buChar char="•"/>
            </a:pPr>
            <a:r>
              <a:rPr lang="en-US" sz="2400" dirty="0" smtClean="0">
                <a:solidFill>
                  <a:schemeClr val="tx1"/>
                </a:solidFill>
                <a:latin typeface="Times New Roman" panose="02020603050405020304" pitchFamily="18" charset="0"/>
                <a:ea typeface="+mj-ea"/>
                <a:cs typeface="Times New Roman" panose="02020603050405020304" pitchFamily="18" charset="0"/>
              </a:rPr>
              <a:t>Financing Growth</a:t>
            </a:r>
          </a:p>
          <a:p>
            <a:pPr marL="914400" lvl="1" indent="-457200" algn="l">
              <a:buFont typeface="Arial" pitchFamily="34" charset="0"/>
              <a:buChar char="•"/>
            </a:pPr>
            <a:r>
              <a:rPr lang="en-US" sz="2400" dirty="0" smtClean="0">
                <a:solidFill>
                  <a:schemeClr val="tx1"/>
                </a:solidFill>
                <a:latin typeface="Times New Roman" panose="02020603050405020304" pitchFamily="18" charset="0"/>
                <a:ea typeface="+mj-ea"/>
                <a:cs typeface="Times New Roman" panose="02020603050405020304" pitchFamily="18" charset="0"/>
              </a:rPr>
              <a:t>The role of Venture Capital backing</a:t>
            </a:r>
          </a:p>
          <a:p>
            <a:pPr marL="914400" lvl="1" indent="-457200" algn="l">
              <a:buFont typeface="Arial" pitchFamily="34" charset="0"/>
              <a:buChar char="•"/>
            </a:pPr>
            <a:r>
              <a:rPr lang="en-US" sz="2400" dirty="0" smtClean="0">
                <a:solidFill>
                  <a:schemeClr val="tx1"/>
                </a:solidFill>
                <a:latin typeface="Times New Roman" panose="02020603050405020304" pitchFamily="18" charset="0"/>
                <a:ea typeface="+mj-ea"/>
                <a:cs typeface="Times New Roman" panose="02020603050405020304" pitchFamily="18" charset="0"/>
              </a:rPr>
              <a:t>The costs and benefits from going public</a:t>
            </a:r>
          </a:p>
          <a:p>
            <a:pPr marL="914400" lvl="1" indent="-457200" algn="l">
              <a:buFont typeface="Arial" pitchFamily="34" charset="0"/>
              <a:buChar char="•"/>
            </a:pPr>
            <a:r>
              <a:rPr lang="en-US" sz="2400" dirty="0" smtClean="0">
                <a:solidFill>
                  <a:schemeClr val="tx1"/>
                </a:solidFill>
                <a:latin typeface="Times New Roman" panose="02020603050405020304" pitchFamily="18" charset="0"/>
                <a:ea typeface="+mj-ea"/>
                <a:cs typeface="Times New Roman" panose="02020603050405020304" pitchFamily="18" charset="0"/>
              </a:rPr>
              <a:t>The IPO process</a:t>
            </a:r>
          </a:p>
          <a:p>
            <a:pPr marL="457200" indent="-457200" algn="l">
              <a:buFont typeface="Arial" pitchFamily="34" charset="0"/>
              <a:buChar char="•"/>
            </a:pPr>
            <a:r>
              <a:rPr lang="en-US" sz="2800" dirty="0" smtClean="0">
                <a:solidFill>
                  <a:schemeClr val="tx1"/>
                </a:solidFill>
                <a:latin typeface="Times New Roman" panose="02020603050405020304" pitchFamily="18" charset="0"/>
                <a:ea typeface="+mj-ea"/>
                <a:cs typeface="Times New Roman" panose="02020603050405020304" pitchFamily="18" charset="0"/>
              </a:rPr>
              <a:t>Example: Facebook</a:t>
            </a:r>
            <a:endParaRPr lang="en-US" sz="2800" dirty="0">
              <a:solidFill>
                <a:schemeClr val="tx1"/>
              </a:solidFill>
              <a:latin typeface="Times New Roman" panose="02020603050405020304" pitchFamily="18" charset="0"/>
              <a:ea typeface="+mj-ea"/>
              <a:cs typeface="Times New Roman" panose="02020603050405020304" pitchFamily="18" charset="0"/>
            </a:endParaRPr>
          </a:p>
          <a:p>
            <a:pPr marL="457200" indent="-457200" algn="l">
              <a:buFont typeface="Arial" pitchFamily="34" charset="0"/>
              <a:buChar char="•"/>
            </a:pPr>
            <a:r>
              <a:rPr lang="en-US" sz="2800" dirty="0" smtClean="0">
                <a:solidFill>
                  <a:schemeClr val="tx1"/>
                </a:solidFill>
                <a:latin typeface="Times New Roman" panose="02020603050405020304" pitchFamily="18" charset="0"/>
                <a:ea typeface="+mj-ea"/>
                <a:cs typeface="Times New Roman" panose="02020603050405020304" pitchFamily="18" charset="0"/>
              </a:rPr>
              <a:t>Trading Simulation</a:t>
            </a:r>
          </a:p>
          <a:p>
            <a:pPr marL="457200" indent="-457200" algn="l">
              <a:buFont typeface="Arial" pitchFamily="34" charset="0"/>
              <a:buChar char="•"/>
            </a:pPr>
            <a:r>
              <a:rPr lang="en-US" sz="2800" dirty="0" smtClean="0">
                <a:solidFill>
                  <a:schemeClr val="tx1"/>
                </a:solidFill>
                <a:latin typeface="Times New Roman" panose="02020603050405020304" pitchFamily="18" charset="0"/>
                <a:ea typeface="+mj-ea"/>
                <a:cs typeface="Times New Roman" panose="02020603050405020304" pitchFamily="18" charset="0"/>
              </a:rPr>
              <a:t>IPO Valuation/Returns </a:t>
            </a:r>
          </a:p>
          <a:p>
            <a:pPr marL="914400" lvl="1" indent="-457200" algn="l">
              <a:buFont typeface="Arial" pitchFamily="34" charset="0"/>
              <a:buChar char="•"/>
            </a:pPr>
            <a:r>
              <a:rPr lang="en-US" sz="2400" dirty="0" smtClean="0">
                <a:solidFill>
                  <a:schemeClr val="tx1"/>
                </a:solidFill>
                <a:latin typeface="Times New Roman" panose="02020603050405020304" pitchFamily="18" charset="0"/>
                <a:ea typeface="+mj-ea"/>
                <a:cs typeface="Times New Roman" panose="02020603050405020304" pitchFamily="18" charset="0"/>
              </a:rPr>
              <a:t>Empirical </a:t>
            </a:r>
            <a:r>
              <a:rPr lang="en-US" sz="2400" dirty="0" smtClean="0">
                <a:solidFill>
                  <a:schemeClr val="tx1"/>
                </a:solidFill>
                <a:latin typeface="Times New Roman" panose="02020603050405020304" pitchFamily="18" charset="0"/>
                <a:ea typeface="+mj-ea"/>
                <a:cs typeface="Times New Roman" panose="02020603050405020304" pitchFamily="18" charset="0"/>
              </a:rPr>
              <a:t>evidence</a:t>
            </a:r>
            <a:endParaRPr lang="en-US" sz="2400"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09007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687400" y="1087736"/>
            <a:ext cx="5471559" cy="3207466"/>
          </a:xfrm>
          <a:prstGeom prst="rect">
            <a:avLst/>
          </a:prstGeom>
        </p:spPr>
      </p:pic>
      <p:sp>
        <p:nvSpPr>
          <p:cNvPr id="18" name="Title 1"/>
          <p:cNvSpPr>
            <a:spLocks noGrp="1"/>
          </p:cNvSpPr>
          <p:nvPr>
            <p:ph type="title"/>
          </p:nvPr>
        </p:nvSpPr>
        <p:spPr>
          <a:xfrm>
            <a:off x="101483" y="171356"/>
            <a:ext cx="8763000" cy="525948"/>
          </a:xfrm>
        </p:spPr>
        <p:txBody>
          <a:bodyPr>
            <a:noAutofit/>
          </a:bodyPr>
          <a:lstStyle/>
          <a:p>
            <a:r>
              <a:rPr lang="en-US" sz="3600" dirty="0" smtClean="0">
                <a:latin typeface="Times New Roman" panose="02020603050405020304" pitchFamily="18" charset="0"/>
                <a:cs typeface="Times New Roman" panose="02020603050405020304" pitchFamily="18" charset="0"/>
              </a:rPr>
              <a:t>First Day Returns Statistics </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4339987" y="4733123"/>
            <a:ext cx="1137536" cy="972253"/>
          </a:xfrm>
          <a:prstGeom prst="rect">
            <a:avLst/>
          </a:prstGeom>
        </p:spPr>
      </p:pic>
      <p:pic>
        <p:nvPicPr>
          <p:cNvPr id="7" name="Picture 6"/>
          <p:cNvPicPr>
            <a:picLocks noChangeAspect="1"/>
          </p:cNvPicPr>
          <p:nvPr/>
        </p:nvPicPr>
        <p:blipFill>
          <a:blip r:embed="rId5"/>
          <a:stretch>
            <a:fillRect/>
          </a:stretch>
        </p:blipFill>
        <p:spPr>
          <a:xfrm>
            <a:off x="7839278" y="2179657"/>
            <a:ext cx="1191794" cy="1017541"/>
          </a:xfrm>
          <a:prstGeom prst="rect">
            <a:avLst/>
          </a:prstGeom>
        </p:spPr>
      </p:pic>
      <p:sp>
        <p:nvSpPr>
          <p:cNvPr id="8" name="TextBox 7"/>
          <p:cNvSpPr txBox="1"/>
          <p:nvPr/>
        </p:nvSpPr>
        <p:spPr>
          <a:xfrm>
            <a:off x="4568335" y="5810503"/>
            <a:ext cx="1299248" cy="646331"/>
          </a:xfrm>
          <a:prstGeom prst="rect">
            <a:avLst/>
          </a:prstGeom>
          <a:noFill/>
        </p:spPr>
        <p:txBody>
          <a:bodyPr wrap="square" rtlCol="0">
            <a:spAutoFit/>
          </a:bodyPr>
          <a:lstStyle/>
          <a:p>
            <a:r>
              <a:rPr lang="en-US" dirty="0" smtClean="0"/>
              <a:t>137.4% </a:t>
            </a:r>
          </a:p>
          <a:p>
            <a:r>
              <a:rPr lang="en-US" dirty="0" smtClean="0"/>
              <a:t>1990-2010</a:t>
            </a:r>
            <a:endParaRPr lang="en-US" dirty="0"/>
          </a:p>
        </p:txBody>
      </p:sp>
      <p:pic>
        <p:nvPicPr>
          <p:cNvPr id="9" name="Picture 8"/>
          <p:cNvPicPr>
            <a:picLocks noChangeAspect="1"/>
          </p:cNvPicPr>
          <p:nvPr/>
        </p:nvPicPr>
        <p:blipFill>
          <a:blip r:embed="rId6"/>
          <a:stretch>
            <a:fillRect/>
          </a:stretch>
        </p:blipFill>
        <p:spPr>
          <a:xfrm>
            <a:off x="525251" y="4161505"/>
            <a:ext cx="1016513" cy="1543871"/>
          </a:xfrm>
          <a:prstGeom prst="rect">
            <a:avLst/>
          </a:prstGeom>
        </p:spPr>
      </p:pic>
      <p:sp>
        <p:nvSpPr>
          <p:cNvPr id="11" name="TextBox 10"/>
          <p:cNvSpPr txBox="1"/>
          <p:nvPr/>
        </p:nvSpPr>
        <p:spPr>
          <a:xfrm>
            <a:off x="569536" y="5810503"/>
            <a:ext cx="1327314" cy="646331"/>
          </a:xfrm>
          <a:prstGeom prst="rect">
            <a:avLst/>
          </a:prstGeom>
          <a:noFill/>
        </p:spPr>
        <p:txBody>
          <a:bodyPr wrap="square" rtlCol="0">
            <a:spAutoFit/>
          </a:bodyPr>
          <a:lstStyle/>
          <a:p>
            <a:r>
              <a:rPr lang="en-US" dirty="0" smtClean="0"/>
              <a:t>16.3%</a:t>
            </a:r>
          </a:p>
          <a:p>
            <a:r>
              <a:rPr lang="en-US" dirty="0" smtClean="0"/>
              <a:t>1959-2009</a:t>
            </a:r>
            <a:endParaRPr lang="en-US" dirty="0"/>
          </a:p>
        </p:txBody>
      </p:sp>
      <p:pic>
        <p:nvPicPr>
          <p:cNvPr id="12" name="Picture 11"/>
          <p:cNvPicPr>
            <a:picLocks noChangeAspect="1"/>
          </p:cNvPicPr>
          <p:nvPr/>
        </p:nvPicPr>
        <p:blipFill>
          <a:blip r:embed="rId7"/>
          <a:stretch>
            <a:fillRect/>
          </a:stretch>
        </p:blipFill>
        <p:spPr>
          <a:xfrm>
            <a:off x="2501472" y="4733123"/>
            <a:ext cx="1286424" cy="1077380"/>
          </a:xfrm>
          <a:prstGeom prst="rect">
            <a:avLst/>
          </a:prstGeom>
        </p:spPr>
      </p:pic>
      <p:sp>
        <p:nvSpPr>
          <p:cNvPr id="13" name="TextBox 12"/>
          <p:cNvSpPr txBox="1"/>
          <p:nvPr/>
        </p:nvSpPr>
        <p:spPr>
          <a:xfrm>
            <a:off x="2642289" y="5810503"/>
            <a:ext cx="1313846" cy="646331"/>
          </a:xfrm>
          <a:prstGeom prst="rect">
            <a:avLst/>
          </a:prstGeom>
          <a:noFill/>
        </p:spPr>
        <p:txBody>
          <a:bodyPr wrap="square" rtlCol="0">
            <a:spAutoFit/>
          </a:bodyPr>
          <a:lstStyle/>
          <a:p>
            <a:r>
              <a:rPr lang="en-US" dirty="0" smtClean="0"/>
              <a:t>19.9%</a:t>
            </a:r>
          </a:p>
          <a:p>
            <a:r>
              <a:rPr lang="en-US" dirty="0" smtClean="0"/>
              <a:t>2000-2004</a:t>
            </a:r>
            <a:endParaRPr lang="en-US" dirty="0"/>
          </a:p>
        </p:txBody>
      </p:sp>
      <p:pic>
        <p:nvPicPr>
          <p:cNvPr id="14" name="Picture 13"/>
          <p:cNvPicPr>
            <a:picLocks noChangeAspect="1"/>
          </p:cNvPicPr>
          <p:nvPr/>
        </p:nvPicPr>
        <p:blipFill>
          <a:blip r:embed="rId8"/>
          <a:stretch>
            <a:fillRect/>
          </a:stretch>
        </p:blipFill>
        <p:spPr>
          <a:xfrm>
            <a:off x="6042173" y="4630369"/>
            <a:ext cx="1535211" cy="1151408"/>
          </a:xfrm>
          <a:prstGeom prst="rect">
            <a:avLst/>
          </a:prstGeom>
        </p:spPr>
      </p:pic>
      <p:sp>
        <p:nvSpPr>
          <p:cNvPr id="15" name="TextBox 14"/>
          <p:cNvSpPr txBox="1"/>
          <p:nvPr/>
        </p:nvSpPr>
        <p:spPr>
          <a:xfrm>
            <a:off x="6291859" y="5810503"/>
            <a:ext cx="1272965" cy="646331"/>
          </a:xfrm>
          <a:prstGeom prst="rect">
            <a:avLst/>
          </a:prstGeom>
          <a:noFill/>
        </p:spPr>
        <p:txBody>
          <a:bodyPr wrap="square" rtlCol="0">
            <a:spAutoFit/>
          </a:bodyPr>
          <a:lstStyle/>
          <a:p>
            <a:r>
              <a:rPr lang="en-US" dirty="0" smtClean="0"/>
              <a:t>43%</a:t>
            </a:r>
          </a:p>
          <a:p>
            <a:r>
              <a:rPr lang="en-US" dirty="0" smtClean="0"/>
              <a:t>2000-2004</a:t>
            </a:r>
            <a:endParaRPr lang="en-US" dirty="0"/>
          </a:p>
        </p:txBody>
      </p:sp>
      <p:pic>
        <p:nvPicPr>
          <p:cNvPr id="16" name="Picture 15"/>
          <p:cNvPicPr>
            <a:picLocks noChangeAspect="1"/>
          </p:cNvPicPr>
          <p:nvPr/>
        </p:nvPicPr>
        <p:blipFill>
          <a:blip r:embed="rId9"/>
          <a:stretch>
            <a:fillRect/>
          </a:stretch>
        </p:blipFill>
        <p:spPr>
          <a:xfrm>
            <a:off x="7822531" y="4858461"/>
            <a:ext cx="1041952" cy="695223"/>
          </a:xfrm>
          <a:prstGeom prst="rect">
            <a:avLst/>
          </a:prstGeom>
        </p:spPr>
      </p:pic>
      <p:sp>
        <p:nvSpPr>
          <p:cNvPr id="17" name="TextBox 16"/>
          <p:cNvSpPr txBox="1"/>
          <p:nvPr/>
        </p:nvSpPr>
        <p:spPr>
          <a:xfrm>
            <a:off x="7839278" y="5810503"/>
            <a:ext cx="1184865" cy="646331"/>
          </a:xfrm>
          <a:prstGeom prst="rect">
            <a:avLst/>
          </a:prstGeom>
          <a:noFill/>
        </p:spPr>
        <p:txBody>
          <a:bodyPr wrap="none" rtlCol="0">
            <a:spAutoFit/>
          </a:bodyPr>
          <a:lstStyle/>
          <a:p>
            <a:r>
              <a:rPr lang="en-US" dirty="0" smtClean="0"/>
              <a:t>12%</a:t>
            </a:r>
          </a:p>
          <a:p>
            <a:r>
              <a:rPr lang="en-US" dirty="0" smtClean="0"/>
              <a:t>1989-1993</a:t>
            </a:r>
            <a:endParaRPr lang="en-US" dirty="0"/>
          </a:p>
        </p:txBody>
      </p:sp>
    </p:spTree>
    <p:extLst>
      <p:ext uri="{BB962C8B-B14F-4D97-AF65-F5344CB8AC3E}">
        <p14:creationId xmlns:p14="http://schemas.microsoft.com/office/powerpoint/2010/main" val="3644370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838200"/>
            <a:ext cx="3200400" cy="584776"/>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First Day Returns</a:t>
            </a:r>
            <a:endParaRPr lang="en-US" sz="32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38200" y="4572000"/>
            <a:ext cx="7639050" cy="1383677"/>
          </a:xfrm>
          <a:prstGeom prst="rect">
            <a:avLst/>
          </a:prstGeom>
        </p:spPr>
      </p:pic>
      <p:pic>
        <p:nvPicPr>
          <p:cNvPr id="4" name="Picture 3"/>
          <p:cNvPicPr>
            <a:picLocks noChangeAspect="1"/>
          </p:cNvPicPr>
          <p:nvPr/>
        </p:nvPicPr>
        <p:blipFill>
          <a:blip r:embed="rId4"/>
          <a:stretch>
            <a:fillRect/>
          </a:stretch>
        </p:blipFill>
        <p:spPr>
          <a:xfrm>
            <a:off x="838200" y="1905000"/>
            <a:ext cx="7764977" cy="2590800"/>
          </a:xfrm>
          <a:prstGeom prst="rect">
            <a:avLst/>
          </a:prstGeom>
        </p:spPr>
      </p:pic>
      <p:sp>
        <p:nvSpPr>
          <p:cNvPr id="6" name="TextBox 5"/>
          <p:cNvSpPr txBox="1"/>
          <p:nvPr/>
        </p:nvSpPr>
        <p:spPr>
          <a:xfrm>
            <a:off x="838200" y="5955677"/>
            <a:ext cx="6971450" cy="646331"/>
          </a:xfrm>
          <a:prstGeom prst="rect">
            <a:avLst/>
          </a:prstGeom>
          <a:noFill/>
        </p:spPr>
        <p:txBody>
          <a:bodyPr wrap="square" rtlCol="0">
            <a:spAutoFit/>
          </a:bodyPr>
          <a:lstStyle/>
          <a:p>
            <a:r>
              <a:rPr lang="en-US" i="1" dirty="0" smtClean="0">
                <a:latin typeface="Times New Roman" panose="02020603050405020304" pitchFamily="18" charset="0"/>
                <a:cs typeface="Times New Roman" panose="02020603050405020304" pitchFamily="18" charset="0"/>
              </a:rPr>
              <a:t>Source: Initial </a:t>
            </a:r>
            <a:r>
              <a:rPr lang="en-US" i="1" dirty="0">
                <a:latin typeface="Times New Roman" panose="02020603050405020304" pitchFamily="18" charset="0"/>
                <a:cs typeface="Times New Roman" panose="02020603050405020304" pitchFamily="18" charset="0"/>
              </a:rPr>
              <a:t>Public Offerings: Updated Statistics </a:t>
            </a:r>
          </a:p>
          <a:p>
            <a:r>
              <a:rPr lang="en-US" i="1" dirty="0">
                <a:latin typeface="Times New Roman" panose="02020603050405020304" pitchFamily="18" charset="0"/>
                <a:cs typeface="Times New Roman" panose="02020603050405020304" pitchFamily="18" charset="0"/>
              </a:rPr>
              <a:t>Jay R. Ritter </a:t>
            </a:r>
          </a:p>
        </p:txBody>
      </p:sp>
    </p:spTree>
    <p:extLst>
      <p:ext uri="{BB962C8B-B14F-4D97-AF65-F5344CB8AC3E}">
        <p14:creationId xmlns:p14="http://schemas.microsoft.com/office/powerpoint/2010/main" val="804364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1295400"/>
          </a:xfrm>
        </p:spPr>
        <p:txBody>
          <a:bodyPr>
            <a:normAutofit fontScale="85000" lnSpcReduction="20000"/>
          </a:bodyPr>
          <a:lstStyle/>
          <a:p>
            <a:pPr marL="0" indent="0">
              <a:buNone/>
            </a:pPr>
            <a:r>
              <a:rPr lang="en-US" sz="2400" dirty="0">
                <a:latin typeface="Times New Roman" panose="02020603050405020304" pitchFamily="18" charset="0"/>
                <a:cs typeface="Times New Roman" panose="02020603050405020304" pitchFamily="18" charset="0"/>
              </a:rPr>
              <a:t>“the informational disadvantages to the less informed public proved harmful”</a:t>
            </a:r>
          </a:p>
          <a:p>
            <a:pPr marL="0" indent="0">
              <a:buNone/>
            </a:pP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[Darrell E.] </a:t>
            </a:r>
            <a:r>
              <a:rPr lang="en-US" sz="2400" dirty="0" err="1" smtClean="0">
                <a:latin typeface="Times New Roman" panose="02020603050405020304" pitchFamily="18" charset="0"/>
                <a:cs typeface="Times New Roman" panose="02020603050405020304" pitchFamily="18" charset="0"/>
              </a:rPr>
              <a:t>Issa</a:t>
            </a:r>
            <a:r>
              <a:rPr lang="en-US" sz="2400" dirty="0" smtClean="0">
                <a:latin typeface="Times New Roman" panose="02020603050405020304" pitchFamily="18" charset="0"/>
                <a:cs typeface="Times New Roman" panose="02020603050405020304" pitchFamily="18" charset="0"/>
              </a:rPr>
              <a:t> [head of the House Oversight and Government Reform Committee] wrote in a June 19 2012 letter that in the case of Facebook’s IPO </a:t>
            </a:r>
            <a:endParaRPr lang="en-US"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04800" y="2743200"/>
            <a:ext cx="8553122" cy="4114800"/>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0"/>
            <a:ext cx="2124075"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85800" y="609600"/>
            <a:ext cx="5638800" cy="76199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smtClean="0">
                <a:latin typeface="Times New Roman" panose="02020603050405020304" pitchFamily="18" charset="0"/>
                <a:cs typeface="Times New Roman" panose="02020603050405020304" pitchFamily="18" charset="0"/>
              </a:rPr>
              <a:t>The Aftermath of the Facebook IPO</a:t>
            </a:r>
          </a:p>
        </p:txBody>
      </p:sp>
    </p:spTree>
    <p:extLst>
      <p:ext uri="{BB962C8B-B14F-4D97-AF65-F5344CB8AC3E}">
        <p14:creationId xmlns:p14="http://schemas.microsoft.com/office/powerpoint/2010/main" val="3436338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38400"/>
            <a:ext cx="8229600" cy="914400"/>
          </a:xfrm>
        </p:spPr>
        <p:txBody>
          <a:bodyPr>
            <a:normAutofit/>
          </a:bodyPr>
          <a:lstStyle/>
          <a:p>
            <a:pPr marL="0" indent="0" algn="ctr">
              <a:buNone/>
            </a:pPr>
            <a:r>
              <a:rPr lang="en-US" sz="3900" b="1" dirty="0" smtClean="0">
                <a:solidFill>
                  <a:schemeClr val="bg1"/>
                </a:solidFill>
              </a:rPr>
              <a:t>IPO Trading Simulation</a:t>
            </a:r>
            <a:endParaRPr lang="en-US" sz="3900" b="1" dirty="0">
              <a:solidFill>
                <a:schemeClr val="bg1"/>
              </a:solidFill>
            </a:endParaRPr>
          </a:p>
        </p:txBody>
      </p:sp>
    </p:spTree>
    <p:extLst>
      <p:ext uri="{BB962C8B-B14F-4D97-AF65-F5344CB8AC3E}">
        <p14:creationId xmlns:p14="http://schemas.microsoft.com/office/powerpoint/2010/main" val="3895141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534400" cy="6629400"/>
          </a:xfrm>
        </p:spPr>
        <p:txBody>
          <a:bodyPr>
            <a:normAutofit fontScale="70000" lnSpcReduction="20000"/>
          </a:bodyPr>
          <a:lstStyle/>
          <a:p>
            <a:pPr marL="0" indent="0" algn="ctr">
              <a:buNone/>
            </a:pPr>
            <a:r>
              <a:rPr lang="en-US" sz="4600" i="1" dirty="0" smtClean="0">
                <a:latin typeface="Times New Roman" panose="02020603050405020304" pitchFamily="18" charset="0"/>
                <a:cs typeface="Times New Roman" panose="02020603050405020304" pitchFamily="18" charset="0"/>
              </a:rPr>
              <a:t>Instructions</a:t>
            </a:r>
          </a:p>
          <a:p>
            <a:pPr marL="0" indent="0" algn="ctr">
              <a:buNone/>
            </a:pPr>
            <a:endParaRPr lang="en-US" i="1" dirty="0" smtClean="0"/>
          </a:p>
          <a:p>
            <a:pPr marL="0" indent="0">
              <a:buNone/>
            </a:pPr>
            <a:r>
              <a:rPr lang="en-US" dirty="0" smtClean="0">
                <a:latin typeface="Times New Roman" panose="02020603050405020304" pitchFamily="18" charset="0"/>
                <a:cs typeface="Times New Roman" panose="02020603050405020304" pitchFamily="18" charset="0"/>
              </a:rPr>
              <a:t>You have the opportunity to invest a total of $40 million in four </a:t>
            </a:r>
            <a:r>
              <a:rPr lang="en-US" dirty="0">
                <a:latin typeface="Times New Roman" panose="02020603050405020304" pitchFamily="18" charset="0"/>
                <a:cs typeface="Times New Roman" panose="02020603050405020304" pitchFamily="18" charset="0"/>
              </a:rPr>
              <a:t>IPO </a:t>
            </a:r>
            <a:r>
              <a:rPr lang="en-US" dirty="0" smtClean="0">
                <a:latin typeface="Times New Roman" panose="02020603050405020304" pitchFamily="18" charset="0"/>
                <a:cs typeface="Times New Roman" panose="02020603050405020304" pitchFamily="18" charset="0"/>
              </a:rPr>
              <a:t>firms. </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u="sng" dirty="0" smtClean="0">
                <a:latin typeface="Times New Roman" panose="02020603050405020304" pitchFamily="18" charset="0"/>
                <a:cs typeface="Times New Roman" panose="02020603050405020304" pitchFamily="18" charset="0"/>
              </a:rPr>
              <a:t>Demand</a:t>
            </a:r>
          </a:p>
          <a:p>
            <a:pPr marL="0" indent="0">
              <a:buNone/>
            </a:pPr>
            <a:r>
              <a:rPr lang="en-US" dirty="0" smtClean="0">
                <a:latin typeface="Times New Roman" panose="02020603050405020304" pitchFamily="18" charset="0"/>
                <a:cs typeface="Times New Roman" panose="02020603050405020304" pitchFamily="18" charset="0"/>
              </a:rPr>
              <a:t>For each </a:t>
            </a:r>
            <a:r>
              <a:rPr lang="en-US" dirty="0">
                <a:latin typeface="Times New Roman" panose="02020603050405020304" pitchFamily="18" charset="0"/>
                <a:cs typeface="Times New Roman" panose="02020603050405020304" pitchFamily="18" charset="0"/>
              </a:rPr>
              <a:t>IPO firm </a:t>
            </a:r>
            <a:r>
              <a:rPr lang="en-US" dirty="0" smtClean="0">
                <a:latin typeface="Times New Roman" panose="02020603050405020304" pitchFamily="18" charset="0"/>
                <a:cs typeface="Times New Roman" panose="02020603050405020304" pitchFamily="18" charset="0"/>
              </a:rPr>
              <a:t>you need to decide whether or not to invest $</a:t>
            </a:r>
            <a:r>
              <a:rPr lang="en-US" dirty="0">
                <a:latin typeface="Times New Roman" panose="02020603050405020304" pitchFamily="18" charset="0"/>
                <a:cs typeface="Times New Roman" panose="02020603050405020304" pitchFamily="18" charset="0"/>
              </a:rPr>
              <a:t>10 million in the IPO </a:t>
            </a:r>
            <a:r>
              <a:rPr lang="en-US" dirty="0" smtClean="0">
                <a:latin typeface="Times New Roman" panose="02020603050405020304" pitchFamily="18" charset="0"/>
                <a:cs typeface="Times New Roman" panose="02020603050405020304" pitchFamily="18" charset="0"/>
              </a:rPr>
              <a:t>firm. If you choose not to invest in a particular IPO then your money is kept in a zero interest bank account.</a:t>
            </a:r>
            <a:endParaRPr lang="en-US" dirty="0">
              <a:latin typeface="Times New Roman" panose="02020603050405020304" pitchFamily="18" charset="0"/>
              <a:cs typeface="Times New Roman" panose="02020603050405020304" pitchFamily="18" charset="0"/>
            </a:endParaRPr>
          </a:p>
          <a:p>
            <a:pPr marL="0" indent="0">
              <a:buNone/>
            </a:pPr>
            <a:endParaRPr lang="en-US" u="sng" dirty="0" smtClean="0">
              <a:latin typeface="Times New Roman" panose="02020603050405020304" pitchFamily="18" charset="0"/>
              <a:cs typeface="Times New Roman" panose="02020603050405020304" pitchFamily="18" charset="0"/>
            </a:endParaRPr>
          </a:p>
          <a:p>
            <a:pPr marL="0" indent="0">
              <a:buNone/>
            </a:pPr>
            <a:r>
              <a:rPr lang="en-US" u="sng" dirty="0" smtClean="0">
                <a:latin typeface="Times New Roman" panose="02020603050405020304" pitchFamily="18" charset="0"/>
                <a:cs typeface="Times New Roman" panose="02020603050405020304" pitchFamily="18" charset="0"/>
              </a:rPr>
              <a:t>Allocation</a:t>
            </a:r>
            <a:endParaRPr lang="en-US" u="sng"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Each IPO </a:t>
            </a:r>
            <a:r>
              <a:rPr lang="en-US" dirty="0">
                <a:latin typeface="Times New Roman" panose="02020603050405020304" pitchFamily="18" charset="0"/>
                <a:cs typeface="Times New Roman" panose="02020603050405020304" pitchFamily="18" charset="0"/>
              </a:rPr>
              <a:t>firm is raising up to </a:t>
            </a:r>
            <a:r>
              <a:rPr lang="en-US" dirty="0" smtClean="0">
                <a:latin typeface="Times New Roman" panose="02020603050405020304" pitchFamily="18" charset="0"/>
                <a:cs typeface="Times New Roman" panose="02020603050405020304" pitchFamily="18" charset="0"/>
              </a:rPr>
              <a:t>$20 </a:t>
            </a:r>
            <a:r>
              <a:rPr lang="en-US" dirty="0">
                <a:latin typeface="Times New Roman" panose="02020603050405020304" pitchFamily="18" charset="0"/>
                <a:cs typeface="Times New Roman" panose="02020603050405020304" pitchFamily="18" charset="0"/>
              </a:rPr>
              <a:t>million. You will get your share allocation out of the </a:t>
            </a:r>
            <a:r>
              <a:rPr lang="en-US" b="1" u="sng" dirty="0">
                <a:latin typeface="Times New Roman" panose="02020603050405020304" pitchFamily="18" charset="0"/>
                <a:cs typeface="Times New Roman" panose="02020603050405020304" pitchFamily="18" charset="0"/>
              </a:rPr>
              <a:t>total</a:t>
            </a:r>
            <a:r>
              <a:rPr lang="en-US" dirty="0">
                <a:latin typeface="Times New Roman" panose="02020603050405020304" pitchFamily="18" charset="0"/>
                <a:cs typeface="Times New Roman" panose="02020603050405020304" pitchFamily="18" charset="0"/>
              </a:rPr>
              <a:t> allocation demand submitted by all investors. </a:t>
            </a:r>
          </a:p>
          <a:p>
            <a:r>
              <a:rPr lang="en-US" dirty="0">
                <a:latin typeface="Times New Roman" panose="02020603050405020304" pitchFamily="18" charset="0"/>
                <a:cs typeface="Times New Roman" panose="02020603050405020304" pitchFamily="18" charset="0"/>
              </a:rPr>
              <a:t>For example, if total demand is for </a:t>
            </a:r>
            <a:r>
              <a:rPr lang="en-US" dirty="0" smtClean="0">
                <a:latin typeface="Times New Roman" panose="02020603050405020304" pitchFamily="18" charset="0"/>
                <a:cs typeface="Times New Roman" panose="02020603050405020304" pitchFamily="18" charset="0"/>
              </a:rPr>
              <a:t>$50 </a:t>
            </a:r>
            <a:r>
              <a:rPr lang="en-US" dirty="0">
                <a:latin typeface="Times New Roman" panose="02020603050405020304" pitchFamily="18" charset="0"/>
                <a:cs typeface="Times New Roman" panose="02020603050405020304" pitchFamily="18" charset="0"/>
              </a:rPr>
              <a:t>million and you have requested $10 million then your </a:t>
            </a:r>
            <a:r>
              <a:rPr lang="en-US" dirty="0" smtClean="0">
                <a:latin typeface="Times New Roman" panose="02020603050405020304" pitchFamily="18" charset="0"/>
                <a:cs typeface="Times New Roman" panose="02020603050405020304" pitchFamily="18" charset="0"/>
              </a:rPr>
              <a:t>demand represents one fifth (or 20%) of total demand and your allocation will therefore be</a:t>
            </a:r>
            <a:endParaRPr lang="en-US" dirty="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$20 </a:t>
            </a:r>
            <a:r>
              <a:rPr lang="en-US" dirty="0">
                <a:latin typeface="Times New Roman" panose="02020603050405020304" pitchFamily="18" charset="0"/>
                <a:cs typeface="Times New Roman" panose="02020603050405020304" pitchFamily="18" charset="0"/>
              </a:rPr>
              <a:t>x </a:t>
            </a:r>
            <a:r>
              <a:rPr lang="en-US" dirty="0" smtClean="0">
                <a:latin typeface="Times New Roman" panose="02020603050405020304" pitchFamily="18" charset="0"/>
                <a:cs typeface="Times New Roman" panose="02020603050405020304" pitchFamily="18" charset="0"/>
              </a:rPr>
              <a:t>(20%)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million.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total demand is $20 million or lower you will receive the full amount of </a:t>
            </a:r>
            <a:r>
              <a:rPr lang="en-US" dirty="0" smtClean="0">
                <a:latin typeface="Times New Roman" panose="02020603050405020304" pitchFamily="18" charset="0"/>
                <a:cs typeface="Times New Roman" panose="02020603050405020304" pitchFamily="18" charset="0"/>
              </a:rPr>
              <a:t>shares you have asked for.</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0119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3671888" cy="38373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6" name="Picture 4" descr="http://www.suzannesutton.com/_borders/secret___whis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935" y="4953000"/>
            <a:ext cx="1061070" cy="1079399"/>
          </a:xfrm>
          <a:prstGeom prst="rect">
            <a:avLst/>
          </a:prstGeom>
          <a:noFill/>
          <a:extLst>
            <a:ext uri="{909E8E84-426E-40dd-AFC4-6F175D3DCCD1}">
              <a14:hiddenFill xmlns="" xmlns:a14="http://schemas.microsoft.com/office/drawing/2010/main">
                <a:solidFill>
                  <a:srgbClr val="FFFFFF"/>
                </a:solidFill>
              </a14:hiddenFill>
            </a:ext>
          </a:extLst>
        </p:spPr>
      </p:pic>
      <p:pic>
        <p:nvPicPr>
          <p:cNvPr id="18438" name="Picture 6" descr="https://lh4.googleusercontent.com/-LLdGDCkpI3Y/TrdKkBSg8DI/AAAAAAAAAzo/IS8iK4eCnZE/announcement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838200"/>
            <a:ext cx="1485900" cy="160972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Freeform 7"/>
          <p:cNvSpPr/>
          <p:nvPr/>
        </p:nvSpPr>
        <p:spPr>
          <a:xfrm>
            <a:off x="6004130" y="1126364"/>
            <a:ext cx="1502316" cy="1113218"/>
          </a:xfrm>
          <a:custGeom>
            <a:avLst/>
            <a:gdLst>
              <a:gd name="connsiteX0" fmla="*/ 807522 w 1094040"/>
              <a:gd name="connsiteY0" fmla="*/ 4854 h 931130"/>
              <a:gd name="connsiteX1" fmla="*/ 760020 w 1094040"/>
              <a:gd name="connsiteY1" fmla="*/ 40480 h 931130"/>
              <a:gd name="connsiteX2" fmla="*/ 249381 w 1094040"/>
              <a:gd name="connsiteY2" fmla="*/ 301737 h 931130"/>
              <a:gd name="connsiteX3" fmla="*/ 1092530 w 1094040"/>
              <a:gd name="connsiteY3" fmla="*/ 432366 h 931130"/>
              <a:gd name="connsiteX4" fmla="*/ 0 w 1094040"/>
              <a:gd name="connsiteY4" fmla="*/ 931130 h 93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40" h="931130">
                <a:moveTo>
                  <a:pt x="807522" y="4854"/>
                </a:moveTo>
                <a:cubicBezTo>
                  <a:pt x="830282" y="-2073"/>
                  <a:pt x="853043" y="-9000"/>
                  <a:pt x="760020" y="40480"/>
                </a:cubicBezTo>
                <a:cubicBezTo>
                  <a:pt x="666997" y="89960"/>
                  <a:pt x="193963" y="236423"/>
                  <a:pt x="249381" y="301737"/>
                </a:cubicBezTo>
                <a:cubicBezTo>
                  <a:pt x="304799" y="367051"/>
                  <a:pt x="1134093" y="327467"/>
                  <a:pt x="1092530" y="432366"/>
                </a:cubicBezTo>
                <a:cubicBezTo>
                  <a:pt x="1050967" y="537265"/>
                  <a:pt x="525483" y="734197"/>
                  <a:pt x="0" y="931130"/>
                </a:cubicBezTo>
              </a:path>
            </a:pathLst>
          </a:custGeom>
          <a:noFill/>
          <a:ln w="4445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1752601" y="4152900"/>
            <a:ext cx="4800600" cy="419100"/>
          </a:xfrm>
          <a:prstGeom prst="wedgeEllipseCallout">
            <a:avLst>
              <a:gd name="adj1" fmla="val -43227"/>
              <a:gd name="adj2" fmla="val 173105"/>
            </a:avLst>
          </a:prstGeom>
          <a:noFill/>
          <a:ln w="44450">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0" name="Picture 8" descr="http://blogs.orange-business.com/enterprising-business/data%20-%20%C2%A9%20lucadp%20-%20Fotolia.c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1524000" cy="1519608"/>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6553200" y="2514600"/>
            <a:ext cx="2286000" cy="1138773"/>
          </a:xfrm>
          <a:prstGeom prst="rect">
            <a:avLst/>
          </a:prstGeom>
          <a:noFill/>
        </p:spPr>
        <p:txBody>
          <a:bodyPr wrap="square" rtlCol="0">
            <a:spAutoFit/>
          </a:bodyPr>
          <a:lstStyle/>
          <a:p>
            <a:pPr algn="ctr"/>
            <a:r>
              <a:rPr lang="en-US" sz="3200" i="1" dirty="0" smtClean="0">
                <a:latin typeface="Algerian" pitchFamily="82" charset="0"/>
              </a:rPr>
              <a:t>Publicly</a:t>
            </a:r>
          </a:p>
          <a:p>
            <a:pPr algn="ctr"/>
            <a:r>
              <a:rPr lang="en-US" i="1" dirty="0" smtClean="0"/>
              <a:t> disclosed information (Prospectus)</a:t>
            </a:r>
            <a:endParaRPr lang="en-US" i="1" dirty="0"/>
          </a:p>
        </p:txBody>
      </p:sp>
      <p:sp>
        <p:nvSpPr>
          <p:cNvPr id="17" name="TextBox 16"/>
          <p:cNvSpPr txBox="1"/>
          <p:nvPr/>
        </p:nvSpPr>
        <p:spPr>
          <a:xfrm>
            <a:off x="2454234" y="5170625"/>
            <a:ext cx="1981200" cy="861774"/>
          </a:xfrm>
          <a:prstGeom prst="rect">
            <a:avLst/>
          </a:prstGeom>
          <a:noFill/>
        </p:spPr>
        <p:txBody>
          <a:bodyPr wrap="square" rtlCol="0">
            <a:spAutoFit/>
          </a:bodyPr>
          <a:lstStyle/>
          <a:p>
            <a:pPr algn="ctr"/>
            <a:r>
              <a:rPr lang="en-US" sz="3200" b="1" i="1" dirty="0" smtClean="0">
                <a:latin typeface="Bradley Hand ITC" pitchFamily="66" charset="0"/>
              </a:rPr>
              <a:t>Private</a:t>
            </a:r>
          </a:p>
          <a:p>
            <a:pPr algn="ctr"/>
            <a:r>
              <a:rPr lang="en-US" i="1" dirty="0" smtClean="0"/>
              <a:t> research</a:t>
            </a:r>
            <a:endParaRPr lang="en-US" i="1" dirty="0"/>
          </a:p>
        </p:txBody>
      </p:sp>
      <p:sp>
        <p:nvSpPr>
          <p:cNvPr id="2" name="Rectangle 1"/>
          <p:cNvSpPr/>
          <p:nvPr/>
        </p:nvSpPr>
        <p:spPr>
          <a:xfrm>
            <a:off x="2345951" y="273652"/>
            <a:ext cx="4178965" cy="523220"/>
          </a:xfrm>
          <a:prstGeom prst="rect">
            <a:avLst/>
          </a:prstGeom>
        </p:spPr>
        <p:txBody>
          <a:bodyPr wrap="none">
            <a:spAutoFit/>
          </a:bodyPr>
          <a:lstStyle/>
          <a:p>
            <a:r>
              <a:rPr lang="en-US" sz="2800" dirty="0" smtClean="0">
                <a:latin typeface="Times New Roman" panose="02020603050405020304" pitchFamily="18" charset="0"/>
                <a:cs typeface="Times New Roman" panose="02020603050405020304" pitchFamily="18" charset="0"/>
              </a:rPr>
              <a:t>Public and Proprietary Data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228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marL="0" indent="0" algn="ctr">
              <a:buNone/>
            </a:pPr>
            <a:r>
              <a:rPr lang="en-US" b="1" u="sng" dirty="0" smtClean="0"/>
              <a:t>Investment Sheet</a:t>
            </a:r>
          </a:p>
        </p:txBody>
      </p:sp>
      <p:pic>
        <p:nvPicPr>
          <p:cNvPr id="2" name="Picture 1"/>
          <p:cNvPicPr>
            <a:picLocks noChangeAspect="1"/>
          </p:cNvPicPr>
          <p:nvPr/>
        </p:nvPicPr>
        <p:blipFill>
          <a:blip r:embed="rId2"/>
          <a:stretch>
            <a:fillRect/>
          </a:stretch>
        </p:blipFill>
        <p:spPr>
          <a:xfrm>
            <a:off x="457200" y="1295400"/>
            <a:ext cx="8210550" cy="5038725"/>
          </a:xfrm>
          <a:prstGeom prst="rect">
            <a:avLst/>
          </a:prstGeom>
        </p:spPr>
      </p:pic>
    </p:spTree>
    <p:extLst>
      <p:ext uri="{BB962C8B-B14F-4D97-AF65-F5344CB8AC3E}">
        <p14:creationId xmlns:p14="http://schemas.microsoft.com/office/powerpoint/2010/main" val="474362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r>
              <a:rPr lang="en-US" sz="3600" dirty="0" smtClean="0">
                <a:latin typeface="Times New Roman" panose="02020603050405020304" pitchFamily="18" charset="0"/>
                <a:cs typeface="Times New Roman" panose="02020603050405020304" pitchFamily="18" charset="0"/>
              </a:rPr>
              <a:t>IPO Valuation </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First day </a:t>
            </a:r>
            <a:r>
              <a:rPr lang="en-US" sz="3600" dirty="0" smtClean="0">
                <a:latin typeface="Times New Roman" panose="02020603050405020304" pitchFamily="18" charset="0"/>
                <a:cs typeface="Times New Roman" panose="02020603050405020304" pitchFamily="18" charset="0"/>
              </a:rPr>
              <a:t>Returns</a:t>
            </a:r>
            <a:endParaRPr lang="en-US" sz="360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914400" y="3581400"/>
            <a:ext cx="3429000" cy="1371600"/>
          </a:xfrm>
          <a:prstGeom prst="rect">
            <a:avLst/>
          </a:prstGeom>
          <a:noFill/>
        </p:spPr>
        <p:txBody>
          <a:bodyPr vert="horz" lIns="91440" tIns="45720" rIns="91440" bIns="45720" rtlCol="0">
            <a:normAutofit fontScale="70000" lnSpcReduction="20000"/>
          </a:bodyPr>
          <a:lstStyle/>
          <a:p>
            <a:pPr marL="342900" lvl="0" indent="-342900" algn="ctr">
              <a:spcBef>
                <a:spcPct val="20000"/>
              </a:spcBef>
            </a:pPr>
            <a:r>
              <a:rPr lang="en-US" sz="4500" i="1" dirty="0" smtClean="0">
                <a:latin typeface="Times New Roman" panose="02020603050405020304" pitchFamily="18" charset="0"/>
                <a:cs typeface="Times New Roman" panose="02020603050405020304" pitchFamily="18" charset="0"/>
              </a:rPr>
              <a:t>Price risk</a:t>
            </a:r>
          </a:p>
          <a:p>
            <a:pPr marL="342900" lvl="0" indent="-342900" algn="ctr">
              <a:spcBef>
                <a:spcPct val="20000"/>
              </a:spcBef>
            </a:pPr>
            <a:r>
              <a:rPr lang="en-US" sz="3200" dirty="0" smtClean="0">
                <a:latin typeface="Times New Roman" panose="02020603050405020304" pitchFamily="18" charset="0"/>
                <a:cs typeface="Times New Roman" panose="02020603050405020304" pitchFamily="18" charset="0"/>
              </a:rPr>
              <a:t>The risk that that you are paying too much for the shares</a:t>
            </a:r>
            <a:endParaRPr kumimoji="0" lang="en-US" sz="3200" b="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724400" y="3581400"/>
            <a:ext cx="3581400" cy="1828800"/>
          </a:xfrm>
          <a:prstGeom prst="rect">
            <a:avLst/>
          </a:prstGeom>
          <a:noFill/>
        </p:spPr>
        <p:txBody>
          <a:bodyPr vert="horz" lIns="91440" tIns="45720" rIns="91440" bIns="45720" rtlCol="0">
            <a:normAutofit/>
          </a:bodyPr>
          <a:lstStyle/>
          <a:p>
            <a:pPr marL="342900" lvl="0" indent="-342900" algn="ctr">
              <a:spcBef>
                <a:spcPct val="20000"/>
              </a:spcBef>
            </a:pPr>
            <a:r>
              <a:rPr lang="en-US" sz="3000" i="1" noProof="0" dirty="0" smtClean="0">
                <a:latin typeface="Times New Roman" panose="02020603050405020304" pitchFamily="18" charset="0"/>
                <a:cs typeface="Times New Roman" panose="02020603050405020304" pitchFamily="18" charset="0"/>
              </a:rPr>
              <a:t>Allocation risk</a:t>
            </a:r>
          </a:p>
          <a:p>
            <a:pPr marL="342900" lvl="0" indent="-342900" algn="ctr">
              <a:spcBef>
                <a:spcPct val="20000"/>
              </a:spcBef>
            </a:pPr>
            <a:r>
              <a:rPr lang="en-US" sz="2200" noProof="0" dirty="0" smtClean="0">
                <a:latin typeface="Times New Roman" panose="02020603050405020304" pitchFamily="18" charset="0"/>
                <a:cs typeface="Times New Roman" panose="02020603050405020304" pitchFamily="18" charset="0"/>
              </a:rPr>
              <a:t>The risk of not being allocated shares when the IPO is oversubscribed</a:t>
            </a:r>
            <a:endParaRPr kumimoji="0" lang="en-US" sz="2200" b="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16386" name="Picture 2" descr="http://www.galleninsurance.com/wp-content/uploads/2011/03/Risk-Mana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22783"/>
            <a:ext cx="2476500" cy="18573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28069"/>
            <a:ext cx="7971312" cy="3250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descr="File:Groucho Mar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85" y="381000"/>
            <a:ext cx="789178" cy="9906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1828800" y="533400"/>
            <a:ext cx="60198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i="1" dirty="0">
                <a:latin typeface="Times New Roman" panose="02020603050405020304" pitchFamily="18" charset="0"/>
                <a:cs typeface="Times New Roman" panose="02020603050405020304" pitchFamily="18" charset="0"/>
              </a:rPr>
              <a:t>“I wouldn’t want to belong to any club that would accept me as a member</a:t>
            </a:r>
            <a:r>
              <a:rPr lang="en-US" sz="1800" i="1" dirty="0" smtClean="0">
                <a:latin typeface="Times New Roman" panose="02020603050405020304" pitchFamily="18" charset="0"/>
                <a:cs typeface="Times New Roman" panose="02020603050405020304" pitchFamily="18" charset="0"/>
              </a:rPr>
              <a:t>” Groucho Marx</a:t>
            </a:r>
            <a:endParaRPr lang="en-US" sz="1800" i="1" dirty="0">
              <a:latin typeface="Times New Roman" panose="02020603050405020304" pitchFamily="18" charset="0"/>
              <a:cs typeface="Times New Roman" panose="02020603050405020304" pitchFamily="18" charset="0"/>
            </a:endParaRPr>
          </a:p>
        </p:txBody>
      </p:sp>
      <p:sp>
        <p:nvSpPr>
          <p:cNvPr id="11" name="Content Placeholder 2"/>
          <p:cNvSpPr>
            <a:spLocks noGrp="1"/>
          </p:cNvSpPr>
          <p:nvPr>
            <p:ph idx="1"/>
          </p:nvPr>
        </p:nvSpPr>
        <p:spPr>
          <a:xfrm>
            <a:off x="1143000" y="1778334"/>
            <a:ext cx="7391400" cy="1143000"/>
          </a:xfrm>
          <a:noFill/>
        </p:spPr>
        <p:txBody>
          <a:bodyPr>
            <a:normAutofit lnSpcReduction="10000"/>
          </a:bodyPr>
          <a:lstStyle/>
          <a:p>
            <a:pPr>
              <a:buNone/>
            </a:pPr>
            <a:r>
              <a:rPr lang="en-US" sz="2400" i="1" dirty="0" smtClean="0">
                <a:latin typeface="Times New Roman" panose="02020603050405020304" pitchFamily="18" charset="0"/>
                <a:cs typeface="Times New Roman" panose="02020603050405020304" pitchFamily="18" charset="0"/>
              </a:rPr>
              <a:t>When you bid for an IPO and receive a large allocation then this means that it was probably not over-subscribed.</a:t>
            </a:r>
          </a:p>
        </p:txBody>
      </p:sp>
    </p:spTree>
    <p:extLst>
      <p:ext uri="{BB962C8B-B14F-4D97-AF65-F5344CB8AC3E}">
        <p14:creationId xmlns:p14="http://schemas.microsoft.com/office/powerpoint/2010/main" val="3477794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200577" cy="1983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609600" y="3352800"/>
            <a:ext cx="7467600" cy="1905000"/>
          </a:xfrm>
          <a:noFill/>
        </p:spPr>
        <p:txBody>
          <a:bodyPr>
            <a:normAutofit lnSpcReduction="10000"/>
          </a:bodyPr>
          <a:lstStyle/>
          <a:p>
            <a:pPr>
              <a:buNone/>
            </a:pPr>
            <a:r>
              <a:rPr lang="en-US" sz="2400" i="1" dirty="0" smtClean="0">
                <a:latin typeface="Times New Roman" panose="02020603050405020304" pitchFamily="18" charset="0"/>
                <a:cs typeface="Times New Roman" panose="02020603050405020304" pitchFamily="18" charset="0"/>
              </a:rPr>
              <a:t>If the winner’s curse is driving down the IPO prices, then allocation risk </a:t>
            </a:r>
            <a:r>
              <a:rPr lang="en-US" sz="2400" i="1" dirty="0" smtClean="0">
                <a:latin typeface="Times New Roman" panose="02020603050405020304" pitchFamily="18" charset="0"/>
                <a:cs typeface="Times New Roman" panose="02020603050405020304" pitchFamily="18" charset="0"/>
              </a:rPr>
              <a:t>matters.</a:t>
            </a:r>
            <a:endParaRPr lang="en-US" sz="2400" i="1" dirty="0" smtClean="0">
              <a:latin typeface="Times New Roman" panose="02020603050405020304" pitchFamily="18" charset="0"/>
              <a:cs typeface="Times New Roman" panose="02020603050405020304" pitchFamily="18" charset="0"/>
            </a:endParaRPr>
          </a:p>
          <a:p>
            <a:pPr>
              <a:buNone/>
            </a:pPr>
            <a:r>
              <a:rPr lang="en-US" sz="2400" i="1" dirty="0" smtClean="0">
                <a:latin typeface="Times New Roman" panose="02020603050405020304" pitchFamily="18" charset="0"/>
                <a:cs typeface="Times New Roman" panose="02020603050405020304" pitchFamily="18" charset="0"/>
              </a:rPr>
              <a:t>We should </a:t>
            </a:r>
            <a:r>
              <a:rPr lang="en-US" sz="2400" i="1" dirty="0" smtClean="0">
                <a:latin typeface="Times New Roman" panose="02020603050405020304" pitchFamily="18" charset="0"/>
                <a:cs typeface="Times New Roman" panose="02020603050405020304" pitchFamily="18" charset="0"/>
              </a:rPr>
              <a:t>find an impact on </a:t>
            </a:r>
            <a:r>
              <a:rPr lang="en-US" sz="2400" i="1" dirty="0" smtClean="0">
                <a:latin typeface="Times New Roman" panose="02020603050405020304" pitchFamily="18" charset="0"/>
                <a:cs typeface="Times New Roman" panose="02020603050405020304" pitchFamily="18" charset="0"/>
              </a:rPr>
              <a:t>the expected </a:t>
            </a:r>
            <a:r>
              <a:rPr lang="en-US" sz="2400" i="1" dirty="0" smtClean="0">
                <a:latin typeface="Times New Roman" panose="02020603050405020304" pitchFamily="18" charset="0"/>
                <a:cs typeface="Times New Roman" panose="02020603050405020304" pitchFamily="18" charset="0"/>
              </a:rPr>
              <a:t>first day returns </a:t>
            </a:r>
            <a:r>
              <a:rPr lang="en-US" sz="2400" i="1" dirty="0">
                <a:latin typeface="Times New Roman" panose="02020603050405020304" pitchFamily="18" charset="0"/>
                <a:cs typeface="Times New Roman" panose="02020603050405020304" pitchFamily="18" charset="0"/>
              </a:rPr>
              <a:t>on </a:t>
            </a:r>
            <a:r>
              <a:rPr lang="en-US" sz="2400" i="1" dirty="0" smtClean="0">
                <a:latin typeface="Times New Roman" panose="02020603050405020304" pitchFamily="18" charset="0"/>
                <a:cs typeface="Times New Roman" panose="02020603050405020304" pitchFamily="18" charset="0"/>
              </a:rPr>
              <a:t>investment in IPOs after taking into account investors’ </a:t>
            </a:r>
            <a:r>
              <a:rPr lang="en-US" sz="2400" i="1" dirty="0" smtClean="0">
                <a:latin typeface="Times New Roman" panose="02020603050405020304" pitchFamily="18" charset="0"/>
                <a:cs typeface="Times New Roman" panose="02020603050405020304" pitchFamily="18" charset="0"/>
              </a:rPr>
              <a:t>allocations</a:t>
            </a:r>
            <a:endParaRPr lang="en-US" sz="24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99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438400"/>
            <a:ext cx="3276600" cy="765175"/>
          </a:xfrm>
        </p:spPr>
        <p:txBody>
          <a:bodyPr>
            <a:normAutofit/>
          </a:bodyPr>
          <a:lstStyle/>
          <a:p>
            <a:r>
              <a:rPr lang="en-US" sz="3200" b="1" dirty="0" smtClean="0">
                <a:latin typeface="Times New Roman" panose="02020603050405020304" pitchFamily="18" charset="0"/>
                <a:cs typeface="Times New Roman" panose="02020603050405020304" pitchFamily="18" charset="0"/>
              </a:rPr>
              <a:t>Introduction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90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99" y="990600"/>
            <a:ext cx="6866002" cy="5014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5800" y="457200"/>
            <a:ext cx="7467600" cy="609600"/>
          </a:xfrm>
          <a:noFill/>
        </p:spPr>
        <p:txBody>
          <a:bodyPr>
            <a:normAutofit/>
          </a:bodyPr>
          <a:lstStyle/>
          <a:p>
            <a:pPr algn="ctr">
              <a:buNone/>
            </a:pPr>
            <a:r>
              <a:rPr lang="en-US" sz="2400" i="1" dirty="0" smtClean="0">
                <a:latin typeface="Times New Roman" panose="02020603050405020304" pitchFamily="18" charset="0"/>
                <a:cs typeface="Times New Roman" panose="02020603050405020304" pitchFamily="18" charset="0"/>
              </a:rPr>
              <a:t>IPO Returns – some evidence</a:t>
            </a:r>
          </a:p>
        </p:txBody>
      </p:sp>
      <p:sp>
        <p:nvSpPr>
          <p:cNvPr id="2" name="TextBox 1"/>
          <p:cNvSpPr txBox="1"/>
          <p:nvPr/>
        </p:nvSpPr>
        <p:spPr>
          <a:xfrm>
            <a:off x="685800" y="6172200"/>
            <a:ext cx="6858000"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Amihud</a:t>
            </a:r>
            <a:r>
              <a:rPr lang="en-US" dirty="0" smtClean="0">
                <a:latin typeface="Times New Roman" panose="02020603050405020304" pitchFamily="18" charset="0"/>
                <a:cs typeface="Times New Roman" panose="02020603050405020304" pitchFamily="18" charset="0"/>
              </a:rPr>
              <a:t> et al. (1995)</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4825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24748"/>
            <a:ext cx="8664436" cy="6428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81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23574"/>
            <a:ext cx="8001000" cy="57698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685800" y="228600"/>
            <a:ext cx="7467600" cy="609600"/>
          </a:xfrm>
          <a:noFill/>
        </p:spPr>
        <p:txBody>
          <a:bodyPr>
            <a:normAutofit/>
          </a:bodyPr>
          <a:lstStyle/>
          <a:p>
            <a:pPr algn="ctr">
              <a:buNone/>
            </a:pPr>
            <a:r>
              <a:rPr lang="en-US" sz="2400" i="1" dirty="0" smtClean="0">
                <a:latin typeface="Times New Roman" panose="02020603050405020304" pitchFamily="18" charset="0"/>
                <a:cs typeface="Times New Roman" panose="02020603050405020304" pitchFamily="18" charset="0"/>
              </a:rPr>
              <a:t>Allocation-Weighted returns</a:t>
            </a:r>
          </a:p>
        </p:txBody>
      </p:sp>
    </p:spTree>
    <p:extLst>
      <p:ext uri="{BB962C8B-B14F-4D97-AF65-F5344CB8AC3E}">
        <p14:creationId xmlns:p14="http://schemas.microsoft.com/office/powerpoint/2010/main" val="1373286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884904"/>
            <a:ext cx="7639877" cy="5668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529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63" y="274638"/>
            <a:ext cx="8229600" cy="715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 Growth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066800"/>
            <a:ext cx="8610600" cy="1524000"/>
          </a:xfrm>
        </p:spPr>
        <p:txBody>
          <a:bodyPr>
            <a:normAutofit fontScale="70000" lnSpcReduction="20000"/>
          </a:bodyPr>
          <a:lstStyle/>
          <a:p>
            <a:r>
              <a:rPr lang="en-US" dirty="0" smtClean="0">
                <a:latin typeface="Times New Roman" panose="02020603050405020304" pitchFamily="18" charset="0"/>
                <a:cs typeface="Times New Roman" panose="02020603050405020304" pitchFamily="18" charset="0"/>
              </a:rPr>
              <a:t>Growth can be obtained through expanding </a:t>
            </a:r>
            <a:r>
              <a:rPr lang="en-US" i="1" dirty="0" smtClean="0">
                <a:latin typeface="Times New Roman" panose="02020603050405020304" pitchFamily="18" charset="0"/>
                <a:cs typeface="Times New Roman" panose="02020603050405020304" pitchFamily="18" charset="0"/>
              </a:rPr>
              <a:t>organic</a:t>
            </a:r>
            <a:r>
              <a:rPr lang="en-US" dirty="0" smtClean="0">
                <a:latin typeface="Times New Roman" panose="02020603050405020304" pitchFamily="18" charset="0"/>
                <a:cs typeface="Times New Roman" panose="02020603050405020304" pitchFamily="18" charset="0"/>
              </a:rPr>
              <a:t> and </a:t>
            </a:r>
            <a:r>
              <a:rPr lang="en-US" i="1" dirty="0" smtClean="0">
                <a:latin typeface="Times New Roman" panose="02020603050405020304" pitchFamily="18" charset="0"/>
                <a:cs typeface="Times New Roman" panose="02020603050405020304" pitchFamily="18" charset="0"/>
              </a:rPr>
              <a:t>inorganic</a:t>
            </a:r>
            <a:r>
              <a:rPr lang="en-US" dirty="0" smtClean="0">
                <a:latin typeface="Times New Roman" panose="02020603050405020304" pitchFamily="18" charset="0"/>
                <a:cs typeface="Times New Roman" panose="02020603050405020304" pitchFamily="18" charset="0"/>
              </a:rPr>
              <a:t> growth</a:t>
            </a:r>
          </a:p>
          <a:p>
            <a:r>
              <a:rPr lang="en-US" b="1" dirty="0" smtClean="0">
                <a:latin typeface="Times New Roman" panose="02020603050405020304" pitchFamily="18" charset="0"/>
                <a:cs typeface="Times New Roman" panose="02020603050405020304" pitchFamily="18" charset="0"/>
              </a:rPr>
              <a:t>Organic </a:t>
            </a:r>
            <a:r>
              <a:rPr lang="en-US" b="1" dirty="0">
                <a:latin typeface="Times New Roman" panose="02020603050405020304" pitchFamily="18" charset="0"/>
                <a:cs typeface="Times New Roman" panose="02020603050405020304" pitchFamily="18" charset="0"/>
              </a:rPr>
              <a:t>growth</a:t>
            </a:r>
            <a:r>
              <a:rPr lang="en-US" dirty="0">
                <a:latin typeface="Times New Roman" panose="02020603050405020304" pitchFamily="18" charset="0"/>
                <a:cs typeface="Times New Roman" panose="02020603050405020304" pitchFamily="18" charset="0"/>
              </a:rPr>
              <a:t> is the process of business expansion by increased output, customer base expansion, or new product development, as opposed to mergers and acquisitions, which is inorganic </a:t>
            </a:r>
            <a:r>
              <a:rPr lang="en-US" b="1" dirty="0">
                <a:latin typeface="Times New Roman" panose="02020603050405020304" pitchFamily="18" charset="0"/>
                <a:cs typeface="Times New Roman" panose="02020603050405020304" pitchFamily="18" charset="0"/>
              </a:rPr>
              <a:t>growth</a:t>
            </a:r>
            <a:r>
              <a:rPr lang="en-US" dirty="0">
                <a:latin typeface="Times New Roman" panose="02020603050405020304" pitchFamily="18" charset="0"/>
                <a:cs typeface="Times New Roman" panose="02020603050405020304" pitchFamily="18" charset="0"/>
              </a:rPr>
              <a:t>.</a:t>
            </a:r>
          </a:p>
          <a:p>
            <a:pPr marL="0" indent="0">
              <a:buNone/>
            </a:pPr>
            <a:endParaRPr lang="en-US" dirty="0" smtClean="0"/>
          </a:p>
        </p:txBody>
      </p:sp>
      <p:sp>
        <p:nvSpPr>
          <p:cNvPr id="5" name="Content Placeholder 2"/>
          <p:cNvSpPr txBox="1">
            <a:spLocks/>
          </p:cNvSpPr>
          <p:nvPr/>
        </p:nvSpPr>
        <p:spPr>
          <a:xfrm>
            <a:off x="456363" y="3124200"/>
            <a:ext cx="3815025" cy="264318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Corporations often expand operations in new directions through inorganic growth and the acquisitions of new emerging technologies, ventures, and brands</a:t>
            </a:r>
          </a:p>
          <a:p>
            <a:pPr marL="0" indent="0">
              <a:buFont typeface="Arial" pitchFamily="34" charset="0"/>
              <a:buNone/>
            </a:pPr>
            <a:endParaRPr lang="en-US" dirty="0" smtClean="0"/>
          </a:p>
        </p:txBody>
      </p:sp>
      <p:pic>
        <p:nvPicPr>
          <p:cNvPr id="6" name="Picture 5"/>
          <p:cNvPicPr>
            <a:picLocks noChangeAspect="1"/>
          </p:cNvPicPr>
          <p:nvPr/>
        </p:nvPicPr>
        <p:blipFill>
          <a:blip r:embed="rId3"/>
          <a:stretch>
            <a:fillRect/>
          </a:stretch>
        </p:blipFill>
        <p:spPr>
          <a:xfrm>
            <a:off x="4271388" y="2630156"/>
            <a:ext cx="4560352" cy="4102408"/>
          </a:xfrm>
          <a:prstGeom prst="rect">
            <a:avLst/>
          </a:prstGeom>
        </p:spPr>
      </p:pic>
    </p:spTree>
    <p:extLst>
      <p:ext uri="{BB962C8B-B14F-4D97-AF65-F5344CB8AC3E}">
        <p14:creationId xmlns:p14="http://schemas.microsoft.com/office/powerpoint/2010/main" val="425212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63" y="274638"/>
            <a:ext cx="8229600" cy="715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Financing Growth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066800"/>
            <a:ext cx="8610600" cy="1524000"/>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As expansions (economies of scale) becomes possible firms seek the required funds to meet their needs. </a:t>
            </a:r>
          </a:p>
          <a:p>
            <a:r>
              <a:rPr lang="en-US" dirty="0">
                <a:latin typeface="Times New Roman" panose="02020603050405020304" pitchFamily="18" charset="0"/>
                <a:cs typeface="Times New Roman" panose="02020603050405020304" pitchFamily="18" charset="0"/>
              </a:rPr>
              <a:t>The main alternatives for </a:t>
            </a:r>
            <a:r>
              <a:rPr lang="en-US" dirty="0" smtClean="0">
                <a:latin typeface="Times New Roman" panose="02020603050405020304" pitchFamily="18" charset="0"/>
                <a:cs typeface="Times New Roman" panose="02020603050405020304" pitchFamily="18" charset="0"/>
              </a:rPr>
              <a:t>funding are retained earnings, public securities and private equity and debt</a:t>
            </a:r>
            <a:endParaRPr lang="en-US" dirty="0">
              <a:latin typeface="Times New Roman" panose="02020603050405020304" pitchFamily="18" charset="0"/>
              <a:cs typeface="Times New Roman" panose="02020603050405020304" pitchFamily="18" charset="0"/>
            </a:endParaRPr>
          </a:p>
          <a:p>
            <a:endParaRPr lang="en-US" dirty="0"/>
          </a:p>
          <a:p>
            <a:pPr marL="0" indent="0">
              <a:buNone/>
            </a:pPr>
            <a:endParaRPr lang="en-US" dirty="0" smtClean="0"/>
          </a:p>
        </p:txBody>
      </p:sp>
      <p:pic>
        <p:nvPicPr>
          <p:cNvPr id="4" name="Picture 3"/>
          <p:cNvPicPr>
            <a:picLocks noChangeAspect="1"/>
          </p:cNvPicPr>
          <p:nvPr/>
        </p:nvPicPr>
        <p:blipFill>
          <a:blip r:embed="rId3"/>
          <a:stretch>
            <a:fillRect/>
          </a:stretch>
        </p:blipFill>
        <p:spPr>
          <a:xfrm>
            <a:off x="4267200" y="3124200"/>
            <a:ext cx="4725178" cy="3076575"/>
          </a:xfrm>
          <a:prstGeom prst="rect">
            <a:avLst/>
          </a:prstGeom>
        </p:spPr>
      </p:pic>
      <p:sp>
        <p:nvSpPr>
          <p:cNvPr id="5" name="Content Placeholder 2"/>
          <p:cNvSpPr txBox="1">
            <a:spLocks/>
          </p:cNvSpPr>
          <p:nvPr/>
        </p:nvSpPr>
        <p:spPr>
          <a:xfrm>
            <a:off x="192175" y="2947987"/>
            <a:ext cx="4076700" cy="3429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u="sng" dirty="0" smtClean="0">
                <a:latin typeface="Times New Roman" panose="02020603050405020304" pitchFamily="18" charset="0"/>
                <a:cs typeface="Times New Roman" panose="02020603050405020304" pitchFamily="18" charset="0"/>
              </a:rPr>
              <a:t>Retained earnings</a:t>
            </a:r>
            <a:r>
              <a:rPr lang="en-US" dirty="0" smtClean="0">
                <a:latin typeface="Times New Roman" panose="02020603050405020304" pitchFamily="18" charset="0"/>
                <a:cs typeface="Times New Roman" panose="02020603050405020304" pitchFamily="18" charset="0"/>
              </a:rPr>
              <a:t>: common for larger firms that have an established business in place that generates a steady stream of cash flows. Several public companies have abundant cash to satisfy their needs.</a:t>
            </a:r>
          </a:p>
          <a:p>
            <a:pPr marL="0" indent="0">
              <a:buFont typeface="Arial" pitchFamily="34" charset="0"/>
              <a:buNone/>
            </a:pPr>
            <a:endParaRPr lang="en-US" dirty="0" smtClean="0"/>
          </a:p>
        </p:txBody>
      </p:sp>
    </p:spTree>
    <p:extLst>
      <p:ext uri="{BB962C8B-B14F-4D97-AF65-F5344CB8AC3E}">
        <p14:creationId xmlns:p14="http://schemas.microsoft.com/office/powerpoint/2010/main" val="141863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63" y="274638"/>
            <a:ext cx="8229600" cy="715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Financing Growth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066800"/>
            <a:ext cx="8610600" cy="1219200"/>
          </a:xfrm>
        </p:spPr>
        <p:txBody>
          <a:bodyPr>
            <a:normAutofit fontScale="85000" lnSpcReduction="10000"/>
          </a:bodyPr>
          <a:lstStyle/>
          <a:p>
            <a:r>
              <a:rPr lang="en-US" dirty="0" smtClean="0">
                <a:latin typeface="Times New Roman" panose="02020603050405020304" pitchFamily="18" charset="0"/>
                <a:cs typeface="Times New Roman" panose="02020603050405020304" pitchFamily="18" charset="0"/>
              </a:rPr>
              <a:t>Public corporations have access to public equity markets</a:t>
            </a:r>
          </a:p>
          <a:p>
            <a:r>
              <a:rPr lang="en-US" dirty="0" smtClean="0">
                <a:latin typeface="Times New Roman" panose="02020603050405020304" pitchFamily="18" charset="0"/>
                <a:cs typeface="Times New Roman" panose="02020603050405020304" pitchFamily="18" charset="0"/>
              </a:rPr>
              <a:t>Debt and equity are a very important source of capital</a:t>
            </a:r>
            <a:endParaRPr lang="en-US" dirty="0">
              <a:latin typeface="Times New Roman" panose="02020603050405020304" pitchFamily="18" charset="0"/>
              <a:cs typeface="Times New Roman" panose="02020603050405020304" pitchFamily="18" charset="0"/>
            </a:endParaRPr>
          </a:p>
          <a:p>
            <a:endParaRPr lang="en-US" dirty="0"/>
          </a:p>
          <a:p>
            <a:pPr marL="0" indent="0">
              <a:buNone/>
            </a:pPr>
            <a:endParaRPr lang="en-US" dirty="0" smtClean="0"/>
          </a:p>
        </p:txBody>
      </p:sp>
      <p:sp>
        <p:nvSpPr>
          <p:cNvPr id="5" name="Content Placeholder 2"/>
          <p:cNvSpPr txBox="1">
            <a:spLocks/>
          </p:cNvSpPr>
          <p:nvPr/>
        </p:nvSpPr>
        <p:spPr>
          <a:xfrm>
            <a:off x="95250" y="4800600"/>
            <a:ext cx="8896350" cy="18288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Debt has become historically cheap due to the low levels of interest rates. Several corporations take advantage of these low interest rates to issue debt in order to finance their capital requirements and repurchase equity. </a:t>
            </a:r>
            <a:endParaRPr lang="en-US" dirty="0" smtClean="0"/>
          </a:p>
        </p:txBody>
      </p:sp>
      <p:pic>
        <p:nvPicPr>
          <p:cNvPr id="6" name="Picture 5"/>
          <p:cNvPicPr>
            <a:picLocks noChangeAspect="1"/>
          </p:cNvPicPr>
          <p:nvPr/>
        </p:nvPicPr>
        <p:blipFill>
          <a:blip r:embed="rId3"/>
          <a:stretch>
            <a:fillRect/>
          </a:stretch>
        </p:blipFill>
        <p:spPr>
          <a:xfrm>
            <a:off x="2328581" y="2178844"/>
            <a:ext cx="4429688" cy="2347912"/>
          </a:xfrm>
          <a:prstGeom prst="rect">
            <a:avLst/>
          </a:prstGeom>
        </p:spPr>
      </p:pic>
    </p:spTree>
    <p:extLst>
      <p:ext uri="{BB962C8B-B14F-4D97-AF65-F5344CB8AC3E}">
        <p14:creationId xmlns:p14="http://schemas.microsoft.com/office/powerpoint/2010/main" val="277826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63" y="274638"/>
            <a:ext cx="8229600" cy="715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Public Equity Financing - IPO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066800"/>
            <a:ext cx="8610600" cy="1219200"/>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Young ventures with short track records and substantial risk would find it very difficult to attract bank financing.</a:t>
            </a:r>
            <a:endParaRPr lang="en-US" dirty="0">
              <a:latin typeface="Times New Roman" panose="02020603050405020304" pitchFamily="18" charset="0"/>
              <a:cs typeface="Times New Roman" panose="02020603050405020304" pitchFamily="18" charset="0"/>
            </a:endParaRPr>
          </a:p>
          <a:p>
            <a:endParaRPr lang="en-US" dirty="0"/>
          </a:p>
          <a:p>
            <a:pPr marL="0" indent="0">
              <a:buNone/>
            </a:pPr>
            <a:endParaRPr lang="en-US" dirty="0" smtClean="0"/>
          </a:p>
        </p:txBody>
      </p:sp>
      <p:sp>
        <p:nvSpPr>
          <p:cNvPr id="5" name="Content Placeholder 2"/>
          <p:cNvSpPr txBox="1">
            <a:spLocks/>
          </p:cNvSpPr>
          <p:nvPr/>
        </p:nvSpPr>
        <p:spPr>
          <a:xfrm>
            <a:off x="152400" y="5627335"/>
            <a:ext cx="8839200" cy="9667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order to access the public capital markets young private firms must go public</a:t>
            </a:r>
          </a:p>
          <a:p>
            <a:pPr marL="0" indent="0">
              <a:buFont typeface="Arial" pitchFamily="34" charset="0"/>
              <a:buNone/>
            </a:pPr>
            <a:endParaRPr lang="en-US" dirty="0" smtClean="0"/>
          </a:p>
        </p:txBody>
      </p:sp>
      <p:pic>
        <p:nvPicPr>
          <p:cNvPr id="6" name="Picture 5"/>
          <p:cNvPicPr>
            <a:picLocks noChangeAspect="1"/>
          </p:cNvPicPr>
          <p:nvPr/>
        </p:nvPicPr>
        <p:blipFill>
          <a:blip r:embed="rId3"/>
          <a:stretch>
            <a:fillRect/>
          </a:stretch>
        </p:blipFill>
        <p:spPr>
          <a:xfrm>
            <a:off x="1821673" y="2209800"/>
            <a:ext cx="5498979" cy="3330449"/>
          </a:xfrm>
          <a:prstGeom prst="rect">
            <a:avLst/>
          </a:prstGeom>
        </p:spPr>
      </p:pic>
    </p:spTree>
    <p:extLst>
      <p:ext uri="{BB962C8B-B14F-4D97-AF65-F5344CB8AC3E}">
        <p14:creationId xmlns:p14="http://schemas.microsoft.com/office/powerpoint/2010/main" val="5993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63" y="274638"/>
            <a:ext cx="8229600" cy="7159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The Role of Venture Capital and Private Equity in IPO firms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524000"/>
            <a:ext cx="8610600" cy="685800"/>
          </a:xfrm>
        </p:spPr>
        <p:txBody>
          <a:bodyPr>
            <a:normAutofit fontScale="92500"/>
          </a:bodyPr>
          <a:lstStyle/>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VC or PE funds play in important role in IPO firms</a:t>
            </a:r>
            <a:endParaRPr lang="en-US" dirty="0"/>
          </a:p>
          <a:p>
            <a:pPr marL="0" indent="0">
              <a:buNone/>
            </a:pPr>
            <a:endParaRPr lang="en-US" dirty="0" smtClean="0"/>
          </a:p>
        </p:txBody>
      </p:sp>
      <p:pic>
        <p:nvPicPr>
          <p:cNvPr id="4" name="Picture 3"/>
          <p:cNvPicPr>
            <a:picLocks noChangeAspect="1"/>
          </p:cNvPicPr>
          <p:nvPr/>
        </p:nvPicPr>
        <p:blipFill>
          <a:blip r:embed="rId3"/>
          <a:stretch>
            <a:fillRect/>
          </a:stretch>
        </p:blipFill>
        <p:spPr>
          <a:xfrm>
            <a:off x="402301" y="3200400"/>
            <a:ext cx="8358187" cy="771403"/>
          </a:xfrm>
          <a:prstGeom prst="rect">
            <a:avLst/>
          </a:prstGeom>
        </p:spPr>
      </p:pic>
      <p:pic>
        <p:nvPicPr>
          <p:cNvPr id="7" name="Picture 6"/>
          <p:cNvPicPr>
            <a:picLocks noChangeAspect="1"/>
          </p:cNvPicPr>
          <p:nvPr/>
        </p:nvPicPr>
        <p:blipFill>
          <a:blip r:embed="rId4"/>
          <a:stretch>
            <a:fillRect/>
          </a:stretch>
        </p:blipFill>
        <p:spPr>
          <a:xfrm>
            <a:off x="822722" y="2297965"/>
            <a:ext cx="7269956" cy="882933"/>
          </a:xfrm>
          <a:prstGeom prst="rect">
            <a:avLst/>
          </a:prstGeom>
        </p:spPr>
      </p:pic>
      <p:pic>
        <p:nvPicPr>
          <p:cNvPr id="8" name="Picture 7"/>
          <p:cNvPicPr>
            <a:picLocks noChangeAspect="1"/>
          </p:cNvPicPr>
          <p:nvPr/>
        </p:nvPicPr>
        <p:blipFill>
          <a:blip r:embed="rId5"/>
          <a:stretch>
            <a:fillRect/>
          </a:stretch>
        </p:blipFill>
        <p:spPr>
          <a:xfrm>
            <a:off x="402301" y="4171498"/>
            <a:ext cx="8418384" cy="1543502"/>
          </a:xfrm>
          <a:prstGeom prst="rect">
            <a:avLst/>
          </a:prstGeom>
        </p:spPr>
      </p:pic>
      <p:sp>
        <p:nvSpPr>
          <p:cNvPr id="9" name="TextBox 8"/>
          <p:cNvSpPr txBox="1"/>
          <p:nvPr/>
        </p:nvSpPr>
        <p:spPr>
          <a:xfrm>
            <a:off x="478972" y="5859378"/>
            <a:ext cx="7559278" cy="923330"/>
          </a:xfrm>
          <a:prstGeom prst="rect">
            <a:avLst/>
          </a:prstGeom>
          <a:noFill/>
        </p:spPr>
        <p:txBody>
          <a:bodyPr wrap="square" rtlCol="0">
            <a:spAutoFit/>
          </a:bodyPr>
          <a:lstStyle/>
          <a:p>
            <a:r>
              <a:rPr lang="en-US" i="1" dirty="0" smtClean="0">
                <a:latin typeface="Times New Roman" panose="02020603050405020304" pitchFamily="18" charset="0"/>
                <a:cs typeface="Times New Roman" panose="02020603050405020304" pitchFamily="18" charset="0"/>
              </a:rPr>
              <a:t>Source: Initial </a:t>
            </a:r>
            <a:r>
              <a:rPr lang="en-US" i="1" dirty="0">
                <a:latin typeface="Times New Roman" panose="02020603050405020304" pitchFamily="18" charset="0"/>
                <a:cs typeface="Times New Roman" panose="02020603050405020304" pitchFamily="18" charset="0"/>
              </a:rPr>
              <a:t>Public Offerings: Updated Statistics </a:t>
            </a:r>
          </a:p>
          <a:p>
            <a:r>
              <a:rPr lang="en-US" i="1" dirty="0">
                <a:latin typeface="Times New Roman" panose="02020603050405020304" pitchFamily="18" charset="0"/>
                <a:cs typeface="Times New Roman" panose="02020603050405020304" pitchFamily="18" charset="0"/>
              </a:rPr>
              <a:t>Jay R. Ritter </a:t>
            </a:r>
          </a:p>
          <a:p>
            <a:endParaRPr lang="en-US" dirty="0"/>
          </a:p>
        </p:txBody>
      </p:sp>
    </p:spTree>
    <p:extLst>
      <p:ext uri="{BB962C8B-B14F-4D97-AF65-F5344CB8AC3E}">
        <p14:creationId xmlns:p14="http://schemas.microsoft.com/office/powerpoint/2010/main" val="381288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latin typeface="Times New Roman" panose="02020603050405020304" pitchFamily="18" charset="0"/>
                <a:cs typeface="Times New Roman" panose="02020603050405020304" pitchFamily="18" charset="0"/>
              </a:rPr>
              <a:t>Benefits from Going Public</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410200"/>
          </a:xfrm>
        </p:spPr>
        <p:txBody>
          <a:bodyPr>
            <a:normAutofit fontScale="70000" lnSpcReduction="20000"/>
          </a:bodyPr>
          <a:lstStyle/>
          <a:p>
            <a:pPr marL="0" indent="0">
              <a:buNone/>
            </a:pPr>
            <a:r>
              <a:rPr lang="en-US" i="1" dirty="0" smtClean="0">
                <a:latin typeface="Times New Roman" panose="02020603050405020304" pitchFamily="18" charset="0"/>
                <a:cs typeface="Times New Roman" panose="02020603050405020304" pitchFamily="18" charset="0"/>
              </a:rPr>
              <a:t>Benefits of going public</a:t>
            </a:r>
          </a:p>
          <a:p>
            <a:r>
              <a:rPr lang="en-US" dirty="0" smtClean="0">
                <a:latin typeface="Times New Roman" panose="02020603050405020304" pitchFamily="18" charset="0"/>
                <a:cs typeface="Times New Roman" panose="02020603050405020304" pitchFamily="18" charset="0"/>
              </a:rPr>
              <a:t>Access to funds to satisfy investment needs</a:t>
            </a:r>
          </a:p>
          <a:p>
            <a:r>
              <a:rPr lang="en-US" dirty="0" smtClean="0">
                <a:latin typeface="Times New Roman" panose="02020603050405020304" pitchFamily="18" charset="0"/>
                <a:cs typeface="Times New Roman" panose="02020603050405020304" pitchFamily="18" charset="0"/>
              </a:rPr>
              <a:t>Facilitate profitable exit by founders and employees(!)</a:t>
            </a:r>
          </a:p>
          <a:p>
            <a:r>
              <a:rPr lang="en-US" dirty="0" smtClean="0">
                <a:latin typeface="Times New Roman" panose="02020603050405020304" pitchFamily="18" charset="0"/>
                <a:cs typeface="Times New Roman" panose="02020603050405020304" pitchFamily="18" charset="0"/>
              </a:rPr>
              <a:t>Lower cost of capital due to liquidity and diversification. Shares are move valuable to investors when they are more liquid and can be held as part of a diversified portfolio.</a:t>
            </a:r>
          </a:p>
          <a:p>
            <a:r>
              <a:rPr lang="en-US" dirty="0" smtClean="0">
                <a:latin typeface="Times New Roman" panose="02020603050405020304" pitchFamily="18" charset="0"/>
                <a:cs typeface="Times New Roman" panose="02020603050405020304" pitchFamily="18" charset="0"/>
              </a:rPr>
              <a:t>Market timing. Raising funds at times that the stock market valuations are high (possibly times of over-valuation)</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Costs</a:t>
            </a:r>
          </a:p>
          <a:p>
            <a:r>
              <a:rPr lang="en-US" dirty="0" smtClean="0">
                <a:latin typeface="Times New Roman" panose="02020603050405020304" pitchFamily="18" charset="0"/>
                <a:cs typeface="Times New Roman" panose="02020603050405020304" pitchFamily="18" charset="0"/>
              </a:rPr>
              <a:t>Transaction costs. Investment banker fees (around 7% of fund raised).</a:t>
            </a:r>
          </a:p>
          <a:p>
            <a:r>
              <a:rPr lang="en-US" dirty="0" smtClean="0">
                <a:latin typeface="Times New Roman" panose="02020603050405020304" pitchFamily="18" charset="0"/>
                <a:cs typeface="Times New Roman" panose="02020603050405020304" pitchFamily="18" charset="0"/>
              </a:rPr>
              <a:t>Founders often give up control (counter example…Google)</a:t>
            </a:r>
          </a:p>
          <a:p>
            <a:r>
              <a:rPr lang="en-US" dirty="0" smtClean="0">
                <a:latin typeface="Times New Roman" panose="02020603050405020304" pitchFamily="18" charset="0"/>
                <a:cs typeface="Times New Roman" panose="02020603050405020304" pitchFamily="18" charset="0"/>
              </a:rPr>
              <a:t>Regulation by Securities and Exchange Commission (SEC). Requirement of Audited Financial Statements.</a:t>
            </a:r>
          </a:p>
          <a:p>
            <a:r>
              <a:rPr lang="en-US" dirty="0" smtClean="0">
                <a:latin typeface="Times New Roman" panose="02020603050405020304" pitchFamily="18" charset="0"/>
                <a:cs typeface="Times New Roman" panose="02020603050405020304" pitchFamily="18" charset="0"/>
              </a:rPr>
              <a:t>(Under) </a:t>
            </a:r>
            <a:r>
              <a:rPr lang="en-US" dirty="0" err="1" smtClean="0">
                <a:latin typeface="Times New Roman" panose="02020603050405020304" pitchFamily="18" charset="0"/>
                <a:cs typeface="Times New Roman" panose="02020603050405020304" pitchFamily="18" charset="0"/>
              </a:rPr>
              <a:t>Prising</a:t>
            </a:r>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277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10520</TotalTime>
  <Words>1130</Words>
  <Application>Microsoft Office PowerPoint</Application>
  <PresentationFormat>On-screen Show (4:3)</PresentationFormat>
  <Paragraphs>144</Paragraphs>
  <Slides>33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Algerian</vt:lpstr>
      <vt:lpstr>Arial</vt:lpstr>
      <vt:lpstr>Bradley Hand ITC</vt:lpstr>
      <vt:lpstr>Calibri</vt:lpstr>
      <vt:lpstr>Times New Roman</vt:lpstr>
      <vt:lpstr>Wingdings</vt:lpstr>
      <vt:lpstr>Office Theme</vt:lpstr>
      <vt:lpstr>Initial Public Offering (IPO)</vt:lpstr>
      <vt:lpstr>Initial Public Offering (IPO)</vt:lpstr>
      <vt:lpstr>Introduction</vt:lpstr>
      <vt:lpstr> Growth</vt:lpstr>
      <vt:lpstr>Financing Growth</vt:lpstr>
      <vt:lpstr>Financing Growth</vt:lpstr>
      <vt:lpstr>Public Equity Financing - IPO</vt:lpstr>
      <vt:lpstr>The Role of Venture Capital and Private Equity in IPO firms</vt:lpstr>
      <vt:lpstr>Benefits from Going Public</vt:lpstr>
      <vt:lpstr>The Process of Going Public</vt:lpstr>
      <vt:lpstr>Initial Public Offering</vt:lpstr>
      <vt:lpstr>The Allocation of Shares to Investors</vt:lpstr>
      <vt:lpstr>The Auction Alternative</vt:lpstr>
      <vt:lpstr>PowerPoint Presentation</vt:lpstr>
      <vt:lpstr>PowerPoint Presentation</vt:lpstr>
      <vt:lpstr>PowerPoint Presentation</vt:lpstr>
      <vt:lpstr>PowerPoint Presentation</vt:lpstr>
      <vt:lpstr>PowerPoint Presentation</vt:lpstr>
      <vt:lpstr>PowerPoint Presentation</vt:lpstr>
      <vt:lpstr>First Day Returns Statistics </vt:lpstr>
      <vt:lpstr>PowerPoint Presentation</vt:lpstr>
      <vt:lpstr>PowerPoint Presentation</vt:lpstr>
      <vt:lpstr>PowerPoint Presentation</vt:lpstr>
      <vt:lpstr>PowerPoint Presentation</vt:lpstr>
      <vt:lpstr>PowerPoint Presentation</vt:lpstr>
      <vt:lpstr>PowerPoint Presentation</vt:lpstr>
      <vt:lpstr>IPO Valuation  First day Returns</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Houston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methods</dc:title>
  <dc:creator>Nisan Langberg</dc:creator>
  <cp:lastModifiedBy>Nisan Langberg</cp:lastModifiedBy>
  <cp:revision>450</cp:revision>
  <dcterms:created xsi:type="dcterms:W3CDTF">2009-10-05T16:09:38Z</dcterms:created>
  <dcterms:modified xsi:type="dcterms:W3CDTF">2017-09-03T15:07:10Z</dcterms:modified>
</cp:coreProperties>
</file>