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39" r:id="rId3"/>
    <p:sldId id="288" r:id="rId4"/>
    <p:sldId id="343" r:id="rId5"/>
    <p:sldId id="328" r:id="rId6"/>
    <p:sldId id="325" r:id="rId7"/>
    <p:sldId id="344" r:id="rId8"/>
    <p:sldId id="337" r:id="rId9"/>
    <p:sldId id="326" r:id="rId10"/>
    <p:sldId id="327" r:id="rId11"/>
    <p:sldId id="329" r:id="rId12"/>
    <p:sldId id="279" r:id="rId13"/>
    <p:sldId id="280" r:id="rId14"/>
    <p:sldId id="281" r:id="rId15"/>
    <p:sldId id="324" r:id="rId16"/>
    <p:sldId id="330" r:id="rId17"/>
    <p:sldId id="345" r:id="rId18"/>
    <p:sldId id="283" r:id="rId19"/>
    <p:sldId id="284" r:id="rId20"/>
    <p:sldId id="285" r:id="rId21"/>
    <p:sldId id="332" r:id="rId22"/>
    <p:sldId id="331" r:id="rId23"/>
    <p:sldId id="336" r:id="rId24"/>
    <p:sldId id="333" r:id="rId25"/>
    <p:sldId id="334" r:id="rId26"/>
    <p:sldId id="335" r:id="rId27"/>
    <p:sldId id="338" r:id="rId28"/>
    <p:sldId id="342" r:id="rId29"/>
    <p:sldId id="287" r:id="rId30"/>
    <p:sldId id="348" r:id="rId31"/>
    <p:sldId id="346" r:id="rId32"/>
    <p:sldId id="349" r:id="rId33"/>
    <p:sldId id="289" r:id="rId34"/>
    <p:sldId id="350" r:id="rId35"/>
    <p:sldId id="351" r:id="rId36"/>
    <p:sldId id="290" r:id="rId37"/>
    <p:sldId id="352" r:id="rId38"/>
    <p:sldId id="292" r:id="rId39"/>
    <p:sldId id="293" r:id="rId40"/>
    <p:sldId id="295" r:id="rId41"/>
    <p:sldId id="353" r:id="rId42"/>
    <p:sldId id="296" r:id="rId43"/>
    <p:sldId id="300" r:id="rId4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8" autoAdjust="0"/>
  </p:normalViewPr>
  <p:slideViewPr>
    <p:cSldViewPr>
      <p:cViewPr varScale="1">
        <p:scale>
          <a:sx n="81" d="100"/>
          <a:sy n="81" d="100"/>
        </p:scale>
        <p:origin x="-8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807F3B49-A6E6-4BB9-AAFA-00C3ECC9C22A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8223F390-479B-4FC5-8D3D-89212CDEC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C42519AC-EBA4-41EB-B4C9-C6D9647D4499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302" tIns="46151" rIns="92302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6ABC8A72-0CCF-4AF1-AE50-0EFCBE8F9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752600"/>
          </a:xfrm>
        </p:spPr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16.5- 16.6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2286000"/>
            <a:ext cx="77724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+mj-lt"/>
                <a:ea typeface="+mj-ea"/>
                <a:cs typeface="+mj-cs"/>
              </a:rPr>
              <a:t>Agency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costs and firm leverage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Shareholder value and investment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“High-risk” investment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791200"/>
            <a:ext cx="601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457200" y="44196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3810000"/>
            <a:ext cx="1068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payoff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6172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Firm value</a:t>
            </a:r>
            <a:endParaRPr lang="en-US" sz="2400" i="1" dirty="0"/>
          </a:p>
        </p:txBody>
      </p:sp>
      <p:sp>
        <p:nvSpPr>
          <p:cNvPr id="15" name="Parallelogram 14"/>
          <p:cNvSpPr/>
          <p:nvPr/>
        </p:nvSpPr>
        <p:spPr>
          <a:xfrm flipH="1" flipV="1">
            <a:off x="2133600" y="4724400"/>
            <a:ext cx="4953000" cy="1066800"/>
          </a:xfrm>
          <a:prstGeom prst="parallelogram">
            <a:avLst>
              <a:gd name="adj" fmla="val 144728"/>
            </a:avLst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/>
          <p:cNvSpPr/>
          <p:nvPr/>
        </p:nvSpPr>
        <p:spPr>
          <a:xfrm flipH="1">
            <a:off x="3657600" y="2362200"/>
            <a:ext cx="3429000" cy="2362200"/>
          </a:xfrm>
          <a:prstGeom prst="rtTriangle">
            <a:avLst/>
          </a:prstGeom>
          <a:solidFill>
            <a:srgbClr val="00B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shareholders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 flipH="1">
            <a:off x="5562600" y="4724400"/>
            <a:ext cx="1524000" cy="1066800"/>
          </a:xfrm>
          <a:prstGeom prst="rtTriangl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0" y="5029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 holders</a:t>
            </a:r>
            <a:endParaRPr lang="en-US" dirty="0"/>
          </a:p>
        </p:txBody>
      </p:sp>
      <p:cxnSp>
        <p:nvCxnSpPr>
          <p:cNvPr id="14" name="Straight Connector 13"/>
          <p:cNvCxnSpPr>
            <a:endCxn id="17" idx="4"/>
          </p:cNvCxnSpPr>
          <p:nvPr/>
        </p:nvCxnSpPr>
        <p:spPr>
          <a:xfrm flipV="1">
            <a:off x="2133600" y="4724400"/>
            <a:ext cx="1524000" cy="10668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9" idx="0"/>
          </p:cNvCxnSpPr>
          <p:nvPr/>
        </p:nvCxnSpPr>
        <p:spPr>
          <a:xfrm>
            <a:off x="3657600" y="4724400"/>
            <a:ext cx="3429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 rot="201800">
            <a:off x="2284587" y="3254282"/>
            <a:ext cx="2062258" cy="2610080"/>
          </a:xfrm>
          <a:custGeom>
            <a:avLst/>
            <a:gdLst>
              <a:gd name="connsiteX0" fmla="*/ 0 w 5486400"/>
              <a:gd name="connsiteY0" fmla="*/ 2186818 h 2186818"/>
              <a:gd name="connsiteX1" fmla="*/ 1422400 w 5486400"/>
              <a:gd name="connsiteY1" fmla="*/ 1548190 h 2186818"/>
              <a:gd name="connsiteX2" fmla="*/ 2569028 w 5486400"/>
              <a:gd name="connsiteY2" fmla="*/ 24190 h 2186818"/>
              <a:gd name="connsiteX3" fmla="*/ 3918857 w 5486400"/>
              <a:gd name="connsiteY3" fmla="*/ 1403047 h 2186818"/>
              <a:gd name="connsiteX4" fmla="*/ 5486400 w 5486400"/>
              <a:gd name="connsiteY4" fmla="*/ 2056190 h 218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186818">
                <a:moveTo>
                  <a:pt x="0" y="2186818"/>
                </a:moveTo>
                <a:cubicBezTo>
                  <a:pt x="497114" y="2047723"/>
                  <a:pt x="994229" y="1908628"/>
                  <a:pt x="1422400" y="1548190"/>
                </a:cubicBezTo>
                <a:cubicBezTo>
                  <a:pt x="1850571" y="1187752"/>
                  <a:pt x="2152952" y="48380"/>
                  <a:pt x="2569028" y="24190"/>
                </a:cubicBezTo>
                <a:cubicBezTo>
                  <a:pt x="2985104" y="0"/>
                  <a:pt x="3432628" y="1064380"/>
                  <a:pt x="3918857" y="1403047"/>
                </a:cubicBezTo>
                <a:cubicBezTo>
                  <a:pt x="4405086" y="1741714"/>
                  <a:pt x="4945743" y="1898952"/>
                  <a:pt x="5486400" y="2056190"/>
                </a:cubicBezTo>
              </a:path>
            </a:pathLst>
          </a:custGeom>
          <a:solidFill>
            <a:schemeClr val="accent2">
              <a:alpha val="23000"/>
            </a:schemeClr>
          </a:solidFill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rot="201800">
            <a:off x="4418314" y="3254315"/>
            <a:ext cx="1914590" cy="2610080"/>
          </a:xfrm>
          <a:custGeom>
            <a:avLst/>
            <a:gdLst>
              <a:gd name="connsiteX0" fmla="*/ 0 w 5486400"/>
              <a:gd name="connsiteY0" fmla="*/ 2186818 h 2186818"/>
              <a:gd name="connsiteX1" fmla="*/ 1422400 w 5486400"/>
              <a:gd name="connsiteY1" fmla="*/ 1548190 h 2186818"/>
              <a:gd name="connsiteX2" fmla="*/ 2569028 w 5486400"/>
              <a:gd name="connsiteY2" fmla="*/ 24190 h 2186818"/>
              <a:gd name="connsiteX3" fmla="*/ 3918857 w 5486400"/>
              <a:gd name="connsiteY3" fmla="*/ 1403047 h 2186818"/>
              <a:gd name="connsiteX4" fmla="*/ 5486400 w 5486400"/>
              <a:gd name="connsiteY4" fmla="*/ 2056190 h 218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186818">
                <a:moveTo>
                  <a:pt x="0" y="2186818"/>
                </a:moveTo>
                <a:cubicBezTo>
                  <a:pt x="497114" y="2047723"/>
                  <a:pt x="994229" y="1908628"/>
                  <a:pt x="1422400" y="1548190"/>
                </a:cubicBezTo>
                <a:cubicBezTo>
                  <a:pt x="1850571" y="1187752"/>
                  <a:pt x="2152952" y="48380"/>
                  <a:pt x="2569028" y="24190"/>
                </a:cubicBezTo>
                <a:cubicBezTo>
                  <a:pt x="2985104" y="0"/>
                  <a:pt x="3432628" y="1064380"/>
                  <a:pt x="3918857" y="1403047"/>
                </a:cubicBezTo>
                <a:cubicBezTo>
                  <a:pt x="4405086" y="1741714"/>
                  <a:pt x="4945743" y="1898952"/>
                  <a:pt x="5486400" y="2056190"/>
                </a:cubicBezTo>
              </a:path>
            </a:pathLst>
          </a:custGeom>
          <a:solidFill>
            <a:schemeClr val="accent2">
              <a:alpha val="23000"/>
            </a:schemeClr>
          </a:solidFill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Shareholder value and investment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Shareholders’/debt-holders’ preferences?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791200"/>
            <a:ext cx="601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457200" y="44196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3810000"/>
            <a:ext cx="1068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payoff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6172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Firm value</a:t>
            </a:r>
            <a:endParaRPr lang="en-US" sz="2400" i="1" dirty="0"/>
          </a:p>
        </p:txBody>
      </p:sp>
      <p:sp>
        <p:nvSpPr>
          <p:cNvPr id="15" name="Parallelogram 14"/>
          <p:cNvSpPr/>
          <p:nvPr/>
        </p:nvSpPr>
        <p:spPr>
          <a:xfrm flipH="1" flipV="1">
            <a:off x="2133600" y="4724400"/>
            <a:ext cx="4953000" cy="1066800"/>
          </a:xfrm>
          <a:prstGeom prst="parallelogram">
            <a:avLst>
              <a:gd name="adj" fmla="val 144728"/>
            </a:avLst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/>
          <p:cNvSpPr/>
          <p:nvPr/>
        </p:nvSpPr>
        <p:spPr>
          <a:xfrm flipH="1">
            <a:off x="3657600" y="2362200"/>
            <a:ext cx="3429000" cy="2362200"/>
          </a:xfrm>
          <a:prstGeom prst="rtTriangle">
            <a:avLst/>
          </a:prstGeom>
          <a:solidFill>
            <a:srgbClr val="00B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shareholders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 flipH="1">
            <a:off x="5562600" y="4724400"/>
            <a:ext cx="1524000" cy="1066800"/>
          </a:xfrm>
          <a:prstGeom prst="rtTriangl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0" y="5029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 holders</a:t>
            </a:r>
            <a:endParaRPr lang="en-US" dirty="0"/>
          </a:p>
        </p:txBody>
      </p:sp>
      <p:cxnSp>
        <p:nvCxnSpPr>
          <p:cNvPr id="14" name="Straight Connector 13"/>
          <p:cNvCxnSpPr>
            <a:endCxn id="17" idx="4"/>
          </p:cNvCxnSpPr>
          <p:nvPr/>
        </p:nvCxnSpPr>
        <p:spPr>
          <a:xfrm flipV="1">
            <a:off x="2133600" y="4724400"/>
            <a:ext cx="1524000" cy="10668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9" idx="0"/>
          </p:cNvCxnSpPr>
          <p:nvPr/>
        </p:nvCxnSpPr>
        <p:spPr>
          <a:xfrm>
            <a:off x="3657600" y="4724400"/>
            <a:ext cx="3429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 rot="201800">
            <a:off x="2284783" y="3247587"/>
            <a:ext cx="1834051" cy="2610080"/>
          </a:xfrm>
          <a:custGeom>
            <a:avLst/>
            <a:gdLst>
              <a:gd name="connsiteX0" fmla="*/ 0 w 5486400"/>
              <a:gd name="connsiteY0" fmla="*/ 2186818 h 2186818"/>
              <a:gd name="connsiteX1" fmla="*/ 1422400 w 5486400"/>
              <a:gd name="connsiteY1" fmla="*/ 1548190 h 2186818"/>
              <a:gd name="connsiteX2" fmla="*/ 2569028 w 5486400"/>
              <a:gd name="connsiteY2" fmla="*/ 24190 h 2186818"/>
              <a:gd name="connsiteX3" fmla="*/ 3918857 w 5486400"/>
              <a:gd name="connsiteY3" fmla="*/ 1403047 h 2186818"/>
              <a:gd name="connsiteX4" fmla="*/ 5486400 w 5486400"/>
              <a:gd name="connsiteY4" fmla="*/ 2056190 h 218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186818">
                <a:moveTo>
                  <a:pt x="0" y="2186818"/>
                </a:moveTo>
                <a:cubicBezTo>
                  <a:pt x="497114" y="2047723"/>
                  <a:pt x="994229" y="1908628"/>
                  <a:pt x="1422400" y="1548190"/>
                </a:cubicBezTo>
                <a:cubicBezTo>
                  <a:pt x="1850571" y="1187752"/>
                  <a:pt x="2152952" y="48380"/>
                  <a:pt x="2569028" y="24190"/>
                </a:cubicBezTo>
                <a:cubicBezTo>
                  <a:pt x="2985104" y="0"/>
                  <a:pt x="3432628" y="1064380"/>
                  <a:pt x="3918857" y="1403047"/>
                </a:cubicBezTo>
                <a:cubicBezTo>
                  <a:pt x="4405086" y="1741714"/>
                  <a:pt x="4945743" y="1898952"/>
                  <a:pt x="5486400" y="2056190"/>
                </a:cubicBezTo>
              </a:path>
            </a:pathLst>
          </a:custGeom>
          <a:solidFill>
            <a:schemeClr val="accent2">
              <a:alpha val="23000"/>
            </a:schemeClr>
          </a:solidFill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038600" y="3200400"/>
            <a:ext cx="1676399" cy="2610080"/>
          </a:xfrm>
          <a:custGeom>
            <a:avLst/>
            <a:gdLst>
              <a:gd name="connsiteX0" fmla="*/ 0 w 5486400"/>
              <a:gd name="connsiteY0" fmla="*/ 2186818 h 2186818"/>
              <a:gd name="connsiteX1" fmla="*/ 1422400 w 5486400"/>
              <a:gd name="connsiteY1" fmla="*/ 1548190 h 2186818"/>
              <a:gd name="connsiteX2" fmla="*/ 2569028 w 5486400"/>
              <a:gd name="connsiteY2" fmla="*/ 24190 h 2186818"/>
              <a:gd name="connsiteX3" fmla="*/ 3918857 w 5486400"/>
              <a:gd name="connsiteY3" fmla="*/ 1403047 h 2186818"/>
              <a:gd name="connsiteX4" fmla="*/ 5486400 w 5486400"/>
              <a:gd name="connsiteY4" fmla="*/ 2056190 h 218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186818">
                <a:moveTo>
                  <a:pt x="0" y="2186818"/>
                </a:moveTo>
                <a:cubicBezTo>
                  <a:pt x="497114" y="2047723"/>
                  <a:pt x="994229" y="1908628"/>
                  <a:pt x="1422400" y="1548190"/>
                </a:cubicBezTo>
                <a:cubicBezTo>
                  <a:pt x="1850571" y="1187752"/>
                  <a:pt x="2152952" y="48380"/>
                  <a:pt x="2569028" y="24190"/>
                </a:cubicBezTo>
                <a:cubicBezTo>
                  <a:pt x="2985104" y="0"/>
                  <a:pt x="3432628" y="1064380"/>
                  <a:pt x="3918857" y="1403047"/>
                </a:cubicBezTo>
                <a:cubicBezTo>
                  <a:pt x="4405086" y="1741714"/>
                  <a:pt x="4945743" y="1898952"/>
                  <a:pt x="5486400" y="2056190"/>
                </a:cubicBezTo>
              </a:path>
            </a:pathLst>
          </a:custGeom>
          <a:solidFill>
            <a:schemeClr val="accent2">
              <a:alpha val="23000"/>
            </a:schemeClr>
          </a:solidFill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33600" y="3276600"/>
            <a:ext cx="3886200" cy="2571554"/>
          </a:xfrm>
          <a:custGeom>
            <a:avLst/>
            <a:gdLst>
              <a:gd name="connsiteX0" fmla="*/ 0 w 5486400"/>
              <a:gd name="connsiteY0" fmla="*/ 2186818 h 2186818"/>
              <a:gd name="connsiteX1" fmla="*/ 1422400 w 5486400"/>
              <a:gd name="connsiteY1" fmla="*/ 1548190 h 2186818"/>
              <a:gd name="connsiteX2" fmla="*/ 2569028 w 5486400"/>
              <a:gd name="connsiteY2" fmla="*/ 24190 h 2186818"/>
              <a:gd name="connsiteX3" fmla="*/ 3918857 w 5486400"/>
              <a:gd name="connsiteY3" fmla="*/ 1403047 h 2186818"/>
              <a:gd name="connsiteX4" fmla="*/ 5486400 w 5486400"/>
              <a:gd name="connsiteY4" fmla="*/ 2056190 h 218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186818">
                <a:moveTo>
                  <a:pt x="0" y="2186818"/>
                </a:moveTo>
                <a:cubicBezTo>
                  <a:pt x="497114" y="2047723"/>
                  <a:pt x="994229" y="1908628"/>
                  <a:pt x="1422400" y="1548190"/>
                </a:cubicBezTo>
                <a:cubicBezTo>
                  <a:pt x="1850571" y="1187752"/>
                  <a:pt x="2152952" y="48380"/>
                  <a:pt x="2569028" y="24190"/>
                </a:cubicBezTo>
                <a:cubicBezTo>
                  <a:pt x="2985104" y="0"/>
                  <a:pt x="3432628" y="1064380"/>
                  <a:pt x="3918857" y="1403047"/>
                </a:cubicBezTo>
                <a:cubicBezTo>
                  <a:pt x="4405086" y="1741714"/>
                  <a:pt x="4945743" y="1898952"/>
                  <a:pt x="5486400" y="2056190"/>
                </a:cubicBezTo>
              </a:path>
            </a:pathLst>
          </a:custGeom>
          <a:solidFill>
            <a:schemeClr val="accent4">
              <a:lumMod val="50000"/>
              <a:alpha val="23000"/>
            </a:schemeClr>
          </a:solidFill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Shifting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Exploiting debt holders</a:t>
            </a:r>
          </a:p>
          <a:p>
            <a:pPr lvl="1"/>
            <a:r>
              <a:rPr lang="en-US" dirty="0" smtClean="0"/>
              <a:t>Since management is hired by the board of directs as elected by the shareholders it acts in the best interest of shareholders</a:t>
            </a:r>
          </a:p>
          <a:p>
            <a:pPr lvl="1"/>
            <a:r>
              <a:rPr lang="en-US" dirty="0" smtClean="0"/>
              <a:t>This is part of the </a:t>
            </a:r>
            <a:r>
              <a:rPr lang="en-US" b="1" i="1" dirty="0" smtClean="0"/>
              <a:t>fiduciary duty </a:t>
            </a:r>
            <a:r>
              <a:rPr lang="en-US" dirty="0" smtClean="0"/>
              <a:t>of directors and management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876800"/>
            <a:ext cx="7239000" cy="990600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management take actions that reduce firm value but increase the value of equity?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shifting problem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 (page 503) </a:t>
            </a:r>
            <a:r>
              <a:rPr lang="en-US" dirty="0" err="1" smtClean="0"/>
              <a:t>Bexter</a:t>
            </a:r>
            <a:r>
              <a:rPr lang="en-US" dirty="0" smtClean="0"/>
              <a:t> executives are considering a new strategy that seemed promising but appears risky after closer analysis. The new strategy requires no upfront investment, but it has only a 50% chance of success. If it succeeds it will increase firm value to $1.3 million, but if it fails the value of assets will be $0.3 million. The value of </a:t>
            </a:r>
            <a:r>
              <a:rPr lang="en-US" dirty="0" err="1" smtClean="0"/>
              <a:t>Bexter</a:t>
            </a:r>
            <a:r>
              <a:rPr lang="en-US" dirty="0" smtClean="0"/>
              <a:t> under the new strategy is $0.8 million relative to $0.9 million under the old strategy. </a:t>
            </a:r>
            <a:r>
              <a:rPr lang="en-US" dirty="0" err="1" smtClean="0"/>
              <a:t>Bexter</a:t>
            </a:r>
            <a:r>
              <a:rPr lang="en-US" dirty="0" smtClean="0"/>
              <a:t> has $1 million of debt outstanding.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Comparing the alternatives</a:t>
            </a:r>
          </a:p>
        </p:txBody>
      </p:sp>
      <p:pic>
        <p:nvPicPr>
          <p:cNvPr id="4" name="Picture 5" descr="BD16_12_16t03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04800" y="2438400"/>
            <a:ext cx="8458200" cy="301783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shifting problem</a:t>
            </a:r>
            <a:br>
              <a:rPr lang="en-US" dirty="0" smtClean="0"/>
            </a:b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Equity holders have control over the type of investments the firm chooses</a:t>
            </a:r>
          </a:p>
          <a:p>
            <a:r>
              <a:rPr lang="en-US" dirty="0" smtClean="0"/>
              <a:t>Shareholders can gain by making sufficiently risky investments, even if they have a negative NPV</a:t>
            </a:r>
          </a:p>
          <a:p>
            <a:r>
              <a:rPr lang="en-US" dirty="0" smtClean="0"/>
              <a:t>Introduces an </a:t>
            </a:r>
            <a:r>
              <a:rPr lang="en-US" u="sng" dirty="0" smtClean="0"/>
              <a:t>over-investment</a:t>
            </a:r>
            <a:r>
              <a:rPr lang="en-US" dirty="0" smtClean="0"/>
              <a:t>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shifting problem</a:t>
            </a:r>
            <a:br>
              <a:rPr lang="en-US" dirty="0" smtClean="0"/>
            </a:b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Anticipating this problem, </a:t>
            </a:r>
            <a:r>
              <a:rPr lang="en-US" u="sng" dirty="0" smtClean="0"/>
              <a:t>debt holders will “discount” or pay less for the debt initially</a:t>
            </a:r>
          </a:p>
          <a:p>
            <a:r>
              <a:rPr lang="en-US" dirty="0" smtClean="0"/>
              <a:t>At the time the debt is issued, shareholders benefit if they limit their ability to exploit debt holders (“tie their hands”) down the road - for example through debt covenants</a:t>
            </a:r>
          </a:p>
          <a:p>
            <a:r>
              <a:rPr lang="en-US" dirty="0" smtClean="0"/>
              <a:t>What firms are most subject to the risk shifting problem?</a:t>
            </a:r>
          </a:p>
          <a:p>
            <a:pPr lvl="1"/>
            <a:r>
              <a:rPr lang="en-US" dirty="0" smtClean="0"/>
              <a:t>heterogeneous investment opportunities</a:t>
            </a:r>
          </a:p>
          <a:p>
            <a:pPr lvl="1"/>
            <a:r>
              <a:rPr lang="en-US" dirty="0" smtClean="0"/>
              <a:t>Flexibility to take on risks</a:t>
            </a:r>
          </a:p>
          <a:p>
            <a:pPr lvl="1"/>
            <a:r>
              <a:rPr lang="en-US" dirty="0" smtClean="0"/>
              <a:t>Opaque/complicated investments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Debt overhang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the debt payment exceeds the value of assets the firm is in financial distress</a:t>
            </a:r>
          </a:p>
          <a:p>
            <a:r>
              <a:rPr lang="en-US" dirty="0" smtClean="0"/>
              <a:t>As a result, future payoffs from new and old investments will be allocated first to debt holders and not to equity holders</a:t>
            </a:r>
          </a:p>
          <a:p>
            <a:r>
              <a:rPr lang="en-US" b="1" dirty="0" smtClean="0"/>
              <a:t>The problem</a:t>
            </a:r>
            <a:r>
              <a:rPr lang="en-US" dirty="0" smtClean="0"/>
              <a:t>: firms in financial distress may forego profitable investment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Debt Overhang problem</a:t>
            </a:r>
            <a:br>
              <a:rPr lang="en-US" dirty="0" smtClean="0"/>
            </a:b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 (continued) Suppose </a:t>
            </a:r>
            <a:r>
              <a:rPr lang="en-US" dirty="0" err="1" smtClean="0"/>
              <a:t>Bexter</a:t>
            </a:r>
            <a:r>
              <a:rPr lang="en-US" dirty="0" smtClean="0"/>
              <a:t> does not pursue the risky strategy mentioned earlier. But it has an opportunity to invest $100,000 and gain a 50% risk-free return (that is, certain payoff of $150,000 in one year). If the current risk free rate is 5% then this is clearly a positive NPV. The only problem is that </a:t>
            </a:r>
            <a:r>
              <a:rPr lang="en-US" dirty="0" err="1" smtClean="0"/>
              <a:t>Bexter</a:t>
            </a:r>
            <a:r>
              <a:rPr lang="en-US" dirty="0" smtClean="0"/>
              <a:t> does not have the money to cover the initial investment of $100,000. Can it raise the money by issuing new equity?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Comparing the alternatives</a:t>
            </a:r>
          </a:p>
          <a:p>
            <a:endParaRPr lang="en-US" dirty="0" smtClean="0"/>
          </a:p>
        </p:txBody>
      </p:sp>
      <p:pic>
        <p:nvPicPr>
          <p:cNvPr id="4" name="Picture 5" descr="BD16_13_16t04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04800" y="2590800"/>
            <a:ext cx="8458200" cy="3402013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separation of ownership and control</a:t>
            </a:r>
          </a:p>
          <a:p>
            <a:pPr lvl="1"/>
            <a:r>
              <a:rPr lang="en-US" dirty="0" smtClean="0"/>
              <a:t>Asset Substitution</a:t>
            </a:r>
          </a:p>
          <a:p>
            <a:pPr lvl="1"/>
            <a:r>
              <a:rPr lang="en-US" dirty="0" smtClean="0"/>
              <a:t>Moral Hazard</a:t>
            </a:r>
          </a:p>
          <a:p>
            <a:pPr lvl="1"/>
            <a:r>
              <a:rPr lang="en-US" dirty="0" smtClean="0"/>
              <a:t>Free Cash Flow problem</a:t>
            </a:r>
          </a:p>
          <a:p>
            <a:r>
              <a:rPr lang="en-US" dirty="0" smtClean="0"/>
              <a:t>Leverage and </a:t>
            </a:r>
          </a:p>
          <a:p>
            <a:pPr lvl="1"/>
            <a:r>
              <a:rPr lang="en-US" dirty="0" smtClean="0"/>
              <a:t>the conflict between employees and shareholders</a:t>
            </a:r>
          </a:p>
          <a:p>
            <a:pPr lvl="1"/>
            <a:r>
              <a:rPr lang="en-US" dirty="0" smtClean="0"/>
              <a:t>competition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the project be executed?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Suppose that the existing equity holders allocate the required $100,000 of fresh capital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819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Old assets     </a:t>
                      </a:r>
                      <a:r>
                        <a:rPr lang="en-US" b="1" dirty="0" smtClean="0"/>
                        <a:t>900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Debt holders              </a:t>
                      </a:r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assets   </a:t>
                      </a:r>
                      <a:r>
                        <a:rPr lang="en-US" b="1" dirty="0" smtClean="0"/>
                        <a:t>150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Equity holders              </a:t>
                      </a:r>
                      <a:r>
                        <a:rPr lang="en-US" b="1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1,050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             1,050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4953000"/>
            <a:ext cx="853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This will lead to a loss of $50,000 to equity holders.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Existing equity holders will not allocate the required funds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the project be executed?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Suppose instead that new equity (preferred stock) is issued at market value of $100,000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124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Old assets     </a:t>
                      </a:r>
                      <a:r>
                        <a:rPr lang="en-US" b="1" dirty="0" smtClean="0"/>
                        <a:t>900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Debt holders                </a:t>
                      </a:r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assets   </a:t>
                      </a:r>
                      <a:r>
                        <a:rPr lang="en-US" b="1" dirty="0" smtClean="0"/>
                        <a:t>150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Equity holders      </a:t>
                      </a:r>
                      <a:r>
                        <a:rPr lang="en-US" b="1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Old equity holders        </a:t>
                      </a:r>
                      <a:r>
                        <a:rPr lang="en-US" b="1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1,050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             1,050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5486400"/>
            <a:ext cx="8534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The firm will not be able to raise more than $50,000 in new equity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issue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Most of the payoff of the project goes to the debt holders</a:t>
            </a:r>
          </a:p>
          <a:p>
            <a:r>
              <a:rPr lang="en-US" dirty="0" smtClean="0"/>
              <a:t>consequently equity holders </a:t>
            </a:r>
          </a:p>
          <a:p>
            <a:pPr lvl="1"/>
            <a:r>
              <a:rPr lang="en-US" dirty="0" smtClean="0"/>
              <a:t>Cannot issue new (preferred) equity</a:t>
            </a:r>
          </a:p>
          <a:p>
            <a:pPr lvl="1"/>
            <a:r>
              <a:rPr lang="en-US" dirty="0" smtClean="0"/>
              <a:t>Wish not to inject new funds of their own</a:t>
            </a:r>
          </a:p>
          <a:p>
            <a:pPr lvl="1"/>
            <a:r>
              <a:rPr lang="en-US" dirty="0" smtClean="0"/>
              <a:t>Cannot issue new (junior) debt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positive NPV project is not executed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possible resolution?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The board of directors is asking debt holders permission to issue senior debt at market value of $100,000 in order to help recovery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Should debt holders agree?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the project be executed?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Suppose that new (senior) debt is issued at market value of $100,000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124200"/>
          <a:ext cx="670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Old assets     </a:t>
                      </a:r>
                      <a:r>
                        <a:rPr lang="en-US" b="1" dirty="0" smtClean="0"/>
                        <a:t>900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Senior debt holders        </a:t>
                      </a:r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assets   </a:t>
                      </a:r>
                      <a:r>
                        <a:rPr lang="en-US" b="1" dirty="0" smtClean="0"/>
                        <a:t>150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Junior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debt holders         </a:t>
                      </a:r>
                      <a:r>
                        <a:rPr lang="en-US" b="1" dirty="0" smtClean="0"/>
                        <a:t>950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Equity holders                 </a:t>
                      </a:r>
                      <a:r>
                        <a:rPr lang="en-US" b="1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1,060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                    1,050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5486400"/>
            <a:ext cx="8534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Debt holders will benefit but not equity holders….still lack of incentive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possible resolution?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The board of directors is asking debt holders to reduce the debt liability to $940,000 in order to help recovery (i.e., “give up” $60,000 in debt)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Should debt holders agree?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the project be executed?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Suppose that new equity (preferred stock) is issued at market value of $100,000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124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Old assets     </a:t>
                      </a:r>
                      <a:r>
                        <a:rPr lang="en-US" b="1" dirty="0" smtClean="0"/>
                        <a:t>900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Debt holders                  </a:t>
                      </a:r>
                      <a:r>
                        <a:rPr lang="en-US" b="1" dirty="0" smtClean="0"/>
                        <a:t>940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assets   </a:t>
                      </a:r>
                      <a:r>
                        <a:rPr lang="en-US" b="1" dirty="0" smtClean="0"/>
                        <a:t>150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Equity holders      </a:t>
                      </a:r>
                      <a:r>
                        <a:rPr lang="en-US" b="1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Old equity holders        </a:t>
                      </a:r>
                      <a:r>
                        <a:rPr lang="en-US" b="1" dirty="0" smtClean="0"/>
                        <a:t>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1,050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           </a:t>
                      </a:r>
                      <a:r>
                        <a:rPr lang="en-US" b="1" dirty="0" smtClean="0"/>
                        <a:t>                  1,050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5486400"/>
            <a:ext cx="8534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The project is executed!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Old equity holders gain $10,000 in value.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Debt overhang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When firms are in financial distress, i.e. are close to the state of default</a:t>
            </a:r>
          </a:p>
          <a:p>
            <a:r>
              <a:rPr lang="en-US" dirty="0" smtClean="0"/>
              <a:t>Equity holders’ ability (and incentives) to undertake valuable projects that will lead to recovery is limited</a:t>
            </a:r>
          </a:p>
          <a:p>
            <a:r>
              <a:rPr lang="en-US" dirty="0" smtClean="0"/>
              <a:t>Debt holders’ concessions (via bankruptcy procedure or renegotiation) are required and can lead to recovery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524000" y="4572000"/>
            <a:ext cx="5029200" cy="2133600"/>
          </a:xfrm>
          <a:prstGeom prst="rect">
            <a:avLst/>
          </a:prstGeom>
          <a:solidFill>
            <a:schemeClr val="accent3">
              <a:lumMod val="60000"/>
              <a:lumOff val="4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Moral Hazard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28194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manager works hard to increase firm value but shares consequent gains from her actions with shareholders</a:t>
            </a:r>
          </a:p>
          <a:p>
            <a:r>
              <a:rPr lang="en-US" dirty="0" smtClean="0"/>
              <a:t>Leverage mitigates agency problems due to the conflict of interest between the manager and the owners of the firm</a:t>
            </a:r>
          </a:p>
          <a:p>
            <a:pPr lvl="1"/>
            <a:r>
              <a:rPr lang="en-US" dirty="0" smtClean="0"/>
              <a:t>Concentration of ownership</a:t>
            </a:r>
          </a:p>
          <a:p>
            <a:pPr lvl="1"/>
            <a:r>
              <a:rPr lang="en-US" dirty="0" smtClean="0"/>
              <a:t>Reduction of wasteful investment</a:t>
            </a:r>
          </a:p>
          <a:p>
            <a:pPr lvl="1"/>
            <a:r>
              <a:rPr lang="en-US" dirty="0" smtClean="0"/>
              <a:t>Commitment The Moral Hazard problem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905000" y="4724400"/>
            <a:ext cx="4191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Investors: Shareholders or debt holders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6172200"/>
            <a:ext cx="21336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Management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772694" y="5676106"/>
            <a:ext cx="533400" cy="1588"/>
          </a:xfrm>
          <a:prstGeom prst="straightConnector1">
            <a:avLst/>
          </a:prstGeom>
          <a:ln w="412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0" y="5486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Moral Hazard</a:t>
            </a:r>
          </a:p>
          <a:p>
            <a:pPr algn="ctr"/>
            <a:r>
              <a:rPr lang="en-US" dirty="0" smtClean="0"/>
              <a:t>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Moral hazard and ownership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Example: </a:t>
            </a:r>
            <a:r>
              <a:rPr lang="en-US" b="1" dirty="0" smtClean="0"/>
              <a:t>Ross Jackson</a:t>
            </a:r>
            <a:r>
              <a:rPr lang="en-US" dirty="0" smtClean="0"/>
              <a:t>, a furniture designer, wants to start his own business. An initial investment of $100,000 is required. Ross can either borrow the funds or raise the money by selling shares in the firm.</a:t>
            </a:r>
          </a:p>
          <a:p>
            <a:r>
              <a:rPr lang="en-US" dirty="0" smtClean="0"/>
              <a:t>The benefits from the business depend on Ross.</a:t>
            </a:r>
          </a:p>
          <a:p>
            <a:r>
              <a:rPr lang="en-US" dirty="0" smtClean="0"/>
              <a:t>If Ross works hard (</a:t>
            </a:r>
            <a:r>
              <a:rPr lang="en-US" b="1" i="1" dirty="0" smtClean="0"/>
              <a:t>work</a:t>
            </a:r>
            <a:r>
              <a:rPr lang="en-US" dirty="0" smtClean="0"/>
              <a:t>), then with probability 50% the business will be worth $170,000 next year and with probability 50% it will be worth $80,000. </a:t>
            </a:r>
          </a:p>
          <a:p>
            <a:r>
              <a:rPr lang="en-US" dirty="0" smtClean="0"/>
              <a:t>If Ross doesn’t work hard (</a:t>
            </a:r>
            <a:r>
              <a:rPr lang="en-US" b="1" i="1" dirty="0" smtClean="0"/>
              <a:t>shirk</a:t>
            </a:r>
            <a:r>
              <a:rPr lang="en-US" dirty="0" smtClean="0"/>
              <a:t>) then the probability of success goes down from 50% to 20%.</a:t>
            </a:r>
          </a:p>
          <a:p>
            <a:r>
              <a:rPr lang="en-US" dirty="0" smtClean="0"/>
              <a:t>Assume a risk free rate of 0%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676400" y="4724400"/>
            <a:ext cx="2590800" cy="1676400"/>
          </a:xfrm>
          <a:prstGeom prst="rect">
            <a:avLst/>
          </a:prstGeom>
          <a:solidFill>
            <a:schemeClr val="accent3">
              <a:lumMod val="60000"/>
              <a:lumOff val="4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Asset Substitution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Debt holders provide funds and shareholders make the decisions</a:t>
            </a:r>
          </a:p>
          <a:p>
            <a:r>
              <a:rPr lang="en-US" b="1" dirty="0" smtClean="0"/>
              <a:t>The problem</a:t>
            </a:r>
            <a:r>
              <a:rPr lang="en-US" dirty="0" smtClean="0"/>
              <a:t>: Shareholders might promote share price at the expense of debt holders</a:t>
            </a:r>
          </a:p>
          <a:p>
            <a:pPr lvl="1"/>
            <a:r>
              <a:rPr lang="en-US" dirty="0" smtClean="0"/>
              <a:t>Risk shifting </a:t>
            </a:r>
          </a:p>
          <a:p>
            <a:pPr lvl="1"/>
            <a:r>
              <a:rPr lang="en-US" dirty="0" smtClean="0"/>
              <a:t>Debt overhang</a:t>
            </a:r>
          </a:p>
        </p:txBody>
      </p:sp>
      <p:sp>
        <p:nvSpPr>
          <p:cNvPr id="4" name="Oval 3"/>
          <p:cNvSpPr/>
          <p:nvPr/>
        </p:nvSpPr>
        <p:spPr>
          <a:xfrm>
            <a:off x="1905000" y="4953000"/>
            <a:ext cx="2133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Shareholders</a:t>
            </a:r>
          </a:p>
        </p:txBody>
      </p:sp>
      <p:sp>
        <p:nvSpPr>
          <p:cNvPr id="5" name="Oval 4"/>
          <p:cNvSpPr/>
          <p:nvPr/>
        </p:nvSpPr>
        <p:spPr>
          <a:xfrm>
            <a:off x="5562600" y="5334000"/>
            <a:ext cx="2133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Debt holders</a:t>
            </a:r>
          </a:p>
        </p:txBody>
      </p:sp>
      <p:sp>
        <p:nvSpPr>
          <p:cNvPr id="6" name="Oval 5"/>
          <p:cNvSpPr/>
          <p:nvPr/>
        </p:nvSpPr>
        <p:spPr>
          <a:xfrm>
            <a:off x="1828800" y="5715000"/>
            <a:ext cx="2133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Management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19600" y="5562600"/>
            <a:ext cx="762000" cy="1588"/>
          </a:xfrm>
          <a:prstGeom prst="straightConnector1">
            <a:avLst/>
          </a:prstGeom>
          <a:ln w="412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62400" y="4038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Asset substitution</a:t>
            </a:r>
          </a:p>
          <a:p>
            <a:pPr algn="ctr"/>
            <a:r>
              <a:rPr lang="en-US" dirty="0" smtClean="0"/>
              <a:t>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3429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How can Ross create value (work versus shirk)?</a:t>
            </a:r>
          </a:p>
          <a:p>
            <a:r>
              <a:rPr lang="en-US" dirty="0" smtClean="0"/>
              <a:t>To succeed Ross must</a:t>
            </a:r>
          </a:p>
          <a:p>
            <a:pPr lvl="1"/>
            <a:r>
              <a:rPr lang="en-US" dirty="0" smtClean="0"/>
              <a:t>Hire a designing team of the highest quality</a:t>
            </a:r>
          </a:p>
          <a:p>
            <a:pPr lvl="1"/>
            <a:r>
              <a:rPr lang="en-US" dirty="0" smtClean="0"/>
              <a:t>Present a unique and fresh furniture collection</a:t>
            </a:r>
          </a:p>
          <a:p>
            <a:pPr lvl="1"/>
            <a:r>
              <a:rPr lang="en-US" dirty="0" smtClean="0"/>
              <a:t>Successfully market the collection</a:t>
            </a:r>
          </a:p>
          <a:p>
            <a:pPr lvl="1"/>
            <a:r>
              <a:rPr lang="en-US" dirty="0" smtClean="0"/>
              <a:t>Outline a five year strategic plan for the company</a:t>
            </a:r>
          </a:p>
          <a:p>
            <a:pPr lvl="1"/>
            <a:r>
              <a:rPr lang="en-US" dirty="0" smtClean="0"/>
              <a:t>Closely manage the designing team </a:t>
            </a:r>
          </a:p>
          <a:p>
            <a:r>
              <a:rPr lang="en-US" dirty="0" smtClean="0"/>
              <a:t>This requires from Ross endless hours and thought and extreme devotion to the firm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5334000"/>
            <a:ext cx="6705600" cy="762000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motivates Ross to succeed?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2209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feeling of self-accomplishment</a:t>
            </a:r>
          </a:p>
          <a:p>
            <a:r>
              <a:rPr lang="en-US" dirty="0" smtClean="0"/>
              <a:t>New career opportunities in the future</a:t>
            </a:r>
          </a:p>
          <a:p>
            <a:r>
              <a:rPr lang="en-US" dirty="0" smtClean="0"/>
              <a:t>Admiration by investors</a:t>
            </a:r>
          </a:p>
          <a:p>
            <a:r>
              <a:rPr lang="en-US" dirty="0" smtClean="0"/>
              <a:t>The thrill of success</a:t>
            </a:r>
          </a:p>
          <a:p>
            <a:r>
              <a:rPr lang="en-US" dirty="0" smtClean="0"/>
              <a:t>Avoiding the feeling of guilt following failure</a:t>
            </a:r>
          </a:p>
          <a:p>
            <a:r>
              <a:rPr lang="en-US" dirty="0" smtClean="0"/>
              <a:t>….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457200"/>
            <a:ext cx="6705600" cy="762000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motivates Ross to succeed in his business?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0" y="3962400"/>
            <a:ext cx="6705600" cy="914400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that enough?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we further motivate Ross?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Pay for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1828800"/>
          </a:xfrm>
          <a:solidFill>
            <a:srgbClr val="FFFF00">
              <a:alpha val="48000"/>
            </a:srgb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Ross can be motivated to choose action “work” over “shirk” it by doing so it increases his expected payoff by a </a:t>
            </a:r>
            <a:r>
              <a:rPr lang="en-US" u="sng" dirty="0" smtClean="0"/>
              <a:t>sufficient</a:t>
            </a:r>
            <a:r>
              <a:rPr lang="en-US" dirty="0" smtClean="0"/>
              <a:t> amount.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733800"/>
            <a:ext cx="8534400" cy="2819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Examples include: employee option grants, bonus payments, managerial stock ownership and more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much is required in expected payoff to motivate Ross to work hard?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1905000"/>
          </a:xfrm>
        </p:spPr>
        <p:txBody>
          <a:bodyPr>
            <a:normAutofit/>
          </a:bodyPr>
          <a:lstStyle/>
          <a:p>
            <a:r>
              <a:rPr lang="en-US" b="1" dirty="0" smtClean="0"/>
              <a:t>Suppose that: </a:t>
            </a:r>
            <a:r>
              <a:rPr lang="en-US" dirty="0" smtClean="0"/>
              <a:t>Ross values his disutility from working hard relative to shirking at $10,000.</a:t>
            </a:r>
          </a:p>
          <a:p>
            <a:r>
              <a:rPr lang="en-US" dirty="0" smtClean="0"/>
              <a:t>That is: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657600"/>
            <a:ext cx="8534400" cy="1905000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i="1" dirty="0" smtClean="0"/>
              <a:t>Ross will choose “work” over “shirk” if his expected payoff from choosing “work” exceeds his expected payoff from choosing “shirk” by more than $10,000.</a:t>
            </a:r>
            <a:endParaRPr kumimoji="0" lang="en-US" sz="32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 financing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Suppose Ross has the money for the investment: </a:t>
            </a:r>
          </a:p>
          <a:p>
            <a:pPr lvl="1"/>
            <a:r>
              <a:rPr lang="en-US" dirty="0" smtClean="0"/>
              <a:t>What is the expected value of the firm after the investment is made by Ross if Ross works hard?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is the expected value of the firm after the investment is made by Ross if Ross shirks?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Ross work hard?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Financing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Suppose Ross does not have enough funds to finance the investment and has to seek external financing.</a:t>
            </a:r>
          </a:p>
          <a:p>
            <a:pPr>
              <a:buNone/>
            </a:pPr>
            <a:r>
              <a:rPr lang="en-US" u="sng" dirty="0" smtClean="0"/>
              <a:t>Ross has two alternatives to consider:</a:t>
            </a:r>
          </a:p>
          <a:p>
            <a:r>
              <a:rPr lang="en-US" b="1" dirty="0" smtClean="0"/>
              <a:t>Equity financing</a:t>
            </a:r>
            <a:r>
              <a:rPr lang="en-US" dirty="0" smtClean="0"/>
              <a:t>: Ross can sell a fraction </a:t>
            </a:r>
            <a:r>
              <a:rPr lang="el-GR" sz="3800" b="1" dirty="0" smtClean="0"/>
              <a:t>α</a:t>
            </a:r>
            <a:r>
              <a:rPr lang="en-US" dirty="0" smtClean="0"/>
              <a:t> of the firm to an external equity holder for an equity investment of $100,000</a:t>
            </a:r>
          </a:p>
          <a:p>
            <a:pPr lvl="1"/>
            <a:r>
              <a:rPr lang="en-US" dirty="0" smtClean="0"/>
              <a:t>Ross’s payoff is </a:t>
            </a:r>
            <a:r>
              <a:rPr lang="en-US" b="1" dirty="0" smtClean="0"/>
              <a:t>(1-</a:t>
            </a:r>
            <a:r>
              <a:rPr lang="el-GR" b="1" dirty="0" smtClean="0"/>
              <a:t>α</a:t>
            </a:r>
            <a:r>
              <a:rPr lang="en-US" b="1" dirty="0" smtClean="0"/>
              <a:t>)V</a:t>
            </a:r>
            <a:endParaRPr lang="en-US" dirty="0" smtClean="0"/>
          </a:p>
          <a:p>
            <a:r>
              <a:rPr lang="en-US" b="1" dirty="0" smtClean="0"/>
              <a:t>Debt financing</a:t>
            </a:r>
            <a:r>
              <a:rPr lang="en-US" dirty="0" smtClean="0"/>
              <a:t>: Ross can take a loan for the investment amount of $100,000 with debt repayment amount of </a:t>
            </a:r>
            <a:r>
              <a:rPr lang="en-US" b="1" dirty="0" smtClean="0"/>
              <a:t>$</a:t>
            </a:r>
            <a:r>
              <a:rPr lang="en-US" sz="3800" b="1" dirty="0" smtClean="0"/>
              <a:t>D</a:t>
            </a:r>
          </a:p>
          <a:p>
            <a:pPr lvl="1"/>
            <a:r>
              <a:rPr lang="en-US" dirty="0" smtClean="0"/>
              <a:t>Ross’s payoff is </a:t>
            </a:r>
            <a:r>
              <a:rPr lang="en-US" b="1" dirty="0" smtClean="0"/>
              <a:t>max(0,V-D)</a:t>
            </a:r>
          </a:p>
          <a:p>
            <a:pPr lvl="1"/>
            <a:endParaRPr lang="en-US" sz="3400" b="1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Equity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006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If Ross works hard</a:t>
            </a:r>
            <a:r>
              <a:rPr lang="en-US" dirty="0" smtClean="0"/>
              <a:t>, what fraction of ownership </a:t>
            </a:r>
            <a:r>
              <a:rPr lang="el-GR" b="1" dirty="0" smtClean="0"/>
              <a:t>α</a:t>
            </a:r>
            <a:r>
              <a:rPr lang="en-US" b="1" dirty="0" smtClean="0"/>
              <a:t>*</a:t>
            </a:r>
            <a:r>
              <a:rPr lang="en-US" dirty="0" smtClean="0"/>
              <a:t> will investors require for their investment of $100,000?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If Ross works hard</a:t>
            </a:r>
            <a:r>
              <a:rPr lang="en-US" dirty="0" smtClean="0"/>
              <a:t>, what are Ross’s payoffs in the two states (under </a:t>
            </a:r>
            <a:r>
              <a:rPr lang="el-GR" b="1" dirty="0" smtClean="0"/>
              <a:t>α</a:t>
            </a:r>
            <a:r>
              <a:rPr lang="en-US" b="1" dirty="0" smtClean="0"/>
              <a:t>*</a:t>
            </a:r>
            <a:r>
              <a:rPr lang="en-US" dirty="0" smtClean="0"/>
              <a:t>)?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Equity financing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8006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If Ross works hard, </a:t>
            </a:r>
            <a:r>
              <a:rPr lang="en-US" dirty="0" smtClean="0"/>
              <a:t>what is his expected payoff (under </a:t>
            </a:r>
            <a:r>
              <a:rPr lang="el-GR" b="1" dirty="0" smtClean="0"/>
              <a:t>α</a:t>
            </a:r>
            <a:r>
              <a:rPr lang="en-US" b="1" dirty="0" smtClean="0"/>
              <a:t>*</a:t>
            </a:r>
            <a:r>
              <a:rPr lang="en-US" dirty="0" smtClean="0"/>
              <a:t>)?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If Ross shirks</a:t>
            </a:r>
            <a:r>
              <a:rPr lang="en-US" dirty="0" smtClean="0"/>
              <a:t>, what is his expected payoff      (under </a:t>
            </a:r>
            <a:r>
              <a:rPr lang="el-GR" b="1" dirty="0" smtClean="0"/>
              <a:t>α</a:t>
            </a:r>
            <a:r>
              <a:rPr lang="en-US" b="1" dirty="0" smtClean="0"/>
              <a:t>*</a:t>
            </a:r>
            <a:r>
              <a:rPr lang="en-US" dirty="0" smtClean="0"/>
              <a:t>)?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Would Ross work or shirk (under </a:t>
            </a:r>
            <a:r>
              <a:rPr lang="el-GR" b="1" dirty="0" smtClean="0"/>
              <a:t>α</a:t>
            </a:r>
            <a:r>
              <a:rPr lang="en-US" b="1" dirty="0" smtClean="0"/>
              <a:t>*</a:t>
            </a:r>
            <a:r>
              <a:rPr lang="en-US" dirty="0" smtClean="0"/>
              <a:t>)?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Debt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If Ross works hard, </a:t>
            </a:r>
            <a:r>
              <a:rPr lang="en-US" dirty="0" smtClean="0"/>
              <a:t>what payment </a:t>
            </a:r>
            <a:r>
              <a:rPr lang="en-US" b="1" dirty="0" smtClean="0"/>
              <a:t>D*</a:t>
            </a:r>
            <a:r>
              <a:rPr lang="en-US" dirty="0" smtClean="0"/>
              <a:t> is required from the bank for its loan of $100,000.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If Ross works hard, </a:t>
            </a:r>
            <a:r>
              <a:rPr lang="en-US" dirty="0" smtClean="0"/>
              <a:t>what are Ross’s payoffs in the two states (under </a:t>
            </a:r>
            <a:r>
              <a:rPr lang="en-US" b="1" dirty="0" smtClean="0"/>
              <a:t>D*</a:t>
            </a:r>
            <a:r>
              <a:rPr lang="en-US" dirty="0" smtClean="0"/>
              <a:t>)?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Debt financing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If Ross works hard</a:t>
            </a:r>
            <a:r>
              <a:rPr lang="en-US" dirty="0" smtClean="0"/>
              <a:t>, what is his expected payoff (under </a:t>
            </a:r>
            <a:r>
              <a:rPr lang="en-US" b="1" dirty="0" smtClean="0"/>
              <a:t>D*</a:t>
            </a:r>
            <a:r>
              <a:rPr lang="en-US" dirty="0" smtClean="0"/>
              <a:t>)?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If Ross shirks</a:t>
            </a:r>
            <a:r>
              <a:rPr lang="en-US" dirty="0" smtClean="0"/>
              <a:t>, what is his expected payoff         (under </a:t>
            </a:r>
            <a:r>
              <a:rPr lang="en-US" b="1" dirty="0" smtClean="0"/>
              <a:t>D*</a:t>
            </a:r>
            <a:r>
              <a:rPr lang="en-US" dirty="0" smtClean="0"/>
              <a:t>)?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Would Ross work or shirk?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Asset substitution problem - 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Shareholders’ and debt-holder’s</a:t>
            </a:r>
          </a:p>
          <a:p>
            <a:pPr>
              <a:buNone/>
            </a:pPr>
            <a:r>
              <a:rPr lang="en-US" dirty="0" smtClean="0"/>
              <a:t>     share of cash flows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791200"/>
            <a:ext cx="601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457200" y="44196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3810000"/>
            <a:ext cx="1068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payoff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6172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Firm value</a:t>
            </a:r>
            <a:endParaRPr lang="en-US" sz="2400" i="1" dirty="0"/>
          </a:p>
        </p:txBody>
      </p:sp>
      <p:sp>
        <p:nvSpPr>
          <p:cNvPr id="15" name="Parallelogram 14"/>
          <p:cNvSpPr/>
          <p:nvPr/>
        </p:nvSpPr>
        <p:spPr>
          <a:xfrm flipH="1" flipV="1">
            <a:off x="2133600" y="4724400"/>
            <a:ext cx="4953000" cy="1066800"/>
          </a:xfrm>
          <a:prstGeom prst="parallelogram">
            <a:avLst>
              <a:gd name="adj" fmla="val 144728"/>
            </a:avLst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/>
          <p:cNvSpPr/>
          <p:nvPr/>
        </p:nvSpPr>
        <p:spPr>
          <a:xfrm flipH="1">
            <a:off x="3657600" y="2362200"/>
            <a:ext cx="3429000" cy="2362200"/>
          </a:xfrm>
          <a:prstGeom prst="rtTriangle">
            <a:avLst/>
          </a:prstGeom>
          <a:solidFill>
            <a:srgbClr val="00B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shareholders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 flipH="1">
            <a:off x="5562600" y="4724400"/>
            <a:ext cx="1524000" cy="1066800"/>
          </a:xfrm>
          <a:prstGeom prst="rtTriangl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0" y="5029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Debt-holders</a:t>
            </a:r>
            <a:endParaRPr lang="en-US" dirty="0"/>
          </a:p>
        </p:txBody>
      </p:sp>
      <p:cxnSp>
        <p:nvCxnSpPr>
          <p:cNvPr id="14" name="Straight Connector 13"/>
          <p:cNvCxnSpPr>
            <a:endCxn id="17" idx="4"/>
          </p:cNvCxnSpPr>
          <p:nvPr/>
        </p:nvCxnSpPr>
        <p:spPr>
          <a:xfrm flipV="1">
            <a:off x="2133600" y="4724400"/>
            <a:ext cx="1524000" cy="10668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9" idx="0"/>
          </p:cNvCxnSpPr>
          <p:nvPr/>
        </p:nvCxnSpPr>
        <p:spPr>
          <a:xfrm>
            <a:off x="3657600" y="4724400"/>
            <a:ext cx="3429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the two financing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848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If Ross uses Debt financing the value of the firm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Ross uses Equity financing the value of the firm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Moral Hazard and Ownership</a:t>
            </a:r>
            <a:br>
              <a:rPr lang="en-US" dirty="0" smtClean="0"/>
            </a:b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848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manager must exert (costly) effort to increase firm value but often does not realize the full benefit</a:t>
            </a:r>
          </a:p>
          <a:p>
            <a:r>
              <a:rPr lang="en-US" dirty="0" smtClean="0"/>
              <a:t>Other stake holders also benefit from the manager’s efforts</a:t>
            </a:r>
          </a:p>
          <a:p>
            <a:r>
              <a:rPr lang="en-US" dirty="0" smtClean="0"/>
              <a:t>This reduces the manager’s incentives to exert effort and may lead to lower firm values</a:t>
            </a:r>
          </a:p>
          <a:p>
            <a:r>
              <a:rPr lang="en-US" dirty="0" smtClean="0"/>
              <a:t>Debt financing in this case provides the manager with the incentives to exert effort to increase firm value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Free Cash Flow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848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CEO’s hold 1% of equity on average</a:t>
            </a:r>
          </a:p>
          <a:p>
            <a:r>
              <a:rPr lang="en-US" dirty="0" smtClean="0"/>
              <a:t>May lead to</a:t>
            </a:r>
          </a:p>
          <a:p>
            <a:pPr lvl="1"/>
            <a:r>
              <a:rPr lang="en-US" dirty="0" smtClean="0"/>
              <a:t>Perk consumption</a:t>
            </a:r>
          </a:p>
          <a:p>
            <a:pPr lvl="1"/>
            <a:r>
              <a:rPr lang="en-US" dirty="0" smtClean="0"/>
              <a:t>Empire building (size and executive pay)</a:t>
            </a:r>
          </a:p>
          <a:p>
            <a:r>
              <a:rPr lang="en-US" dirty="0" smtClean="0"/>
              <a:t>Investment and perk consumption require cash</a:t>
            </a:r>
          </a:p>
          <a:p>
            <a:r>
              <a:rPr lang="en-US" dirty="0" smtClean="0"/>
              <a:t>Free Cash Flow Hypothesis</a:t>
            </a:r>
          </a:p>
          <a:p>
            <a:pPr lvl="1"/>
            <a:r>
              <a:rPr lang="en-US" dirty="0" smtClean="0"/>
              <a:t>Wasteful spending is more likely to occur when firms have high levels of cash flows in excess of what is needed to make all positive-NPV investments and payments to debt holders.</a:t>
            </a:r>
          </a:p>
          <a:p>
            <a:pPr lvl="1"/>
            <a:r>
              <a:rPr lang="en-US" dirty="0" smtClean="0"/>
              <a:t>Leverage increases scrutiny by creditors adding an additional layer of management oversight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Agency benefits of leverage</a:t>
            </a:r>
            <a:br>
              <a:rPr lang="en-US" dirty="0" smtClean="0"/>
            </a:br>
            <a:r>
              <a:rPr lang="en-US" dirty="0" smtClean="0"/>
              <a:t>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848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Leverage can improve upon management’s bargaining position</a:t>
            </a:r>
          </a:p>
          <a:p>
            <a:pPr lvl="1"/>
            <a:r>
              <a:rPr lang="en-US" dirty="0" smtClean="0"/>
              <a:t>For example when American Airlines negotiated with its labor union (April, 2003) the firm was able to win a wage concessions due to its risk of bankruptcy</a:t>
            </a:r>
          </a:p>
          <a:p>
            <a:r>
              <a:rPr lang="en-US" dirty="0" smtClean="0"/>
              <a:t>Leverage may change firm’s position with competitors</a:t>
            </a:r>
          </a:p>
          <a:p>
            <a:pPr lvl="1"/>
            <a:r>
              <a:rPr lang="en-US" dirty="0" smtClean="0"/>
              <a:t>Highly leveraged firms may act more aggressively to preserve market share since it cannot afford going into bankruptcy</a:t>
            </a:r>
          </a:p>
          <a:p>
            <a:pPr lvl="1"/>
            <a:r>
              <a:rPr lang="en-US" dirty="0" smtClean="0"/>
              <a:t>Alternatively, a financially constrained firm might be too conservative and act less aggressively since it can’t afford to take risky strategies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Equity as a Call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Shareholders hold a Call Option on the total payoff of the levered firm</a:t>
            </a:r>
          </a:p>
          <a:p>
            <a:r>
              <a:rPr lang="en-US" dirty="0" smtClean="0"/>
              <a:t>Random total payoff of the firm = </a:t>
            </a:r>
            <a:r>
              <a:rPr lang="en-US" b="1" dirty="0" smtClean="0"/>
              <a:t>y</a:t>
            </a:r>
          </a:p>
          <a:p>
            <a:r>
              <a:rPr lang="en-US" dirty="0" smtClean="0"/>
              <a:t>Random payoff to shareholders = </a:t>
            </a:r>
            <a:r>
              <a:rPr lang="en-US" b="1" dirty="0" smtClean="0"/>
              <a:t>e</a:t>
            </a:r>
          </a:p>
          <a:p>
            <a:r>
              <a:rPr lang="en-US" dirty="0" smtClean="0"/>
              <a:t>Random payoff to debt holders = </a:t>
            </a:r>
            <a:r>
              <a:rPr lang="en-US" b="1" dirty="0" smtClean="0"/>
              <a:t>d</a:t>
            </a:r>
          </a:p>
          <a:p>
            <a:r>
              <a:rPr lang="en-US" dirty="0" smtClean="0"/>
              <a:t>Face value of debt = </a:t>
            </a:r>
            <a:r>
              <a:rPr lang="en-US" b="1" dirty="0" smtClean="0"/>
              <a:t>D</a:t>
            </a:r>
          </a:p>
          <a:p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e = max(y-D,0))          </a:t>
            </a:r>
            <a:r>
              <a:rPr lang="en-US" dirty="0" smtClean="0"/>
              <a:t>and</a:t>
            </a:r>
            <a:r>
              <a:rPr lang="en-US" b="1" dirty="0" smtClean="0"/>
              <a:t>       d = min(</a:t>
            </a:r>
            <a:r>
              <a:rPr lang="en-US" b="1" dirty="0" err="1" smtClean="0"/>
              <a:t>D,y</a:t>
            </a:r>
            <a:r>
              <a:rPr lang="en-US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Asset substitution problem - 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Debt holders’ payoff is concave (less risky)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791200"/>
            <a:ext cx="601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457200" y="44196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38100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Payoff  </a:t>
            </a:r>
            <a:r>
              <a:rPr lang="en-US" sz="3200" b="1" i="1" dirty="0" smtClean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00" y="6172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Firm value </a:t>
            </a:r>
            <a:r>
              <a:rPr lang="en-US" sz="3200" b="1" i="1" dirty="0" smtClean="0"/>
              <a:t>y</a:t>
            </a:r>
            <a:endParaRPr lang="en-US" sz="3200" b="1" i="1" dirty="0"/>
          </a:p>
        </p:txBody>
      </p:sp>
      <p:sp>
        <p:nvSpPr>
          <p:cNvPr id="15" name="Parallelogram 14"/>
          <p:cNvSpPr/>
          <p:nvPr/>
        </p:nvSpPr>
        <p:spPr>
          <a:xfrm flipH="1" flipV="1">
            <a:off x="2133600" y="4724400"/>
            <a:ext cx="4953000" cy="1066800"/>
          </a:xfrm>
          <a:prstGeom prst="parallelogram">
            <a:avLst>
              <a:gd name="adj" fmla="val 144728"/>
            </a:avLst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/>
          <p:cNvSpPr/>
          <p:nvPr/>
        </p:nvSpPr>
        <p:spPr>
          <a:xfrm flipH="1">
            <a:off x="5562600" y="4724400"/>
            <a:ext cx="1524000" cy="1066800"/>
          </a:xfrm>
          <a:prstGeom prst="rtTriangl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0" y="5029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Debt-holders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133600" y="4724400"/>
            <a:ext cx="1524000" cy="10668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9" idx="0"/>
          </p:cNvCxnSpPr>
          <p:nvPr/>
        </p:nvCxnSpPr>
        <p:spPr>
          <a:xfrm>
            <a:off x="3657600" y="4724400"/>
            <a:ext cx="3429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81200" y="4724400"/>
            <a:ext cx="1676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24000" y="4419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58674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D</a:t>
            </a:r>
          </a:p>
        </p:txBody>
      </p:sp>
      <p:cxnSp>
        <p:nvCxnSpPr>
          <p:cNvPr id="25" name="Straight Connector 24"/>
          <p:cNvCxnSpPr>
            <a:stCxn id="24" idx="0"/>
          </p:cNvCxnSpPr>
          <p:nvPr/>
        </p:nvCxnSpPr>
        <p:spPr>
          <a:xfrm rot="5400000" flipH="1" flipV="1">
            <a:off x="3067050" y="5276850"/>
            <a:ext cx="1143000" cy="381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Asset substitution problem - 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Shareholders’ payoff is convex (more risky)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791200"/>
            <a:ext cx="601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457200" y="44196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3810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Payoff  </a:t>
            </a:r>
            <a:r>
              <a:rPr lang="en-US" sz="3200" b="1" i="1" dirty="0" smtClean="0"/>
              <a:t>e</a:t>
            </a:r>
            <a:endParaRPr lang="en-US" sz="3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61722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Firm value </a:t>
            </a:r>
            <a:r>
              <a:rPr lang="en-US" sz="3200" b="1" i="1" dirty="0" smtClean="0"/>
              <a:t>y</a:t>
            </a:r>
          </a:p>
        </p:txBody>
      </p:sp>
      <p:sp>
        <p:nvSpPr>
          <p:cNvPr id="17" name="Right Triangle 16"/>
          <p:cNvSpPr/>
          <p:nvPr/>
        </p:nvSpPr>
        <p:spPr>
          <a:xfrm flipH="1">
            <a:off x="3505200" y="3429000"/>
            <a:ext cx="3429000" cy="2362200"/>
          </a:xfrm>
          <a:prstGeom prst="rtTriangle">
            <a:avLst/>
          </a:prstGeom>
          <a:solidFill>
            <a:srgbClr val="00B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shareholders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endCxn id="17" idx="0"/>
          </p:cNvCxnSpPr>
          <p:nvPr/>
        </p:nvCxnSpPr>
        <p:spPr>
          <a:xfrm flipV="1">
            <a:off x="3505200" y="3429000"/>
            <a:ext cx="3429000" cy="23622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7" idx="4"/>
          </p:cNvCxnSpPr>
          <p:nvPr/>
        </p:nvCxnSpPr>
        <p:spPr>
          <a:xfrm>
            <a:off x="2133600" y="5791200"/>
            <a:ext cx="13716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6600" y="5943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of equity and investment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payoff </a:t>
            </a:r>
            <a:r>
              <a:rPr lang="en-US" b="1" dirty="0" smtClean="0"/>
              <a:t>e</a:t>
            </a:r>
            <a:r>
              <a:rPr lang="en-US" dirty="0" smtClean="0"/>
              <a:t> to equity holders and </a:t>
            </a:r>
            <a:r>
              <a:rPr lang="en-US" b="1" dirty="0" smtClean="0"/>
              <a:t>d</a:t>
            </a:r>
            <a:r>
              <a:rPr lang="en-US" dirty="0" smtClean="0"/>
              <a:t> to debt holders are:</a:t>
            </a:r>
          </a:p>
          <a:p>
            <a:pPr algn="ctr">
              <a:buNone/>
            </a:pPr>
            <a:r>
              <a:rPr lang="en-US" b="1" dirty="0" smtClean="0"/>
              <a:t>e = max(y-D,0))          </a:t>
            </a:r>
            <a:r>
              <a:rPr lang="en-US" dirty="0" smtClean="0"/>
              <a:t>and</a:t>
            </a:r>
            <a:r>
              <a:rPr lang="en-US" b="1" dirty="0" smtClean="0"/>
              <a:t>       d = min(</a:t>
            </a:r>
            <a:r>
              <a:rPr lang="en-US" b="1" dirty="0" err="1" smtClean="0"/>
              <a:t>D,y</a:t>
            </a:r>
            <a:r>
              <a:rPr lang="en-US" b="1" dirty="0" smtClean="0"/>
              <a:t>)</a:t>
            </a:r>
          </a:p>
          <a:p>
            <a:endParaRPr lang="en-US" b="1" dirty="0" smtClean="0"/>
          </a:p>
          <a:p>
            <a:r>
              <a:rPr lang="en-US" b="1" dirty="0" smtClean="0"/>
              <a:t>When risk increases (while expected profit same)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The expected value of equity increases       E(e)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The expected value of debt decreases         E(d)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7277894" y="4837906"/>
            <a:ext cx="533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H="1">
            <a:off x="7277894" y="5980906"/>
            <a:ext cx="533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Shareholder value and investment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“Low-risk” investment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5791200"/>
            <a:ext cx="6019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457200" y="44196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3810000"/>
            <a:ext cx="1068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payoff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6172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Firm value</a:t>
            </a:r>
            <a:endParaRPr lang="en-US" sz="2400" i="1" dirty="0"/>
          </a:p>
        </p:txBody>
      </p:sp>
      <p:sp>
        <p:nvSpPr>
          <p:cNvPr id="15" name="Parallelogram 14"/>
          <p:cNvSpPr/>
          <p:nvPr/>
        </p:nvSpPr>
        <p:spPr>
          <a:xfrm flipH="1" flipV="1">
            <a:off x="2133600" y="4724400"/>
            <a:ext cx="4953000" cy="1066800"/>
          </a:xfrm>
          <a:prstGeom prst="parallelogram">
            <a:avLst>
              <a:gd name="adj" fmla="val 144728"/>
            </a:avLst>
          </a:prstGeom>
          <a:solidFill>
            <a:schemeClr val="accent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/>
          <p:cNvSpPr/>
          <p:nvPr/>
        </p:nvSpPr>
        <p:spPr>
          <a:xfrm flipH="1">
            <a:off x="3657600" y="2362200"/>
            <a:ext cx="3429000" cy="2362200"/>
          </a:xfrm>
          <a:prstGeom prst="rtTriangle">
            <a:avLst/>
          </a:prstGeom>
          <a:solidFill>
            <a:srgbClr val="00B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shareholders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 flipH="1">
            <a:off x="5562600" y="4724400"/>
            <a:ext cx="1524000" cy="1066800"/>
          </a:xfrm>
          <a:prstGeom prst="rtTriangl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0" y="5029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 holders</a:t>
            </a:r>
            <a:endParaRPr lang="en-US" dirty="0"/>
          </a:p>
        </p:txBody>
      </p:sp>
      <p:cxnSp>
        <p:nvCxnSpPr>
          <p:cNvPr id="14" name="Straight Connector 13"/>
          <p:cNvCxnSpPr>
            <a:endCxn id="17" idx="4"/>
          </p:cNvCxnSpPr>
          <p:nvPr/>
        </p:nvCxnSpPr>
        <p:spPr>
          <a:xfrm flipV="1">
            <a:off x="2133600" y="4724400"/>
            <a:ext cx="1524000" cy="10668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9" idx="0"/>
          </p:cNvCxnSpPr>
          <p:nvPr/>
        </p:nvCxnSpPr>
        <p:spPr>
          <a:xfrm>
            <a:off x="3657600" y="4724400"/>
            <a:ext cx="34290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2133600" y="3276600"/>
            <a:ext cx="3962400" cy="2571554"/>
          </a:xfrm>
          <a:custGeom>
            <a:avLst/>
            <a:gdLst>
              <a:gd name="connsiteX0" fmla="*/ 0 w 5486400"/>
              <a:gd name="connsiteY0" fmla="*/ 2186818 h 2186818"/>
              <a:gd name="connsiteX1" fmla="*/ 1422400 w 5486400"/>
              <a:gd name="connsiteY1" fmla="*/ 1548190 h 2186818"/>
              <a:gd name="connsiteX2" fmla="*/ 2569028 w 5486400"/>
              <a:gd name="connsiteY2" fmla="*/ 24190 h 2186818"/>
              <a:gd name="connsiteX3" fmla="*/ 3918857 w 5486400"/>
              <a:gd name="connsiteY3" fmla="*/ 1403047 h 2186818"/>
              <a:gd name="connsiteX4" fmla="*/ 5486400 w 5486400"/>
              <a:gd name="connsiteY4" fmla="*/ 2056190 h 218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186818">
                <a:moveTo>
                  <a:pt x="0" y="2186818"/>
                </a:moveTo>
                <a:cubicBezTo>
                  <a:pt x="497114" y="2047723"/>
                  <a:pt x="994229" y="1908628"/>
                  <a:pt x="1422400" y="1548190"/>
                </a:cubicBezTo>
                <a:cubicBezTo>
                  <a:pt x="1850571" y="1187752"/>
                  <a:pt x="2152952" y="48380"/>
                  <a:pt x="2569028" y="24190"/>
                </a:cubicBezTo>
                <a:cubicBezTo>
                  <a:pt x="2985104" y="0"/>
                  <a:pt x="3432628" y="1064380"/>
                  <a:pt x="3918857" y="1403047"/>
                </a:cubicBezTo>
                <a:cubicBezTo>
                  <a:pt x="4405086" y="1741714"/>
                  <a:pt x="4945743" y="1898952"/>
                  <a:pt x="5486400" y="2056190"/>
                </a:cubicBezTo>
              </a:path>
            </a:pathLst>
          </a:custGeom>
          <a:solidFill>
            <a:srgbClr val="7030A0">
              <a:alpha val="23000"/>
            </a:srgbClr>
          </a:solidFill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14038</TotalTime>
  <Words>2139</Words>
  <Application>Microsoft Office PowerPoint</Application>
  <PresentationFormat>On-screen Show (4:3)</PresentationFormat>
  <Paragraphs>369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outline</vt:lpstr>
      <vt:lpstr>The Asset Substitution problem</vt:lpstr>
      <vt:lpstr>Asset substitution problem - overview</vt:lpstr>
      <vt:lpstr>Equity as a Call Option</vt:lpstr>
      <vt:lpstr>Asset substitution problem - overview</vt:lpstr>
      <vt:lpstr>Asset substitution problem - overview</vt:lpstr>
      <vt:lpstr>Value of equity and investment risk</vt:lpstr>
      <vt:lpstr>Shareholder value and investment risk</vt:lpstr>
      <vt:lpstr>Shareholder value and investment risk</vt:lpstr>
      <vt:lpstr>Shareholder value and investment risk</vt:lpstr>
      <vt:lpstr>Risk Shifting Problem</vt:lpstr>
      <vt:lpstr>Risk shifting problem Example</vt:lpstr>
      <vt:lpstr>Example continued</vt:lpstr>
      <vt:lpstr>Risk shifting problem summary</vt:lpstr>
      <vt:lpstr>Risk shifting problem summary</vt:lpstr>
      <vt:lpstr>Debt overhang problem</vt:lpstr>
      <vt:lpstr>The Debt Overhang problem example</vt:lpstr>
      <vt:lpstr>Example continued</vt:lpstr>
      <vt:lpstr>Will the project be executed?</vt:lpstr>
      <vt:lpstr>Will the project be executed?</vt:lpstr>
      <vt:lpstr>What is the issue here?</vt:lpstr>
      <vt:lpstr>A possible resolution?</vt:lpstr>
      <vt:lpstr>Will the project be executed?</vt:lpstr>
      <vt:lpstr>A possible resolution?</vt:lpstr>
      <vt:lpstr>Will the project be executed?</vt:lpstr>
      <vt:lpstr>Debt overhang - summary</vt:lpstr>
      <vt:lpstr>Moral Hazard Problem</vt:lpstr>
      <vt:lpstr>Moral hazard and ownership - example</vt:lpstr>
      <vt:lpstr>Example continued</vt:lpstr>
      <vt:lpstr>Slide 31</vt:lpstr>
      <vt:lpstr>Pay for performance</vt:lpstr>
      <vt:lpstr>Example continued</vt:lpstr>
      <vt:lpstr>No financing is needed</vt:lpstr>
      <vt:lpstr>Financing is needed</vt:lpstr>
      <vt:lpstr>Equity financing</vt:lpstr>
      <vt:lpstr>Equity financing continued</vt:lpstr>
      <vt:lpstr>Debt financing</vt:lpstr>
      <vt:lpstr>Debt financing continued</vt:lpstr>
      <vt:lpstr>Comparing the two financing alternatives</vt:lpstr>
      <vt:lpstr>Moral Hazard and Ownership summary</vt:lpstr>
      <vt:lpstr>The Free Cash Flow problem</vt:lpstr>
      <vt:lpstr>Agency benefits of leverage Commitment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Distress, Managerial Incentives, and Information</dc:title>
  <dc:creator>Nisan Langberg</dc:creator>
  <cp:lastModifiedBy>Nisan Langberg</cp:lastModifiedBy>
  <cp:revision>222</cp:revision>
  <dcterms:created xsi:type="dcterms:W3CDTF">2009-12-02T14:44:55Z</dcterms:created>
  <dcterms:modified xsi:type="dcterms:W3CDTF">2011-07-09T18:47:43Z</dcterms:modified>
</cp:coreProperties>
</file>