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9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96" r:id="rId18"/>
    <p:sldId id="276" r:id="rId19"/>
    <p:sldId id="277" r:id="rId20"/>
    <p:sldId id="278" r:id="rId21"/>
    <p:sldId id="279" r:id="rId22"/>
    <p:sldId id="271" r:id="rId23"/>
    <p:sldId id="272" r:id="rId24"/>
    <p:sldId id="273" r:id="rId25"/>
    <p:sldId id="274" r:id="rId26"/>
    <p:sldId id="275"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98" autoAdjust="0"/>
  </p:normalViewPr>
  <p:slideViewPr>
    <p:cSldViewPr>
      <p:cViewPr>
        <p:scale>
          <a:sx n="70" d="100"/>
          <a:sy n="70" d="100"/>
        </p:scale>
        <p:origin x="-414" y="-4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14DCC7D-3A24-48A8-A0CA-52462A383835}" type="datetimeFigureOut">
              <a:rPr lang="en-US" smtClean="0"/>
              <a:pPr/>
              <a:t>7/9/2011</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39BF5C4-FCA0-48AC-825D-DFD7D35AD27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47FD7438-CFFB-48E4-8393-1D857E5097A7}" type="datetimeFigureOut">
              <a:rPr lang="en-US" smtClean="0"/>
              <a:pPr/>
              <a:t>7/9/2011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D475E21-A901-4023-80FD-3BC243C59B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75E21-A901-4023-80FD-3BC243C59BE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14207A-006D-406F-9A88-B035FF1974C8}"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4207A-006D-406F-9A88-B035FF1974C8}"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4207A-006D-406F-9A88-B035FF1974C8}"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4207A-006D-406F-9A88-B035FF1974C8}"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14207A-006D-406F-9A88-B035FF1974C8}"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14207A-006D-406F-9A88-B035FF1974C8}" type="datetimeFigureOut">
              <a:rPr lang="en-US" smtClean="0"/>
              <a:pPr/>
              <a:t>7/9/2011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14207A-006D-406F-9A88-B035FF1974C8}" type="datetimeFigureOut">
              <a:rPr lang="en-US" smtClean="0"/>
              <a:pPr/>
              <a:t>7/9/2011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14207A-006D-406F-9A88-B035FF1974C8}" type="datetimeFigureOut">
              <a:rPr lang="en-US" smtClean="0"/>
              <a:pPr/>
              <a:t>7/9/2011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4207A-006D-406F-9A88-B035FF1974C8}" type="datetimeFigureOut">
              <a:rPr lang="en-US" smtClean="0"/>
              <a:pPr/>
              <a:t>7/9/2011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4207A-006D-406F-9A88-B035FF1974C8}" type="datetimeFigureOut">
              <a:rPr lang="en-US" smtClean="0"/>
              <a:pPr/>
              <a:t>7/9/2011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4207A-006D-406F-9A88-B035FF1974C8}" type="datetimeFigureOut">
              <a:rPr lang="en-US" smtClean="0"/>
              <a:pPr/>
              <a:t>7/9/2011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67344-2917-4BD0-B0B2-36DA2E5E79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4207A-006D-406F-9A88-B035FF1974C8}" type="datetimeFigureOut">
              <a:rPr lang="en-US" smtClean="0"/>
              <a:pPr/>
              <a:t>7/9/2011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C67344-2917-4BD0-B0B2-36DA2E5E79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Capital Structure in a Perfect Market</a:t>
            </a:r>
            <a:br>
              <a:rPr lang="en-US" dirty="0" smtClean="0"/>
            </a:br>
            <a:r>
              <a:rPr lang="en-US" dirty="0" smtClean="0"/>
              <a:t>Chapter 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The value of levered equity</a:t>
            </a:r>
            <a:br>
              <a:rPr lang="en-US" dirty="0" smtClean="0"/>
            </a:br>
            <a:r>
              <a:rPr lang="en-US" dirty="0" smtClean="0"/>
              <a:t>Using the MM1 theorem</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What is the price E of the levered equity?</a:t>
            </a:r>
          </a:p>
          <a:p>
            <a:r>
              <a:rPr lang="en-US" dirty="0" smtClean="0"/>
              <a:t>Modigliani and Miller (1958) argued that in perfect capital markets the total value of the firm should not depend on its capital structure.</a:t>
            </a:r>
          </a:p>
          <a:p>
            <a:r>
              <a:rPr lang="en-US" dirty="0" smtClean="0"/>
              <a:t>The firm’s cash flows equal exactly the cash flows generated by the firm’s debt and (levered) equity. Therefore they should have the same value (law of one price).</a:t>
            </a:r>
          </a:p>
          <a:p>
            <a:r>
              <a:rPr lang="en-US" dirty="0" smtClean="0"/>
              <a:t>Since the value of debt is $500 and the total value of the firm is </a:t>
            </a:r>
            <a:r>
              <a:rPr lang="en-US" dirty="0" smtClean="0">
                <a:solidFill>
                  <a:srgbClr val="FF0000"/>
                </a:solidFill>
              </a:rPr>
              <a:t>$1000</a:t>
            </a:r>
            <a:r>
              <a:rPr lang="en-US" dirty="0" smtClean="0"/>
              <a:t> we conclude that the value of levered equity is $500 which is less than the value of equity of the unlevered firm. What is the preferred financing method here?</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The value of levered equity</a:t>
            </a:r>
            <a:br>
              <a:rPr lang="en-US" dirty="0" smtClean="0"/>
            </a:br>
            <a:r>
              <a:rPr lang="en-US" dirty="0" smtClean="0"/>
              <a:t>Discounting Cash Flows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Lets find the value of levered equity by calculating the present value of the payoffs to equity holders:</a:t>
            </a:r>
          </a:p>
          <a:p>
            <a:endParaRPr lang="en-US" dirty="0"/>
          </a:p>
          <a:p>
            <a:endParaRPr lang="en-US" dirty="0" smtClean="0"/>
          </a:p>
          <a:p>
            <a:endParaRPr lang="en-US" dirty="0"/>
          </a:p>
          <a:p>
            <a:r>
              <a:rPr lang="en-US" dirty="0" smtClean="0"/>
              <a:t>But this is not consistent with the MM argument! Did the value of the firm now go up to $1043? What is wrong here?</a:t>
            </a:r>
          </a:p>
          <a:p>
            <a:endParaRPr lang="en-US" dirty="0" smtClean="0"/>
          </a:p>
          <a:p>
            <a:endParaRPr lang="en-US" dirty="0"/>
          </a:p>
          <a:p>
            <a:endParaRPr lang="en-US" dirty="0" smtClean="0"/>
          </a:p>
          <a:p>
            <a:endParaRPr lang="en-US" dirty="0" smtClean="0"/>
          </a:p>
          <a:p>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on levered equity</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r>
              <a:rPr lang="en-US" sz="2400" dirty="0" smtClean="0"/>
              <a:t>To see the effect of leverage on the risk of equity lets compare the return distributions when the entrepreneur raises $500 from issuing equity and $500 from issuing debt:</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Risk and Return</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The higher risk leads to an expected return of 25% on levered equity relative to the 15% on unlevered equity.</a:t>
            </a:r>
          </a:p>
          <a:p>
            <a:r>
              <a:rPr lang="en-US" dirty="0" smtClean="0"/>
              <a:t>Leverage increases the risk of equity!</a:t>
            </a:r>
          </a:p>
          <a:p>
            <a:r>
              <a:rPr lang="en-US" dirty="0" smtClean="0"/>
              <a:t>But, considering both sources of capital together, the firm’s average cost of capital with leverage is of the unlevered firm: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by Modigliani-Miller</a:t>
            </a:r>
            <a:endParaRPr lang="en-US" dirty="0"/>
          </a:p>
        </p:txBody>
      </p:sp>
      <p:sp>
        <p:nvSpPr>
          <p:cNvPr id="3" name="Content Placeholder 2"/>
          <p:cNvSpPr>
            <a:spLocks noGrp="1"/>
          </p:cNvSpPr>
          <p:nvPr>
            <p:ph idx="1"/>
          </p:nvPr>
        </p:nvSpPr>
        <p:spPr/>
        <p:txBody>
          <a:bodyPr/>
          <a:lstStyle/>
          <a:p>
            <a:r>
              <a:rPr lang="en-US" dirty="0" smtClean="0"/>
              <a:t>Perfect capital markets mean:</a:t>
            </a:r>
          </a:p>
          <a:p>
            <a:pPr lvl="1"/>
            <a:r>
              <a:rPr lang="en-US" dirty="0" smtClean="0"/>
              <a:t>Investors and firms can trade same securities at competitive market prices</a:t>
            </a:r>
          </a:p>
          <a:p>
            <a:pPr lvl="1"/>
            <a:r>
              <a:rPr lang="en-US" dirty="0" smtClean="0"/>
              <a:t>There are no taxes, transaction costs and security issuance costs</a:t>
            </a:r>
          </a:p>
          <a:p>
            <a:pPr lvl="1"/>
            <a:r>
              <a:rPr lang="en-US" dirty="0" smtClean="0"/>
              <a:t>Firms’ financing decisions do not affect the cash flows generated by its investments nor do they reveal new information about them</a:t>
            </a:r>
          </a:p>
          <a:p>
            <a:pPr lvl="1"/>
            <a:endParaRPr lang="en-US" dirty="0" smtClean="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Modigliani - Miller</a:t>
            </a:r>
            <a:endParaRPr lang="en-US" dirty="0"/>
          </a:p>
        </p:txBody>
      </p:sp>
      <p:sp>
        <p:nvSpPr>
          <p:cNvPr id="3" name="Content Placeholder 2"/>
          <p:cNvSpPr>
            <a:spLocks noGrp="1"/>
          </p:cNvSpPr>
          <p:nvPr>
            <p:ph idx="1"/>
          </p:nvPr>
        </p:nvSpPr>
        <p:spPr>
          <a:xfrm>
            <a:off x="457200" y="1600201"/>
            <a:ext cx="8229600" cy="2667000"/>
          </a:xfrm>
        </p:spPr>
        <p:style>
          <a:lnRef idx="1">
            <a:schemeClr val="dk1"/>
          </a:lnRef>
          <a:fillRef idx="2">
            <a:schemeClr val="dk1"/>
          </a:fillRef>
          <a:effectRef idx="1">
            <a:schemeClr val="dk1"/>
          </a:effectRef>
          <a:fontRef idx="minor">
            <a:schemeClr val="dk1"/>
          </a:fontRef>
        </p:style>
        <p:txBody>
          <a:bodyPr/>
          <a:lstStyle/>
          <a:p>
            <a:r>
              <a:rPr lang="en-US" dirty="0" smtClean="0"/>
              <a:t>MM Proposition 1: </a:t>
            </a:r>
            <a:r>
              <a:rPr lang="en-US" i="1" dirty="0" smtClean="0"/>
              <a:t>In a perfect capital market the total value of the firm is equal to the market value of the total cash flows generated by its assets and is not affected by its choice of capital structure.</a:t>
            </a:r>
            <a:endParaRPr lang="en-US" i="1" dirty="0"/>
          </a:p>
        </p:txBody>
      </p:sp>
      <p:sp>
        <p:nvSpPr>
          <p:cNvPr id="4" name="Content Placeholder 2"/>
          <p:cNvSpPr txBox="1">
            <a:spLocks/>
          </p:cNvSpPr>
          <p:nvPr/>
        </p:nvSpPr>
        <p:spPr>
          <a:xfrm>
            <a:off x="457200" y="4495800"/>
            <a:ext cx="8229600" cy="175260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dk1"/>
                </a:solidFill>
                <a:effectLst/>
                <a:uLnTx/>
                <a:uFillTx/>
                <a:latin typeface="+mn-lt"/>
                <a:ea typeface="+mn-ea"/>
                <a:cs typeface="+mn-cs"/>
              </a:rPr>
              <a:t>There is no gain or loss from using leverage and the value of the firm</a:t>
            </a:r>
            <a:r>
              <a:rPr kumimoji="0" lang="en-US" sz="3200" b="0" i="0" u="none" strike="noStrike" kern="1200" cap="none" spc="0" normalizeH="0" noProof="0" dirty="0" smtClean="0">
                <a:ln>
                  <a:noFill/>
                </a:ln>
                <a:solidFill>
                  <a:schemeClr val="dk1"/>
                </a:solidFill>
                <a:effectLst/>
                <a:uLnTx/>
                <a:uFillTx/>
                <a:latin typeface="+mn-lt"/>
                <a:ea typeface="+mn-ea"/>
                <a:cs typeface="+mn-cs"/>
              </a:rPr>
              <a:t> is determined by the present value of its cash flows from its current and future investments.</a:t>
            </a:r>
            <a:endParaRPr kumimoji="0" lang="en-US" sz="3200" b="0" i="1" u="none" strike="noStrike" kern="1200" cap="none" spc="0" normalizeH="0" baseline="0" noProof="0" dirty="0" smtClean="0">
              <a:ln>
                <a:noFill/>
              </a:ln>
              <a:solidFill>
                <a:schemeClr val="dk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Proof of MM1 </a:t>
            </a:r>
            <a:br>
              <a:rPr lang="en-US" dirty="0" smtClean="0"/>
            </a:br>
            <a:r>
              <a:rPr lang="en-US" dirty="0" smtClean="0"/>
              <a:t>by no-arbitrage principle</a:t>
            </a:r>
            <a:endParaRPr lang="en-US" dirty="0"/>
          </a:p>
        </p:txBody>
      </p:sp>
      <p:sp>
        <p:nvSpPr>
          <p:cNvPr id="3" name="Content Placeholder 2"/>
          <p:cNvSpPr>
            <a:spLocks noGrp="1"/>
          </p:cNvSpPr>
          <p:nvPr>
            <p:ph idx="1"/>
          </p:nvPr>
        </p:nvSpPr>
        <p:spPr>
          <a:xfrm>
            <a:off x="457200" y="1600200"/>
            <a:ext cx="8382000" cy="4953000"/>
          </a:xfrm>
        </p:spPr>
        <p:txBody>
          <a:bodyPr>
            <a:normAutofit fontScale="92500" lnSpcReduction="20000"/>
          </a:bodyPr>
          <a:lstStyle/>
          <a:p>
            <a:r>
              <a:rPr lang="en-US" dirty="0" smtClean="0"/>
              <a:t>Counter example: Suppose that a firm which is exactly the same as the non-levered firm in our example is financed $500 with debt, and its levered equity is selling for $450, while the unlevered firm’s equity is selling for $1000.</a:t>
            </a:r>
          </a:p>
          <a:p>
            <a:r>
              <a:rPr lang="en-US" dirty="0" smtClean="0"/>
              <a:t>Is there an arbitrage opportunity here?</a:t>
            </a:r>
          </a:p>
          <a:p>
            <a:r>
              <a:rPr lang="en-US" dirty="0" smtClean="0"/>
              <a:t>Strategy: buy the levered firm’s equity and buy a risk free bond worth $500. This will cost you $950 today. To finance this investment short sell the unlevered firm’s equity and receive $1000. You will end up with current profit of $50 and no future obligations.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Arbitrage trading strategy details</a:t>
            </a:r>
            <a:endParaRPr lang="en-US" dirty="0"/>
          </a:p>
        </p:txBody>
      </p:sp>
      <p:graphicFrame>
        <p:nvGraphicFramePr>
          <p:cNvPr id="4" name="Content Placeholder 3"/>
          <p:cNvGraphicFramePr>
            <a:graphicFrameLocks noGrp="1"/>
          </p:cNvGraphicFramePr>
          <p:nvPr>
            <p:ph idx="1"/>
          </p:nvPr>
        </p:nvGraphicFramePr>
        <p:xfrm>
          <a:off x="990600" y="2209800"/>
          <a:ext cx="6858000" cy="2392680"/>
        </p:xfrm>
        <a:graphic>
          <a:graphicData uri="http://schemas.openxmlformats.org/drawingml/2006/table">
            <a:tbl>
              <a:tblPr firstRow="1" bandRow="1">
                <a:tableStyleId>{5C22544A-7EE6-4342-B048-85BDC9FD1C3A}</a:tableStyleId>
              </a:tblPr>
              <a:tblGrid>
                <a:gridCol w="2286000"/>
                <a:gridCol w="2286000"/>
                <a:gridCol w="2286000"/>
              </a:tblGrid>
              <a:tr h="370840">
                <a:tc>
                  <a:txBody>
                    <a:bodyPr/>
                    <a:lstStyle/>
                    <a:p>
                      <a:r>
                        <a:rPr lang="en-US" dirty="0" smtClean="0"/>
                        <a:t>strategy</a:t>
                      </a:r>
                      <a:endParaRPr lang="en-US" dirty="0"/>
                    </a:p>
                  </a:txBody>
                  <a:tcPr/>
                </a:tc>
                <a:tc>
                  <a:txBody>
                    <a:bodyPr/>
                    <a:lstStyle/>
                    <a:p>
                      <a:pPr algn="ctr"/>
                      <a:r>
                        <a:rPr lang="en-US" dirty="0" smtClean="0"/>
                        <a:t>Time 0 payoff</a:t>
                      </a:r>
                      <a:endParaRPr lang="en-US" dirty="0"/>
                    </a:p>
                  </a:txBody>
                  <a:tcPr/>
                </a:tc>
                <a:tc>
                  <a:txBody>
                    <a:bodyPr/>
                    <a:lstStyle/>
                    <a:p>
                      <a:pPr algn="ctr"/>
                      <a:r>
                        <a:rPr lang="en-US" dirty="0" smtClean="0"/>
                        <a:t>Time 1 payoff</a:t>
                      </a:r>
                      <a:endParaRPr lang="en-US" dirty="0"/>
                    </a:p>
                  </a:txBody>
                  <a:tcPr/>
                </a:tc>
              </a:tr>
              <a:tr h="370840">
                <a:tc>
                  <a:txBody>
                    <a:bodyPr/>
                    <a:lstStyle/>
                    <a:p>
                      <a:r>
                        <a:rPr lang="en-US" dirty="0" smtClean="0"/>
                        <a:t>Buy levered firm equity</a:t>
                      </a:r>
                      <a:endParaRPr lang="en-US" dirty="0"/>
                    </a:p>
                  </a:txBody>
                  <a:tcPr/>
                </a:tc>
                <a:tc>
                  <a:txBody>
                    <a:bodyPr/>
                    <a:lstStyle/>
                    <a:p>
                      <a:pPr algn="ctr"/>
                      <a:r>
                        <a:rPr lang="en-US" dirty="0" smtClean="0"/>
                        <a:t>-$450</a:t>
                      </a:r>
                      <a:endParaRPr lang="en-US" dirty="0"/>
                    </a:p>
                  </a:txBody>
                  <a:tcPr/>
                </a:tc>
                <a:tc>
                  <a:txBody>
                    <a:bodyPr/>
                    <a:lstStyle/>
                    <a:p>
                      <a:pPr algn="ctr"/>
                      <a:r>
                        <a:rPr lang="en-US" dirty="0" smtClean="0"/>
                        <a:t>BOOM: $875</a:t>
                      </a:r>
                    </a:p>
                    <a:p>
                      <a:pPr algn="ctr"/>
                      <a:r>
                        <a:rPr lang="en-US" dirty="0" smtClean="0"/>
                        <a:t>  BUST:     $375</a:t>
                      </a:r>
                      <a:endParaRPr lang="en-US" dirty="0"/>
                    </a:p>
                  </a:txBody>
                  <a:tcPr/>
                </a:tc>
              </a:tr>
              <a:tr h="370840">
                <a:tc>
                  <a:txBody>
                    <a:bodyPr/>
                    <a:lstStyle/>
                    <a:p>
                      <a:r>
                        <a:rPr lang="en-US" dirty="0" smtClean="0"/>
                        <a:t>Buy</a:t>
                      </a:r>
                      <a:r>
                        <a:rPr lang="en-US" baseline="0" dirty="0" smtClean="0"/>
                        <a:t> risk free bond</a:t>
                      </a:r>
                      <a:endParaRPr lang="en-US" dirty="0"/>
                    </a:p>
                  </a:txBody>
                  <a:tcPr/>
                </a:tc>
                <a:tc>
                  <a:txBody>
                    <a:bodyPr/>
                    <a:lstStyle/>
                    <a:p>
                      <a:pPr algn="ctr"/>
                      <a:r>
                        <a:rPr lang="en-US" dirty="0" smtClean="0"/>
                        <a:t>-$500</a:t>
                      </a:r>
                      <a:endParaRPr lang="en-US" dirty="0"/>
                    </a:p>
                  </a:txBody>
                  <a:tcPr/>
                </a:tc>
                <a:tc>
                  <a:txBody>
                    <a:bodyPr/>
                    <a:lstStyle/>
                    <a:p>
                      <a:pPr algn="ctr"/>
                      <a:r>
                        <a:rPr lang="en-US" dirty="0" smtClean="0"/>
                        <a:t>$525</a:t>
                      </a:r>
                      <a:endParaRPr lang="en-US" dirty="0"/>
                    </a:p>
                  </a:txBody>
                  <a:tcPr/>
                </a:tc>
              </a:tr>
              <a:tr h="370840">
                <a:tc>
                  <a:txBody>
                    <a:bodyPr/>
                    <a:lstStyle/>
                    <a:p>
                      <a:r>
                        <a:rPr lang="en-US" dirty="0" smtClean="0"/>
                        <a:t>Short sell unlevered firm</a:t>
                      </a:r>
                      <a:endParaRPr lang="en-US" dirty="0"/>
                    </a:p>
                  </a:txBody>
                  <a:tcPr/>
                </a:tc>
                <a:tc>
                  <a:txBody>
                    <a:bodyPr/>
                    <a:lstStyle/>
                    <a:p>
                      <a:pPr algn="ctr"/>
                      <a:r>
                        <a:rPr lang="en-US" dirty="0" smtClean="0"/>
                        <a:t>$1000</a:t>
                      </a:r>
                      <a:endParaRPr lang="en-US" dirty="0"/>
                    </a:p>
                  </a:txBody>
                  <a:tcPr/>
                </a:tc>
                <a:tc>
                  <a:txBody>
                    <a:bodyPr/>
                    <a:lstStyle/>
                    <a:p>
                      <a:pPr algn="ctr"/>
                      <a:r>
                        <a:rPr lang="en-US" dirty="0" smtClean="0"/>
                        <a:t>  BOOM: -$1400</a:t>
                      </a:r>
                    </a:p>
                    <a:p>
                      <a:pPr algn="ctr"/>
                      <a:r>
                        <a:rPr lang="en-US" dirty="0" smtClean="0"/>
                        <a:t>BUST:    -$900</a:t>
                      </a:r>
                      <a:endParaRPr lang="en-US" dirty="0"/>
                    </a:p>
                  </a:txBody>
                  <a:tcPr/>
                </a:tc>
              </a:tr>
              <a:tr h="370840">
                <a:tc>
                  <a:txBody>
                    <a:bodyPr/>
                    <a:lstStyle/>
                    <a:p>
                      <a:r>
                        <a:rPr lang="en-US" dirty="0" smtClean="0"/>
                        <a:t>TOTAL PAYOFF</a:t>
                      </a:r>
                      <a:endParaRPr lang="en-US" dirty="0"/>
                    </a:p>
                  </a:txBody>
                  <a:tcPr/>
                </a:tc>
                <a:tc>
                  <a:txBody>
                    <a:bodyPr/>
                    <a:lstStyle/>
                    <a:p>
                      <a:pPr algn="ctr"/>
                      <a:r>
                        <a:rPr lang="en-US" dirty="0" smtClean="0"/>
                        <a:t>$50</a:t>
                      </a:r>
                      <a:endParaRPr lang="en-US" dirty="0"/>
                    </a:p>
                  </a:txBody>
                  <a:tcPr/>
                </a:tc>
                <a:tc>
                  <a:txBody>
                    <a:bodyPr/>
                    <a:lstStyle/>
                    <a:p>
                      <a:pPr algn="ctr"/>
                      <a:r>
                        <a:rPr lang="en-US" dirty="0" smtClean="0"/>
                        <a:t>$0</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pPr algn="l"/>
            <a:r>
              <a:rPr lang="en-US" dirty="0" smtClean="0"/>
              <a:t>Leveraged Recapitalization (using MM1)</a:t>
            </a:r>
            <a:br>
              <a:rPr lang="en-US" dirty="0" smtClean="0"/>
            </a:br>
            <a:r>
              <a:rPr lang="en-US" dirty="0" smtClean="0"/>
              <a:t>New Example</a:t>
            </a:r>
            <a:endParaRPr lang="en-US" dirty="0"/>
          </a:p>
        </p:txBody>
      </p:sp>
      <p:sp>
        <p:nvSpPr>
          <p:cNvPr id="3" name="Content Placeholder 2"/>
          <p:cNvSpPr>
            <a:spLocks noGrp="1"/>
          </p:cNvSpPr>
          <p:nvPr>
            <p:ph idx="1"/>
          </p:nvPr>
        </p:nvSpPr>
        <p:spPr/>
        <p:txBody>
          <a:bodyPr/>
          <a:lstStyle/>
          <a:p>
            <a:r>
              <a:rPr lang="en-US" dirty="0" smtClean="0"/>
              <a:t>Harrison Industries is an all equity firm with 50 million shares outstanding with price $4 per-share. </a:t>
            </a:r>
          </a:p>
          <a:p>
            <a:r>
              <a:rPr lang="en-US" dirty="0" smtClean="0"/>
              <a:t>Harrison Industries is planning to borrow $80 million and use the funds to repurchase 20 million of its outstanding shares.</a:t>
            </a:r>
          </a:p>
          <a:p>
            <a:r>
              <a:rPr lang="en-US" dirty="0" smtClean="0"/>
              <a:t>Lets follow Harrison Industries’ market value balance sheet throughout the transaction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Leveraged Recapitalization</a:t>
            </a:r>
            <a:br>
              <a:rPr lang="en-US" dirty="0" smtClean="0"/>
            </a:br>
            <a:r>
              <a:rPr lang="en-US" dirty="0" smtClean="0"/>
              <a:t>starting point</a:t>
            </a:r>
            <a:endParaRPr lang="en-US" dirty="0"/>
          </a:p>
        </p:txBody>
      </p:sp>
      <p:sp>
        <p:nvSpPr>
          <p:cNvPr id="3" name="Content Placeholder 2"/>
          <p:cNvSpPr>
            <a:spLocks noGrp="1"/>
          </p:cNvSpPr>
          <p:nvPr>
            <p:ph idx="1"/>
          </p:nvPr>
        </p:nvSpPr>
        <p:spPr/>
        <p:txBody>
          <a:bodyPr/>
          <a:lstStyle/>
          <a:p>
            <a:r>
              <a:rPr lang="en-US" dirty="0" smtClean="0"/>
              <a:t>Initial Balance sheet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Equity and or debt financing </a:t>
            </a:r>
          </a:p>
          <a:p>
            <a:r>
              <a:rPr lang="en-US" dirty="0" smtClean="0"/>
              <a:t>Return on levered equity</a:t>
            </a:r>
          </a:p>
          <a:p>
            <a:r>
              <a:rPr lang="en-US" dirty="0" smtClean="0"/>
              <a:t>Modigliani-Miller theorems:</a:t>
            </a:r>
          </a:p>
          <a:p>
            <a:pPr lvl="1"/>
            <a:r>
              <a:rPr lang="en-US" dirty="0" smtClean="0"/>
              <a:t>MM1: firm value not affected</a:t>
            </a:r>
          </a:p>
          <a:p>
            <a:pPr lvl="1"/>
            <a:r>
              <a:rPr lang="en-US" dirty="0" smtClean="0"/>
              <a:t>MM2: expected returns are affected</a:t>
            </a:r>
          </a:p>
          <a:p>
            <a:r>
              <a:rPr lang="en-US" dirty="0" smtClean="0"/>
              <a:t>Application to levered beta’s</a:t>
            </a:r>
          </a:p>
          <a:p>
            <a:r>
              <a:rPr lang="en-US" dirty="0" smtClean="0"/>
              <a:t>Thinking about cash</a:t>
            </a:r>
          </a:p>
          <a:p>
            <a:r>
              <a:rPr lang="en-US" dirty="0" smtClean="0"/>
              <a:t>Leverage and EPS</a:t>
            </a:r>
          </a:p>
          <a:p>
            <a:r>
              <a:rPr lang="en-US" dirty="0" smtClean="0"/>
              <a:t>dilution</a:t>
            </a:r>
          </a:p>
          <a:p>
            <a:endParaRPr lang="en-US" dirty="0" smtClean="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00752" y="2333767"/>
            <a:ext cx="7638320" cy="4408227"/>
          </a:xfrm>
          <a:custGeom>
            <a:avLst/>
            <a:gdLst>
              <a:gd name="connsiteX0" fmla="*/ 204717 w 7638320"/>
              <a:gd name="connsiteY0" fmla="*/ 327546 h 4408227"/>
              <a:gd name="connsiteX1" fmla="*/ 423081 w 7638320"/>
              <a:gd name="connsiteY1" fmla="*/ 259308 h 4408227"/>
              <a:gd name="connsiteX2" fmla="*/ 641445 w 7638320"/>
              <a:gd name="connsiteY2" fmla="*/ 218364 h 4408227"/>
              <a:gd name="connsiteX3" fmla="*/ 1201003 w 7638320"/>
              <a:gd name="connsiteY3" fmla="*/ 136478 h 4408227"/>
              <a:gd name="connsiteX4" fmla="*/ 1487606 w 7638320"/>
              <a:gd name="connsiteY4" fmla="*/ 54591 h 4408227"/>
              <a:gd name="connsiteX5" fmla="*/ 1542197 w 7638320"/>
              <a:gd name="connsiteY5" fmla="*/ 27296 h 4408227"/>
              <a:gd name="connsiteX6" fmla="*/ 1624084 w 7638320"/>
              <a:gd name="connsiteY6" fmla="*/ 0 h 4408227"/>
              <a:gd name="connsiteX7" fmla="*/ 2456597 w 7638320"/>
              <a:gd name="connsiteY7" fmla="*/ 40943 h 4408227"/>
              <a:gd name="connsiteX8" fmla="*/ 2565779 w 7638320"/>
              <a:gd name="connsiteY8" fmla="*/ 54591 h 4408227"/>
              <a:gd name="connsiteX9" fmla="*/ 2866030 w 7638320"/>
              <a:gd name="connsiteY9" fmla="*/ 81887 h 4408227"/>
              <a:gd name="connsiteX10" fmla="*/ 3480179 w 7638320"/>
              <a:gd name="connsiteY10" fmla="*/ 68239 h 4408227"/>
              <a:gd name="connsiteX11" fmla="*/ 3671248 w 7638320"/>
              <a:gd name="connsiteY11" fmla="*/ 54591 h 4408227"/>
              <a:gd name="connsiteX12" fmla="*/ 3971499 w 7638320"/>
              <a:gd name="connsiteY12" fmla="*/ 40943 h 4408227"/>
              <a:gd name="connsiteX13" fmla="*/ 4353636 w 7638320"/>
              <a:gd name="connsiteY13" fmla="*/ 13648 h 4408227"/>
              <a:gd name="connsiteX14" fmla="*/ 5036024 w 7638320"/>
              <a:gd name="connsiteY14" fmla="*/ 27296 h 4408227"/>
              <a:gd name="connsiteX15" fmla="*/ 5213445 w 7638320"/>
              <a:gd name="connsiteY15" fmla="*/ 40943 h 4408227"/>
              <a:gd name="connsiteX16" fmla="*/ 5868538 w 7638320"/>
              <a:gd name="connsiteY16" fmla="*/ 54591 h 4408227"/>
              <a:gd name="connsiteX17" fmla="*/ 6059606 w 7638320"/>
              <a:gd name="connsiteY17" fmla="*/ 81887 h 4408227"/>
              <a:gd name="connsiteX18" fmla="*/ 6141493 w 7638320"/>
              <a:gd name="connsiteY18" fmla="*/ 122830 h 4408227"/>
              <a:gd name="connsiteX19" fmla="*/ 6237027 w 7638320"/>
              <a:gd name="connsiteY19" fmla="*/ 150126 h 4408227"/>
              <a:gd name="connsiteX20" fmla="*/ 6523630 w 7638320"/>
              <a:gd name="connsiteY20" fmla="*/ 286603 h 4408227"/>
              <a:gd name="connsiteX21" fmla="*/ 6701051 w 7638320"/>
              <a:gd name="connsiteY21" fmla="*/ 395785 h 4408227"/>
              <a:gd name="connsiteX22" fmla="*/ 6782938 w 7638320"/>
              <a:gd name="connsiteY22" fmla="*/ 436729 h 4408227"/>
              <a:gd name="connsiteX23" fmla="*/ 6851176 w 7638320"/>
              <a:gd name="connsiteY23" fmla="*/ 504967 h 4408227"/>
              <a:gd name="connsiteX24" fmla="*/ 6960358 w 7638320"/>
              <a:gd name="connsiteY24" fmla="*/ 600502 h 4408227"/>
              <a:gd name="connsiteX25" fmla="*/ 7137779 w 7638320"/>
              <a:gd name="connsiteY25" fmla="*/ 791570 h 4408227"/>
              <a:gd name="connsiteX26" fmla="*/ 7178723 w 7638320"/>
              <a:gd name="connsiteY26" fmla="*/ 832514 h 4408227"/>
              <a:gd name="connsiteX27" fmla="*/ 7206018 w 7638320"/>
              <a:gd name="connsiteY27" fmla="*/ 887105 h 4408227"/>
              <a:gd name="connsiteX28" fmla="*/ 7246961 w 7638320"/>
              <a:gd name="connsiteY28" fmla="*/ 941696 h 4408227"/>
              <a:gd name="connsiteX29" fmla="*/ 7274257 w 7638320"/>
              <a:gd name="connsiteY29" fmla="*/ 1009934 h 4408227"/>
              <a:gd name="connsiteX30" fmla="*/ 7356144 w 7638320"/>
              <a:gd name="connsiteY30" fmla="*/ 1146412 h 4408227"/>
              <a:gd name="connsiteX31" fmla="*/ 7410735 w 7638320"/>
              <a:gd name="connsiteY31" fmla="*/ 1296537 h 4408227"/>
              <a:gd name="connsiteX32" fmla="*/ 7478973 w 7638320"/>
              <a:gd name="connsiteY32" fmla="*/ 1487606 h 4408227"/>
              <a:gd name="connsiteX33" fmla="*/ 7519917 w 7638320"/>
              <a:gd name="connsiteY33" fmla="*/ 1583140 h 4408227"/>
              <a:gd name="connsiteX34" fmla="*/ 7574508 w 7638320"/>
              <a:gd name="connsiteY34" fmla="*/ 1774209 h 4408227"/>
              <a:gd name="connsiteX35" fmla="*/ 7615451 w 7638320"/>
              <a:gd name="connsiteY35" fmla="*/ 1951630 h 4408227"/>
              <a:gd name="connsiteX36" fmla="*/ 7615451 w 7638320"/>
              <a:gd name="connsiteY36" fmla="*/ 2238233 h 4408227"/>
              <a:gd name="connsiteX37" fmla="*/ 7560860 w 7638320"/>
              <a:gd name="connsiteY37" fmla="*/ 2402006 h 4408227"/>
              <a:gd name="connsiteX38" fmla="*/ 7492621 w 7638320"/>
              <a:gd name="connsiteY38" fmla="*/ 2456597 h 4408227"/>
              <a:gd name="connsiteX39" fmla="*/ 7383439 w 7638320"/>
              <a:gd name="connsiteY39" fmla="*/ 2538484 h 4408227"/>
              <a:gd name="connsiteX40" fmla="*/ 7356144 w 7638320"/>
              <a:gd name="connsiteY40" fmla="*/ 2620370 h 4408227"/>
              <a:gd name="connsiteX41" fmla="*/ 7301552 w 7638320"/>
              <a:gd name="connsiteY41" fmla="*/ 2702257 h 4408227"/>
              <a:gd name="connsiteX42" fmla="*/ 7206018 w 7638320"/>
              <a:gd name="connsiteY42" fmla="*/ 2825087 h 4408227"/>
              <a:gd name="connsiteX43" fmla="*/ 7165075 w 7638320"/>
              <a:gd name="connsiteY43" fmla="*/ 2879678 h 4408227"/>
              <a:gd name="connsiteX44" fmla="*/ 7110484 w 7638320"/>
              <a:gd name="connsiteY44" fmla="*/ 2961564 h 4408227"/>
              <a:gd name="connsiteX45" fmla="*/ 7042245 w 7638320"/>
              <a:gd name="connsiteY45" fmla="*/ 3098042 h 4408227"/>
              <a:gd name="connsiteX46" fmla="*/ 7001302 w 7638320"/>
              <a:gd name="connsiteY46" fmla="*/ 3138985 h 4408227"/>
              <a:gd name="connsiteX47" fmla="*/ 6960358 w 7638320"/>
              <a:gd name="connsiteY47" fmla="*/ 3193576 h 4408227"/>
              <a:gd name="connsiteX48" fmla="*/ 6919415 w 7638320"/>
              <a:gd name="connsiteY48" fmla="*/ 3234520 h 4408227"/>
              <a:gd name="connsiteX49" fmla="*/ 6878472 w 7638320"/>
              <a:gd name="connsiteY49" fmla="*/ 3289111 h 4408227"/>
              <a:gd name="connsiteX50" fmla="*/ 6769290 w 7638320"/>
              <a:gd name="connsiteY50" fmla="*/ 3370997 h 4408227"/>
              <a:gd name="connsiteX51" fmla="*/ 6741994 w 7638320"/>
              <a:gd name="connsiteY51" fmla="*/ 3425588 h 4408227"/>
              <a:gd name="connsiteX52" fmla="*/ 6673755 w 7638320"/>
              <a:gd name="connsiteY52" fmla="*/ 3452884 h 4408227"/>
              <a:gd name="connsiteX53" fmla="*/ 6523630 w 7638320"/>
              <a:gd name="connsiteY53" fmla="*/ 3548418 h 4408227"/>
              <a:gd name="connsiteX54" fmla="*/ 6482687 w 7638320"/>
              <a:gd name="connsiteY54" fmla="*/ 3603009 h 4408227"/>
              <a:gd name="connsiteX55" fmla="*/ 6373505 w 7638320"/>
              <a:gd name="connsiteY55" fmla="*/ 3643952 h 4408227"/>
              <a:gd name="connsiteX56" fmla="*/ 6237027 w 7638320"/>
              <a:gd name="connsiteY56" fmla="*/ 3712191 h 4408227"/>
              <a:gd name="connsiteX57" fmla="*/ 6100549 w 7638320"/>
              <a:gd name="connsiteY57" fmla="*/ 3807726 h 4408227"/>
              <a:gd name="connsiteX58" fmla="*/ 6059606 w 7638320"/>
              <a:gd name="connsiteY58" fmla="*/ 3835021 h 4408227"/>
              <a:gd name="connsiteX59" fmla="*/ 5950424 w 7638320"/>
              <a:gd name="connsiteY59" fmla="*/ 3889612 h 4408227"/>
              <a:gd name="connsiteX60" fmla="*/ 5923129 w 7638320"/>
              <a:gd name="connsiteY60" fmla="*/ 3957851 h 4408227"/>
              <a:gd name="connsiteX61" fmla="*/ 5895833 w 7638320"/>
              <a:gd name="connsiteY61" fmla="*/ 4012442 h 4408227"/>
              <a:gd name="connsiteX62" fmla="*/ 5882185 w 7638320"/>
              <a:gd name="connsiteY62" fmla="*/ 4053385 h 4408227"/>
              <a:gd name="connsiteX63" fmla="*/ 5841242 w 7638320"/>
              <a:gd name="connsiteY63" fmla="*/ 4094329 h 4408227"/>
              <a:gd name="connsiteX64" fmla="*/ 5827594 w 7638320"/>
              <a:gd name="connsiteY64" fmla="*/ 4135272 h 4408227"/>
              <a:gd name="connsiteX65" fmla="*/ 5745708 w 7638320"/>
              <a:gd name="connsiteY65" fmla="*/ 4176215 h 4408227"/>
              <a:gd name="connsiteX66" fmla="*/ 5650173 w 7638320"/>
              <a:gd name="connsiteY66" fmla="*/ 4217158 h 4408227"/>
              <a:gd name="connsiteX67" fmla="*/ 5540991 w 7638320"/>
              <a:gd name="connsiteY67" fmla="*/ 4271749 h 4408227"/>
              <a:gd name="connsiteX68" fmla="*/ 5445457 w 7638320"/>
              <a:gd name="connsiteY68" fmla="*/ 4312693 h 4408227"/>
              <a:gd name="connsiteX69" fmla="*/ 5281684 w 7638320"/>
              <a:gd name="connsiteY69" fmla="*/ 4326340 h 4408227"/>
              <a:gd name="connsiteX70" fmla="*/ 3875964 w 7638320"/>
              <a:gd name="connsiteY70" fmla="*/ 4326340 h 4408227"/>
              <a:gd name="connsiteX71" fmla="*/ 3835021 w 7638320"/>
              <a:gd name="connsiteY71" fmla="*/ 4339988 h 4408227"/>
              <a:gd name="connsiteX72" fmla="*/ 3780430 w 7638320"/>
              <a:gd name="connsiteY72" fmla="*/ 4353636 h 4408227"/>
              <a:gd name="connsiteX73" fmla="*/ 3643952 w 7638320"/>
              <a:gd name="connsiteY73" fmla="*/ 4367284 h 4408227"/>
              <a:gd name="connsiteX74" fmla="*/ 3493827 w 7638320"/>
              <a:gd name="connsiteY74" fmla="*/ 4394579 h 4408227"/>
              <a:gd name="connsiteX75" fmla="*/ 3384645 w 7638320"/>
              <a:gd name="connsiteY75" fmla="*/ 4408227 h 4408227"/>
              <a:gd name="connsiteX76" fmla="*/ 2906973 w 7638320"/>
              <a:gd name="connsiteY76" fmla="*/ 4394579 h 4408227"/>
              <a:gd name="connsiteX77" fmla="*/ 2825087 w 7638320"/>
              <a:gd name="connsiteY77" fmla="*/ 4367284 h 4408227"/>
              <a:gd name="connsiteX78" fmla="*/ 2770496 w 7638320"/>
              <a:gd name="connsiteY78" fmla="*/ 4353636 h 4408227"/>
              <a:gd name="connsiteX79" fmla="*/ 2688609 w 7638320"/>
              <a:gd name="connsiteY79" fmla="*/ 4339988 h 4408227"/>
              <a:gd name="connsiteX80" fmla="*/ 2524836 w 7638320"/>
              <a:gd name="connsiteY80" fmla="*/ 4312693 h 4408227"/>
              <a:gd name="connsiteX81" fmla="*/ 1119117 w 7638320"/>
              <a:gd name="connsiteY81" fmla="*/ 4271749 h 4408227"/>
              <a:gd name="connsiteX82" fmla="*/ 996287 w 7638320"/>
              <a:gd name="connsiteY82" fmla="*/ 4217158 h 4408227"/>
              <a:gd name="connsiteX83" fmla="*/ 873457 w 7638320"/>
              <a:gd name="connsiteY83" fmla="*/ 4162567 h 4408227"/>
              <a:gd name="connsiteX84" fmla="*/ 832514 w 7638320"/>
              <a:gd name="connsiteY84" fmla="*/ 4121624 h 4408227"/>
              <a:gd name="connsiteX85" fmla="*/ 777923 w 7638320"/>
              <a:gd name="connsiteY85" fmla="*/ 4080681 h 4408227"/>
              <a:gd name="connsiteX86" fmla="*/ 736979 w 7638320"/>
              <a:gd name="connsiteY86" fmla="*/ 4053385 h 4408227"/>
              <a:gd name="connsiteX87" fmla="*/ 614149 w 7638320"/>
              <a:gd name="connsiteY87" fmla="*/ 3930555 h 4408227"/>
              <a:gd name="connsiteX88" fmla="*/ 545911 w 7638320"/>
              <a:gd name="connsiteY88" fmla="*/ 3780430 h 4408227"/>
              <a:gd name="connsiteX89" fmla="*/ 504967 w 7638320"/>
              <a:gd name="connsiteY89" fmla="*/ 3698543 h 4408227"/>
              <a:gd name="connsiteX90" fmla="*/ 464024 w 7638320"/>
              <a:gd name="connsiteY90" fmla="*/ 3589361 h 4408227"/>
              <a:gd name="connsiteX91" fmla="*/ 423081 w 7638320"/>
              <a:gd name="connsiteY91" fmla="*/ 3493827 h 4408227"/>
              <a:gd name="connsiteX92" fmla="*/ 341194 w 7638320"/>
              <a:gd name="connsiteY92" fmla="*/ 3248167 h 4408227"/>
              <a:gd name="connsiteX93" fmla="*/ 327547 w 7638320"/>
              <a:gd name="connsiteY93" fmla="*/ 3152633 h 4408227"/>
              <a:gd name="connsiteX94" fmla="*/ 313899 w 7638320"/>
              <a:gd name="connsiteY94" fmla="*/ 3043451 h 4408227"/>
              <a:gd name="connsiteX95" fmla="*/ 272955 w 7638320"/>
              <a:gd name="connsiteY95" fmla="*/ 2947917 h 4408227"/>
              <a:gd name="connsiteX96" fmla="*/ 245660 w 7638320"/>
              <a:gd name="connsiteY96" fmla="*/ 2852382 h 4408227"/>
              <a:gd name="connsiteX97" fmla="*/ 232012 w 7638320"/>
              <a:gd name="connsiteY97" fmla="*/ 2770496 h 4408227"/>
              <a:gd name="connsiteX98" fmla="*/ 218364 w 7638320"/>
              <a:gd name="connsiteY98" fmla="*/ 2702257 h 4408227"/>
              <a:gd name="connsiteX99" fmla="*/ 204717 w 7638320"/>
              <a:gd name="connsiteY99" fmla="*/ 2593075 h 4408227"/>
              <a:gd name="connsiteX100" fmla="*/ 177421 w 7638320"/>
              <a:gd name="connsiteY100" fmla="*/ 2456597 h 4408227"/>
              <a:gd name="connsiteX101" fmla="*/ 68239 w 7638320"/>
              <a:gd name="connsiteY101" fmla="*/ 2197290 h 4408227"/>
              <a:gd name="connsiteX102" fmla="*/ 40944 w 7638320"/>
              <a:gd name="connsiteY102" fmla="*/ 2074460 h 4408227"/>
              <a:gd name="connsiteX103" fmla="*/ 0 w 7638320"/>
              <a:gd name="connsiteY103" fmla="*/ 1869743 h 4408227"/>
              <a:gd name="connsiteX104" fmla="*/ 13648 w 7638320"/>
              <a:gd name="connsiteY104" fmla="*/ 818866 h 4408227"/>
              <a:gd name="connsiteX105" fmla="*/ 54591 w 7638320"/>
              <a:gd name="connsiteY105" fmla="*/ 723332 h 4408227"/>
              <a:gd name="connsiteX106" fmla="*/ 68239 w 7638320"/>
              <a:gd name="connsiteY106" fmla="*/ 682388 h 4408227"/>
              <a:gd name="connsiteX107" fmla="*/ 95535 w 7638320"/>
              <a:gd name="connsiteY107" fmla="*/ 614149 h 4408227"/>
              <a:gd name="connsiteX108" fmla="*/ 136478 w 7638320"/>
              <a:gd name="connsiteY108" fmla="*/ 504967 h 4408227"/>
              <a:gd name="connsiteX109" fmla="*/ 218364 w 7638320"/>
              <a:gd name="connsiteY109" fmla="*/ 450376 h 4408227"/>
              <a:gd name="connsiteX110" fmla="*/ 232012 w 7638320"/>
              <a:gd name="connsiteY110" fmla="*/ 395785 h 4408227"/>
              <a:gd name="connsiteX111" fmla="*/ 259308 w 7638320"/>
              <a:gd name="connsiteY111" fmla="*/ 341194 h 4408227"/>
              <a:gd name="connsiteX112" fmla="*/ 245660 w 7638320"/>
              <a:gd name="connsiteY112" fmla="*/ 300251 h 4408227"/>
              <a:gd name="connsiteX113" fmla="*/ 204717 w 7638320"/>
              <a:gd name="connsiteY113" fmla="*/ 327546 h 4408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7638320" h="4408227">
                <a:moveTo>
                  <a:pt x="204717" y="327546"/>
                </a:moveTo>
                <a:cubicBezTo>
                  <a:pt x="234287" y="320722"/>
                  <a:pt x="88342" y="353036"/>
                  <a:pt x="423081" y="259308"/>
                </a:cubicBezTo>
                <a:cubicBezTo>
                  <a:pt x="494395" y="239340"/>
                  <a:pt x="568250" y="229625"/>
                  <a:pt x="641445" y="218364"/>
                </a:cubicBezTo>
                <a:cubicBezTo>
                  <a:pt x="917576" y="175882"/>
                  <a:pt x="945736" y="187532"/>
                  <a:pt x="1201003" y="136478"/>
                </a:cubicBezTo>
                <a:cubicBezTo>
                  <a:pt x="1287125" y="119253"/>
                  <a:pt x="1403060" y="87108"/>
                  <a:pt x="1487606" y="54591"/>
                </a:cubicBezTo>
                <a:cubicBezTo>
                  <a:pt x="1506595" y="47288"/>
                  <a:pt x="1523307" y="34852"/>
                  <a:pt x="1542197" y="27296"/>
                </a:cubicBezTo>
                <a:cubicBezTo>
                  <a:pt x="1568911" y="16610"/>
                  <a:pt x="1624084" y="0"/>
                  <a:pt x="1624084" y="0"/>
                </a:cubicBezTo>
                <a:lnTo>
                  <a:pt x="2456597" y="40943"/>
                </a:lnTo>
                <a:cubicBezTo>
                  <a:pt x="2493213" y="43066"/>
                  <a:pt x="2529353" y="50306"/>
                  <a:pt x="2565779" y="54591"/>
                </a:cubicBezTo>
                <a:cubicBezTo>
                  <a:pt x="2718386" y="72545"/>
                  <a:pt x="2689543" y="68311"/>
                  <a:pt x="2866030" y="81887"/>
                </a:cubicBezTo>
                <a:lnTo>
                  <a:pt x="3480179" y="68239"/>
                </a:lnTo>
                <a:cubicBezTo>
                  <a:pt x="3543994" y="66076"/>
                  <a:pt x="3607494" y="58133"/>
                  <a:pt x="3671248" y="54591"/>
                </a:cubicBezTo>
                <a:cubicBezTo>
                  <a:pt x="3771281" y="49034"/>
                  <a:pt x="3871415" y="45492"/>
                  <a:pt x="3971499" y="40943"/>
                </a:cubicBezTo>
                <a:cubicBezTo>
                  <a:pt x="4112616" y="25264"/>
                  <a:pt x="4195518" y="13648"/>
                  <a:pt x="4353636" y="13648"/>
                </a:cubicBezTo>
                <a:cubicBezTo>
                  <a:pt x="4581144" y="13648"/>
                  <a:pt x="4808561" y="22747"/>
                  <a:pt x="5036024" y="27296"/>
                </a:cubicBezTo>
                <a:cubicBezTo>
                  <a:pt x="5095164" y="31845"/>
                  <a:pt x="5154162" y="38999"/>
                  <a:pt x="5213445" y="40943"/>
                </a:cubicBezTo>
                <a:cubicBezTo>
                  <a:pt x="5431739" y="48100"/>
                  <a:pt x="5650265" y="46795"/>
                  <a:pt x="5868538" y="54591"/>
                </a:cubicBezTo>
                <a:cubicBezTo>
                  <a:pt x="5912015" y="56144"/>
                  <a:pt x="6011830" y="73924"/>
                  <a:pt x="6059606" y="81887"/>
                </a:cubicBezTo>
                <a:cubicBezTo>
                  <a:pt x="6086902" y="95535"/>
                  <a:pt x="6113010" y="111875"/>
                  <a:pt x="6141493" y="122830"/>
                </a:cubicBezTo>
                <a:cubicBezTo>
                  <a:pt x="6172404" y="134719"/>
                  <a:pt x="6206877" y="136421"/>
                  <a:pt x="6237027" y="150126"/>
                </a:cubicBezTo>
                <a:cubicBezTo>
                  <a:pt x="6616687" y="322699"/>
                  <a:pt x="6312736" y="216306"/>
                  <a:pt x="6523630" y="286603"/>
                </a:cubicBezTo>
                <a:cubicBezTo>
                  <a:pt x="6607511" y="342523"/>
                  <a:pt x="6608924" y="346178"/>
                  <a:pt x="6701051" y="395785"/>
                </a:cubicBezTo>
                <a:cubicBezTo>
                  <a:pt x="6727921" y="410253"/>
                  <a:pt x="6758257" y="418779"/>
                  <a:pt x="6782938" y="436729"/>
                </a:cubicBezTo>
                <a:cubicBezTo>
                  <a:pt x="6808953" y="455649"/>
                  <a:pt x="6827266" y="483448"/>
                  <a:pt x="6851176" y="504967"/>
                </a:cubicBezTo>
                <a:cubicBezTo>
                  <a:pt x="6914165" y="561657"/>
                  <a:pt x="6912282" y="545558"/>
                  <a:pt x="6960358" y="600502"/>
                </a:cubicBezTo>
                <a:cubicBezTo>
                  <a:pt x="7119181" y="782014"/>
                  <a:pt x="6859063" y="512854"/>
                  <a:pt x="7137779" y="791570"/>
                </a:cubicBezTo>
                <a:lnTo>
                  <a:pt x="7178723" y="832514"/>
                </a:lnTo>
                <a:cubicBezTo>
                  <a:pt x="7187821" y="850711"/>
                  <a:pt x="7195235" y="869853"/>
                  <a:pt x="7206018" y="887105"/>
                </a:cubicBezTo>
                <a:cubicBezTo>
                  <a:pt x="7218073" y="906394"/>
                  <a:pt x="7235914" y="921812"/>
                  <a:pt x="7246961" y="941696"/>
                </a:cubicBezTo>
                <a:cubicBezTo>
                  <a:pt x="7258859" y="963111"/>
                  <a:pt x="7262728" y="988318"/>
                  <a:pt x="7274257" y="1009934"/>
                </a:cubicBezTo>
                <a:cubicBezTo>
                  <a:pt x="7299223" y="1056745"/>
                  <a:pt x="7356144" y="1146412"/>
                  <a:pt x="7356144" y="1146412"/>
                </a:cubicBezTo>
                <a:cubicBezTo>
                  <a:pt x="7380652" y="1268957"/>
                  <a:pt x="7353002" y="1161827"/>
                  <a:pt x="7410735" y="1296537"/>
                </a:cubicBezTo>
                <a:cubicBezTo>
                  <a:pt x="7478195" y="1453943"/>
                  <a:pt x="7427236" y="1353091"/>
                  <a:pt x="7478973" y="1487606"/>
                </a:cubicBezTo>
                <a:cubicBezTo>
                  <a:pt x="7491410" y="1519943"/>
                  <a:pt x="7508961" y="1550272"/>
                  <a:pt x="7519917" y="1583140"/>
                </a:cubicBezTo>
                <a:cubicBezTo>
                  <a:pt x="7540864" y="1645979"/>
                  <a:pt x="7563619" y="1708872"/>
                  <a:pt x="7574508" y="1774209"/>
                </a:cubicBezTo>
                <a:cubicBezTo>
                  <a:pt x="7593599" y="1888764"/>
                  <a:pt x="7580553" y="1829489"/>
                  <a:pt x="7615451" y="1951630"/>
                </a:cubicBezTo>
                <a:cubicBezTo>
                  <a:pt x="7629475" y="2091867"/>
                  <a:pt x="7638320" y="2093396"/>
                  <a:pt x="7615451" y="2238233"/>
                </a:cubicBezTo>
                <a:cubicBezTo>
                  <a:pt x="7611130" y="2265598"/>
                  <a:pt x="7589796" y="2368937"/>
                  <a:pt x="7560860" y="2402006"/>
                </a:cubicBezTo>
                <a:cubicBezTo>
                  <a:pt x="7541678" y="2423928"/>
                  <a:pt x="7513219" y="2435999"/>
                  <a:pt x="7492621" y="2456597"/>
                </a:cubicBezTo>
                <a:cubicBezTo>
                  <a:pt x="7406066" y="2543152"/>
                  <a:pt x="7506092" y="2489422"/>
                  <a:pt x="7383439" y="2538484"/>
                </a:cubicBezTo>
                <a:cubicBezTo>
                  <a:pt x="7374341" y="2565779"/>
                  <a:pt x="7372104" y="2596431"/>
                  <a:pt x="7356144" y="2620370"/>
                </a:cubicBezTo>
                <a:cubicBezTo>
                  <a:pt x="7337947" y="2647666"/>
                  <a:pt x="7321693" y="2676362"/>
                  <a:pt x="7301552" y="2702257"/>
                </a:cubicBezTo>
                <a:lnTo>
                  <a:pt x="7206018" y="2825087"/>
                </a:lnTo>
                <a:cubicBezTo>
                  <a:pt x="7192149" y="2843116"/>
                  <a:pt x="7177692" y="2860752"/>
                  <a:pt x="7165075" y="2879678"/>
                </a:cubicBezTo>
                <a:cubicBezTo>
                  <a:pt x="7146878" y="2906973"/>
                  <a:pt x="7126193" y="2932765"/>
                  <a:pt x="7110484" y="2961564"/>
                </a:cubicBezTo>
                <a:cubicBezTo>
                  <a:pt x="7056777" y="3060027"/>
                  <a:pt x="7113723" y="3002738"/>
                  <a:pt x="7042245" y="3098042"/>
                </a:cubicBezTo>
                <a:cubicBezTo>
                  <a:pt x="7030665" y="3113483"/>
                  <a:pt x="7013863" y="3124331"/>
                  <a:pt x="7001302" y="3138985"/>
                </a:cubicBezTo>
                <a:cubicBezTo>
                  <a:pt x="6986499" y="3156255"/>
                  <a:pt x="6975161" y="3176306"/>
                  <a:pt x="6960358" y="3193576"/>
                </a:cubicBezTo>
                <a:cubicBezTo>
                  <a:pt x="6947797" y="3208230"/>
                  <a:pt x="6931976" y="3219866"/>
                  <a:pt x="6919415" y="3234520"/>
                </a:cubicBezTo>
                <a:cubicBezTo>
                  <a:pt x="6904612" y="3251790"/>
                  <a:pt x="6895303" y="3273810"/>
                  <a:pt x="6878472" y="3289111"/>
                </a:cubicBezTo>
                <a:cubicBezTo>
                  <a:pt x="6844810" y="3319712"/>
                  <a:pt x="6769290" y="3370997"/>
                  <a:pt x="6769290" y="3370997"/>
                </a:cubicBezTo>
                <a:cubicBezTo>
                  <a:pt x="6760191" y="3389194"/>
                  <a:pt x="6757441" y="3412348"/>
                  <a:pt x="6741994" y="3425588"/>
                </a:cubicBezTo>
                <a:cubicBezTo>
                  <a:pt x="6723393" y="3441531"/>
                  <a:pt x="6695325" y="3441269"/>
                  <a:pt x="6673755" y="3452884"/>
                </a:cubicBezTo>
                <a:cubicBezTo>
                  <a:pt x="6633757" y="3474422"/>
                  <a:pt x="6568526" y="3518488"/>
                  <a:pt x="6523630" y="3548418"/>
                </a:cubicBezTo>
                <a:cubicBezTo>
                  <a:pt x="6509982" y="3566615"/>
                  <a:pt x="6499957" y="3588206"/>
                  <a:pt x="6482687" y="3603009"/>
                </a:cubicBezTo>
                <a:cubicBezTo>
                  <a:pt x="6453299" y="3628199"/>
                  <a:pt x="6409131" y="3635046"/>
                  <a:pt x="6373505" y="3643952"/>
                </a:cubicBezTo>
                <a:cubicBezTo>
                  <a:pt x="6276011" y="3708948"/>
                  <a:pt x="6323444" y="3690586"/>
                  <a:pt x="6237027" y="3712191"/>
                </a:cubicBezTo>
                <a:cubicBezTo>
                  <a:pt x="6156196" y="3772814"/>
                  <a:pt x="6201355" y="3740521"/>
                  <a:pt x="6100549" y="3807726"/>
                </a:cubicBezTo>
                <a:cubicBezTo>
                  <a:pt x="6086901" y="3816824"/>
                  <a:pt x="6074835" y="3828929"/>
                  <a:pt x="6059606" y="3835021"/>
                </a:cubicBezTo>
                <a:cubicBezTo>
                  <a:pt x="5976138" y="3868409"/>
                  <a:pt x="6011751" y="3848728"/>
                  <a:pt x="5950424" y="3889612"/>
                </a:cubicBezTo>
                <a:cubicBezTo>
                  <a:pt x="5941326" y="3912358"/>
                  <a:pt x="5933079" y="3935464"/>
                  <a:pt x="5923129" y="3957851"/>
                </a:cubicBezTo>
                <a:cubicBezTo>
                  <a:pt x="5914866" y="3976442"/>
                  <a:pt x="5903847" y="3993742"/>
                  <a:pt x="5895833" y="4012442"/>
                </a:cubicBezTo>
                <a:cubicBezTo>
                  <a:pt x="5890166" y="4025665"/>
                  <a:pt x="5890165" y="4041415"/>
                  <a:pt x="5882185" y="4053385"/>
                </a:cubicBezTo>
                <a:cubicBezTo>
                  <a:pt x="5871479" y="4069444"/>
                  <a:pt x="5854890" y="4080681"/>
                  <a:pt x="5841242" y="4094329"/>
                </a:cubicBezTo>
                <a:cubicBezTo>
                  <a:pt x="5836693" y="4107977"/>
                  <a:pt x="5836581" y="4124039"/>
                  <a:pt x="5827594" y="4135272"/>
                </a:cubicBezTo>
                <a:cubicBezTo>
                  <a:pt x="5801520" y="4167865"/>
                  <a:pt x="5778673" y="4159733"/>
                  <a:pt x="5745708" y="4176215"/>
                </a:cubicBezTo>
                <a:cubicBezTo>
                  <a:pt x="5651461" y="4223339"/>
                  <a:pt x="5763783" y="4188757"/>
                  <a:pt x="5650173" y="4217158"/>
                </a:cubicBezTo>
                <a:cubicBezTo>
                  <a:pt x="5549587" y="4292599"/>
                  <a:pt x="5643203" y="4233420"/>
                  <a:pt x="5540991" y="4271749"/>
                </a:cubicBezTo>
                <a:cubicBezTo>
                  <a:pt x="5509150" y="4283689"/>
                  <a:pt x="5480516" y="4308019"/>
                  <a:pt x="5445457" y="4312693"/>
                </a:cubicBezTo>
                <a:cubicBezTo>
                  <a:pt x="5391157" y="4319933"/>
                  <a:pt x="5336275" y="4321791"/>
                  <a:pt x="5281684" y="4326340"/>
                </a:cubicBezTo>
                <a:cubicBezTo>
                  <a:pt x="4779343" y="4225878"/>
                  <a:pt x="5177221" y="4300573"/>
                  <a:pt x="3875964" y="4326340"/>
                </a:cubicBezTo>
                <a:cubicBezTo>
                  <a:pt x="3861581" y="4326625"/>
                  <a:pt x="3848853" y="4336036"/>
                  <a:pt x="3835021" y="4339988"/>
                </a:cubicBezTo>
                <a:cubicBezTo>
                  <a:pt x="3816986" y="4345141"/>
                  <a:pt x="3798999" y="4350983"/>
                  <a:pt x="3780430" y="4353636"/>
                </a:cubicBezTo>
                <a:cubicBezTo>
                  <a:pt x="3735170" y="4360102"/>
                  <a:pt x="3689445" y="4362735"/>
                  <a:pt x="3643952" y="4367284"/>
                </a:cubicBezTo>
                <a:cubicBezTo>
                  <a:pt x="3585155" y="4379044"/>
                  <a:pt x="3554962" y="4385846"/>
                  <a:pt x="3493827" y="4394579"/>
                </a:cubicBezTo>
                <a:cubicBezTo>
                  <a:pt x="3457518" y="4399766"/>
                  <a:pt x="3421039" y="4403678"/>
                  <a:pt x="3384645" y="4408227"/>
                </a:cubicBezTo>
                <a:cubicBezTo>
                  <a:pt x="3225421" y="4403678"/>
                  <a:pt x="3065837" y="4406203"/>
                  <a:pt x="2906973" y="4394579"/>
                </a:cubicBezTo>
                <a:cubicBezTo>
                  <a:pt x="2878278" y="4392479"/>
                  <a:pt x="2853000" y="4374262"/>
                  <a:pt x="2825087" y="4367284"/>
                </a:cubicBezTo>
                <a:cubicBezTo>
                  <a:pt x="2806890" y="4362735"/>
                  <a:pt x="2788889" y="4357315"/>
                  <a:pt x="2770496" y="4353636"/>
                </a:cubicBezTo>
                <a:cubicBezTo>
                  <a:pt x="2743361" y="4348209"/>
                  <a:pt x="2715744" y="4345415"/>
                  <a:pt x="2688609" y="4339988"/>
                </a:cubicBezTo>
                <a:cubicBezTo>
                  <a:pt x="2589059" y="4320078"/>
                  <a:pt x="2670967" y="4323517"/>
                  <a:pt x="2524836" y="4312693"/>
                </a:cubicBezTo>
                <a:cubicBezTo>
                  <a:pt x="2157248" y="4285465"/>
                  <a:pt x="1144511" y="4272354"/>
                  <a:pt x="1119117" y="4271749"/>
                </a:cubicBezTo>
                <a:cubicBezTo>
                  <a:pt x="916836" y="4190838"/>
                  <a:pt x="1168419" y="4293661"/>
                  <a:pt x="996287" y="4217158"/>
                </a:cubicBezTo>
                <a:cubicBezTo>
                  <a:pt x="967958" y="4204567"/>
                  <a:pt x="901130" y="4182333"/>
                  <a:pt x="873457" y="4162567"/>
                </a:cubicBezTo>
                <a:cubicBezTo>
                  <a:pt x="857751" y="4151349"/>
                  <a:pt x="847168" y="4134185"/>
                  <a:pt x="832514" y="4121624"/>
                </a:cubicBezTo>
                <a:cubicBezTo>
                  <a:pt x="815244" y="4106821"/>
                  <a:pt x="796432" y="4093902"/>
                  <a:pt x="777923" y="4080681"/>
                </a:cubicBezTo>
                <a:cubicBezTo>
                  <a:pt x="764575" y="4071147"/>
                  <a:pt x="749070" y="4064469"/>
                  <a:pt x="736979" y="4053385"/>
                </a:cubicBezTo>
                <a:cubicBezTo>
                  <a:pt x="694296" y="4014259"/>
                  <a:pt x="614149" y="3930555"/>
                  <a:pt x="614149" y="3930555"/>
                </a:cubicBezTo>
                <a:cubicBezTo>
                  <a:pt x="490061" y="3682378"/>
                  <a:pt x="642492" y="3992908"/>
                  <a:pt x="545911" y="3780430"/>
                </a:cubicBezTo>
                <a:cubicBezTo>
                  <a:pt x="533283" y="3752648"/>
                  <a:pt x="516988" y="3726593"/>
                  <a:pt x="504967" y="3698543"/>
                </a:cubicBezTo>
                <a:cubicBezTo>
                  <a:pt x="489656" y="3662817"/>
                  <a:pt x="478459" y="3625450"/>
                  <a:pt x="464024" y="3589361"/>
                </a:cubicBezTo>
                <a:cubicBezTo>
                  <a:pt x="451157" y="3557193"/>
                  <a:pt x="434816" y="3526425"/>
                  <a:pt x="423081" y="3493827"/>
                </a:cubicBezTo>
                <a:cubicBezTo>
                  <a:pt x="393844" y="3412613"/>
                  <a:pt x="341194" y="3248167"/>
                  <a:pt x="341194" y="3248167"/>
                </a:cubicBezTo>
                <a:cubicBezTo>
                  <a:pt x="336645" y="3216322"/>
                  <a:pt x="331798" y="3184519"/>
                  <a:pt x="327547" y="3152633"/>
                </a:cubicBezTo>
                <a:cubicBezTo>
                  <a:pt x="322700" y="3116277"/>
                  <a:pt x="323350" y="3078890"/>
                  <a:pt x="313899" y="3043451"/>
                </a:cubicBezTo>
                <a:cubicBezTo>
                  <a:pt x="304972" y="3009975"/>
                  <a:pt x="284608" y="2980545"/>
                  <a:pt x="272955" y="2947917"/>
                </a:cubicBezTo>
                <a:cubicBezTo>
                  <a:pt x="261816" y="2916727"/>
                  <a:pt x="253107" y="2884653"/>
                  <a:pt x="245660" y="2852382"/>
                </a:cubicBezTo>
                <a:cubicBezTo>
                  <a:pt x="239438" y="2825419"/>
                  <a:pt x="236962" y="2797721"/>
                  <a:pt x="232012" y="2770496"/>
                </a:cubicBezTo>
                <a:cubicBezTo>
                  <a:pt x="227862" y="2747673"/>
                  <a:pt x="221891" y="2725184"/>
                  <a:pt x="218364" y="2702257"/>
                </a:cubicBezTo>
                <a:cubicBezTo>
                  <a:pt x="212787" y="2666006"/>
                  <a:pt x="210747" y="2629253"/>
                  <a:pt x="204717" y="2593075"/>
                </a:cubicBezTo>
                <a:cubicBezTo>
                  <a:pt x="197090" y="2547313"/>
                  <a:pt x="192092" y="2500610"/>
                  <a:pt x="177421" y="2456597"/>
                </a:cubicBezTo>
                <a:cubicBezTo>
                  <a:pt x="80656" y="2166305"/>
                  <a:pt x="137280" y="2432033"/>
                  <a:pt x="68239" y="2197290"/>
                </a:cubicBezTo>
                <a:cubicBezTo>
                  <a:pt x="56404" y="2157052"/>
                  <a:pt x="50550" y="2115287"/>
                  <a:pt x="40944" y="2074460"/>
                </a:cubicBezTo>
                <a:cubicBezTo>
                  <a:pt x="2654" y="1911728"/>
                  <a:pt x="21690" y="2021574"/>
                  <a:pt x="0" y="1869743"/>
                </a:cubicBezTo>
                <a:cubicBezTo>
                  <a:pt x="4549" y="1519451"/>
                  <a:pt x="4893" y="1169078"/>
                  <a:pt x="13648" y="818866"/>
                </a:cubicBezTo>
                <a:cubicBezTo>
                  <a:pt x="14214" y="796209"/>
                  <a:pt x="48461" y="737635"/>
                  <a:pt x="54591" y="723332"/>
                </a:cubicBezTo>
                <a:cubicBezTo>
                  <a:pt x="60258" y="710109"/>
                  <a:pt x="63188" y="695858"/>
                  <a:pt x="68239" y="682388"/>
                </a:cubicBezTo>
                <a:cubicBezTo>
                  <a:pt x="76841" y="659449"/>
                  <a:pt x="87788" y="637390"/>
                  <a:pt x="95535" y="614149"/>
                </a:cubicBezTo>
                <a:cubicBezTo>
                  <a:pt x="106960" y="579875"/>
                  <a:pt x="108556" y="532889"/>
                  <a:pt x="136478" y="504967"/>
                </a:cubicBezTo>
                <a:cubicBezTo>
                  <a:pt x="159675" y="481770"/>
                  <a:pt x="218364" y="450376"/>
                  <a:pt x="218364" y="450376"/>
                </a:cubicBezTo>
                <a:cubicBezTo>
                  <a:pt x="222913" y="432179"/>
                  <a:pt x="225426" y="413348"/>
                  <a:pt x="232012" y="395785"/>
                </a:cubicBezTo>
                <a:cubicBezTo>
                  <a:pt x="239156" y="376735"/>
                  <a:pt x="256431" y="361334"/>
                  <a:pt x="259308" y="341194"/>
                </a:cubicBezTo>
                <a:cubicBezTo>
                  <a:pt x="261343" y="326953"/>
                  <a:pt x="252094" y="313118"/>
                  <a:pt x="245660" y="300251"/>
                </a:cubicBezTo>
                <a:cubicBezTo>
                  <a:pt x="243625" y="296182"/>
                  <a:pt x="175147" y="334370"/>
                  <a:pt x="204717" y="32754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pPr algn="l"/>
            <a:r>
              <a:rPr lang="en-US" dirty="0" smtClean="0"/>
              <a:t>Leveraged Recapitalization</a:t>
            </a:r>
            <a:br>
              <a:rPr lang="en-US" dirty="0" smtClean="0"/>
            </a:br>
            <a:r>
              <a:rPr lang="en-US" dirty="0" smtClean="0"/>
              <a:t>debt issuance</a:t>
            </a:r>
            <a:endParaRPr lang="en-US" dirty="0"/>
          </a:p>
        </p:txBody>
      </p:sp>
      <p:sp>
        <p:nvSpPr>
          <p:cNvPr id="3" name="Content Placeholder 2"/>
          <p:cNvSpPr>
            <a:spLocks noGrp="1"/>
          </p:cNvSpPr>
          <p:nvPr>
            <p:ph idx="1"/>
          </p:nvPr>
        </p:nvSpPr>
        <p:spPr/>
        <p:txBody>
          <a:bodyPr/>
          <a:lstStyle/>
          <a:p>
            <a:r>
              <a:rPr lang="en-US" dirty="0" smtClean="0"/>
              <a:t>After borrowing $80M but before repurchase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Leveraged Recapitalization</a:t>
            </a:r>
            <a:br>
              <a:rPr lang="en-US" dirty="0" smtClean="0"/>
            </a:br>
            <a:r>
              <a:rPr lang="en-US" dirty="0" smtClean="0"/>
              <a:t>repurchase</a:t>
            </a:r>
            <a:endParaRPr lang="en-US" dirty="0"/>
          </a:p>
        </p:txBody>
      </p:sp>
      <p:sp>
        <p:nvSpPr>
          <p:cNvPr id="3" name="Content Placeholder 2"/>
          <p:cNvSpPr>
            <a:spLocks noGrp="1"/>
          </p:cNvSpPr>
          <p:nvPr>
            <p:ph idx="1"/>
          </p:nvPr>
        </p:nvSpPr>
        <p:spPr/>
        <p:txBody>
          <a:bodyPr/>
          <a:lstStyle/>
          <a:p>
            <a:r>
              <a:rPr lang="en-US" dirty="0" smtClean="0"/>
              <a:t>After Share Repurchase of $80M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Modigliani – Miller continued</a:t>
            </a:r>
            <a:endParaRPr lang="en-US" dirty="0"/>
          </a:p>
        </p:txBody>
      </p:sp>
      <p:sp>
        <p:nvSpPr>
          <p:cNvPr id="3" name="Content Placeholder 2"/>
          <p:cNvSpPr>
            <a:spLocks noGrp="1"/>
          </p:cNvSpPr>
          <p:nvPr>
            <p:ph idx="1"/>
          </p:nvPr>
        </p:nvSpPr>
        <p:spPr>
          <a:xfrm>
            <a:off x="457200" y="1447800"/>
            <a:ext cx="8229600" cy="2895600"/>
          </a:xfrm>
        </p:spPr>
        <p:txBody>
          <a:bodyPr/>
          <a:lstStyle/>
          <a:p>
            <a:r>
              <a:rPr lang="en-US" dirty="0" smtClean="0"/>
              <a:t>We are now convinced that the value of the firm is not affected by its capital structure.</a:t>
            </a:r>
          </a:p>
          <a:p>
            <a:r>
              <a:rPr lang="en-US" dirty="0" smtClean="0"/>
              <a:t>We saw earlier that the risk of equity returns and the equity cost of capital increase with leverage. </a:t>
            </a:r>
          </a:p>
          <a:p>
            <a:endParaRPr lang="en-US" dirty="0"/>
          </a:p>
        </p:txBody>
      </p:sp>
      <p:sp>
        <p:nvSpPr>
          <p:cNvPr id="4" name="Content Placeholder 2"/>
          <p:cNvSpPr txBox="1">
            <a:spLocks/>
          </p:cNvSpPr>
          <p:nvPr/>
        </p:nvSpPr>
        <p:spPr>
          <a:xfrm>
            <a:off x="381000" y="4191000"/>
            <a:ext cx="8229600" cy="2133600"/>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noProof="0" dirty="0" smtClean="0"/>
              <a:t>E</a:t>
            </a:r>
            <a:r>
              <a:rPr lang="en-US" sz="3200" noProof="0" dirty="0" smtClean="0"/>
              <a:t> and </a:t>
            </a:r>
            <a:r>
              <a:rPr lang="en-US" sz="3200" b="1" noProof="0" dirty="0" smtClean="0"/>
              <a:t>D</a:t>
            </a:r>
            <a:r>
              <a:rPr lang="en-US" sz="3200" noProof="0" dirty="0" smtClean="0"/>
              <a:t> are the market values of Equity and Debt respectively if the firm is </a:t>
            </a:r>
            <a:r>
              <a:rPr lang="en-US" sz="3200" noProof="0" dirty="0" smtClean="0">
                <a:solidFill>
                  <a:srgbClr val="FF0000"/>
                </a:solidFill>
              </a:rPr>
              <a:t>levered</a:t>
            </a:r>
            <a:r>
              <a:rPr lang="en-US" sz="3200" noProof="0" dirty="0" smtClean="0"/>
              <a:t>.</a:t>
            </a:r>
            <a:endParaRPr lang="en-US" sz="3200" noProof="0" dirty="0" smtClean="0">
              <a:solidFill>
                <a:srgbClr val="FF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is the market</a:t>
            </a:r>
            <a:r>
              <a:rPr kumimoji="0" lang="en-US" sz="3200" b="0" i="0" u="none" strike="noStrike" kern="1200" cap="none" spc="0" normalizeH="0" noProof="0" dirty="0" smtClean="0">
                <a:ln>
                  <a:noFill/>
                </a:ln>
                <a:solidFill>
                  <a:schemeClr val="tx1"/>
                </a:solidFill>
                <a:effectLst/>
                <a:uLnTx/>
                <a:uFillTx/>
                <a:latin typeface="+mn-lt"/>
                <a:ea typeface="+mn-ea"/>
                <a:cs typeface="+mn-cs"/>
              </a:rPr>
              <a:t> value of equity if </a:t>
            </a:r>
            <a:r>
              <a:rPr kumimoji="0" lang="en-US" sz="3200" b="0" i="0" u="none" strike="noStrike" kern="1200" cap="none" spc="0" normalizeH="0" noProof="0" dirty="0" smtClean="0">
                <a:ln>
                  <a:noFill/>
                </a:ln>
                <a:solidFill>
                  <a:srgbClr val="FF0000"/>
                </a:solidFill>
                <a:effectLst/>
                <a:uLnTx/>
                <a:uFillTx/>
                <a:latin typeface="+mn-lt"/>
                <a:ea typeface="+mn-ea"/>
                <a:cs typeface="+mn-cs"/>
              </a:rPr>
              <a:t>unlevered</a:t>
            </a:r>
            <a:r>
              <a:rPr kumimoji="0" lang="en-US" sz="3200" b="0" i="0" u="none" strike="noStrike" kern="1200" cap="none" spc="0" normalizeH="0" noProof="0" dirty="0" smtClean="0">
                <a:ln>
                  <a:noFill/>
                </a:ln>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baseline="0" dirty="0" smtClean="0"/>
              <a:t>A</a:t>
            </a:r>
            <a:r>
              <a:rPr lang="en-US" sz="3200" baseline="0" dirty="0" smtClean="0"/>
              <a:t> is the market value of the firm’s assets.</a:t>
            </a:r>
            <a:endParaRPr kumimoji="0" lang="en-US" sz="3200" b="0" i="0" u="none" strike="noStrike" kern="1200" cap="none" spc="0" normalizeH="0" baseline="0" noProof="0" dirty="0" smtClean="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The Firm as a Portfolio</a:t>
            </a:r>
            <a:br>
              <a:rPr lang="en-US" dirty="0" smtClean="0"/>
            </a:br>
            <a:r>
              <a:rPr lang="en-US" dirty="0" smtClean="0"/>
              <a:t>of Risky Assets</a:t>
            </a:r>
            <a:endParaRPr lang="en-US" dirty="0"/>
          </a:p>
        </p:txBody>
      </p:sp>
      <p:sp>
        <p:nvSpPr>
          <p:cNvPr id="3" name="Content Placeholder 2"/>
          <p:cNvSpPr>
            <a:spLocks noGrp="1"/>
          </p:cNvSpPr>
          <p:nvPr>
            <p:ph idx="1"/>
          </p:nvPr>
        </p:nvSpPr>
        <p:spPr/>
        <p:txBody>
          <a:bodyPr/>
          <a:lstStyle/>
          <a:p>
            <a:r>
              <a:rPr lang="en-US" dirty="0" smtClean="0"/>
              <a:t>Proposition I implies that</a:t>
            </a:r>
          </a:p>
          <a:p>
            <a:pPr algn="ctr">
              <a:buNone/>
            </a:pPr>
            <a:r>
              <a:rPr lang="en-US" dirty="0" smtClean="0"/>
              <a:t>U = A = E + D</a:t>
            </a:r>
          </a:p>
          <a:p>
            <a:r>
              <a:rPr lang="en-US" dirty="0" smtClean="0"/>
              <a:t>Since the realized return on a portfolio equals the weighted average of the realized returns of the securities in it: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Modigliani – Miller</a:t>
            </a:r>
            <a:endParaRPr lang="en-US" dirty="0"/>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n-US" dirty="0" smtClean="0"/>
              <a:t>MM Proposition II: The cost of capital of levered equity is equal to the cost of capital of unlevered equity plus a premium that is proportional to the market value debt-equity ratio</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Modigliani - Miller</a:t>
            </a:r>
            <a:endParaRPr lang="en-US" dirty="0"/>
          </a:p>
        </p:txBody>
      </p:sp>
      <p:sp>
        <p:nvSpPr>
          <p:cNvPr id="3" name="Content Placeholder 2"/>
          <p:cNvSpPr>
            <a:spLocks noGrp="1"/>
          </p:cNvSpPr>
          <p:nvPr>
            <p:ph idx="1"/>
          </p:nvPr>
        </p:nvSpPr>
        <p:spPr>
          <a:xfrm>
            <a:off x="457200" y="1600201"/>
            <a:ext cx="8229600" cy="1752599"/>
          </a:xfrm>
        </p:spPr>
        <p:txBody>
          <a:bodyPr/>
          <a:lstStyle/>
          <a:p>
            <a:r>
              <a:rPr lang="en-US" dirty="0" smtClean="0"/>
              <a:t>Back to our example</a:t>
            </a:r>
          </a:p>
          <a:p>
            <a:r>
              <a:rPr lang="en-US" dirty="0" smtClean="0"/>
              <a:t>We can calculate the equity cost of capital for the levered firm with $500 debt.</a:t>
            </a:r>
            <a:endParaRPr lang="en-US" dirty="0"/>
          </a:p>
        </p:txBody>
      </p:sp>
      <p:sp>
        <p:nvSpPr>
          <p:cNvPr id="4" name="Content Placeholder 2"/>
          <p:cNvSpPr txBox="1">
            <a:spLocks/>
          </p:cNvSpPr>
          <p:nvPr/>
        </p:nvSpPr>
        <p:spPr>
          <a:xfrm>
            <a:off x="381000" y="3810000"/>
            <a:ext cx="8229600" cy="2133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E=500, D=500,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D</a:t>
            </a:r>
            <a:r>
              <a:rPr kumimoji="0" lang="en-US" sz="3200" b="0" i="0" u="none" strike="noStrike" kern="1200" cap="none" spc="0" normalizeH="0" noProof="0" dirty="0" smtClean="0">
                <a:ln>
                  <a:noFill/>
                </a:ln>
                <a:solidFill>
                  <a:schemeClr val="tx1"/>
                </a:solidFill>
                <a:effectLst/>
                <a:uLnTx/>
                <a:uFillTx/>
                <a:latin typeface="+mn-lt"/>
                <a:ea typeface="+mn-ea"/>
                <a:cs typeface="+mn-cs"/>
              </a:rPr>
              <a:t>=5%, r</a:t>
            </a:r>
            <a:r>
              <a:rPr lang="en-US" sz="3200" baseline="-25000" dirty="0" smtClean="0"/>
              <a:t>U</a:t>
            </a:r>
            <a:r>
              <a:rPr lang="en-US" sz="3200" dirty="0" smtClean="0"/>
              <a:t>=15%</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We can calculate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E</a:t>
            </a:r>
            <a:r>
              <a:rPr kumimoji="0" lang="en-US" sz="3200" b="0" i="0" u="none" strike="noStrike" kern="1200" cap="none" spc="0" normalizeH="0" noProof="0" dirty="0" smtClean="0">
                <a:ln>
                  <a:noFill/>
                </a:ln>
                <a:solidFill>
                  <a:schemeClr val="tx1"/>
                </a:solidFill>
                <a:effectLst/>
                <a:uLnTx/>
                <a:uFillTx/>
                <a:latin typeface="+mn-lt"/>
                <a:ea typeface="+mn-ea"/>
                <a:cs typeface="+mn-cs"/>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 under Modigliani  - Miller</a:t>
            </a:r>
            <a:endParaRPr lang="en-US" dirty="0"/>
          </a:p>
        </p:txBody>
      </p:sp>
      <p:sp>
        <p:nvSpPr>
          <p:cNvPr id="3" name="Content Placeholder 2"/>
          <p:cNvSpPr>
            <a:spLocks noGrp="1"/>
          </p:cNvSpPr>
          <p:nvPr>
            <p:ph idx="1"/>
          </p:nvPr>
        </p:nvSpPr>
        <p:spPr>
          <a:xfrm>
            <a:off x="457200" y="1600201"/>
            <a:ext cx="8229600" cy="2057400"/>
          </a:xfrm>
        </p:spPr>
        <p:txBody>
          <a:bodyPr/>
          <a:lstStyle/>
          <a:p>
            <a:r>
              <a:rPr lang="en-US" dirty="0" smtClean="0"/>
              <a:t>Notice, MM proposition II implies that the Weighted Average Cost of Capital (WACC) is not reduced by taking on debt – it equals the assets cost of capital.  </a:t>
            </a:r>
            <a:endParaRPr lang="en-US" dirty="0"/>
          </a:p>
        </p:txBody>
      </p:sp>
      <p:sp>
        <p:nvSpPr>
          <p:cNvPr id="5" name="Content Placeholder 2"/>
          <p:cNvSpPr txBox="1">
            <a:spLocks/>
          </p:cNvSpPr>
          <p:nvPr/>
        </p:nvSpPr>
        <p:spPr>
          <a:xfrm>
            <a:off x="381000" y="4191000"/>
            <a:ext cx="8229600" cy="2057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Budgeting and WACC</a:t>
            </a:r>
            <a:endParaRPr lang="en-US" dirty="0"/>
          </a:p>
        </p:txBody>
      </p:sp>
      <p:sp>
        <p:nvSpPr>
          <p:cNvPr id="3" name="Content Placeholder 2"/>
          <p:cNvSpPr>
            <a:spLocks noGrp="1"/>
          </p:cNvSpPr>
          <p:nvPr>
            <p:ph idx="1"/>
          </p:nvPr>
        </p:nvSpPr>
        <p:spPr/>
        <p:txBody>
          <a:bodyPr>
            <a:normAutofit/>
          </a:bodyPr>
          <a:lstStyle/>
          <a:p>
            <a:r>
              <a:rPr lang="en-US" dirty="0" smtClean="0"/>
              <a:t>When evaluating the NPV of a project we discount cash flows using the project cost of capital. </a:t>
            </a:r>
          </a:p>
          <a:p>
            <a:r>
              <a:rPr lang="en-US" dirty="0" smtClean="0"/>
              <a:t>If the project is in the same line of business of that of the firm we will use the assets cost of capital or the unlevered-equity cost of capital</a:t>
            </a:r>
          </a:p>
          <a:p>
            <a:r>
              <a:rPr lang="en-US" dirty="0" smtClean="0"/>
              <a:t>This is why we use the weighted average cost of capital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Levered and unlevered betas</a:t>
            </a:r>
            <a:endParaRPr lang="en-US" dirty="0"/>
          </a:p>
        </p:txBody>
      </p:sp>
      <p:sp>
        <p:nvSpPr>
          <p:cNvPr id="3" name="Content Placeholder 2"/>
          <p:cNvSpPr>
            <a:spLocks noGrp="1"/>
          </p:cNvSpPr>
          <p:nvPr>
            <p:ph idx="1"/>
          </p:nvPr>
        </p:nvSpPr>
        <p:spPr/>
        <p:txBody>
          <a:bodyPr/>
          <a:lstStyle/>
          <a:p>
            <a:r>
              <a:rPr lang="en-US" dirty="0" smtClean="0"/>
              <a:t>The assets beta measures the risk of cash flows generated from the firm’s investments (equivalently, unlevered equity beta).</a:t>
            </a:r>
          </a:p>
          <a:p>
            <a:r>
              <a:rPr lang="en-US" dirty="0" smtClean="0"/>
              <a:t>Assets beta is </a:t>
            </a:r>
            <a:r>
              <a:rPr lang="en-US" b="1" dirty="0" smtClean="0"/>
              <a:t>not</a:t>
            </a:r>
            <a:r>
              <a:rPr lang="en-US" dirty="0" smtClean="0"/>
              <a:t> affected by the choice of capital structure</a:t>
            </a:r>
          </a:p>
          <a:p>
            <a:r>
              <a:rPr lang="en-US" dirty="0" smtClean="0"/>
              <a:t>Equity beta and debt beta of levered firm satisfy:</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Levered and unlevered beta</a:t>
            </a:r>
            <a:endParaRPr lang="en-US" dirty="0"/>
          </a:p>
        </p:txBody>
      </p:sp>
      <p:sp>
        <p:nvSpPr>
          <p:cNvPr id="3" name="Content Placeholder 2"/>
          <p:cNvSpPr>
            <a:spLocks noGrp="1"/>
          </p:cNvSpPr>
          <p:nvPr>
            <p:ph idx="1"/>
          </p:nvPr>
        </p:nvSpPr>
        <p:spPr/>
        <p:txBody>
          <a:bodyPr/>
          <a:lstStyle/>
          <a:p>
            <a:r>
              <a:rPr lang="en-US" dirty="0" smtClean="0"/>
              <a:t>Example 14.7 (page 443)</a:t>
            </a:r>
            <a:endParaRPr lang="en-US" dirty="0"/>
          </a:p>
        </p:txBody>
      </p:sp>
      <p:graphicFrame>
        <p:nvGraphicFramePr>
          <p:cNvPr id="4" name="Table 3"/>
          <p:cNvGraphicFramePr>
            <a:graphicFrameLocks noGrp="1"/>
          </p:cNvGraphicFramePr>
          <p:nvPr/>
        </p:nvGraphicFramePr>
        <p:xfrm>
          <a:off x="914400" y="2895600"/>
          <a:ext cx="5651500" cy="2489200"/>
        </p:xfrm>
        <a:graphic>
          <a:graphicData uri="http://schemas.openxmlformats.org/drawingml/2006/table">
            <a:tbl>
              <a:tblPr firstRow="1" bandRow="1">
                <a:tableStyleId>{5C22544A-7EE6-4342-B048-85BDC9FD1C3A}</a:tableStyleId>
              </a:tblPr>
              <a:tblGrid>
                <a:gridCol w="1130300"/>
                <a:gridCol w="1384300"/>
                <a:gridCol w="876300"/>
                <a:gridCol w="1130300"/>
                <a:gridCol w="1130300"/>
              </a:tblGrid>
              <a:tr h="370840">
                <a:tc>
                  <a:txBody>
                    <a:bodyPr/>
                    <a:lstStyle/>
                    <a:p>
                      <a:r>
                        <a:rPr lang="en-US" dirty="0" smtClean="0"/>
                        <a:t>Ticker</a:t>
                      </a:r>
                      <a:endParaRPr lang="en-US" dirty="0"/>
                    </a:p>
                  </a:txBody>
                  <a:tcPr/>
                </a:tc>
                <a:tc>
                  <a:txBody>
                    <a:bodyPr/>
                    <a:lstStyle/>
                    <a:p>
                      <a:r>
                        <a:rPr lang="en-US" dirty="0" smtClean="0"/>
                        <a:t>Name</a:t>
                      </a:r>
                      <a:endParaRPr lang="en-US" dirty="0"/>
                    </a:p>
                  </a:txBody>
                  <a:tcPr/>
                </a:tc>
                <a:tc>
                  <a:txBody>
                    <a:bodyPr/>
                    <a:lstStyle/>
                    <a:p>
                      <a:r>
                        <a:rPr lang="en-US" dirty="0" smtClean="0"/>
                        <a:t>Equity beta</a:t>
                      </a:r>
                      <a:endParaRPr lang="en-US" dirty="0"/>
                    </a:p>
                  </a:txBody>
                  <a:tcPr/>
                </a:tc>
                <a:tc>
                  <a:txBody>
                    <a:bodyPr/>
                    <a:lstStyle/>
                    <a:p>
                      <a:r>
                        <a:rPr lang="en-US" dirty="0" smtClean="0"/>
                        <a:t>D/E ratio</a:t>
                      </a:r>
                      <a:endParaRPr lang="en-US" dirty="0"/>
                    </a:p>
                  </a:txBody>
                  <a:tcPr/>
                </a:tc>
                <a:tc>
                  <a:txBody>
                    <a:bodyPr/>
                    <a:lstStyle/>
                    <a:p>
                      <a:r>
                        <a:rPr lang="en-US" dirty="0" smtClean="0"/>
                        <a:t>Debt beta</a:t>
                      </a:r>
                      <a:endParaRPr lang="en-US" dirty="0"/>
                    </a:p>
                  </a:txBody>
                  <a:tcPr/>
                </a:tc>
              </a:tr>
              <a:tr h="370840">
                <a:tc>
                  <a:txBody>
                    <a:bodyPr/>
                    <a:lstStyle/>
                    <a:p>
                      <a:r>
                        <a:rPr lang="en-US" dirty="0" smtClean="0"/>
                        <a:t>LUV</a:t>
                      </a:r>
                      <a:endParaRPr lang="en-US" dirty="0"/>
                    </a:p>
                  </a:txBody>
                  <a:tcPr/>
                </a:tc>
                <a:tc>
                  <a:txBody>
                    <a:bodyPr/>
                    <a:lstStyle/>
                    <a:p>
                      <a:r>
                        <a:rPr lang="en-US" dirty="0" smtClean="0"/>
                        <a:t>Southwest</a:t>
                      </a:r>
                      <a:endParaRPr lang="en-US" dirty="0"/>
                    </a:p>
                  </a:txBody>
                  <a:tcPr/>
                </a:tc>
                <a:tc>
                  <a:txBody>
                    <a:bodyPr/>
                    <a:lstStyle/>
                    <a:p>
                      <a:r>
                        <a:rPr lang="en-US" dirty="0" smtClean="0"/>
                        <a:t>1.13</a:t>
                      </a:r>
                      <a:endParaRPr lang="en-US" dirty="0"/>
                    </a:p>
                  </a:txBody>
                  <a:tcPr/>
                </a:tc>
                <a:tc>
                  <a:txBody>
                    <a:bodyPr/>
                    <a:lstStyle/>
                    <a:p>
                      <a:r>
                        <a:rPr lang="en-US" dirty="0" smtClean="0"/>
                        <a:t>0.15</a:t>
                      </a:r>
                      <a:endParaRPr lang="en-US" dirty="0"/>
                    </a:p>
                  </a:txBody>
                  <a:tcPr/>
                </a:tc>
                <a:tc>
                  <a:txBody>
                    <a:bodyPr/>
                    <a:lstStyle/>
                    <a:p>
                      <a:r>
                        <a:rPr lang="en-US" dirty="0" smtClean="0"/>
                        <a:t>0.00</a:t>
                      </a:r>
                      <a:endParaRPr lang="en-US" dirty="0"/>
                    </a:p>
                  </a:txBody>
                  <a:tcPr/>
                </a:tc>
              </a:tr>
              <a:tr h="370840">
                <a:tc>
                  <a:txBody>
                    <a:bodyPr/>
                    <a:lstStyle/>
                    <a:p>
                      <a:r>
                        <a:rPr lang="en-US" dirty="0" smtClean="0"/>
                        <a:t>ALK</a:t>
                      </a:r>
                      <a:endParaRPr lang="en-US" dirty="0"/>
                    </a:p>
                  </a:txBody>
                  <a:tcPr/>
                </a:tc>
                <a:tc>
                  <a:txBody>
                    <a:bodyPr/>
                    <a:lstStyle/>
                    <a:p>
                      <a:r>
                        <a:rPr lang="en-US" dirty="0" smtClean="0"/>
                        <a:t>Alaska Air </a:t>
                      </a:r>
                      <a:endParaRPr lang="en-US" dirty="0"/>
                    </a:p>
                  </a:txBody>
                  <a:tcPr/>
                </a:tc>
                <a:tc>
                  <a:txBody>
                    <a:bodyPr/>
                    <a:lstStyle/>
                    <a:p>
                      <a:r>
                        <a:rPr lang="en-US" dirty="0" smtClean="0"/>
                        <a:t>1.80</a:t>
                      </a:r>
                      <a:endParaRPr lang="en-US" dirty="0"/>
                    </a:p>
                  </a:txBody>
                  <a:tcPr/>
                </a:tc>
                <a:tc>
                  <a:txBody>
                    <a:bodyPr/>
                    <a:lstStyle/>
                    <a:p>
                      <a:r>
                        <a:rPr lang="en-US" dirty="0" smtClean="0"/>
                        <a:t>1.06</a:t>
                      </a:r>
                      <a:endParaRPr lang="en-US" dirty="0"/>
                    </a:p>
                  </a:txBody>
                  <a:tcPr/>
                </a:tc>
                <a:tc>
                  <a:txBody>
                    <a:bodyPr/>
                    <a:lstStyle/>
                    <a:p>
                      <a:r>
                        <a:rPr lang="en-US" dirty="0" smtClean="0"/>
                        <a:t>0.15</a:t>
                      </a:r>
                      <a:endParaRPr lang="en-US" dirty="0"/>
                    </a:p>
                  </a:txBody>
                  <a:tcPr/>
                </a:tc>
              </a:tr>
              <a:tr h="370840">
                <a:tc>
                  <a:txBody>
                    <a:bodyPr/>
                    <a:lstStyle/>
                    <a:p>
                      <a:r>
                        <a:rPr lang="en-US" dirty="0" smtClean="0"/>
                        <a:t>SKYW</a:t>
                      </a:r>
                      <a:endParaRPr lang="en-US" dirty="0"/>
                    </a:p>
                  </a:txBody>
                  <a:tcPr/>
                </a:tc>
                <a:tc>
                  <a:txBody>
                    <a:bodyPr/>
                    <a:lstStyle/>
                    <a:p>
                      <a:r>
                        <a:rPr lang="en-US" dirty="0" smtClean="0"/>
                        <a:t>SkyWest</a:t>
                      </a:r>
                      <a:endParaRPr lang="en-US" dirty="0"/>
                    </a:p>
                  </a:txBody>
                  <a:tcPr/>
                </a:tc>
                <a:tc>
                  <a:txBody>
                    <a:bodyPr/>
                    <a:lstStyle/>
                    <a:p>
                      <a:r>
                        <a:rPr lang="en-US" dirty="0" smtClean="0"/>
                        <a:t>1.69</a:t>
                      </a:r>
                      <a:endParaRPr lang="en-US" dirty="0"/>
                    </a:p>
                  </a:txBody>
                  <a:tcPr/>
                </a:tc>
                <a:tc>
                  <a:txBody>
                    <a:bodyPr/>
                    <a:lstStyle/>
                    <a:p>
                      <a:r>
                        <a:rPr lang="en-US" dirty="0" smtClean="0"/>
                        <a:t>1.05</a:t>
                      </a:r>
                      <a:endParaRPr lang="en-US" dirty="0"/>
                    </a:p>
                  </a:txBody>
                  <a:tcPr/>
                </a:tc>
                <a:tc>
                  <a:txBody>
                    <a:bodyPr/>
                    <a:lstStyle/>
                    <a:p>
                      <a:r>
                        <a:rPr lang="en-US" dirty="0" smtClean="0"/>
                        <a:t>0.15</a:t>
                      </a:r>
                      <a:endParaRPr lang="en-US" dirty="0"/>
                    </a:p>
                  </a:txBody>
                  <a:tcPr/>
                </a:tc>
              </a:tr>
              <a:tr h="370840">
                <a:tc>
                  <a:txBody>
                    <a:bodyPr/>
                    <a:lstStyle/>
                    <a:p>
                      <a:r>
                        <a:rPr lang="en-US" dirty="0" smtClean="0"/>
                        <a:t>MESA</a:t>
                      </a:r>
                      <a:endParaRPr lang="en-US" dirty="0"/>
                    </a:p>
                  </a:txBody>
                  <a:tcPr/>
                </a:tc>
                <a:tc>
                  <a:txBody>
                    <a:bodyPr/>
                    <a:lstStyle/>
                    <a:p>
                      <a:r>
                        <a:rPr lang="en-US" dirty="0" smtClean="0"/>
                        <a:t>Mesa </a:t>
                      </a:r>
                      <a:endParaRPr lang="en-US" dirty="0"/>
                    </a:p>
                  </a:txBody>
                  <a:tcPr/>
                </a:tc>
                <a:tc>
                  <a:txBody>
                    <a:bodyPr/>
                    <a:lstStyle/>
                    <a:p>
                      <a:r>
                        <a:rPr lang="en-US" dirty="0" smtClean="0"/>
                        <a:t>3.27</a:t>
                      </a:r>
                      <a:endParaRPr lang="en-US" dirty="0"/>
                    </a:p>
                  </a:txBody>
                  <a:tcPr/>
                </a:tc>
                <a:tc>
                  <a:txBody>
                    <a:bodyPr/>
                    <a:lstStyle/>
                    <a:p>
                      <a:r>
                        <a:rPr lang="en-US" dirty="0" smtClean="0"/>
                        <a:t>3.52</a:t>
                      </a:r>
                      <a:endParaRPr lang="en-US" dirty="0"/>
                    </a:p>
                  </a:txBody>
                  <a:tcPr/>
                </a:tc>
                <a:tc>
                  <a:txBody>
                    <a:bodyPr/>
                    <a:lstStyle/>
                    <a:p>
                      <a:r>
                        <a:rPr lang="en-US" dirty="0" smtClean="0"/>
                        <a:t>0.30</a:t>
                      </a:r>
                      <a:endParaRPr lang="en-US" dirty="0"/>
                    </a:p>
                  </a:txBody>
                  <a:tcPr/>
                </a:tc>
              </a:tr>
              <a:tr h="0">
                <a:tc>
                  <a:txBody>
                    <a:bodyPr/>
                    <a:lstStyle/>
                    <a:p>
                      <a:r>
                        <a:rPr lang="en-US" dirty="0" smtClean="0"/>
                        <a:t>CAL</a:t>
                      </a:r>
                      <a:endParaRPr lang="en-US" dirty="0"/>
                    </a:p>
                  </a:txBody>
                  <a:tcPr/>
                </a:tc>
                <a:tc>
                  <a:txBody>
                    <a:bodyPr/>
                    <a:lstStyle/>
                    <a:p>
                      <a:r>
                        <a:rPr lang="en-US" dirty="0" smtClean="0"/>
                        <a:t>Continental</a:t>
                      </a:r>
                      <a:endParaRPr lang="en-US" dirty="0"/>
                    </a:p>
                  </a:txBody>
                  <a:tcPr/>
                </a:tc>
                <a:tc>
                  <a:txBody>
                    <a:bodyPr/>
                    <a:lstStyle/>
                    <a:p>
                      <a:r>
                        <a:rPr lang="en-US" dirty="0" smtClean="0"/>
                        <a:t>3.76</a:t>
                      </a:r>
                      <a:endParaRPr lang="en-US" dirty="0"/>
                    </a:p>
                  </a:txBody>
                  <a:tcPr/>
                </a:tc>
                <a:tc>
                  <a:txBody>
                    <a:bodyPr/>
                    <a:lstStyle/>
                    <a:p>
                      <a:r>
                        <a:rPr lang="en-US" dirty="0" smtClean="0"/>
                        <a:t>5.59</a:t>
                      </a:r>
                      <a:endParaRPr lang="en-US" dirty="0"/>
                    </a:p>
                  </a:txBody>
                  <a:tcPr/>
                </a:tc>
                <a:tc>
                  <a:txBody>
                    <a:bodyPr/>
                    <a:lstStyle/>
                    <a:p>
                      <a:r>
                        <a:rPr lang="en-US" dirty="0" smtClean="0"/>
                        <a:t>0.40</a:t>
                      </a:r>
                      <a:endParaRPr lang="en-US"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capital structure</a:t>
            </a:r>
            <a:endParaRPr lang="en-US" dirty="0"/>
          </a:p>
        </p:txBody>
      </p:sp>
      <p:sp>
        <p:nvSpPr>
          <p:cNvPr id="3" name="Content Placeholder 2"/>
          <p:cNvSpPr>
            <a:spLocks noGrp="1"/>
          </p:cNvSpPr>
          <p:nvPr>
            <p:ph idx="1"/>
          </p:nvPr>
        </p:nvSpPr>
        <p:spPr/>
        <p:txBody>
          <a:bodyPr>
            <a:normAutofit/>
          </a:bodyPr>
          <a:lstStyle/>
          <a:p>
            <a:r>
              <a:rPr lang="en-US" dirty="0" smtClean="0"/>
              <a:t>Composition of liabilities</a:t>
            </a:r>
          </a:p>
          <a:p>
            <a:pPr lvl="1"/>
            <a:r>
              <a:rPr lang="en-US" dirty="0" smtClean="0"/>
              <a:t>Need to finance a project…how much debt to raise/how much equity?</a:t>
            </a:r>
          </a:p>
          <a:p>
            <a:pPr lvl="1"/>
            <a:r>
              <a:rPr lang="en-US" dirty="0" smtClean="0"/>
              <a:t>Firms often recapitalize or change their capital structure using secondary market</a:t>
            </a:r>
          </a:p>
          <a:p>
            <a:r>
              <a:rPr lang="en-US" dirty="0" smtClean="0"/>
              <a:t>Does capital structure affects the value of assets?</a:t>
            </a:r>
          </a:p>
          <a:p>
            <a:r>
              <a:rPr lang="en-US" dirty="0" smtClean="0"/>
              <a:t>Focus on </a:t>
            </a:r>
            <a:r>
              <a:rPr lang="en-US" i="1" dirty="0" smtClean="0"/>
              <a:t>Cash-Flow</a:t>
            </a:r>
            <a:r>
              <a:rPr lang="en-US" dirty="0" smtClean="0"/>
              <a:t> rights</a:t>
            </a:r>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Levered and unlevered beta</a:t>
            </a:r>
            <a:endParaRPr lang="en-US" dirty="0"/>
          </a:p>
        </p:txBody>
      </p:sp>
      <p:sp>
        <p:nvSpPr>
          <p:cNvPr id="3" name="Content Placeholder 2"/>
          <p:cNvSpPr>
            <a:spLocks noGrp="1"/>
          </p:cNvSpPr>
          <p:nvPr>
            <p:ph idx="1"/>
          </p:nvPr>
        </p:nvSpPr>
        <p:spPr>
          <a:xfrm>
            <a:off x="457200" y="1600201"/>
            <a:ext cx="8229600" cy="762000"/>
          </a:xfrm>
        </p:spPr>
        <p:txBody>
          <a:bodyPr/>
          <a:lstStyle/>
          <a:p>
            <a:r>
              <a:rPr lang="en-US" dirty="0" smtClean="0"/>
              <a:t>Example continued</a:t>
            </a:r>
            <a:endParaRPr lang="en-US" dirty="0"/>
          </a:p>
        </p:txBody>
      </p:sp>
      <p:graphicFrame>
        <p:nvGraphicFramePr>
          <p:cNvPr id="4" name="Table 3"/>
          <p:cNvGraphicFramePr>
            <a:graphicFrameLocks noGrp="1"/>
          </p:cNvGraphicFramePr>
          <p:nvPr/>
        </p:nvGraphicFramePr>
        <p:xfrm>
          <a:off x="1676400" y="3962400"/>
          <a:ext cx="6718301" cy="2494280"/>
        </p:xfrm>
        <a:graphic>
          <a:graphicData uri="http://schemas.openxmlformats.org/drawingml/2006/table">
            <a:tbl>
              <a:tblPr firstRow="1" bandRow="1">
                <a:tableStyleId>{5C22544A-7EE6-4342-B048-85BDC9FD1C3A}</a:tableStyleId>
              </a:tblPr>
              <a:tblGrid>
                <a:gridCol w="1119717"/>
                <a:gridCol w="1371338"/>
                <a:gridCol w="868095"/>
                <a:gridCol w="1119717"/>
                <a:gridCol w="1119717"/>
                <a:gridCol w="1119717"/>
              </a:tblGrid>
              <a:tr h="370840">
                <a:tc>
                  <a:txBody>
                    <a:bodyPr/>
                    <a:lstStyle/>
                    <a:p>
                      <a:r>
                        <a:rPr lang="en-US" dirty="0" smtClean="0"/>
                        <a:t>Ticker</a:t>
                      </a:r>
                      <a:endParaRPr lang="en-US" dirty="0"/>
                    </a:p>
                  </a:txBody>
                  <a:tcPr/>
                </a:tc>
                <a:tc>
                  <a:txBody>
                    <a:bodyPr/>
                    <a:lstStyle/>
                    <a:p>
                      <a:r>
                        <a:rPr lang="en-US" dirty="0" smtClean="0"/>
                        <a:t>Name</a:t>
                      </a:r>
                      <a:endParaRPr lang="en-US" dirty="0"/>
                    </a:p>
                  </a:txBody>
                  <a:tcPr/>
                </a:tc>
                <a:tc>
                  <a:txBody>
                    <a:bodyPr/>
                    <a:lstStyle/>
                    <a:p>
                      <a:r>
                        <a:rPr lang="en-US" dirty="0" smtClean="0"/>
                        <a:t>Equity beta</a:t>
                      </a:r>
                      <a:endParaRPr lang="en-US" dirty="0"/>
                    </a:p>
                  </a:txBody>
                  <a:tcPr/>
                </a:tc>
                <a:tc>
                  <a:txBody>
                    <a:bodyPr/>
                    <a:lstStyle/>
                    <a:p>
                      <a:r>
                        <a:rPr lang="en-US" dirty="0" smtClean="0"/>
                        <a:t>D/E ratio</a:t>
                      </a:r>
                      <a:endParaRPr lang="en-US" dirty="0"/>
                    </a:p>
                  </a:txBody>
                  <a:tcPr/>
                </a:tc>
                <a:tc>
                  <a:txBody>
                    <a:bodyPr/>
                    <a:lstStyle/>
                    <a:p>
                      <a:r>
                        <a:rPr lang="en-US" dirty="0" smtClean="0"/>
                        <a:t>Debt beta</a:t>
                      </a:r>
                      <a:endParaRPr lang="en-US" dirty="0"/>
                    </a:p>
                  </a:txBody>
                  <a:tcPr/>
                </a:tc>
                <a:tc>
                  <a:txBody>
                    <a:bodyPr/>
                    <a:lstStyle/>
                    <a:p>
                      <a:r>
                        <a:rPr lang="en-US" dirty="0" smtClean="0"/>
                        <a:t>Assets beta</a:t>
                      </a:r>
                      <a:endParaRPr lang="en-US" dirty="0"/>
                    </a:p>
                  </a:txBody>
                  <a:tcPr/>
                </a:tc>
              </a:tr>
              <a:tr h="370840">
                <a:tc>
                  <a:txBody>
                    <a:bodyPr/>
                    <a:lstStyle/>
                    <a:p>
                      <a:r>
                        <a:rPr lang="en-US" dirty="0" smtClean="0"/>
                        <a:t>LUV</a:t>
                      </a:r>
                      <a:endParaRPr lang="en-US" dirty="0"/>
                    </a:p>
                  </a:txBody>
                  <a:tcPr/>
                </a:tc>
                <a:tc>
                  <a:txBody>
                    <a:bodyPr/>
                    <a:lstStyle/>
                    <a:p>
                      <a:r>
                        <a:rPr lang="en-US" dirty="0" smtClean="0"/>
                        <a:t>Southwest</a:t>
                      </a:r>
                      <a:endParaRPr lang="en-US" dirty="0"/>
                    </a:p>
                  </a:txBody>
                  <a:tcPr/>
                </a:tc>
                <a:tc>
                  <a:txBody>
                    <a:bodyPr/>
                    <a:lstStyle/>
                    <a:p>
                      <a:r>
                        <a:rPr lang="en-US" dirty="0" smtClean="0"/>
                        <a:t>1.13</a:t>
                      </a:r>
                      <a:endParaRPr lang="en-US" dirty="0"/>
                    </a:p>
                  </a:txBody>
                  <a:tcPr/>
                </a:tc>
                <a:tc>
                  <a:txBody>
                    <a:bodyPr/>
                    <a:lstStyle/>
                    <a:p>
                      <a:r>
                        <a:rPr lang="en-US" dirty="0" smtClean="0"/>
                        <a:t>0.15</a:t>
                      </a:r>
                      <a:endParaRPr lang="en-US" dirty="0"/>
                    </a:p>
                  </a:txBody>
                  <a:tcPr/>
                </a:tc>
                <a:tc>
                  <a:txBody>
                    <a:bodyPr/>
                    <a:lstStyle/>
                    <a:p>
                      <a:r>
                        <a:rPr lang="en-US" dirty="0" smtClean="0"/>
                        <a:t>0.00</a:t>
                      </a:r>
                      <a:endParaRPr lang="en-US" dirty="0"/>
                    </a:p>
                  </a:txBody>
                  <a:tcPr/>
                </a:tc>
                <a:tc>
                  <a:txBody>
                    <a:bodyPr/>
                    <a:lstStyle/>
                    <a:p>
                      <a:r>
                        <a:rPr lang="en-US" dirty="0" smtClean="0"/>
                        <a:t>0.98</a:t>
                      </a:r>
                      <a:endParaRPr lang="en-US" dirty="0"/>
                    </a:p>
                  </a:txBody>
                  <a:tcPr/>
                </a:tc>
              </a:tr>
              <a:tr h="370840">
                <a:tc>
                  <a:txBody>
                    <a:bodyPr/>
                    <a:lstStyle/>
                    <a:p>
                      <a:r>
                        <a:rPr lang="en-US" dirty="0" smtClean="0"/>
                        <a:t>ALK</a:t>
                      </a:r>
                      <a:endParaRPr lang="en-US" dirty="0"/>
                    </a:p>
                  </a:txBody>
                  <a:tcPr/>
                </a:tc>
                <a:tc>
                  <a:txBody>
                    <a:bodyPr/>
                    <a:lstStyle/>
                    <a:p>
                      <a:r>
                        <a:rPr lang="en-US" dirty="0" smtClean="0"/>
                        <a:t>Alaska Air </a:t>
                      </a:r>
                      <a:endParaRPr lang="en-US" dirty="0"/>
                    </a:p>
                  </a:txBody>
                  <a:tcPr/>
                </a:tc>
                <a:tc>
                  <a:txBody>
                    <a:bodyPr/>
                    <a:lstStyle/>
                    <a:p>
                      <a:r>
                        <a:rPr lang="en-US" dirty="0" smtClean="0"/>
                        <a:t>1.80</a:t>
                      </a:r>
                      <a:endParaRPr lang="en-US" dirty="0"/>
                    </a:p>
                  </a:txBody>
                  <a:tcPr/>
                </a:tc>
                <a:tc>
                  <a:txBody>
                    <a:bodyPr/>
                    <a:lstStyle/>
                    <a:p>
                      <a:r>
                        <a:rPr lang="en-US" dirty="0" smtClean="0"/>
                        <a:t>1.06</a:t>
                      </a:r>
                      <a:endParaRPr lang="en-US" dirty="0"/>
                    </a:p>
                  </a:txBody>
                  <a:tcPr/>
                </a:tc>
                <a:tc>
                  <a:txBody>
                    <a:bodyPr/>
                    <a:lstStyle/>
                    <a:p>
                      <a:r>
                        <a:rPr lang="en-US" dirty="0" smtClean="0"/>
                        <a:t>0.15</a:t>
                      </a:r>
                      <a:endParaRPr lang="en-US" dirty="0"/>
                    </a:p>
                  </a:txBody>
                  <a:tcPr/>
                </a:tc>
                <a:tc>
                  <a:txBody>
                    <a:bodyPr/>
                    <a:lstStyle/>
                    <a:p>
                      <a:r>
                        <a:rPr lang="en-US" dirty="0" smtClean="0"/>
                        <a:t>0.96</a:t>
                      </a:r>
                      <a:endParaRPr lang="en-US" dirty="0"/>
                    </a:p>
                  </a:txBody>
                  <a:tcPr/>
                </a:tc>
              </a:tr>
              <a:tr h="370840">
                <a:tc>
                  <a:txBody>
                    <a:bodyPr/>
                    <a:lstStyle/>
                    <a:p>
                      <a:r>
                        <a:rPr lang="en-US" dirty="0" smtClean="0"/>
                        <a:t>SKYW</a:t>
                      </a:r>
                      <a:endParaRPr lang="en-US" dirty="0"/>
                    </a:p>
                  </a:txBody>
                  <a:tcPr/>
                </a:tc>
                <a:tc>
                  <a:txBody>
                    <a:bodyPr/>
                    <a:lstStyle/>
                    <a:p>
                      <a:r>
                        <a:rPr lang="en-US" dirty="0" smtClean="0"/>
                        <a:t>SkyWest</a:t>
                      </a:r>
                      <a:endParaRPr lang="en-US" dirty="0"/>
                    </a:p>
                  </a:txBody>
                  <a:tcPr/>
                </a:tc>
                <a:tc>
                  <a:txBody>
                    <a:bodyPr/>
                    <a:lstStyle/>
                    <a:p>
                      <a:r>
                        <a:rPr lang="en-US" dirty="0" smtClean="0"/>
                        <a:t>1.69</a:t>
                      </a:r>
                      <a:endParaRPr lang="en-US" dirty="0"/>
                    </a:p>
                  </a:txBody>
                  <a:tcPr/>
                </a:tc>
                <a:tc>
                  <a:txBody>
                    <a:bodyPr/>
                    <a:lstStyle/>
                    <a:p>
                      <a:r>
                        <a:rPr lang="en-US" dirty="0" smtClean="0"/>
                        <a:t>1.05</a:t>
                      </a:r>
                      <a:endParaRPr lang="en-US" dirty="0"/>
                    </a:p>
                  </a:txBody>
                  <a:tcPr/>
                </a:tc>
                <a:tc>
                  <a:txBody>
                    <a:bodyPr/>
                    <a:lstStyle/>
                    <a:p>
                      <a:r>
                        <a:rPr lang="en-US" dirty="0" smtClean="0"/>
                        <a:t>0.15</a:t>
                      </a:r>
                      <a:endParaRPr lang="en-US" dirty="0"/>
                    </a:p>
                  </a:txBody>
                  <a:tcPr/>
                </a:tc>
                <a:tc>
                  <a:txBody>
                    <a:bodyPr/>
                    <a:lstStyle/>
                    <a:p>
                      <a:r>
                        <a:rPr lang="en-US" dirty="0" smtClean="0"/>
                        <a:t>0.9</a:t>
                      </a:r>
                      <a:endParaRPr lang="en-US" dirty="0"/>
                    </a:p>
                  </a:txBody>
                  <a:tcPr/>
                </a:tc>
              </a:tr>
              <a:tr h="370840">
                <a:tc>
                  <a:txBody>
                    <a:bodyPr/>
                    <a:lstStyle/>
                    <a:p>
                      <a:r>
                        <a:rPr lang="en-US" dirty="0" smtClean="0"/>
                        <a:t>MESA</a:t>
                      </a:r>
                      <a:endParaRPr lang="en-US" dirty="0"/>
                    </a:p>
                  </a:txBody>
                  <a:tcPr/>
                </a:tc>
                <a:tc>
                  <a:txBody>
                    <a:bodyPr/>
                    <a:lstStyle/>
                    <a:p>
                      <a:r>
                        <a:rPr lang="en-US" dirty="0" smtClean="0"/>
                        <a:t>Mesa </a:t>
                      </a:r>
                      <a:endParaRPr lang="en-US" dirty="0"/>
                    </a:p>
                  </a:txBody>
                  <a:tcPr/>
                </a:tc>
                <a:tc>
                  <a:txBody>
                    <a:bodyPr/>
                    <a:lstStyle/>
                    <a:p>
                      <a:r>
                        <a:rPr lang="en-US" dirty="0" smtClean="0"/>
                        <a:t>3.27</a:t>
                      </a:r>
                      <a:endParaRPr lang="en-US" dirty="0"/>
                    </a:p>
                  </a:txBody>
                  <a:tcPr/>
                </a:tc>
                <a:tc>
                  <a:txBody>
                    <a:bodyPr/>
                    <a:lstStyle/>
                    <a:p>
                      <a:r>
                        <a:rPr lang="en-US" dirty="0" smtClean="0"/>
                        <a:t>3.52</a:t>
                      </a:r>
                      <a:endParaRPr lang="en-US" dirty="0"/>
                    </a:p>
                  </a:txBody>
                  <a:tcPr/>
                </a:tc>
                <a:tc>
                  <a:txBody>
                    <a:bodyPr/>
                    <a:lstStyle/>
                    <a:p>
                      <a:r>
                        <a:rPr lang="en-US" dirty="0" smtClean="0"/>
                        <a:t>0.30</a:t>
                      </a:r>
                      <a:endParaRPr lang="en-US" dirty="0"/>
                    </a:p>
                  </a:txBody>
                  <a:tcPr/>
                </a:tc>
                <a:tc>
                  <a:txBody>
                    <a:bodyPr/>
                    <a:lstStyle/>
                    <a:p>
                      <a:r>
                        <a:rPr lang="en-US" dirty="0" smtClean="0"/>
                        <a:t>0.95</a:t>
                      </a:r>
                      <a:endParaRPr lang="en-US" dirty="0"/>
                    </a:p>
                  </a:txBody>
                  <a:tcPr/>
                </a:tc>
              </a:tr>
              <a:tr h="370840">
                <a:tc>
                  <a:txBody>
                    <a:bodyPr/>
                    <a:lstStyle/>
                    <a:p>
                      <a:r>
                        <a:rPr lang="en-US" dirty="0" smtClean="0"/>
                        <a:t>CAL</a:t>
                      </a:r>
                      <a:endParaRPr lang="en-US" dirty="0"/>
                    </a:p>
                  </a:txBody>
                  <a:tcPr/>
                </a:tc>
                <a:tc>
                  <a:txBody>
                    <a:bodyPr/>
                    <a:lstStyle/>
                    <a:p>
                      <a:r>
                        <a:rPr lang="en-US" dirty="0" smtClean="0"/>
                        <a:t>Continental</a:t>
                      </a:r>
                      <a:endParaRPr lang="en-US" dirty="0"/>
                    </a:p>
                  </a:txBody>
                  <a:tcPr/>
                </a:tc>
                <a:tc>
                  <a:txBody>
                    <a:bodyPr/>
                    <a:lstStyle/>
                    <a:p>
                      <a:r>
                        <a:rPr lang="en-US" dirty="0" smtClean="0"/>
                        <a:t>3.76</a:t>
                      </a:r>
                      <a:endParaRPr lang="en-US" dirty="0"/>
                    </a:p>
                  </a:txBody>
                  <a:tcPr/>
                </a:tc>
                <a:tc>
                  <a:txBody>
                    <a:bodyPr/>
                    <a:lstStyle/>
                    <a:p>
                      <a:r>
                        <a:rPr lang="en-US" dirty="0" smtClean="0"/>
                        <a:t>5.59</a:t>
                      </a:r>
                      <a:endParaRPr lang="en-US" dirty="0"/>
                    </a:p>
                  </a:txBody>
                  <a:tcPr/>
                </a:tc>
                <a:tc>
                  <a:txBody>
                    <a:bodyPr/>
                    <a:lstStyle/>
                    <a:p>
                      <a:r>
                        <a:rPr lang="en-US" dirty="0" smtClean="0"/>
                        <a:t>0.40</a:t>
                      </a:r>
                      <a:endParaRPr lang="en-US" dirty="0"/>
                    </a:p>
                  </a:txBody>
                  <a:tcPr/>
                </a:tc>
                <a:tc>
                  <a:txBody>
                    <a:bodyPr/>
                    <a:lstStyle/>
                    <a:p>
                      <a:r>
                        <a:rPr lang="en-US" dirty="0" smtClean="0"/>
                        <a:t>0.9</a:t>
                      </a:r>
                      <a:endParaRPr lang="en-US"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as negative debt</a:t>
            </a:r>
            <a:endParaRPr lang="en-US" dirty="0"/>
          </a:p>
        </p:txBody>
      </p:sp>
      <p:sp>
        <p:nvSpPr>
          <p:cNvPr id="3" name="Content Placeholder 2"/>
          <p:cNvSpPr>
            <a:spLocks noGrp="1"/>
          </p:cNvSpPr>
          <p:nvPr>
            <p:ph idx="1"/>
          </p:nvPr>
        </p:nvSpPr>
        <p:spPr>
          <a:xfrm>
            <a:off x="457200" y="1600201"/>
            <a:ext cx="8229600" cy="2057400"/>
          </a:xfrm>
        </p:spPr>
        <p:txBody>
          <a:bodyPr/>
          <a:lstStyle/>
          <a:p>
            <a:r>
              <a:rPr lang="en-US" dirty="0" smtClean="0"/>
              <a:t>Cash holdings may distort our estimate of the risk of the firm’s business assets</a:t>
            </a:r>
          </a:p>
          <a:p>
            <a:r>
              <a:rPr lang="en-US" dirty="0" smtClean="0"/>
              <a:t>We measure leverage in terms of net debt:</a:t>
            </a:r>
            <a:endParaRPr lang="en-US" dirty="0"/>
          </a:p>
        </p:txBody>
      </p:sp>
      <p:sp>
        <p:nvSpPr>
          <p:cNvPr id="4" name="Content Placeholder 2"/>
          <p:cNvSpPr txBox="1">
            <a:spLocks/>
          </p:cNvSpPr>
          <p:nvPr/>
        </p:nvSpPr>
        <p:spPr>
          <a:xfrm>
            <a:off x="457200" y="4191000"/>
            <a:ext cx="8229600" cy="838200"/>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3200" dirty="0" smtClean="0"/>
              <a:t>Net Debt = Debt – Cash and Risk-Free Securities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and beta</a:t>
            </a:r>
            <a:endParaRPr lang="en-US" dirty="0"/>
          </a:p>
        </p:txBody>
      </p:sp>
      <p:sp>
        <p:nvSpPr>
          <p:cNvPr id="3" name="Content Placeholder 2"/>
          <p:cNvSpPr>
            <a:spLocks noGrp="1"/>
          </p:cNvSpPr>
          <p:nvPr>
            <p:ph idx="1"/>
          </p:nvPr>
        </p:nvSpPr>
        <p:spPr>
          <a:xfrm>
            <a:off x="457200" y="1600201"/>
            <a:ext cx="8229600" cy="3810000"/>
          </a:xfrm>
        </p:spPr>
        <p:txBody>
          <a:bodyPr/>
          <a:lstStyle/>
          <a:p>
            <a:r>
              <a:rPr lang="en-US" dirty="0" smtClean="0"/>
              <a:t>Example 14.8 (page 445)</a:t>
            </a:r>
          </a:p>
          <a:p>
            <a:r>
              <a:rPr lang="en-US" dirty="0" smtClean="0"/>
              <a:t>In mid-2005 Cisco Systems had no debt, $110 billion market cap, beta of 2.2. It had cash and risk free securities worth $16 billion.</a:t>
            </a:r>
          </a:p>
          <a:p>
            <a:r>
              <a:rPr lang="en-US" dirty="0" smtClean="0"/>
              <a:t>Lets find the market value and risk of Cisco’s business assets excluding its cash.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and beta</a:t>
            </a:r>
            <a:endParaRPr lang="en-US" dirty="0"/>
          </a:p>
        </p:txBody>
      </p:sp>
      <p:sp>
        <p:nvSpPr>
          <p:cNvPr id="3" name="Content Placeholder 2"/>
          <p:cNvSpPr>
            <a:spLocks noGrp="1"/>
          </p:cNvSpPr>
          <p:nvPr>
            <p:ph idx="1"/>
          </p:nvPr>
        </p:nvSpPr>
        <p:spPr>
          <a:xfrm>
            <a:off x="457200" y="1600201"/>
            <a:ext cx="8229600" cy="914400"/>
          </a:xfrm>
        </p:spPr>
        <p:txBody>
          <a:bodyPr/>
          <a:lstStyle/>
          <a:p>
            <a:r>
              <a:rPr lang="en-US" dirty="0" smtClean="0"/>
              <a:t>Example continued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 and EPS</a:t>
            </a:r>
            <a:endParaRPr lang="en-US" dirty="0"/>
          </a:p>
        </p:txBody>
      </p:sp>
      <p:sp>
        <p:nvSpPr>
          <p:cNvPr id="3" name="Content Placeholder 2"/>
          <p:cNvSpPr>
            <a:spLocks noGrp="1"/>
          </p:cNvSpPr>
          <p:nvPr>
            <p:ph idx="1"/>
          </p:nvPr>
        </p:nvSpPr>
        <p:spPr/>
        <p:txBody>
          <a:bodyPr/>
          <a:lstStyle/>
          <a:p>
            <a:r>
              <a:rPr lang="en-US" dirty="0" smtClean="0"/>
              <a:t>Can firms increase their earnings per share and stock price by taking on leverage? </a:t>
            </a:r>
          </a:p>
          <a:p>
            <a:r>
              <a:rPr lang="en-US" dirty="0" smtClean="0"/>
              <a:t>If so…wouldn’t it contradict our conclusion (with the help of MM) that such transactions are zero NPV projects in perfect capital markets?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 and EPS</a:t>
            </a:r>
            <a:endParaRPr lang="en-US" dirty="0"/>
          </a:p>
        </p:txBody>
      </p:sp>
      <p:sp>
        <p:nvSpPr>
          <p:cNvPr id="3" name="Content Placeholder 2"/>
          <p:cNvSpPr>
            <a:spLocks noGrp="1"/>
          </p:cNvSpPr>
          <p:nvPr>
            <p:ph idx="1"/>
          </p:nvPr>
        </p:nvSpPr>
        <p:spPr/>
        <p:txBody>
          <a:bodyPr>
            <a:normAutofit fontScale="92500"/>
          </a:bodyPr>
          <a:lstStyle/>
          <a:p>
            <a:r>
              <a:rPr lang="en-US" dirty="0" smtClean="0"/>
              <a:t>Example: </a:t>
            </a:r>
          </a:p>
          <a:p>
            <a:r>
              <a:rPr lang="en-US" dirty="0" err="1" smtClean="0"/>
              <a:t>Levitron</a:t>
            </a:r>
            <a:r>
              <a:rPr lang="en-US" dirty="0" smtClean="0"/>
              <a:t> Industries (LVI) is an all equity firm. This coming year its EBIT (earnings before interest and tax) will be $10 million. It has 10 million shares outstanding and its stock price is $7.50. </a:t>
            </a:r>
          </a:p>
          <a:p>
            <a:r>
              <a:rPr lang="en-US" dirty="0" smtClean="0"/>
              <a:t>LVI is considering changing its capital structure by borrowing $15 million at 8% and using the proceeds to repurchase 2 million shares at $7.50.</a:t>
            </a:r>
          </a:p>
          <a:p>
            <a:r>
              <a:rPr lang="en-US" dirty="0" smtClean="0"/>
              <a:t>Lets calculate LVI’s new Earnings per share (EPS)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 and EPS</a:t>
            </a:r>
            <a:endParaRPr lang="en-US" dirty="0"/>
          </a:p>
        </p:txBody>
      </p:sp>
      <p:sp>
        <p:nvSpPr>
          <p:cNvPr id="3" name="Content Placeholder 2"/>
          <p:cNvSpPr>
            <a:spLocks noGrp="1"/>
          </p:cNvSpPr>
          <p:nvPr>
            <p:ph idx="1"/>
          </p:nvPr>
        </p:nvSpPr>
        <p:spPr>
          <a:xfrm>
            <a:off x="457200" y="1600201"/>
            <a:ext cx="8229600" cy="685800"/>
          </a:xfrm>
        </p:spPr>
        <p:txBody>
          <a:bodyPr/>
          <a:lstStyle/>
          <a:p>
            <a:r>
              <a:rPr lang="en-US" dirty="0" smtClean="0"/>
              <a:t>Example continued</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 and EPS</a:t>
            </a:r>
            <a:endParaRPr lang="en-US" dirty="0"/>
          </a:p>
        </p:txBody>
      </p:sp>
      <p:sp>
        <p:nvSpPr>
          <p:cNvPr id="3" name="Content Placeholder 2"/>
          <p:cNvSpPr>
            <a:spLocks noGrp="1"/>
          </p:cNvSpPr>
          <p:nvPr>
            <p:ph idx="1"/>
          </p:nvPr>
        </p:nvSpPr>
        <p:spPr/>
        <p:txBody>
          <a:bodyPr/>
          <a:lstStyle/>
          <a:p>
            <a:r>
              <a:rPr lang="en-US" dirty="0" smtClean="0"/>
              <a:t>Example continued</a:t>
            </a:r>
          </a:p>
          <a:p>
            <a:r>
              <a:rPr lang="en-US" dirty="0" smtClean="0"/>
              <a:t>LVI’s EPS increased by 10%</a:t>
            </a:r>
          </a:p>
          <a:p>
            <a:r>
              <a:rPr lang="en-US" dirty="0" smtClean="0"/>
              <a:t>How is it that EPS increases but the stock price remains unchanged?</a:t>
            </a:r>
          </a:p>
          <a:p>
            <a:r>
              <a:rPr lang="en-US" dirty="0" smtClean="0"/>
              <a:t>Remember the discussion earlier on leverage and levered equity returns….</a:t>
            </a:r>
          </a:p>
          <a:p>
            <a:r>
              <a:rPr lang="en-US" dirty="0" smtClean="0"/>
              <a:t>Earnings are riskier now that LVI is levered – higher in good states but lower in bad states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issuance and dilution</a:t>
            </a:r>
            <a:endParaRPr lang="en-US" dirty="0"/>
          </a:p>
        </p:txBody>
      </p:sp>
      <p:sp>
        <p:nvSpPr>
          <p:cNvPr id="3" name="Content Placeholder 2"/>
          <p:cNvSpPr>
            <a:spLocks noGrp="1"/>
          </p:cNvSpPr>
          <p:nvPr>
            <p:ph idx="1"/>
          </p:nvPr>
        </p:nvSpPr>
        <p:spPr>
          <a:xfrm>
            <a:off x="304800" y="1600200"/>
            <a:ext cx="8839200" cy="4525963"/>
          </a:xfrm>
        </p:spPr>
        <p:txBody>
          <a:bodyPr>
            <a:normAutofit fontScale="92500" lnSpcReduction="10000"/>
          </a:bodyPr>
          <a:lstStyle/>
          <a:p>
            <a:r>
              <a:rPr lang="en-US" dirty="0" smtClean="0"/>
              <a:t>Can issuing stock dilute the value of equity for current shareholders?</a:t>
            </a:r>
          </a:p>
          <a:p>
            <a:r>
              <a:rPr lang="en-US" dirty="0" smtClean="0"/>
              <a:t>After all the pie is divided to more pieces</a:t>
            </a:r>
          </a:p>
          <a:p>
            <a:r>
              <a:rPr lang="en-US" dirty="0" smtClean="0"/>
              <a:t>Lets consider the example of Jet Sky Airlines (JSA) – see page 448.</a:t>
            </a:r>
          </a:p>
          <a:p>
            <a:r>
              <a:rPr lang="en-US" dirty="0" smtClean="0"/>
              <a:t>JSA currently has no debt and 500 million shares outstanding trading at price $16. A month ago it announced that it needs $1 billion to purchase new planes and expand and that the expansion will be financed with new equity.</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issuance and dilution</a:t>
            </a:r>
            <a:endParaRPr lang="en-US" dirty="0"/>
          </a:p>
        </p:txBody>
      </p:sp>
      <p:sp>
        <p:nvSpPr>
          <p:cNvPr id="3" name="Content Placeholder 2"/>
          <p:cNvSpPr>
            <a:spLocks noGrp="1"/>
          </p:cNvSpPr>
          <p:nvPr>
            <p:ph idx="1"/>
          </p:nvPr>
        </p:nvSpPr>
        <p:spPr/>
        <p:txBody>
          <a:bodyPr/>
          <a:lstStyle/>
          <a:p>
            <a:r>
              <a:rPr lang="en-US" dirty="0" smtClean="0"/>
              <a:t>Example continued</a:t>
            </a:r>
          </a:p>
          <a:p>
            <a:r>
              <a:rPr lang="en-US" dirty="0" smtClean="0"/>
              <a:t>How will the share price change when the new equity is issued today?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Example</a:t>
            </a:r>
            <a:br>
              <a:rPr lang="en-US" dirty="0" smtClean="0"/>
            </a:br>
            <a:r>
              <a:rPr lang="en-US" sz="3600" dirty="0" smtClean="0"/>
              <a:t>Equity financing (issuing stock)</a:t>
            </a:r>
            <a:endParaRPr lang="en-US" sz="3600" dirty="0"/>
          </a:p>
        </p:txBody>
      </p:sp>
      <p:sp>
        <p:nvSpPr>
          <p:cNvPr id="3" name="Content Placeholder 2"/>
          <p:cNvSpPr>
            <a:spLocks noGrp="1"/>
          </p:cNvSpPr>
          <p:nvPr>
            <p:ph idx="1"/>
          </p:nvPr>
        </p:nvSpPr>
        <p:spPr>
          <a:xfrm>
            <a:off x="457200" y="1600201"/>
            <a:ext cx="8229600" cy="2971800"/>
          </a:xfrm>
        </p:spPr>
        <p:txBody>
          <a:bodyPr>
            <a:normAutofit/>
          </a:bodyPr>
          <a:lstStyle/>
          <a:p>
            <a:r>
              <a:rPr lang="en-US" dirty="0" smtClean="0"/>
              <a:t>Consider the project that requires an initial investment of $800 and generates risky cash flows one year from now. Cash flows are either $1400 or $900 with probability one half (0.5) depending on the state of the economy. </a:t>
            </a:r>
            <a:endParaRPr lang="en-US" dirty="0"/>
          </a:p>
        </p:txBody>
      </p:sp>
      <p:sp>
        <p:nvSpPr>
          <p:cNvPr id="4" name="TextBox 3"/>
          <p:cNvSpPr txBox="1"/>
          <p:nvPr/>
        </p:nvSpPr>
        <p:spPr>
          <a:xfrm>
            <a:off x="1524000" y="5105400"/>
            <a:ext cx="1371600" cy="461665"/>
          </a:xfrm>
          <a:prstGeom prst="rect">
            <a:avLst/>
          </a:prstGeom>
          <a:noFill/>
        </p:spPr>
        <p:txBody>
          <a:bodyPr wrap="square" rtlCol="0">
            <a:spAutoFit/>
          </a:bodyPr>
          <a:lstStyle/>
          <a:p>
            <a:r>
              <a:rPr lang="en-US" sz="2400" dirty="0" smtClean="0"/>
              <a:t>-$800</a:t>
            </a:r>
            <a:endParaRPr lang="en-US" sz="2400" dirty="0"/>
          </a:p>
        </p:txBody>
      </p:sp>
      <p:cxnSp>
        <p:nvCxnSpPr>
          <p:cNvPr id="6" name="Straight Arrow Connector 5"/>
          <p:cNvCxnSpPr/>
          <p:nvPr/>
        </p:nvCxnSpPr>
        <p:spPr>
          <a:xfrm flipV="1">
            <a:off x="3124200" y="4648200"/>
            <a:ext cx="1752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124200" y="5257800"/>
            <a:ext cx="1752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105400" y="4343400"/>
            <a:ext cx="1371600" cy="461665"/>
          </a:xfrm>
          <a:prstGeom prst="rect">
            <a:avLst/>
          </a:prstGeom>
          <a:noFill/>
        </p:spPr>
        <p:txBody>
          <a:bodyPr wrap="square" rtlCol="0">
            <a:spAutoFit/>
          </a:bodyPr>
          <a:lstStyle/>
          <a:p>
            <a:r>
              <a:rPr lang="en-US" sz="2400" dirty="0" smtClean="0"/>
              <a:t>$1400</a:t>
            </a:r>
            <a:endParaRPr lang="en-US" sz="2400" dirty="0"/>
          </a:p>
        </p:txBody>
      </p:sp>
      <p:sp>
        <p:nvSpPr>
          <p:cNvPr id="11" name="TextBox 10"/>
          <p:cNvSpPr txBox="1"/>
          <p:nvPr/>
        </p:nvSpPr>
        <p:spPr>
          <a:xfrm>
            <a:off x="5105400" y="5638800"/>
            <a:ext cx="1371600" cy="461665"/>
          </a:xfrm>
          <a:prstGeom prst="rect">
            <a:avLst/>
          </a:prstGeom>
          <a:noFill/>
        </p:spPr>
        <p:txBody>
          <a:bodyPr wrap="square" rtlCol="0">
            <a:spAutoFit/>
          </a:bodyPr>
          <a:lstStyle/>
          <a:p>
            <a:r>
              <a:rPr lang="en-US" sz="2400" dirty="0" smtClean="0"/>
              <a:t>$900</a:t>
            </a:r>
            <a:endParaRPr lang="en-US" sz="2400" dirty="0"/>
          </a:p>
        </p:txBody>
      </p:sp>
      <p:sp>
        <p:nvSpPr>
          <p:cNvPr id="12" name="TextBox 11"/>
          <p:cNvSpPr txBox="1"/>
          <p:nvPr/>
        </p:nvSpPr>
        <p:spPr>
          <a:xfrm>
            <a:off x="3276600" y="4419600"/>
            <a:ext cx="1066800" cy="381000"/>
          </a:xfrm>
          <a:prstGeom prst="rect">
            <a:avLst/>
          </a:prstGeom>
          <a:noFill/>
        </p:spPr>
        <p:txBody>
          <a:bodyPr wrap="square" rtlCol="0">
            <a:spAutoFit/>
          </a:bodyPr>
          <a:lstStyle/>
          <a:p>
            <a:r>
              <a:rPr lang="en-US" dirty="0" smtClean="0"/>
              <a:t>BOOM</a:t>
            </a:r>
            <a:endParaRPr lang="en-US" dirty="0"/>
          </a:p>
        </p:txBody>
      </p:sp>
      <p:sp>
        <p:nvSpPr>
          <p:cNvPr id="13" name="TextBox 12"/>
          <p:cNvSpPr txBox="1"/>
          <p:nvPr/>
        </p:nvSpPr>
        <p:spPr>
          <a:xfrm>
            <a:off x="3352800" y="5715000"/>
            <a:ext cx="1066800" cy="381000"/>
          </a:xfrm>
          <a:prstGeom prst="rect">
            <a:avLst/>
          </a:prstGeom>
          <a:noFill/>
        </p:spPr>
        <p:txBody>
          <a:bodyPr wrap="square" rtlCol="0">
            <a:spAutoFit/>
          </a:bodyPr>
          <a:lstStyle/>
          <a:p>
            <a:r>
              <a:rPr lang="en-US" dirty="0" smtClean="0"/>
              <a:t>BUST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a:t>
            </a:r>
            <a:endParaRPr lang="en-US" dirty="0"/>
          </a:p>
        </p:txBody>
      </p:sp>
      <p:sp>
        <p:nvSpPr>
          <p:cNvPr id="3" name="Content Placeholder 2"/>
          <p:cNvSpPr>
            <a:spLocks noGrp="1"/>
          </p:cNvSpPr>
          <p:nvPr>
            <p:ph idx="1"/>
          </p:nvPr>
        </p:nvSpPr>
        <p:spPr/>
        <p:txBody>
          <a:bodyPr/>
          <a:lstStyle/>
          <a:p>
            <a:r>
              <a:rPr lang="en-US" dirty="0" smtClean="0"/>
              <a:t>Page 453-457, questions 2, 11, 14, 16 and Data Case 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NPV of the Project under Equity financing</a:t>
            </a:r>
            <a:endParaRPr lang="en-US" dirty="0"/>
          </a:p>
        </p:txBody>
      </p:sp>
      <p:sp>
        <p:nvSpPr>
          <p:cNvPr id="3" name="Content Placeholder 2"/>
          <p:cNvSpPr>
            <a:spLocks noGrp="1"/>
          </p:cNvSpPr>
          <p:nvPr>
            <p:ph idx="1"/>
          </p:nvPr>
        </p:nvSpPr>
        <p:spPr/>
        <p:txBody>
          <a:bodyPr/>
          <a:lstStyle/>
          <a:p>
            <a:r>
              <a:rPr lang="en-US" dirty="0" smtClean="0"/>
              <a:t>Investors require a 10% risk premium for holding equity in this firm due to the sensitivity of cash flows to the state of the economy (assume a risk free rate of 5%). </a:t>
            </a:r>
          </a:p>
          <a:p>
            <a:r>
              <a:rPr lang="en-US" dirty="0" smtClean="0"/>
              <a:t>What is the NPV of the project?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Firm value under equity financing</a:t>
            </a:r>
            <a:endParaRPr lang="en-US" dirty="0"/>
          </a:p>
        </p:txBody>
      </p:sp>
      <p:sp>
        <p:nvSpPr>
          <p:cNvPr id="3" name="Content Placeholder 2"/>
          <p:cNvSpPr>
            <a:spLocks noGrp="1"/>
          </p:cNvSpPr>
          <p:nvPr>
            <p:ph idx="1"/>
          </p:nvPr>
        </p:nvSpPr>
        <p:spPr>
          <a:xfrm>
            <a:off x="457200" y="1600201"/>
            <a:ext cx="8229600" cy="4114800"/>
          </a:xfrm>
        </p:spPr>
        <p:txBody>
          <a:bodyPr>
            <a:normAutofit fontScale="92500" lnSpcReduction="20000"/>
          </a:bodyPr>
          <a:lstStyle/>
          <a:p>
            <a:r>
              <a:rPr lang="en-US" dirty="0" smtClean="0"/>
              <a:t>If the project is financed all with equity, how much will investors be willing to pay for the firms’ shares?</a:t>
            </a:r>
          </a:p>
          <a:p>
            <a:r>
              <a:rPr lang="en-US" dirty="0" smtClean="0"/>
              <a:t>Assuming that equity markets are competitive (remember we are considering </a:t>
            </a:r>
            <a:r>
              <a:rPr lang="en-US" i="1" dirty="0" smtClean="0"/>
              <a:t>perfect</a:t>
            </a:r>
            <a:r>
              <a:rPr lang="en-US" dirty="0" smtClean="0"/>
              <a:t> markets here) investors will break even on their investment.</a:t>
            </a:r>
          </a:p>
          <a:p>
            <a:r>
              <a:rPr lang="en-US" dirty="0" smtClean="0"/>
              <a:t>Equity holders are the residual claimants and are entitled to all future cash flows. They will be willing to pay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Who benefits from positive NPV projects?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entrepreneur can sell the equity of the firm, cover the initial investment of $800 and remain with profit of $200.</a:t>
            </a:r>
          </a:p>
          <a:p>
            <a:r>
              <a:rPr lang="en-US" dirty="0" smtClean="0"/>
              <a:t>Notice – the value of the profit is determined by the NPV of the project.</a:t>
            </a:r>
          </a:p>
          <a:p>
            <a:r>
              <a:rPr lang="en-US" dirty="0" smtClean="0"/>
              <a:t>The returns earned by the investors are 40% in the good state and -10% in the bad state. Expected return is 15% - exactly as determined by the risk premium of 10%.</a:t>
            </a:r>
          </a:p>
          <a:p>
            <a:r>
              <a:rPr lang="en-US" dirty="0" smtClean="0"/>
              <a:t>Notice: here the risk of the project is the same as the risk of equity since there is no debt. Equity in a firm with no debt is called </a:t>
            </a:r>
            <a:r>
              <a:rPr lang="en-US" dirty="0" smtClean="0">
                <a:solidFill>
                  <a:srgbClr val="FF0000"/>
                </a:solidFill>
              </a:rPr>
              <a:t>unlevered equity</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Debt and Equity financing</a:t>
            </a:r>
            <a:endParaRPr lang="en-US" dirty="0"/>
          </a:p>
        </p:txBody>
      </p:sp>
      <p:sp>
        <p:nvSpPr>
          <p:cNvPr id="3" name="Content Placeholder 2"/>
          <p:cNvSpPr>
            <a:spLocks noGrp="1"/>
          </p:cNvSpPr>
          <p:nvPr>
            <p:ph idx="1"/>
          </p:nvPr>
        </p:nvSpPr>
        <p:spPr/>
        <p:txBody>
          <a:bodyPr/>
          <a:lstStyle/>
          <a:p>
            <a:r>
              <a:rPr lang="en-US" dirty="0" smtClean="0"/>
              <a:t>Suppose that $500 is raised via debt in addition to selling equity.</a:t>
            </a:r>
          </a:p>
          <a:p>
            <a:r>
              <a:rPr lang="en-US" dirty="0" smtClean="0"/>
              <a:t>Debt holders will require at the end of the year:</a:t>
            </a:r>
          </a:p>
          <a:p>
            <a:endParaRPr lang="en-US" dirty="0"/>
          </a:p>
          <a:p>
            <a:r>
              <a:rPr lang="en-US" dirty="0" smtClean="0"/>
              <a:t>Remember - Debt claims are senior to equity claims (debt holders are paid first and only if funds remain then equity holders are paid)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Levered equity</a:t>
            </a:r>
            <a:endParaRPr lang="en-US" dirty="0"/>
          </a:p>
        </p:txBody>
      </p:sp>
      <p:sp>
        <p:nvSpPr>
          <p:cNvPr id="3" name="Content Placeholder 2"/>
          <p:cNvSpPr>
            <a:spLocks noGrp="1"/>
          </p:cNvSpPr>
          <p:nvPr>
            <p:ph idx="1"/>
          </p:nvPr>
        </p:nvSpPr>
        <p:spPr/>
        <p:txBody>
          <a:bodyPr/>
          <a:lstStyle/>
          <a:p>
            <a:r>
              <a:rPr lang="en-US" dirty="0" smtClean="0"/>
              <a:t>Equity in a firm with debt is called </a:t>
            </a:r>
            <a:r>
              <a:rPr lang="en-US" dirty="0" smtClean="0">
                <a:solidFill>
                  <a:srgbClr val="FF0000"/>
                </a:solidFill>
              </a:rPr>
              <a:t>leveraged equity</a:t>
            </a:r>
            <a:r>
              <a:rPr lang="en-US" dirty="0" smtClean="0"/>
              <a:t>. Payments to equity holders are:</a:t>
            </a: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r>
              <a:rPr lang="en-US" dirty="0" smtClean="0"/>
              <a:t>Payments to debt holders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2883</TotalTime>
  <Words>1969</Words>
  <Application>Microsoft Office PowerPoint</Application>
  <PresentationFormat>On-screen Show (4:3)</PresentationFormat>
  <Paragraphs>282</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Capital Structure in a Perfect Market Chapter 14</vt:lpstr>
      <vt:lpstr>outline</vt:lpstr>
      <vt:lpstr>What is capital structure</vt:lpstr>
      <vt:lpstr>Example Equity financing (issuing stock)</vt:lpstr>
      <vt:lpstr>NPV of the Project under Equity financing</vt:lpstr>
      <vt:lpstr>Firm value under equity financing</vt:lpstr>
      <vt:lpstr>Who benefits from positive NPV projects?</vt:lpstr>
      <vt:lpstr>Debt and Equity financing</vt:lpstr>
      <vt:lpstr>Levered equity</vt:lpstr>
      <vt:lpstr>The value of levered equity Using the MM1 theorem</vt:lpstr>
      <vt:lpstr>The value of levered equity Discounting Cash Flows</vt:lpstr>
      <vt:lpstr>Return on levered equity</vt:lpstr>
      <vt:lpstr>Risk and Return</vt:lpstr>
      <vt:lpstr>Assumptions by Modigliani-Miller</vt:lpstr>
      <vt:lpstr>Modigliani - Miller</vt:lpstr>
      <vt:lpstr>Proof of MM1  by no-arbitrage principle</vt:lpstr>
      <vt:lpstr>Arbitrage trading strategy details</vt:lpstr>
      <vt:lpstr>Leveraged Recapitalization (using MM1) New Example</vt:lpstr>
      <vt:lpstr>Leveraged Recapitalization starting point</vt:lpstr>
      <vt:lpstr>Leveraged Recapitalization debt issuance</vt:lpstr>
      <vt:lpstr>Leveraged Recapitalization repurchase</vt:lpstr>
      <vt:lpstr>Modigliani – Miller continued</vt:lpstr>
      <vt:lpstr>The Firm as a Portfolio of Risky Assets</vt:lpstr>
      <vt:lpstr>Modigliani – Miller</vt:lpstr>
      <vt:lpstr>Modigliani - Miller</vt:lpstr>
      <vt:lpstr>WACC under Modigliani  - Miller</vt:lpstr>
      <vt:lpstr>Capital Budgeting and WACC</vt:lpstr>
      <vt:lpstr>Levered and unlevered betas</vt:lpstr>
      <vt:lpstr>Levered and unlevered beta</vt:lpstr>
      <vt:lpstr>Levered and unlevered beta</vt:lpstr>
      <vt:lpstr>Cash as negative debt</vt:lpstr>
      <vt:lpstr>Cash and beta</vt:lpstr>
      <vt:lpstr>Cash and beta</vt:lpstr>
      <vt:lpstr>Leverage and EPS</vt:lpstr>
      <vt:lpstr>Leverage and EPS</vt:lpstr>
      <vt:lpstr>Leverage and EPS</vt:lpstr>
      <vt:lpstr>Leverage and EPS</vt:lpstr>
      <vt:lpstr>Equity issuance and dilution</vt:lpstr>
      <vt:lpstr>Equity issuance and dilution</vt:lpstr>
      <vt:lpstr>Assignments</vt:lpstr>
    </vt:vector>
  </TitlesOfParts>
  <Company>University of Houston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Nisan Langberg</dc:creator>
  <cp:lastModifiedBy>Nisan Langberg</cp:lastModifiedBy>
  <cp:revision>161</cp:revision>
  <dcterms:created xsi:type="dcterms:W3CDTF">2009-09-13T14:29:57Z</dcterms:created>
  <dcterms:modified xsi:type="dcterms:W3CDTF">2011-07-08T22:41:55Z</dcterms:modified>
</cp:coreProperties>
</file>