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58" r:id="rId5"/>
    <p:sldId id="259" r:id="rId6"/>
    <p:sldId id="260" r:id="rId7"/>
    <p:sldId id="266" r:id="rId8"/>
    <p:sldId id="267" r:id="rId9"/>
    <p:sldId id="271" r:id="rId10"/>
    <p:sldId id="262" r:id="rId11"/>
    <p:sldId id="263" r:id="rId12"/>
    <p:sldId id="264" r:id="rId13"/>
    <p:sldId id="265" r:id="rId14"/>
    <p:sldId id="268" r:id="rId15"/>
    <p:sldId id="269" r:id="rId16"/>
    <p:sldId id="270" r:id="rId17"/>
    <p:sldId id="272" r:id="rId18"/>
    <p:sldId id="278" r:id="rId19"/>
    <p:sldId id="273" r:id="rId20"/>
    <p:sldId id="274" r:id="rId21"/>
    <p:sldId id="275" r:id="rId22"/>
    <p:sldId id="276" r:id="rId23"/>
    <p:sldId id="277" r:id="rId24"/>
    <p:sldId id="279" r:id="rId25"/>
    <p:sldId id="280"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23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 Id="rId2"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CD0A96-AA8C-184C-80BA-613CDAD90BE9}"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1521673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D0A96-AA8C-184C-80BA-613CDAD90BE9}"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3206163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D0A96-AA8C-184C-80BA-613CDAD90BE9}"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15247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CD0A96-AA8C-184C-80BA-613CDAD90BE9}"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235147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CD0A96-AA8C-184C-80BA-613CDAD90BE9}" type="datetimeFigureOut">
              <a:rPr lang="en-US" smtClean="0"/>
              <a:t>8/14/13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2589775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CD0A96-AA8C-184C-80BA-613CDAD90BE9}" type="datetimeFigureOut">
              <a:rPr lang="en-US" smtClean="0"/>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2673719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CD0A96-AA8C-184C-80BA-613CDAD90BE9}" type="datetimeFigureOut">
              <a:rPr lang="en-US" smtClean="0"/>
              <a:t>8/14/13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27040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CD0A96-AA8C-184C-80BA-613CDAD90BE9}" type="datetimeFigureOut">
              <a:rPr lang="en-US" smtClean="0"/>
              <a:t>8/14/13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109938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CD0A96-AA8C-184C-80BA-613CDAD90BE9}" type="datetimeFigureOut">
              <a:rPr lang="en-US" smtClean="0"/>
              <a:t>8/14/13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20283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D0A96-AA8C-184C-80BA-613CDAD90BE9}" type="datetimeFigureOut">
              <a:rPr lang="en-US" smtClean="0"/>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103323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CD0A96-AA8C-184C-80BA-613CDAD90BE9}" type="datetimeFigureOut">
              <a:rPr lang="en-US" smtClean="0"/>
              <a:t>8/14/13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142C53-D42C-2445-BD01-1BEC571B7914}" type="slidenum">
              <a:rPr lang="en-US" smtClean="0"/>
              <a:t>‹#›</a:t>
            </a:fld>
            <a:endParaRPr lang="en-US"/>
          </a:p>
        </p:txBody>
      </p:sp>
    </p:spTree>
    <p:extLst>
      <p:ext uri="{BB962C8B-B14F-4D97-AF65-F5344CB8AC3E}">
        <p14:creationId xmlns:p14="http://schemas.microsoft.com/office/powerpoint/2010/main" val="19054476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D0A96-AA8C-184C-80BA-613CDAD90BE9}" type="datetimeFigureOut">
              <a:rPr lang="en-US" smtClean="0"/>
              <a:t>8/14/13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42C53-D42C-2445-BD01-1BEC571B7914}" type="slidenum">
              <a:rPr lang="en-US" smtClean="0"/>
              <a:t>‹#›</a:t>
            </a:fld>
            <a:endParaRPr lang="en-US"/>
          </a:p>
        </p:txBody>
      </p:sp>
    </p:spTree>
    <p:extLst>
      <p:ext uri="{BB962C8B-B14F-4D97-AF65-F5344CB8AC3E}">
        <p14:creationId xmlns:p14="http://schemas.microsoft.com/office/powerpoint/2010/main" val="265328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5.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6.emf"/><Relationship Id="rId5" Type="http://schemas.openxmlformats.org/officeDocument/2006/relationships/image" Target="../media/image7.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9.emf"/><Relationship Id="rId5" Type="http://schemas.openxmlformats.org/officeDocument/2006/relationships/image" Target="../media/image10.png"/><Relationship Id="rId6" Type="http://schemas.openxmlformats.org/officeDocument/2006/relationships/image" Target="../media/image11.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8.emf"/><Relationship Id="rId5" Type="http://schemas.openxmlformats.org/officeDocument/2006/relationships/oleObject" Target="../embeddings/Microsoft_Equation2.bin"/><Relationship Id="rId6" Type="http://schemas.openxmlformats.org/officeDocument/2006/relationships/image" Target="../media/image19.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Bond Valuation</a:t>
            </a:r>
            <a:endParaRPr lang="en-US" dirty="0"/>
          </a:p>
        </p:txBody>
      </p:sp>
      <p:sp>
        <p:nvSpPr>
          <p:cNvPr id="3" name="Subtitle 2"/>
          <p:cNvSpPr>
            <a:spLocks noGrp="1"/>
          </p:cNvSpPr>
          <p:nvPr>
            <p:ph type="subTitle" idx="1"/>
          </p:nvPr>
        </p:nvSpPr>
        <p:spPr/>
        <p:txBody>
          <a:bodyPr/>
          <a:lstStyle/>
          <a:p>
            <a:r>
              <a:rPr lang="en-US" dirty="0" smtClean="0"/>
              <a:t>Chapter 8</a:t>
            </a:r>
            <a:endParaRPr lang="en-US" dirty="0"/>
          </a:p>
        </p:txBody>
      </p:sp>
    </p:spTree>
    <p:extLst>
      <p:ext uri="{BB962C8B-B14F-4D97-AF65-F5344CB8AC3E}">
        <p14:creationId xmlns:p14="http://schemas.microsoft.com/office/powerpoint/2010/main" val="2271619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to Maturity</a:t>
            </a:r>
            <a:endParaRPr lang="en-US" dirty="0"/>
          </a:p>
        </p:txBody>
      </p:sp>
      <p:sp>
        <p:nvSpPr>
          <p:cNvPr id="3" name="Content Placeholder 2"/>
          <p:cNvSpPr>
            <a:spLocks noGrp="1"/>
          </p:cNvSpPr>
          <p:nvPr>
            <p:ph idx="1"/>
          </p:nvPr>
        </p:nvSpPr>
        <p:spPr>
          <a:xfrm>
            <a:off x="457200" y="1600201"/>
            <a:ext cx="8229600" cy="3615584"/>
          </a:xfrm>
        </p:spPr>
        <p:txBody>
          <a:bodyPr>
            <a:normAutofit fontScale="85000" lnSpcReduction="20000"/>
          </a:bodyPr>
          <a:lstStyle/>
          <a:p>
            <a:pPr marL="0" indent="0">
              <a:buNone/>
            </a:pPr>
            <a:r>
              <a:rPr lang="en-US" b="1" i="1" dirty="0" smtClean="0">
                <a:solidFill>
                  <a:srgbClr val="FF0000"/>
                </a:solidFill>
              </a:rPr>
              <a:t>The Yield to Maturity </a:t>
            </a:r>
            <a:r>
              <a:rPr lang="en-US" i="1" dirty="0" smtClean="0"/>
              <a:t>of a bond or </a:t>
            </a:r>
            <a:r>
              <a:rPr lang="en-US" b="1" i="1" dirty="0" smtClean="0">
                <a:solidFill>
                  <a:srgbClr val="FF0000"/>
                </a:solidFill>
              </a:rPr>
              <a:t>YTM</a:t>
            </a:r>
            <a:r>
              <a:rPr lang="en-US" i="1" dirty="0" smtClean="0"/>
              <a:t> (or just yield) is the discount rate that sets the present value of the promised bond payments equal to the current market price of the bond.</a:t>
            </a:r>
          </a:p>
          <a:p>
            <a:pPr marL="0" indent="0">
              <a:buNone/>
            </a:pPr>
            <a:endParaRPr lang="en-US" i="1" dirty="0"/>
          </a:p>
          <a:p>
            <a:pPr marL="0" indent="0">
              <a:buNone/>
            </a:pPr>
            <a:r>
              <a:rPr lang="en-US" dirty="0" smtClean="0"/>
              <a:t>The bond YTM is basically the IRR of the investment in the bond</a:t>
            </a:r>
          </a:p>
          <a:p>
            <a:pPr marL="0" indent="0">
              <a:buNone/>
            </a:pPr>
            <a:endParaRPr lang="en-US" dirty="0"/>
          </a:p>
          <a:p>
            <a:pPr marL="0" indent="0">
              <a:buNone/>
            </a:pPr>
            <a:r>
              <a:rPr lang="en-US" dirty="0" smtClean="0"/>
              <a:t>Considering the zero-coupon bond from before:</a:t>
            </a:r>
          </a:p>
        </p:txBody>
      </p:sp>
      <p:graphicFrame>
        <p:nvGraphicFramePr>
          <p:cNvPr id="6" name="Object 5"/>
          <p:cNvGraphicFramePr>
            <a:graphicFrameLocks noChangeAspect="1"/>
          </p:cNvGraphicFramePr>
          <p:nvPr>
            <p:extLst>
              <p:ext uri="{D42A27DB-BD31-4B8C-83A1-F6EECF244321}">
                <p14:modId xmlns:p14="http://schemas.microsoft.com/office/powerpoint/2010/main" val="1018043401"/>
              </p:ext>
            </p:extLst>
          </p:nvPr>
        </p:nvGraphicFramePr>
        <p:xfrm>
          <a:off x="1933575" y="5526088"/>
          <a:ext cx="5673725" cy="1057275"/>
        </p:xfrm>
        <a:graphic>
          <a:graphicData uri="http://schemas.openxmlformats.org/presentationml/2006/ole">
            <mc:AlternateContent xmlns:mc="http://schemas.openxmlformats.org/markup-compatibility/2006">
              <mc:Choice xmlns:v="urn:schemas-microsoft-com:vml" Requires="v">
                <p:oleObj spid="_x0000_s3079" name="Equation" r:id="rId3" imgW="2324100" imgH="431800" progId="Equation.3">
                  <p:embed/>
                </p:oleObj>
              </mc:Choice>
              <mc:Fallback>
                <p:oleObj name="Equation" r:id="rId3" imgW="2324100" imgH="431800" progId="Equation.3">
                  <p:embed/>
                  <p:pic>
                    <p:nvPicPr>
                      <p:cNvPr id="0" name=""/>
                      <p:cNvPicPr/>
                      <p:nvPr/>
                    </p:nvPicPr>
                    <p:blipFill>
                      <a:blip r:embed="rId4"/>
                      <a:stretch>
                        <a:fillRect/>
                      </a:stretch>
                    </p:blipFill>
                    <p:spPr>
                      <a:xfrm>
                        <a:off x="1933575" y="5526088"/>
                        <a:ext cx="5673725" cy="1057275"/>
                      </a:xfrm>
                      <a:prstGeom prst="rect">
                        <a:avLst/>
                      </a:prstGeom>
                    </p:spPr>
                  </p:pic>
                </p:oleObj>
              </mc:Fallback>
            </mc:AlternateContent>
          </a:graphicData>
        </a:graphic>
      </p:graphicFrame>
    </p:spTree>
    <p:extLst>
      <p:ext uri="{BB962C8B-B14F-4D97-AF65-F5344CB8AC3E}">
        <p14:creationId xmlns:p14="http://schemas.microsoft.com/office/powerpoint/2010/main" val="374851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Yield to Maturity</a:t>
            </a:r>
            <a:endParaRPr lang="en-US" dirty="0"/>
          </a:p>
        </p:txBody>
      </p:sp>
      <p:sp>
        <p:nvSpPr>
          <p:cNvPr id="3" name="Content Placeholder 2"/>
          <p:cNvSpPr>
            <a:spLocks noGrp="1"/>
          </p:cNvSpPr>
          <p:nvPr>
            <p:ph idx="1"/>
          </p:nvPr>
        </p:nvSpPr>
        <p:spPr>
          <a:xfrm>
            <a:off x="457200" y="1600201"/>
            <a:ext cx="8229600" cy="1302496"/>
          </a:xfrm>
        </p:spPr>
        <p:txBody>
          <a:bodyPr>
            <a:normAutofit/>
          </a:bodyPr>
          <a:lstStyle/>
          <a:p>
            <a:pPr marL="0" indent="0">
              <a:buNone/>
            </a:pPr>
            <a:r>
              <a:rPr lang="en-US" b="1" dirty="0" smtClean="0"/>
              <a:t>What do we learn from the fact that a one-year Treasury bill is trading at YTM of 3.5%?</a:t>
            </a:r>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2918110"/>
              </p:ext>
            </p:extLst>
          </p:nvPr>
        </p:nvGraphicFramePr>
        <p:xfrm>
          <a:off x="1767251" y="3076938"/>
          <a:ext cx="5673725" cy="1057275"/>
        </p:xfrm>
        <a:graphic>
          <a:graphicData uri="http://schemas.openxmlformats.org/presentationml/2006/ole">
            <mc:AlternateContent xmlns:mc="http://schemas.openxmlformats.org/markup-compatibility/2006">
              <mc:Choice xmlns:v="urn:schemas-microsoft-com:vml" Requires="v">
                <p:oleObj spid="_x0000_s4103" name="Equation" r:id="rId3" imgW="2324100" imgH="431800" progId="Equation.3">
                  <p:embed/>
                </p:oleObj>
              </mc:Choice>
              <mc:Fallback>
                <p:oleObj name="Equation" r:id="rId3" imgW="2324100" imgH="431800" progId="Equation.3">
                  <p:embed/>
                  <p:pic>
                    <p:nvPicPr>
                      <p:cNvPr id="0" name=""/>
                      <p:cNvPicPr/>
                      <p:nvPr/>
                    </p:nvPicPr>
                    <p:blipFill>
                      <a:blip r:embed="rId4"/>
                      <a:stretch>
                        <a:fillRect/>
                      </a:stretch>
                    </p:blipFill>
                    <p:spPr>
                      <a:xfrm>
                        <a:off x="1767251" y="3076938"/>
                        <a:ext cx="5673725" cy="1057275"/>
                      </a:xfrm>
                      <a:prstGeom prst="rect">
                        <a:avLst/>
                      </a:prstGeom>
                    </p:spPr>
                  </p:pic>
                </p:oleObj>
              </mc:Fallback>
            </mc:AlternateContent>
          </a:graphicData>
        </a:graphic>
      </p:graphicFrame>
      <p:sp>
        <p:nvSpPr>
          <p:cNvPr id="5" name="Content Placeholder 2"/>
          <p:cNvSpPr txBox="1">
            <a:spLocks/>
          </p:cNvSpPr>
          <p:nvPr/>
        </p:nvSpPr>
        <p:spPr>
          <a:xfrm>
            <a:off x="457200" y="4790144"/>
            <a:ext cx="8229600" cy="130249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Since the Treasury bill is risk free (the face value is paid with certainty), </a:t>
            </a:r>
            <a:r>
              <a:rPr lang="en-US" dirty="0"/>
              <a:t>i</a:t>
            </a:r>
            <a:r>
              <a:rPr lang="en-US" dirty="0" smtClean="0"/>
              <a:t>t must be that the competitive market risk-free interest rate for a one year is 3.5%</a:t>
            </a:r>
          </a:p>
        </p:txBody>
      </p:sp>
    </p:spTree>
    <p:extLst>
      <p:ext uri="{BB962C8B-B14F-4D97-AF65-F5344CB8AC3E}">
        <p14:creationId xmlns:p14="http://schemas.microsoft.com/office/powerpoint/2010/main" val="717711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7128"/>
            <a:ext cx="8229600" cy="622177"/>
          </a:xfrm>
        </p:spPr>
        <p:txBody>
          <a:bodyPr>
            <a:normAutofit/>
          </a:bodyPr>
          <a:lstStyle/>
          <a:p>
            <a:pPr marL="0" indent="0">
              <a:buNone/>
            </a:pPr>
            <a:r>
              <a:rPr lang="en-US" sz="2800" b="1" dirty="0" smtClean="0"/>
              <a:t>Yield to maturity of an n-Year Zero-Coupon Bond</a:t>
            </a:r>
            <a:endParaRPr lang="en-US" sz="28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987479285"/>
              </p:ext>
            </p:extLst>
          </p:nvPr>
        </p:nvGraphicFramePr>
        <p:xfrm>
          <a:off x="2696807" y="2121174"/>
          <a:ext cx="3212390" cy="1416487"/>
        </p:xfrm>
        <a:graphic>
          <a:graphicData uri="http://schemas.openxmlformats.org/presentationml/2006/ole">
            <mc:AlternateContent xmlns:mc="http://schemas.openxmlformats.org/markup-compatibility/2006">
              <mc:Choice xmlns:v="urn:schemas-microsoft-com:vml" Requires="v">
                <p:oleObj spid="_x0000_s5127" name="Equation" r:id="rId3" imgW="1155700" imgH="508000" progId="Equation.3">
                  <p:embed/>
                </p:oleObj>
              </mc:Choice>
              <mc:Fallback>
                <p:oleObj name="Equation" r:id="rId3" imgW="1155700" imgH="508000" progId="Equation.3">
                  <p:embed/>
                  <p:pic>
                    <p:nvPicPr>
                      <p:cNvPr id="0" name=""/>
                      <p:cNvPicPr/>
                      <p:nvPr/>
                    </p:nvPicPr>
                    <p:blipFill>
                      <a:blip r:embed="rId4"/>
                      <a:stretch>
                        <a:fillRect/>
                      </a:stretch>
                    </p:blipFill>
                    <p:spPr>
                      <a:xfrm>
                        <a:off x="2696807" y="2121174"/>
                        <a:ext cx="3212390" cy="1416487"/>
                      </a:xfrm>
                      <a:prstGeom prst="rect">
                        <a:avLst/>
                      </a:prstGeom>
                    </p:spPr>
                  </p:pic>
                </p:oleObj>
              </mc:Fallback>
            </mc:AlternateContent>
          </a:graphicData>
        </a:graphic>
      </p:graphicFrame>
      <p:pic>
        <p:nvPicPr>
          <p:cNvPr id="7" name="Picture 6" descr="BD_08ex01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86" y="4036561"/>
            <a:ext cx="8085814" cy="236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91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Calculating Yield to Maturity </a:t>
            </a:r>
            <a:endParaRPr lang="en-US" dirty="0"/>
          </a:p>
        </p:txBody>
      </p:sp>
      <p:pic>
        <p:nvPicPr>
          <p:cNvPr id="8" name="Picture 6" descr="BD_08ex01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 y="2259727"/>
            <a:ext cx="8948738" cy="249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837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6255" y="466335"/>
            <a:ext cx="7484548" cy="1226905"/>
          </a:xfrm>
        </p:spPr>
        <p:txBody>
          <a:bodyPr>
            <a:noAutofit/>
          </a:bodyPr>
          <a:lstStyle/>
          <a:p>
            <a:pPr marL="0" indent="0" algn="ctr">
              <a:buNone/>
            </a:pPr>
            <a:r>
              <a:rPr lang="en-US" sz="3600" b="1" dirty="0" smtClean="0"/>
              <a:t>Yield to maturity of a Coupon Bond with Maturity N</a:t>
            </a:r>
            <a:endParaRPr lang="en-US" sz="36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251282246"/>
              </p:ext>
            </p:extLst>
          </p:nvPr>
        </p:nvGraphicFramePr>
        <p:xfrm>
          <a:off x="1723714" y="3184578"/>
          <a:ext cx="4883856" cy="1203705"/>
        </p:xfrm>
        <a:graphic>
          <a:graphicData uri="http://schemas.openxmlformats.org/presentationml/2006/ole">
            <mc:AlternateContent xmlns:mc="http://schemas.openxmlformats.org/markup-compatibility/2006">
              <mc:Choice xmlns:v="urn:schemas-microsoft-com:vml" Requires="v">
                <p:oleObj spid="_x0000_s9222" name="Equation" r:id="rId3" imgW="2222500" imgH="546100" progId="Equation.3">
                  <p:embed/>
                </p:oleObj>
              </mc:Choice>
              <mc:Fallback>
                <p:oleObj name="Equation" r:id="rId3" imgW="2222500" imgH="546100" progId="Equation.3">
                  <p:embed/>
                  <p:pic>
                    <p:nvPicPr>
                      <p:cNvPr id="0" name=""/>
                      <p:cNvPicPr/>
                      <p:nvPr/>
                    </p:nvPicPr>
                    <p:blipFill>
                      <a:blip r:embed="rId4"/>
                      <a:stretch>
                        <a:fillRect/>
                      </a:stretch>
                    </p:blipFill>
                    <p:spPr>
                      <a:xfrm>
                        <a:off x="1723714" y="3184578"/>
                        <a:ext cx="4883856" cy="1203705"/>
                      </a:xfrm>
                      <a:prstGeom prst="rect">
                        <a:avLst/>
                      </a:prstGeom>
                    </p:spPr>
                  </p:pic>
                </p:oleObj>
              </mc:Fallback>
            </mc:AlternateContent>
          </a:graphicData>
        </a:graphic>
      </p:graphicFrame>
      <p:pic>
        <p:nvPicPr>
          <p:cNvPr id="5" name="Picture 4" descr="BD_08p215_T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255" y="2072292"/>
            <a:ext cx="7723188" cy="7810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D_08ex03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3" y="4630175"/>
            <a:ext cx="8948737"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043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Calculating Yield to Maturity of Coupon Bonds</a:t>
            </a:r>
            <a:endParaRPr lang="en-US" sz="3200" dirty="0"/>
          </a:p>
        </p:txBody>
      </p:sp>
      <p:pic>
        <p:nvPicPr>
          <p:cNvPr id="5" name="Picture 4"/>
          <p:cNvPicPr>
            <a:picLocks noChangeAspect="1"/>
          </p:cNvPicPr>
          <p:nvPr/>
        </p:nvPicPr>
        <p:blipFill>
          <a:blip r:embed="rId2"/>
          <a:stretch>
            <a:fillRect/>
          </a:stretch>
        </p:blipFill>
        <p:spPr>
          <a:xfrm>
            <a:off x="457200" y="1247019"/>
            <a:ext cx="8188448" cy="1531062"/>
          </a:xfrm>
          <a:prstGeom prst="rect">
            <a:avLst/>
          </a:prstGeom>
        </p:spPr>
      </p:pic>
      <p:pic>
        <p:nvPicPr>
          <p:cNvPr id="7" name="Picture 6"/>
          <p:cNvPicPr>
            <a:picLocks noChangeAspect="1"/>
          </p:cNvPicPr>
          <p:nvPr/>
        </p:nvPicPr>
        <p:blipFill>
          <a:blip r:embed="rId3"/>
          <a:stretch>
            <a:fillRect/>
          </a:stretch>
        </p:blipFill>
        <p:spPr>
          <a:xfrm>
            <a:off x="665293" y="3080445"/>
            <a:ext cx="2831812" cy="3394085"/>
          </a:xfrm>
          <a:prstGeom prst="rect">
            <a:avLst/>
          </a:prstGeom>
        </p:spPr>
      </p:pic>
      <p:sp>
        <p:nvSpPr>
          <p:cNvPr id="8" name="Content Placeholder 2"/>
          <p:cNvSpPr txBox="1">
            <a:spLocks/>
          </p:cNvSpPr>
          <p:nvPr/>
        </p:nvSpPr>
        <p:spPr>
          <a:xfrm>
            <a:off x="4203442" y="3235298"/>
            <a:ext cx="4483357" cy="28573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smtClean="0"/>
              <a:t>This 3% yield is for half a year. Thus, we can say that the bond has a yield to maturity equal to a 6% APR with semiannual compounding</a:t>
            </a:r>
          </a:p>
        </p:txBody>
      </p:sp>
    </p:spTree>
    <p:extLst>
      <p:ext uri="{BB962C8B-B14F-4D97-AF65-F5344CB8AC3E}">
        <p14:creationId xmlns:p14="http://schemas.microsoft.com/office/powerpoint/2010/main" val="3496903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38282"/>
          </a:xfrm>
        </p:spPr>
        <p:txBody>
          <a:bodyPr>
            <a:normAutofit fontScale="90000"/>
          </a:bodyPr>
          <a:lstStyle/>
          <a:p>
            <a:r>
              <a:rPr lang="en-US" dirty="0" smtClean="0"/>
              <a:t>Calculating Bond Prices from the YTM</a:t>
            </a:r>
            <a:endParaRPr lang="en-US" dirty="0"/>
          </a:p>
        </p:txBody>
      </p:sp>
      <p:pic>
        <p:nvPicPr>
          <p:cNvPr id="7" name="Picture 6" descr="BD_08ex05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75746"/>
            <a:ext cx="8940800" cy="2249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BD_08ex05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64" y="3396240"/>
            <a:ext cx="8585200" cy="319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15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Prices Dynamics</a:t>
            </a:r>
            <a:endParaRPr lang="en-US" dirty="0"/>
          </a:p>
        </p:txBody>
      </p:sp>
      <p:sp>
        <p:nvSpPr>
          <p:cNvPr id="3" name="Content Placeholder 2"/>
          <p:cNvSpPr>
            <a:spLocks noGrp="1"/>
          </p:cNvSpPr>
          <p:nvPr>
            <p:ph idx="1"/>
          </p:nvPr>
        </p:nvSpPr>
        <p:spPr>
          <a:xfrm>
            <a:off x="457200" y="1600201"/>
            <a:ext cx="8229600" cy="4658740"/>
          </a:xfrm>
        </p:spPr>
        <p:txBody>
          <a:bodyPr>
            <a:normAutofit fontScale="85000" lnSpcReduction="20000"/>
          </a:bodyPr>
          <a:lstStyle/>
          <a:p>
            <a:pPr marL="0" indent="0">
              <a:buNone/>
            </a:pPr>
            <a:r>
              <a:rPr lang="en-US" dirty="0" smtClean="0">
                <a:solidFill>
                  <a:srgbClr val="000000"/>
                </a:solidFill>
              </a:rPr>
              <a:t>The price of a bond can change due to shifts in the interest rate (shifts in YTM) and can change over time as its remaining maturity (or term) shortens and the number of future coupons declines</a:t>
            </a:r>
          </a:p>
          <a:p>
            <a:pPr marL="0" indent="0">
              <a:buNone/>
            </a:pPr>
            <a:endParaRPr lang="en-US" dirty="0">
              <a:solidFill>
                <a:srgbClr val="000000"/>
              </a:solidFill>
            </a:endParaRPr>
          </a:p>
          <a:p>
            <a:pPr marL="0" indent="0">
              <a:buNone/>
            </a:pPr>
            <a:r>
              <a:rPr lang="en-US" dirty="0" smtClean="0">
                <a:solidFill>
                  <a:srgbClr val="000000"/>
                </a:solidFill>
              </a:rPr>
              <a:t>An increase in the YTM will decrease the price of the bond</a:t>
            </a:r>
          </a:p>
          <a:p>
            <a:pPr marL="0" indent="0">
              <a:buNone/>
            </a:pPr>
            <a:endParaRPr lang="en-US" dirty="0">
              <a:solidFill>
                <a:srgbClr val="000000"/>
              </a:solidFill>
            </a:endParaRPr>
          </a:p>
          <a:p>
            <a:pPr marL="0" indent="0">
              <a:buNone/>
            </a:pPr>
            <a:r>
              <a:rPr lang="en-US" dirty="0" smtClean="0">
                <a:solidFill>
                  <a:srgbClr val="000000"/>
                </a:solidFill>
              </a:rPr>
              <a:t>While holding the YTM fixed the price of the bond can either increase or decrease overtime depending on whether the coupon rate is higher or lower than the bond YTM</a:t>
            </a:r>
          </a:p>
        </p:txBody>
      </p:sp>
    </p:spTree>
    <p:extLst>
      <p:ext uri="{BB962C8B-B14F-4D97-AF65-F5344CB8AC3E}">
        <p14:creationId xmlns:p14="http://schemas.microsoft.com/office/powerpoint/2010/main" val="347319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77" y="277148"/>
            <a:ext cx="2828925" cy="1872148"/>
          </a:xfrm>
        </p:spPr>
        <p:txBody>
          <a:bodyPr>
            <a:normAutofit fontScale="90000"/>
          </a:bodyPr>
          <a:lstStyle/>
          <a:p>
            <a:r>
              <a:rPr lang="en-US" dirty="0" smtClean="0"/>
              <a:t>Bond Prices Dynamics</a:t>
            </a:r>
            <a:endParaRPr lang="en-US" dirty="0"/>
          </a:p>
        </p:txBody>
      </p:sp>
      <p:sp>
        <p:nvSpPr>
          <p:cNvPr id="3" name="Content Placeholder 2"/>
          <p:cNvSpPr>
            <a:spLocks noGrp="1"/>
          </p:cNvSpPr>
          <p:nvPr>
            <p:ph idx="1"/>
          </p:nvPr>
        </p:nvSpPr>
        <p:spPr>
          <a:xfrm>
            <a:off x="457200" y="2570095"/>
            <a:ext cx="2294694" cy="3688845"/>
          </a:xfrm>
        </p:spPr>
        <p:txBody>
          <a:bodyPr>
            <a:normAutofit fontScale="92500" lnSpcReduction="10000"/>
          </a:bodyPr>
          <a:lstStyle/>
          <a:p>
            <a:pPr marL="0" indent="0">
              <a:buNone/>
            </a:pPr>
            <a:r>
              <a:rPr lang="en-US" dirty="0" smtClean="0">
                <a:solidFill>
                  <a:srgbClr val="000000"/>
                </a:solidFill>
              </a:rPr>
              <a:t>The graph illustrates changes in price and yield for a 30 year discount bond over its life.</a:t>
            </a:r>
          </a:p>
        </p:txBody>
      </p:sp>
      <p:pic>
        <p:nvPicPr>
          <p:cNvPr id="4" name="Picture 6" descr="BD_08F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63500"/>
            <a:ext cx="5583238" cy="669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3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0952"/>
            <a:ext cx="8229600" cy="1143000"/>
          </a:xfrm>
        </p:spPr>
        <p:txBody>
          <a:bodyPr/>
          <a:lstStyle/>
          <a:p>
            <a:r>
              <a:rPr lang="en-US" b="1" dirty="0" smtClean="0"/>
              <a:t>Corporate Bonds</a:t>
            </a:r>
            <a:endParaRPr lang="en-US" b="1" dirty="0"/>
          </a:p>
        </p:txBody>
      </p:sp>
    </p:spTree>
    <p:extLst>
      <p:ext uri="{BB962C8B-B14F-4D97-AF65-F5344CB8AC3E}">
        <p14:creationId xmlns:p14="http://schemas.microsoft.com/office/powerpoint/2010/main" val="1722462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Terminology</a:t>
            </a:r>
          </a:p>
          <a:p>
            <a:r>
              <a:rPr lang="en-US" dirty="0" smtClean="0"/>
              <a:t>The Yield to Maturity and Bond Prices</a:t>
            </a:r>
          </a:p>
          <a:p>
            <a:r>
              <a:rPr lang="en-US" dirty="0" smtClean="0"/>
              <a:t>Corporate Bonds</a:t>
            </a:r>
          </a:p>
          <a:p>
            <a:r>
              <a:rPr lang="en-US" dirty="0" smtClean="0"/>
              <a:t>Further questions</a:t>
            </a:r>
            <a:endParaRPr lang="en-US" dirty="0" smtClean="0"/>
          </a:p>
        </p:txBody>
      </p:sp>
    </p:spTree>
    <p:extLst>
      <p:ext uri="{BB962C8B-B14F-4D97-AF65-F5344CB8AC3E}">
        <p14:creationId xmlns:p14="http://schemas.microsoft.com/office/powerpoint/2010/main" val="2257036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of Default</a:t>
            </a:r>
            <a:endParaRPr lang="en-US" dirty="0"/>
          </a:p>
        </p:txBody>
      </p:sp>
      <p:sp>
        <p:nvSpPr>
          <p:cNvPr id="3" name="Content Placeholder 2"/>
          <p:cNvSpPr>
            <a:spLocks noGrp="1"/>
          </p:cNvSpPr>
          <p:nvPr>
            <p:ph idx="1"/>
          </p:nvPr>
        </p:nvSpPr>
        <p:spPr>
          <a:xfrm>
            <a:off x="457200" y="1600201"/>
            <a:ext cx="8229600" cy="4658740"/>
          </a:xfrm>
        </p:spPr>
        <p:txBody>
          <a:bodyPr>
            <a:normAutofit/>
          </a:bodyPr>
          <a:lstStyle/>
          <a:p>
            <a:pPr marL="0" indent="0">
              <a:buNone/>
            </a:pPr>
            <a:r>
              <a:rPr lang="en-US" dirty="0" smtClean="0">
                <a:solidFill>
                  <a:srgbClr val="000000"/>
                </a:solidFill>
              </a:rPr>
              <a:t>Unlike Treasury bonds that are backed by the U.S. government and are therefore considered risk-free, corporate bonds are backed by the corporation</a:t>
            </a:r>
          </a:p>
          <a:p>
            <a:pPr marL="0" indent="0">
              <a:buNone/>
            </a:pPr>
            <a:endParaRPr lang="en-US" dirty="0">
              <a:solidFill>
                <a:srgbClr val="000000"/>
              </a:solidFill>
            </a:endParaRPr>
          </a:p>
          <a:p>
            <a:pPr marL="0" indent="0">
              <a:buNone/>
            </a:pPr>
            <a:r>
              <a:rPr lang="en-US" dirty="0" smtClean="0">
                <a:solidFill>
                  <a:srgbClr val="000000"/>
                </a:solidFill>
              </a:rPr>
              <a:t>Corporations might not be able to keep their promise to bond holders and pay their debt obligations</a:t>
            </a:r>
          </a:p>
        </p:txBody>
      </p:sp>
    </p:spTree>
    <p:extLst>
      <p:ext uri="{BB962C8B-B14F-4D97-AF65-F5344CB8AC3E}">
        <p14:creationId xmlns:p14="http://schemas.microsoft.com/office/powerpoint/2010/main" val="236725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Yield to Maturity of Corporate Bonds</a:t>
            </a:r>
            <a:endParaRPr lang="en-US" dirty="0"/>
          </a:p>
        </p:txBody>
      </p:sp>
      <p:sp>
        <p:nvSpPr>
          <p:cNvPr id="3" name="Content Placeholder 2"/>
          <p:cNvSpPr>
            <a:spLocks noGrp="1"/>
          </p:cNvSpPr>
          <p:nvPr>
            <p:ph idx="1"/>
          </p:nvPr>
        </p:nvSpPr>
        <p:spPr>
          <a:xfrm>
            <a:off x="457200" y="1600201"/>
            <a:ext cx="8229600" cy="4976222"/>
          </a:xfrm>
        </p:spPr>
        <p:txBody>
          <a:bodyPr>
            <a:normAutofit fontScale="92500" lnSpcReduction="20000"/>
          </a:bodyPr>
          <a:lstStyle/>
          <a:p>
            <a:pPr marL="0" indent="0">
              <a:buNone/>
            </a:pPr>
            <a:r>
              <a:rPr lang="en-US" dirty="0" smtClean="0"/>
              <a:t>The YTM of corporate bonds is calculated the same way it is calculated for Treasury bonds</a:t>
            </a:r>
          </a:p>
          <a:p>
            <a:pPr marL="0" indent="0">
              <a:buNone/>
            </a:pPr>
            <a:endParaRPr lang="en-US" dirty="0"/>
          </a:p>
          <a:p>
            <a:pPr marL="0" indent="0">
              <a:buNone/>
            </a:pPr>
            <a:r>
              <a:rPr lang="en-US" dirty="0" smtClean="0"/>
              <a:t>But in the case of corporate bonds the YTM does not represent the IRR on an investment in the bond</a:t>
            </a:r>
          </a:p>
          <a:p>
            <a:pPr marL="0" indent="0">
              <a:buNone/>
            </a:pPr>
            <a:endParaRPr lang="en-US" dirty="0"/>
          </a:p>
          <a:p>
            <a:pPr marL="0" indent="0">
              <a:buNone/>
            </a:pPr>
            <a:r>
              <a:rPr lang="en-US" dirty="0" smtClean="0"/>
              <a:t>This is because the </a:t>
            </a:r>
            <a:r>
              <a:rPr lang="en-US" i="1" u="sng" dirty="0" smtClean="0"/>
              <a:t>promised</a:t>
            </a:r>
            <a:r>
              <a:rPr lang="en-US" dirty="0" smtClean="0"/>
              <a:t> payments need not be the </a:t>
            </a:r>
            <a:r>
              <a:rPr lang="en-US" i="1" u="sng" dirty="0" smtClean="0"/>
              <a:t>actual</a:t>
            </a:r>
            <a:r>
              <a:rPr lang="en-US" dirty="0" smtClean="0"/>
              <a:t> payments in corporate bonds</a:t>
            </a:r>
          </a:p>
          <a:p>
            <a:pPr marL="0" indent="0">
              <a:buNone/>
            </a:pPr>
            <a:endParaRPr lang="en-US" dirty="0"/>
          </a:p>
          <a:p>
            <a:pPr marL="0" indent="0">
              <a:buNone/>
            </a:pPr>
            <a:r>
              <a:rPr lang="en-US" dirty="0" smtClean="0"/>
              <a:t>The YTM is always higher than the expected return of investing in the bond</a:t>
            </a:r>
          </a:p>
        </p:txBody>
      </p:sp>
    </p:spTree>
    <p:extLst>
      <p:ext uri="{BB962C8B-B14F-4D97-AF65-F5344CB8AC3E}">
        <p14:creationId xmlns:p14="http://schemas.microsoft.com/office/powerpoint/2010/main" val="529141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Risk of Default – Credit Ratings</a:t>
            </a:r>
            <a:endParaRPr lang="en-US" dirty="0"/>
          </a:p>
        </p:txBody>
      </p:sp>
      <p:sp>
        <p:nvSpPr>
          <p:cNvPr id="3" name="Content Placeholder 2"/>
          <p:cNvSpPr>
            <a:spLocks noGrp="1"/>
          </p:cNvSpPr>
          <p:nvPr>
            <p:ph idx="1"/>
          </p:nvPr>
        </p:nvSpPr>
        <p:spPr>
          <a:xfrm>
            <a:off x="457200" y="1600201"/>
            <a:ext cx="8229600" cy="4976222"/>
          </a:xfrm>
        </p:spPr>
        <p:txBody>
          <a:bodyPr>
            <a:normAutofit/>
          </a:bodyPr>
          <a:lstStyle/>
          <a:p>
            <a:pPr marL="0" indent="0">
              <a:buNone/>
            </a:pPr>
            <a:r>
              <a:rPr lang="en-US" dirty="0" smtClean="0"/>
              <a:t>Credit rating agencies evaluate the likelihood of default and provide bond ratings to help investors understand the risks they are exposed to when investing in corporate bonds</a:t>
            </a:r>
          </a:p>
          <a:p>
            <a:pPr marL="0" indent="0">
              <a:buNone/>
            </a:pPr>
            <a:endParaRPr lang="en-US" dirty="0"/>
          </a:p>
          <a:p>
            <a:pPr marL="0" indent="0">
              <a:buNone/>
            </a:pPr>
            <a:r>
              <a:rPr lang="en-US" dirty="0" smtClean="0"/>
              <a:t>Ratings range from AAA for “best quality bonds”, to BBB for “bonds with speculative characteristics”, to CCC for bonds of “poor standing”</a:t>
            </a:r>
          </a:p>
        </p:txBody>
      </p:sp>
    </p:spTree>
    <p:extLst>
      <p:ext uri="{BB962C8B-B14F-4D97-AF65-F5344CB8AC3E}">
        <p14:creationId xmlns:p14="http://schemas.microsoft.com/office/powerpoint/2010/main" val="1080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Credit Ratings and Corporate Yield Curves (2005)</a:t>
            </a:r>
            <a:endParaRPr lang="en-US" dirty="0"/>
          </a:p>
        </p:txBody>
      </p:sp>
      <p:pic>
        <p:nvPicPr>
          <p:cNvPr id="5" name="Picture 4" descr="BD_08F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8425"/>
            <a:ext cx="6888163" cy="504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847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7638"/>
            <a:ext cx="8229600" cy="1143000"/>
          </a:xfrm>
        </p:spPr>
        <p:txBody>
          <a:bodyPr/>
          <a:lstStyle/>
          <a:p>
            <a:pPr algn="l"/>
            <a:r>
              <a:rPr lang="en-US" b="1" dirty="0" smtClean="0"/>
              <a:t>Further questions</a:t>
            </a:r>
            <a:endParaRPr lang="en-US" b="1" dirty="0"/>
          </a:p>
        </p:txBody>
      </p:sp>
    </p:spTree>
    <p:extLst>
      <p:ext uri="{BB962C8B-B14F-4D97-AF65-F5344CB8AC3E}">
        <p14:creationId xmlns:p14="http://schemas.microsoft.com/office/powerpoint/2010/main" val="381974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 on an Investment in a Bond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Question 12 (2</a:t>
            </a:r>
            <a:r>
              <a:rPr lang="en-US" baseline="30000" dirty="0" smtClean="0"/>
              <a:t>nd</a:t>
            </a:r>
            <a:r>
              <a:rPr lang="en-US" dirty="0" smtClean="0"/>
              <a:t> Edition): Suppose you purchase a 10-year bond with 6% annual coupons. You hold the bond for four years, and sell it immediately after receiving the fourth coupon. If the bond’s yield to maturity was 5% when you purchased and sold the bond,</a:t>
            </a:r>
          </a:p>
          <a:p>
            <a:pPr marL="0" indent="0">
              <a:buNone/>
            </a:pPr>
            <a:endParaRPr lang="en-US" dirty="0"/>
          </a:p>
          <a:p>
            <a:pPr marL="514350" indent="-514350">
              <a:buAutoNum type="alphaLcPeriod"/>
            </a:pPr>
            <a:r>
              <a:rPr lang="en-US" dirty="0" smtClean="0"/>
              <a:t>What </a:t>
            </a:r>
            <a:r>
              <a:rPr lang="en-US" dirty="0"/>
              <a:t>w</a:t>
            </a:r>
            <a:r>
              <a:rPr lang="en-US" dirty="0" smtClean="0"/>
              <a:t>as flows will you pay and receive from your investment in the bond per $100 face value?</a:t>
            </a:r>
          </a:p>
          <a:p>
            <a:pPr marL="514350" indent="-514350">
              <a:buAutoNum type="alphaLcPeriod"/>
            </a:pPr>
            <a:r>
              <a:rPr lang="en-US" dirty="0" smtClean="0"/>
              <a:t>What is the internal rate of return of your investment?</a:t>
            </a:r>
          </a:p>
        </p:txBody>
      </p:sp>
    </p:spTree>
    <p:extLst>
      <p:ext uri="{BB962C8B-B14F-4D97-AF65-F5344CB8AC3E}">
        <p14:creationId xmlns:p14="http://schemas.microsoft.com/office/powerpoint/2010/main" val="11732382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 on an Investment in a Bond</a:t>
            </a:r>
            <a:endParaRPr lang="en-US" dirty="0"/>
          </a:p>
        </p:txBody>
      </p:sp>
      <p:sp>
        <p:nvSpPr>
          <p:cNvPr id="3" name="Content Placeholder 2"/>
          <p:cNvSpPr>
            <a:spLocks noGrp="1"/>
          </p:cNvSpPr>
          <p:nvPr>
            <p:ph idx="1"/>
          </p:nvPr>
        </p:nvSpPr>
        <p:spPr>
          <a:xfrm>
            <a:off x="457200" y="1600201"/>
            <a:ext cx="3455140" cy="648084"/>
          </a:xfrm>
        </p:spPr>
        <p:txBody>
          <a:bodyPr>
            <a:normAutofit/>
          </a:bodyPr>
          <a:lstStyle/>
          <a:p>
            <a:pPr marL="0" indent="0">
              <a:buNone/>
            </a:pPr>
            <a:r>
              <a:rPr lang="en-US" dirty="0" smtClean="0"/>
              <a:t>The purchase price</a:t>
            </a:r>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701199791"/>
              </p:ext>
            </p:extLst>
          </p:nvPr>
        </p:nvGraphicFramePr>
        <p:xfrm>
          <a:off x="1704975" y="2379294"/>
          <a:ext cx="5797550" cy="1057275"/>
        </p:xfrm>
        <a:graphic>
          <a:graphicData uri="http://schemas.openxmlformats.org/presentationml/2006/ole">
            <mc:AlternateContent xmlns:mc="http://schemas.openxmlformats.org/markup-compatibility/2006">
              <mc:Choice xmlns:v="urn:schemas-microsoft-com:vml" Requires="v">
                <p:oleObj spid="_x0000_s10246" name="Equation" r:id="rId3" imgW="2374900" imgH="431800" progId="Equation.3">
                  <p:embed/>
                </p:oleObj>
              </mc:Choice>
              <mc:Fallback>
                <p:oleObj name="Equation" r:id="rId3" imgW="2374900" imgH="431800" progId="Equation.3">
                  <p:embed/>
                  <p:pic>
                    <p:nvPicPr>
                      <p:cNvPr id="0" name=""/>
                      <p:cNvPicPr/>
                      <p:nvPr/>
                    </p:nvPicPr>
                    <p:blipFill>
                      <a:blip r:embed="rId4"/>
                      <a:stretch>
                        <a:fillRect/>
                      </a:stretch>
                    </p:blipFill>
                    <p:spPr>
                      <a:xfrm>
                        <a:off x="1704975" y="2379294"/>
                        <a:ext cx="5797550" cy="1057275"/>
                      </a:xfrm>
                      <a:prstGeom prst="rect">
                        <a:avLst/>
                      </a:prstGeom>
                    </p:spPr>
                  </p:pic>
                </p:oleObj>
              </mc:Fallback>
            </mc:AlternateContent>
          </a:graphicData>
        </a:graphic>
      </p:graphicFrame>
      <p:sp>
        <p:nvSpPr>
          <p:cNvPr id="7" name="Content Placeholder 2"/>
          <p:cNvSpPr txBox="1">
            <a:spLocks/>
          </p:cNvSpPr>
          <p:nvPr/>
        </p:nvSpPr>
        <p:spPr>
          <a:xfrm>
            <a:off x="457199" y="3746292"/>
            <a:ext cx="6433191" cy="6480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Selling price following fourth coupon</a:t>
            </a:r>
            <a:endParaRPr lang="en-US"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557797428"/>
              </p:ext>
            </p:extLst>
          </p:nvPr>
        </p:nvGraphicFramePr>
        <p:xfrm>
          <a:off x="1798638" y="4714875"/>
          <a:ext cx="5610225" cy="1057275"/>
        </p:xfrm>
        <a:graphic>
          <a:graphicData uri="http://schemas.openxmlformats.org/presentationml/2006/ole">
            <mc:AlternateContent xmlns:mc="http://schemas.openxmlformats.org/markup-compatibility/2006">
              <mc:Choice xmlns:v="urn:schemas-microsoft-com:vml" Requires="v">
                <p:oleObj spid="_x0000_s10247" name="Equation" r:id="rId5" imgW="2298700" imgH="431800" progId="Equation.3">
                  <p:embed/>
                </p:oleObj>
              </mc:Choice>
              <mc:Fallback>
                <p:oleObj name="Equation" r:id="rId5" imgW="2298700" imgH="431800" progId="Equation.3">
                  <p:embed/>
                  <p:pic>
                    <p:nvPicPr>
                      <p:cNvPr id="0" name=""/>
                      <p:cNvPicPr/>
                      <p:nvPr/>
                    </p:nvPicPr>
                    <p:blipFill>
                      <a:blip r:embed="rId6"/>
                      <a:stretch>
                        <a:fillRect/>
                      </a:stretch>
                    </p:blipFill>
                    <p:spPr>
                      <a:xfrm>
                        <a:off x="1798638" y="4714875"/>
                        <a:ext cx="5610225" cy="1057275"/>
                      </a:xfrm>
                      <a:prstGeom prst="rect">
                        <a:avLst/>
                      </a:prstGeom>
                    </p:spPr>
                  </p:pic>
                </p:oleObj>
              </mc:Fallback>
            </mc:AlternateContent>
          </a:graphicData>
        </a:graphic>
      </p:graphicFrame>
    </p:spTree>
    <p:extLst>
      <p:ext uri="{BB962C8B-B14F-4D97-AF65-F5344CB8AC3E}">
        <p14:creationId xmlns:p14="http://schemas.microsoft.com/office/powerpoint/2010/main" val="946499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IRR on an Investment in a Bond</a:t>
            </a:r>
            <a:endParaRPr lang="en-US" dirty="0"/>
          </a:p>
        </p:txBody>
      </p:sp>
      <p:pic>
        <p:nvPicPr>
          <p:cNvPr id="5" name="Picture 4"/>
          <p:cNvPicPr>
            <a:picLocks noChangeAspect="1"/>
          </p:cNvPicPr>
          <p:nvPr/>
        </p:nvPicPr>
        <p:blipFill>
          <a:blip r:embed="rId2"/>
          <a:stretch>
            <a:fillRect/>
          </a:stretch>
        </p:blipFill>
        <p:spPr>
          <a:xfrm>
            <a:off x="1236049" y="2476500"/>
            <a:ext cx="2438400" cy="1892300"/>
          </a:xfrm>
          <a:prstGeom prst="rect">
            <a:avLst/>
          </a:prstGeom>
        </p:spPr>
      </p:pic>
      <p:pic>
        <p:nvPicPr>
          <p:cNvPr id="9" name="Picture 8"/>
          <p:cNvPicPr>
            <a:picLocks noChangeAspect="1"/>
          </p:cNvPicPr>
          <p:nvPr/>
        </p:nvPicPr>
        <p:blipFill>
          <a:blip r:embed="rId3"/>
          <a:stretch>
            <a:fillRect/>
          </a:stretch>
        </p:blipFill>
        <p:spPr>
          <a:xfrm>
            <a:off x="4666645" y="2476500"/>
            <a:ext cx="2438400" cy="1828800"/>
          </a:xfrm>
          <a:prstGeom prst="rect">
            <a:avLst/>
          </a:prstGeom>
        </p:spPr>
      </p:pic>
    </p:spTree>
    <p:extLst>
      <p:ext uri="{BB962C8B-B14F-4D97-AF65-F5344CB8AC3E}">
        <p14:creationId xmlns:p14="http://schemas.microsoft.com/office/powerpoint/2010/main" val="174256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8913"/>
          </a:xfrm>
        </p:spPr>
        <p:txBody>
          <a:bodyPr>
            <a:normAutofit fontScale="90000"/>
          </a:bodyPr>
          <a:lstStyle/>
          <a:p>
            <a:r>
              <a:rPr lang="en-US" dirty="0" smtClean="0"/>
              <a:t>Price Sensitivity</a:t>
            </a:r>
            <a:endParaRPr lang="en-US" dirty="0"/>
          </a:p>
        </p:txBody>
      </p:sp>
      <p:sp>
        <p:nvSpPr>
          <p:cNvPr id="3" name="Content Placeholder 2"/>
          <p:cNvSpPr>
            <a:spLocks noGrp="1"/>
          </p:cNvSpPr>
          <p:nvPr>
            <p:ph idx="1"/>
          </p:nvPr>
        </p:nvSpPr>
        <p:spPr>
          <a:xfrm>
            <a:off x="457200" y="1138742"/>
            <a:ext cx="3090183" cy="2103120"/>
          </a:xfrm>
        </p:spPr>
        <p:txBody>
          <a:bodyPr>
            <a:normAutofit/>
          </a:bodyPr>
          <a:lstStyle/>
          <a:p>
            <a:pPr marL="0" indent="0">
              <a:buNone/>
            </a:pPr>
            <a:r>
              <a:rPr lang="en-US" sz="2800" dirty="0" smtClean="0"/>
              <a:t>Question 13 (2</a:t>
            </a:r>
            <a:r>
              <a:rPr lang="en-US" sz="2800" baseline="30000" dirty="0" smtClean="0"/>
              <a:t>nd</a:t>
            </a:r>
            <a:r>
              <a:rPr lang="en-US" sz="2800" dirty="0" smtClean="0"/>
              <a:t> Edition): </a:t>
            </a:r>
          </a:p>
          <a:p>
            <a:pPr marL="0" indent="0">
              <a:buNone/>
            </a:pPr>
            <a:r>
              <a:rPr lang="en-US" sz="2800" dirty="0" smtClean="0"/>
              <a:t>Consider the following bonds:</a:t>
            </a:r>
          </a:p>
        </p:txBody>
      </p:sp>
      <p:graphicFrame>
        <p:nvGraphicFramePr>
          <p:cNvPr id="4" name="Table 3"/>
          <p:cNvGraphicFramePr>
            <a:graphicFrameLocks noGrp="1"/>
          </p:cNvGraphicFramePr>
          <p:nvPr>
            <p:extLst>
              <p:ext uri="{D42A27DB-BD31-4B8C-83A1-F6EECF244321}">
                <p14:modId xmlns:p14="http://schemas.microsoft.com/office/powerpoint/2010/main" val="3267203722"/>
              </p:ext>
            </p:extLst>
          </p:nvPr>
        </p:nvGraphicFramePr>
        <p:xfrm>
          <a:off x="3693366" y="1138742"/>
          <a:ext cx="5167487" cy="2103120"/>
        </p:xfrm>
        <a:graphic>
          <a:graphicData uri="http://schemas.openxmlformats.org/drawingml/2006/table">
            <a:tbl>
              <a:tblPr firstRow="1" bandRow="1">
                <a:tableStyleId>{5C22544A-7EE6-4342-B048-85BDC9FD1C3A}</a:tableStyleId>
              </a:tblPr>
              <a:tblGrid>
                <a:gridCol w="861334"/>
                <a:gridCol w="3155560"/>
                <a:gridCol w="1150593"/>
              </a:tblGrid>
              <a:tr h="459033">
                <a:tc>
                  <a:txBody>
                    <a:bodyPr/>
                    <a:lstStyle/>
                    <a:p>
                      <a:pPr algn="ctr"/>
                      <a:r>
                        <a:rPr lang="en-US" dirty="0" smtClean="0"/>
                        <a:t>Bond</a:t>
                      </a:r>
                      <a:endParaRPr lang="en-US" dirty="0"/>
                    </a:p>
                  </a:txBody>
                  <a:tcPr/>
                </a:tc>
                <a:tc>
                  <a:txBody>
                    <a:bodyPr/>
                    <a:lstStyle/>
                    <a:p>
                      <a:pPr algn="ctr"/>
                      <a:r>
                        <a:rPr lang="en-US" dirty="0" smtClean="0"/>
                        <a:t>Coupon Rate (annual payment)</a:t>
                      </a:r>
                      <a:endParaRPr lang="en-US" dirty="0"/>
                    </a:p>
                  </a:txBody>
                  <a:tcPr/>
                </a:tc>
                <a:tc>
                  <a:txBody>
                    <a:bodyPr/>
                    <a:lstStyle/>
                    <a:p>
                      <a:pPr algn="ctr"/>
                      <a:r>
                        <a:rPr lang="en-US" dirty="0" smtClean="0"/>
                        <a:t>Maturity (years)</a:t>
                      </a:r>
                      <a:endParaRPr lang="en-US" dirty="0"/>
                    </a:p>
                  </a:txBody>
                  <a:tcPr/>
                </a:tc>
              </a:tr>
              <a:tr h="262305">
                <a:tc>
                  <a:txBody>
                    <a:bodyPr/>
                    <a:lstStyle/>
                    <a:p>
                      <a:pPr algn="ctr"/>
                      <a:r>
                        <a:rPr lang="en-US" b="1" dirty="0" smtClean="0"/>
                        <a:t>A</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15</a:t>
                      </a:r>
                      <a:endParaRPr lang="en-US" b="1" dirty="0"/>
                    </a:p>
                  </a:txBody>
                  <a:tcPr/>
                </a:tc>
              </a:tr>
              <a:tr h="262305">
                <a:tc>
                  <a:txBody>
                    <a:bodyPr/>
                    <a:lstStyle/>
                    <a:p>
                      <a:pPr algn="ctr"/>
                      <a:r>
                        <a:rPr lang="en-US" b="1" dirty="0" smtClean="0"/>
                        <a:t>B</a:t>
                      </a:r>
                      <a:endParaRPr lang="en-US" b="1" dirty="0"/>
                    </a:p>
                  </a:txBody>
                  <a:tcPr/>
                </a:tc>
                <a:tc>
                  <a:txBody>
                    <a:bodyPr/>
                    <a:lstStyle/>
                    <a:p>
                      <a:pPr algn="ctr"/>
                      <a:r>
                        <a:rPr lang="en-US" b="1" dirty="0" smtClean="0"/>
                        <a:t>0%</a:t>
                      </a:r>
                      <a:endParaRPr lang="en-US" b="1" dirty="0"/>
                    </a:p>
                  </a:txBody>
                  <a:tcPr/>
                </a:tc>
                <a:tc>
                  <a:txBody>
                    <a:bodyPr/>
                    <a:lstStyle/>
                    <a:p>
                      <a:pPr algn="ctr"/>
                      <a:r>
                        <a:rPr lang="en-US" b="1" dirty="0" smtClean="0"/>
                        <a:t>10</a:t>
                      </a:r>
                      <a:endParaRPr lang="en-US" b="1" dirty="0"/>
                    </a:p>
                  </a:txBody>
                  <a:tcPr/>
                </a:tc>
              </a:tr>
              <a:tr h="262305">
                <a:tc>
                  <a:txBody>
                    <a:bodyPr/>
                    <a:lstStyle/>
                    <a:p>
                      <a:pPr algn="ctr"/>
                      <a:r>
                        <a:rPr lang="en-US" b="1" dirty="0" smtClean="0"/>
                        <a:t>C</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15</a:t>
                      </a:r>
                      <a:endParaRPr lang="en-US" b="1" dirty="0"/>
                    </a:p>
                  </a:txBody>
                  <a:tcPr/>
                </a:tc>
              </a:tr>
              <a:tr h="262305">
                <a:tc>
                  <a:txBody>
                    <a:bodyPr/>
                    <a:lstStyle/>
                    <a:p>
                      <a:pPr algn="ctr"/>
                      <a:r>
                        <a:rPr lang="en-US" b="1" dirty="0" smtClean="0"/>
                        <a:t>D</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10</a:t>
                      </a:r>
                      <a:endParaRPr lang="en-US" b="1" dirty="0"/>
                    </a:p>
                  </a:txBody>
                  <a:tcPr/>
                </a:tc>
              </a:tr>
            </a:tbl>
          </a:graphicData>
        </a:graphic>
      </p:graphicFrame>
      <p:sp>
        <p:nvSpPr>
          <p:cNvPr id="5" name="Content Placeholder 2"/>
          <p:cNvSpPr txBox="1">
            <a:spLocks/>
          </p:cNvSpPr>
          <p:nvPr/>
        </p:nvSpPr>
        <p:spPr>
          <a:xfrm>
            <a:off x="457200" y="3591417"/>
            <a:ext cx="8229600" cy="312423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buFont typeface="Arial"/>
              <a:buAutoNum type="alphaLcPeriod"/>
            </a:pPr>
            <a:r>
              <a:rPr lang="en-US" dirty="0" smtClean="0"/>
              <a:t>What is the percentage change in the price of each bond if its yield to maturity falls from 6% to 5%?</a:t>
            </a:r>
          </a:p>
          <a:p>
            <a:pPr marL="514350" indent="-514350">
              <a:buFont typeface="Arial"/>
              <a:buAutoNum type="alphaLcPeriod"/>
            </a:pPr>
            <a:endParaRPr lang="en-US" dirty="0" smtClean="0"/>
          </a:p>
          <a:p>
            <a:pPr marL="514350" indent="-514350">
              <a:buFont typeface="Arial"/>
              <a:buAutoNum type="alphaLcPeriod"/>
            </a:pPr>
            <a:r>
              <a:rPr lang="en-US" dirty="0" smtClean="0"/>
              <a:t>Which of the bonds A-D is most sensitive to a 1% drop in interest rates from 6% to 5% and why? Which bond is least sensitive? Provide an intuitive explanation for your answer.</a:t>
            </a:r>
            <a:endParaRPr lang="en-US" dirty="0" smtClean="0"/>
          </a:p>
        </p:txBody>
      </p:sp>
    </p:spTree>
    <p:extLst>
      <p:ext uri="{BB962C8B-B14F-4D97-AF65-F5344CB8AC3E}">
        <p14:creationId xmlns:p14="http://schemas.microsoft.com/office/powerpoint/2010/main" val="427037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Sensitivity</a:t>
            </a:r>
            <a:endParaRPr lang="en-US" dirty="0"/>
          </a:p>
        </p:txBody>
      </p:sp>
      <p:sp>
        <p:nvSpPr>
          <p:cNvPr id="3" name="Content Placeholder 2"/>
          <p:cNvSpPr>
            <a:spLocks noGrp="1"/>
          </p:cNvSpPr>
          <p:nvPr>
            <p:ph idx="1"/>
          </p:nvPr>
        </p:nvSpPr>
        <p:spPr>
          <a:xfrm>
            <a:off x="457200" y="4262982"/>
            <a:ext cx="8229600" cy="1343132"/>
          </a:xfrm>
        </p:spPr>
        <p:txBody>
          <a:bodyPr>
            <a:normAutofit fontScale="92500"/>
          </a:bodyPr>
          <a:lstStyle/>
          <a:p>
            <a:pPr marL="0" indent="0">
              <a:buNone/>
            </a:pPr>
            <a:r>
              <a:rPr lang="en-US" dirty="0" smtClean="0"/>
              <a:t>Bonds of longer maturities and zero coupon bonds are more sensitive to changes in the interest rate. </a:t>
            </a:r>
            <a:endParaRPr lang="en-US" dirty="0"/>
          </a:p>
        </p:txBody>
      </p:sp>
      <p:pic>
        <p:nvPicPr>
          <p:cNvPr id="4" name="Picture 3"/>
          <p:cNvPicPr>
            <a:picLocks noChangeAspect="1"/>
          </p:cNvPicPr>
          <p:nvPr/>
        </p:nvPicPr>
        <p:blipFill>
          <a:blip r:embed="rId2"/>
          <a:stretch>
            <a:fillRect/>
          </a:stretch>
        </p:blipFill>
        <p:spPr>
          <a:xfrm>
            <a:off x="1079500" y="2100123"/>
            <a:ext cx="6985000" cy="1739900"/>
          </a:xfrm>
          <a:prstGeom prst="rect">
            <a:avLst/>
          </a:prstGeom>
        </p:spPr>
      </p:pic>
    </p:spTree>
    <p:extLst>
      <p:ext uri="{BB962C8B-B14F-4D97-AF65-F5344CB8AC3E}">
        <p14:creationId xmlns:p14="http://schemas.microsoft.com/office/powerpoint/2010/main" val="190550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0952"/>
            <a:ext cx="8229600" cy="1143000"/>
          </a:xfrm>
        </p:spPr>
        <p:txBody>
          <a:bodyPr/>
          <a:lstStyle/>
          <a:p>
            <a:r>
              <a:rPr lang="en-US" b="1" dirty="0" smtClean="0"/>
              <a:t>Bond Terminology</a:t>
            </a:r>
            <a:endParaRPr lang="en-US" b="1" dirty="0"/>
          </a:p>
        </p:txBody>
      </p:sp>
    </p:spTree>
    <p:extLst>
      <p:ext uri="{BB962C8B-B14F-4D97-AF65-F5344CB8AC3E}">
        <p14:creationId xmlns:p14="http://schemas.microsoft.com/office/powerpoint/2010/main" val="2866125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0759" y="2132515"/>
            <a:ext cx="5174754" cy="3881066"/>
          </a:xfrm>
          <a:prstGeom prst="rect">
            <a:avLst/>
          </a:prstGeom>
        </p:spPr>
      </p:pic>
      <p:sp>
        <p:nvSpPr>
          <p:cNvPr id="6" name="TextBox 5"/>
          <p:cNvSpPr txBox="1"/>
          <p:nvPr/>
        </p:nvSpPr>
        <p:spPr>
          <a:xfrm>
            <a:off x="952578" y="815418"/>
            <a:ext cx="2177324" cy="649188"/>
          </a:xfrm>
          <a:prstGeom prst="wedgeEllipseCallout">
            <a:avLst>
              <a:gd name="adj1" fmla="val 17740"/>
              <a:gd name="adj2" fmla="val 228426"/>
            </a:avLst>
          </a:prstGeom>
          <a:solidFill>
            <a:schemeClr val="accent1">
              <a:lumMod val="60000"/>
              <a:lumOff val="40000"/>
            </a:schemeClr>
          </a:solidFill>
          <a:ln>
            <a:solidFill>
              <a:schemeClr val="tx2"/>
            </a:solidFill>
          </a:ln>
        </p:spPr>
        <p:txBody>
          <a:bodyPr wrap="square" rtlCol="0">
            <a:spAutoFit/>
          </a:bodyPr>
          <a:lstStyle/>
          <a:p>
            <a:r>
              <a:rPr lang="en-US" sz="2400" b="1" dirty="0" smtClean="0"/>
              <a:t>Face value</a:t>
            </a:r>
            <a:endParaRPr lang="en-US" sz="2400" b="1" dirty="0"/>
          </a:p>
        </p:txBody>
      </p:sp>
      <p:sp>
        <p:nvSpPr>
          <p:cNvPr id="9" name="TextBox 8"/>
          <p:cNvSpPr txBox="1"/>
          <p:nvPr/>
        </p:nvSpPr>
        <p:spPr>
          <a:xfrm>
            <a:off x="5110659" y="1219816"/>
            <a:ext cx="2585572" cy="649188"/>
          </a:xfrm>
          <a:prstGeom prst="wedgeEllipseCallout">
            <a:avLst>
              <a:gd name="adj1" fmla="val -15009"/>
              <a:gd name="adj2" fmla="val 263357"/>
            </a:avLst>
          </a:prstGeom>
          <a:solidFill>
            <a:schemeClr val="accent1">
              <a:lumMod val="60000"/>
              <a:lumOff val="40000"/>
            </a:schemeClr>
          </a:solidFill>
          <a:ln>
            <a:solidFill>
              <a:schemeClr val="tx2"/>
            </a:solidFill>
          </a:ln>
        </p:spPr>
        <p:txBody>
          <a:bodyPr wrap="square" rtlCol="0">
            <a:spAutoFit/>
          </a:bodyPr>
          <a:lstStyle/>
          <a:p>
            <a:r>
              <a:rPr lang="en-US" sz="2400" b="1" dirty="0" smtClean="0"/>
              <a:t>Coupon rate</a:t>
            </a:r>
            <a:endParaRPr lang="en-US" sz="2400" b="1" dirty="0"/>
          </a:p>
        </p:txBody>
      </p:sp>
      <p:sp>
        <p:nvSpPr>
          <p:cNvPr id="10" name="TextBox 9"/>
          <p:cNvSpPr txBox="1"/>
          <p:nvPr/>
        </p:nvSpPr>
        <p:spPr>
          <a:xfrm>
            <a:off x="6558427" y="4198104"/>
            <a:ext cx="2014781" cy="1168539"/>
          </a:xfrm>
          <a:prstGeom prst="wedgeEllipseCallout">
            <a:avLst>
              <a:gd name="adj1" fmla="val -59531"/>
              <a:gd name="adj2" fmla="val -83374"/>
            </a:avLst>
          </a:prstGeom>
          <a:solidFill>
            <a:schemeClr val="accent1">
              <a:lumMod val="60000"/>
              <a:lumOff val="40000"/>
            </a:schemeClr>
          </a:solidFill>
          <a:ln>
            <a:solidFill>
              <a:schemeClr val="tx2"/>
            </a:solidFill>
          </a:ln>
        </p:spPr>
        <p:txBody>
          <a:bodyPr wrap="square" rtlCol="0">
            <a:spAutoFit/>
          </a:bodyPr>
          <a:lstStyle/>
          <a:p>
            <a:r>
              <a:rPr lang="en-US" sz="2400" b="1" dirty="0" smtClean="0"/>
              <a:t>Maturity date</a:t>
            </a:r>
            <a:endParaRPr lang="en-US" sz="2400" b="1" dirty="0"/>
          </a:p>
        </p:txBody>
      </p:sp>
    </p:spTree>
    <p:extLst>
      <p:ext uri="{BB962C8B-B14F-4D97-AF65-F5344CB8AC3E}">
        <p14:creationId xmlns:p14="http://schemas.microsoft.com/office/powerpoint/2010/main" val="32392683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Terminology</a:t>
            </a:r>
            <a:endParaRPr lang="en-US" dirty="0"/>
          </a:p>
        </p:txBody>
      </p:sp>
      <p:sp>
        <p:nvSpPr>
          <p:cNvPr id="3" name="Content Placeholder 2"/>
          <p:cNvSpPr>
            <a:spLocks noGrp="1"/>
          </p:cNvSpPr>
          <p:nvPr>
            <p:ph idx="1"/>
          </p:nvPr>
        </p:nvSpPr>
        <p:spPr>
          <a:xfrm>
            <a:off x="457200" y="1417638"/>
            <a:ext cx="8229600" cy="4357520"/>
          </a:xfrm>
        </p:spPr>
        <p:txBody>
          <a:bodyPr>
            <a:normAutofit fontScale="77500" lnSpcReduction="20000"/>
          </a:bodyPr>
          <a:lstStyle/>
          <a:p>
            <a:pPr marL="0" indent="0">
              <a:buNone/>
            </a:pPr>
            <a:r>
              <a:rPr lang="en-US" dirty="0" smtClean="0"/>
              <a:t>Bonds make two types of payments: </a:t>
            </a:r>
          </a:p>
          <a:p>
            <a:r>
              <a:rPr lang="en-US" dirty="0" smtClean="0"/>
              <a:t>The promised interest payments are called </a:t>
            </a:r>
            <a:r>
              <a:rPr lang="en-US" b="1" dirty="0" smtClean="0">
                <a:solidFill>
                  <a:srgbClr val="FF0000"/>
                </a:solidFill>
              </a:rPr>
              <a:t>coupons</a:t>
            </a:r>
            <a:r>
              <a:rPr lang="en-US" dirty="0" smtClean="0"/>
              <a:t>. These coupons are paid periodically – every six months, annually</a:t>
            </a:r>
          </a:p>
          <a:p>
            <a:r>
              <a:rPr lang="en-US" dirty="0" smtClean="0"/>
              <a:t>until the </a:t>
            </a:r>
            <a:r>
              <a:rPr lang="en-US" b="1" dirty="0" smtClean="0">
                <a:solidFill>
                  <a:srgbClr val="FF0000"/>
                </a:solidFill>
              </a:rPr>
              <a:t>maturity date</a:t>
            </a:r>
            <a:r>
              <a:rPr lang="en-US" dirty="0" smtClean="0"/>
              <a:t> of the bond.</a:t>
            </a:r>
          </a:p>
          <a:p>
            <a:r>
              <a:rPr lang="en-US" dirty="0" smtClean="0"/>
              <a:t>The principal or </a:t>
            </a:r>
            <a:r>
              <a:rPr lang="en-US" b="1" dirty="0" smtClean="0">
                <a:solidFill>
                  <a:srgbClr val="FF0000"/>
                </a:solidFill>
              </a:rPr>
              <a:t>face value </a:t>
            </a:r>
            <a:r>
              <a:rPr lang="en-US" dirty="0" smtClean="0"/>
              <a:t>of the bond is the notional amount used to calculate the interest payments. The face value is paid at maturity.</a:t>
            </a:r>
          </a:p>
          <a:p>
            <a:pPr marL="0" indent="0">
              <a:buNone/>
            </a:pPr>
            <a:r>
              <a:rPr lang="en-US" dirty="0" smtClean="0"/>
              <a:t>Bonds can trade at a price that is greater than (</a:t>
            </a:r>
            <a:r>
              <a:rPr lang="en-US" b="1" dirty="0" smtClean="0">
                <a:solidFill>
                  <a:srgbClr val="FF0000"/>
                </a:solidFill>
              </a:rPr>
              <a:t>premium</a:t>
            </a:r>
            <a:r>
              <a:rPr lang="en-US" dirty="0" smtClean="0"/>
              <a:t>), smaller than (</a:t>
            </a:r>
            <a:r>
              <a:rPr lang="en-US" b="1" dirty="0" smtClean="0">
                <a:solidFill>
                  <a:srgbClr val="FF0000"/>
                </a:solidFill>
              </a:rPr>
              <a:t>discount</a:t>
            </a:r>
            <a:r>
              <a:rPr lang="en-US" dirty="0" smtClean="0"/>
              <a:t>), or equal to (</a:t>
            </a:r>
            <a:r>
              <a:rPr lang="en-US" b="1" dirty="0" smtClean="0">
                <a:solidFill>
                  <a:srgbClr val="FF0000"/>
                </a:solidFill>
              </a:rPr>
              <a:t>par</a:t>
            </a:r>
            <a:r>
              <a:rPr lang="en-US" dirty="0" smtClean="0"/>
              <a:t>) the face value.</a:t>
            </a:r>
            <a:endParaRPr lang="en-US" dirty="0"/>
          </a:p>
          <a:p>
            <a:pPr marL="0" indent="0">
              <a:buNone/>
            </a:pPr>
            <a:endParaRPr lang="en-US" dirty="0" smtClean="0"/>
          </a:p>
          <a:p>
            <a:pPr marL="0" indent="0">
              <a:buNone/>
            </a:pPr>
            <a:r>
              <a:rPr lang="en-US" dirty="0" smtClean="0"/>
              <a:t>Coupon payments (</a:t>
            </a:r>
            <a:r>
              <a:rPr lang="en-US" b="1" dirty="0" smtClean="0">
                <a:solidFill>
                  <a:srgbClr val="FF0000"/>
                </a:solidFill>
              </a:rPr>
              <a:t>CPN</a:t>
            </a:r>
            <a:r>
              <a:rPr lang="en-US" dirty="0" smtClean="0"/>
              <a:t>) are determined by the </a:t>
            </a:r>
            <a:r>
              <a:rPr lang="en-US" b="1" dirty="0" smtClean="0">
                <a:solidFill>
                  <a:srgbClr val="FF0000"/>
                </a:solidFill>
              </a:rPr>
              <a:t>coupon rate </a:t>
            </a:r>
            <a:r>
              <a:rPr lang="en-US" dirty="0" smtClean="0"/>
              <a:t>as follows:</a:t>
            </a:r>
          </a:p>
          <a:p>
            <a:endParaRPr lang="en-US"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20109093"/>
              </p:ext>
            </p:extLst>
          </p:nvPr>
        </p:nvGraphicFramePr>
        <p:xfrm>
          <a:off x="1708593" y="5775158"/>
          <a:ext cx="6305165" cy="943225"/>
        </p:xfrm>
        <a:graphic>
          <a:graphicData uri="http://schemas.openxmlformats.org/presentationml/2006/ole">
            <mc:AlternateContent xmlns:mc="http://schemas.openxmlformats.org/markup-compatibility/2006">
              <mc:Choice xmlns:v="urn:schemas-microsoft-com:vml" Requires="v">
                <p:oleObj spid="_x0000_s1032" name="Equation" r:id="rId3" imgW="2895600" imgH="431800" progId="Equation.3">
                  <p:embed/>
                </p:oleObj>
              </mc:Choice>
              <mc:Fallback>
                <p:oleObj name="Equation" r:id="rId3" imgW="2895600" imgH="431800" progId="Equation.3">
                  <p:embed/>
                  <p:pic>
                    <p:nvPicPr>
                      <p:cNvPr id="0" name=""/>
                      <p:cNvPicPr/>
                      <p:nvPr/>
                    </p:nvPicPr>
                    <p:blipFill>
                      <a:blip r:embed="rId4"/>
                      <a:stretch>
                        <a:fillRect/>
                      </a:stretch>
                    </p:blipFill>
                    <p:spPr>
                      <a:xfrm>
                        <a:off x="1708593" y="5775158"/>
                        <a:ext cx="6305165" cy="943225"/>
                      </a:xfrm>
                      <a:prstGeom prst="rect">
                        <a:avLst/>
                      </a:prstGeom>
                    </p:spPr>
                  </p:pic>
                </p:oleObj>
              </mc:Fallback>
            </mc:AlternateContent>
          </a:graphicData>
        </a:graphic>
      </p:graphicFrame>
    </p:spTree>
    <p:extLst>
      <p:ext uri="{BB962C8B-B14F-4D97-AF65-F5344CB8AC3E}">
        <p14:creationId xmlns:p14="http://schemas.microsoft.com/office/powerpoint/2010/main" val="213623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Zero-Coupon Bonds</a:t>
            </a:r>
            <a:endParaRPr lang="en-US" dirty="0"/>
          </a:p>
        </p:txBody>
      </p:sp>
      <p:sp>
        <p:nvSpPr>
          <p:cNvPr id="3" name="Content Placeholder 2"/>
          <p:cNvSpPr>
            <a:spLocks noGrp="1"/>
          </p:cNvSpPr>
          <p:nvPr>
            <p:ph idx="1"/>
          </p:nvPr>
        </p:nvSpPr>
        <p:spPr>
          <a:xfrm>
            <a:off x="457200" y="1600201"/>
            <a:ext cx="8229600" cy="4537794"/>
          </a:xfrm>
        </p:spPr>
        <p:txBody>
          <a:bodyPr>
            <a:normAutofit fontScale="85000" lnSpcReduction="20000"/>
          </a:bodyPr>
          <a:lstStyle/>
          <a:p>
            <a:r>
              <a:rPr lang="en-US" b="1" dirty="0" smtClean="0">
                <a:solidFill>
                  <a:srgbClr val="FF0000"/>
                </a:solidFill>
              </a:rPr>
              <a:t>zero-coupon</a:t>
            </a:r>
            <a:r>
              <a:rPr lang="en-US" b="1" dirty="0" smtClean="0"/>
              <a:t> </a:t>
            </a:r>
            <a:r>
              <a:rPr lang="en-US" b="1" dirty="0" smtClean="0">
                <a:solidFill>
                  <a:srgbClr val="FF0000"/>
                </a:solidFill>
              </a:rPr>
              <a:t>bonds</a:t>
            </a:r>
            <a:r>
              <a:rPr lang="en-US" b="1" dirty="0" smtClean="0"/>
              <a:t> </a:t>
            </a:r>
            <a:r>
              <a:rPr lang="en-US" dirty="0" smtClean="0"/>
              <a:t>have a coupon rate of 0%. </a:t>
            </a:r>
          </a:p>
          <a:p>
            <a:r>
              <a:rPr lang="en-US" b="1" dirty="0" smtClean="0">
                <a:solidFill>
                  <a:srgbClr val="FF0000"/>
                </a:solidFill>
              </a:rPr>
              <a:t>Treasury bills </a:t>
            </a:r>
            <a:r>
              <a:rPr lang="en-US" dirty="0" smtClean="0"/>
              <a:t>(U.S. government bonds with a maturity of up to one year) are zero-coupon bonds</a:t>
            </a:r>
          </a:p>
          <a:p>
            <a:r>
              <a:rPr lang="en-US" dirty="0" smtClean="0"/>
              <a:t>Zero-Coupon bonds are also called </a:t>
            </a:r>
            <a:r>
              <a:rPr lang="en-US" b="1" dirty="0" smtClean="0">
                <a:solidFill>
                  <a:srgbClr val="FF0000"/>
                </a:solidFill>
              </a:rPr>
              <a:t>pure discount bonds</a:t>
            </a:r>
            <a:r>
              <a:rPr lang="en-US" dirty="0" smtClean="0"/>
              <a:t> since they trade a discount</a:t>
            </a:r>
            <a:r>
              <a:rPr lang="en-US" dirty="0" smtClean="0">
                <a:solidFill>
                  <a:srgbClr val="FF0000"/>
                </a:solidFill>
              </a:rPr>
              <a:t> </a:t>
            </a:r>
            <a:r>
              <a:rPr lang="en-US" dirty="0" smtClean="0"/>
              <a:t>relative to their face value</a:t>
            </a:r>
          </a:p>
          <a:p>
            <a:endParaRPr lang="en-US" dirty="0"/>
          </a:p>
          <a:p>
            <a:r>
              <a:rPr lang="en-US" dirty="0" smtClean="0"/>
              <a:t>Consider a one year, zero-coupon bond with face value $100,000 and price $96,618.36. The discount reflects the opportunity cost of capital – while the bond pays no “interest” as an investor you are compensated for the time value of money</a:t>
            </a:r>
          </a:p>
          <a:p>
            <a:endParaRPr lang="en-US" dirty="0" smtClean="0"/>
          </a:p>
          <a:p>
            <a:endParaRPr lang="en-US" dirty="0" smtClean="0"/>
          </a:p>
        </p:txBody>
      </p:sp>
    </p:spTree>
    <p:extLst>
      <p:ext uri="{BB962C8B-B14F-4D97-AF65-F5344CB8AC3E}">
        <p14:creationId xmlns:p14="http://schemas.microsoft.com/office/powerpoint/2010/main" val="183913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Coupon Bonds</a:t>
            </a:r>
            <a:endParaRPr lang="en-US" dirty="0"/>
          </a:p>
        </p:txBody>
      </p:sp>
      <p:sp>
        <p:nvSpPr>
          <p:cNvPr id="3" name="Content Placeholder 2"/>
          <p:cNvSpPr>
            <a:spLocks noGrp="1"/>
          </p:cNvSpPr>
          <p:nvPr>
            <p:ph idx="1"/>
          </p:nvPr>
        </p:nvSpPr>
        <p:spPr>
          <a:xfrm>
            <a:off x="457200" y="1600201"/>
            <a:ext cx="8229600" cy="2149116"/>
          </a:xfrm>
        </p:spPr>
        <p:txBody>
          <a:bodyPr>
            <a:normAutofit fontScale="77500" lnSpcReduction="20000"/>
          </a:bodyPr>
          <a:lstStyle/>
          <a:p>
            <a:r>
              <a:rPr lang="en-US" dirty="0" smtClean="0">
                <a:solidFill>
                  <a:srgbClr val="000000"/>
                </a:solidFill>
              </a:rPr>
              <a:t>Pay face value at maturity and regular coupons throughout the life of the bond</a:t>
            </a:r>
          </a:p>
          <a:p>
            <a:r>
              <a:rPr lang="en-US" dirty="0" smtClean="0">
                <a:solidFill>
                  <a:srgbClr val="000000"/>
                </a:solidFill>
              </a:rPr>
              <a:t>Treasury Notes are coupon baring bonds backed by the U.S. Treasury with original maturity of 1-10 years </a:t>
            </a:r>
          </a:p>
          <a:p>
            <a:r>
              <a:rPr lang="en-US" dirty="0" smtClean="0"/>
              <a:t>Treasury Bonds are coupon baring bonds backed by the U.S. Treasury with original maturity of over 10 years</a:t>
            </a:r>
          </a:p>
          <a:p>
            <a:endParaRPr lang="en-US" dirty="0" smtClean="0"/>
          </a:p>
        </p:txBody>
      </p:sp>
      <p:pic>
        <p:nvPicPr>
          <p:cNvPr id="4" name="Picture 6" descr="BD_08ex02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8" y="3995154"/>
            <a:ext cx="8958262" cy="173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777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Coupon Bonds</a:t>
            </a:r>
            <a:endParaRPr lang="en-US" dirty="0"/>
          </a:p>
        </p:txBody>
      </p:sp>
      <p:pic>
        <p:nvPicPr>
          <p:cNvPr id="5" name="Picture 6" descr="BD_08ex02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082396"/>
            <a:ext cx="8931275"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527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0952"/>
            <a:ext cx="8229600" cy="1143000"/>
          </a:xfrm>
        </p:spPr>
        <p:txBody>
          <a:bodyPr/>
          <a:lstStyle/>
          <a:p>
            <a:r>
              <a:rPr lang="en-US" b="1" dirty="0" smtClean="0"/>
              <a:t>Yield to Maturity and Bond Prices</a:t>
            </a:r>
            <a:endParaRPr lang="en-US" b="1" dirty="0"/>
          </a:p>
        </p:txBody>
      </p:sp>
    </p:spTree>
    <p:extLst>
      <p:ext uri="{BB962C8B-B14F-4D97-AF65-F5344CB8AC3E}">
        <p14:creationId xmlns:p14="http://schemas.microsoft.com/office/powerpoint/2010/main" val="42157862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372</TotalTime>
  <Words>1038</Words>
  <Application>Microsoft Macintosh PowerPoint</Application>
  <PresentationFormat>On-screen Show (4:3)</PresentationFormat>
  <Paragraphs>105</Paragraphs>
  <Slides>29</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Office Theme</vt:lpstr>
      <vt:lpstr>Equation</vt:lpstr>
      <vt:lpstr>Microsoft Equation</vt:lpstr>
      <vt:lpstr>Bond Valuation</vt:lpstr>
      <vt:lpstr>outline</vt:lpstr>
      <vt:lpstr>Bond Terminology</vt:lpstr>
      <vt:lpstr>PowerPoint Presentation</vt:lpstr>
      <vt:lpstr>Bond Terminology</vt:lpstr>
      <vt:lpstr>Zero-Coupon Bonds</vt:lpstr>
      <vt:lpstr>Coupon Bonds</vt:lpstr>
      <vt:lpstr>Coupon Bonds</vt:lpstr>
      <vt:lpstr>Yield to Maturity and Bond Prices</vt:lpstr>
      <vt:lpstr>Yield to Maturity</vt:lpstr>
      <vt:lpstr>Yield to Maturity</vt:lpstr>
      <vt:lpstr>PowerPoint Presentation</vt:lpstr>
      <vt:lpstr>Calculating Yield to Maturity </vt:lpstr>
      <vt:lpstr>PowerPoint Presentation</vt:lpstr>
      <vt:lpstr>Calculating Yield to Maturity of Coupon Bonds</vt:lpstr>
      <vt:lpstr>Calculating Bond Prices from the YTM</vt:lpstr>
      <vt:lpstr>Bond Prices Dynamics</vt:lpstr>
      <vt:lpstr>Bond Prices Dynamics</vt:lpstr>
      <vt:lpstr>Corporate Bonds</vt:lpstr>
      <vt:lpstr>Risk of Default</vt:lpstr>
      <vt:lpstr>Yield to Maturity of Corporate Bonds</vt:lpstr>
      <vt:lpstr>Measuring the Risk of Default – Credit Ratings</vt:lpstr>
      <vt:lpstr>Credit Ratings and Corporate Yield Curves (2005)</vt:lpstr>
      <vt:lpstr>Further questions</vt:lpstr>
      <vt:lpstr>IRR on an Investment in a Bond</vt:lpstr>
      <vt:lpstr>IRR on an Investment in a Bond</vt:lpstr>
      <vt:lpstr>IRR on an Investment in a Bond</vt:lpstr>
      <vt:lpstr>Price Sensitivity</vt:lpstr>
      <vt:lpstr>Price Sensitivity</vt:lpstr>
    </vt:vector>
  </TitlesOfParts>
  <Company>University of Houston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 Valuation</dc:title>
  <dc:creator>Nisan Langberg</dc:creator>
  <cp:lastModifiedBy>Nisan Langberg</cp:lastModifiedBy>
  <cp:revision>20</cp:revision>
  <dcterms:created xsi:type="dcterms:W3CDTF">2013-07-24T19:25:42Z</dcterms:created>
  <dcterms:modified xsi:type="dcterms:W3CDTF">2013-08-14T15:23:17Z</dcterms:modified>
</cp:coreProperties>
</file>