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86" r:id="rId3"/>
    <p:sldId id="292" r:id="rId4"/>
    <p:sldId id="302" r:id="rId5"/>
    <p:sldId id="303" r:id="rId6"/>
    <p:sldId id="304" r:id="rId7"/>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8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660"/>
  </p:normalViewPr>
  <p:slideViewPr>
    <p:cSldViewPr snapToGrid="0" snapToObjects="1">
      <p:cViewPr varScale="1">
        <p:scale>
          <a:sx n="67" d="100"/>
          <a:sy n="67" d="100"/>
        </p:scale>
        <p:origin x="111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4"/>
          </a:xfrm>
          <a:prstGeom prst="rect">
            <a:avLst/>
          </a:prstGeom>
        </p:spPr>
        <p:txBody>
          <a:bodyPr vert="horz" lIns="94221" tIns="47111" rIns="94221" bIns="47111" rtlCol="0"/>
          <a:lstStyle>
            <a:lvl1pPr algn="r">
              <a:defRPr sz="1200"/>
            </a:lvl1pPr>
          </a:lstStyle>
          <a:p>
            <a:fld id="{A92FA3EB-B4E0-4788-9268-6D67392398FA}" type="datetimeFigureOut">
              <a:rPr lang="en-US" smtClean="0"/>
              <a:t>3/14/2022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1" tIns="47111" rIns="94221" bIns="471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4221" tIns="47111" rIns="94221" bIns="47111" rtlCol="0" anchor="b"/>
          <a:lstStyle>
            <a:lvl1pPr algn="r">
              <a:defRPr sz="1200"/>
            </a:lvl1pPr>
          </a:lstStyle>
          <a:p>
            <a:fld id="{958E491D-6ADA-4336-98E3-B9866518ADEA}" type="slidenum">
              <a:rPr lang="en-US" smtClean="0"/>
              <a:t>‹#›</a:t>
            </a:fld>
            <a:endParaRPr lang="en-US" dirty="0"/>
          </a:p>
        </p:txBody>
      </p:sp>
    </p:spTree>
    <p:extLst>
      <p:ext uri="{BB962C8B-B14F-4D97-AF65-F5344CB8AC3E}">
        <p14:creationId xmlns:p14="http://schemas.microsoft.com/office/powerpoint/2010/main" val="2054946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ctr">
              <a:defRPr sz="3200">
                <a:latin typeface="Trebuchet MS" panose="020B0603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latin typeface="Trebuchet MS" panose="020B0603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56409" y="460933"/>
            <a:ext cx="3232410" cy="672085"/>
          </a:xfrm>
          <a:prstGeom prst="rect">
            <a:avLst/>
          </a:prstGeom>
        </p:spPr>
      </p:pic>
    </p:spTree>
    <p:extLst>
      <p:ext uri="{BB962C8B-B14F-4D97-AF65-F5344CB8AC3E}">
        <p14:creationId xmlns:p14="http://schemas.microsoft.com/office/powerpoint/2010/main" val="26644849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68" y="274638"/>
            <a:ext cx="8229600" cy="412656"/>
          </a:xfrm>
        </p:spPr>
        <p:txBody>
          <a:bodyPr anchor="t" anchorCtr="0">
            <a:noAutofit/>
          </a:bodyPr>
          <a:lstStyle>
            <a:lvl1pPr algn="l">
              <a:defRPr sz="2400">
                <a:latin typeface="Trebuchet MS" panose="020B0603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0013"/>
            <a:ext cx="8229600" cy="5035236"/>
          </a:xfrm>
        </p:spPr>
        <p:txBody>
          <a:bodyPr/>
          <a:lstStyle>
            <a:lvl1pPr>
              <a:defRPr sz="1800">
                <a:latin typeface="Trebuchet MS" panose="020B0603020202020204" pitchFamily="34" charset="0"/>
              </a:defRPr>
            </a:lvl1pPr>
            <a:lvl2pPr>
              <a:defRPr sz="1600">
                <a:latin typeface="Trebuchet MS" panose="020B0603020202020204" pitchFamily="34" charset="0"/>
              </a:defRPr>
            </a:lvl2pPr>
            <a:lvl3pPr>
              <a:defRPr sz="1400">
                <a:latin typeface="Trebuchet MS" panose="020B0603020202020204" pitchFamily="34" charset="0"/>
              </a:defRPr>
            </a:lvl3pPr>
            <a:lvl4pPr>
              <a:defRPr sz="1200">
                <a:latin typeface="Trebuchet MS" panose="020B0603020202020204" pitchFamily="34" charset="0"/>
              </a:defRPr>
            </a:lvl4pPr>
            <a:lvl5pPr>
              <a:defRPr sz="1000">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07449" y="6361973"/>
            <a:ext cx="1385319" cy="288037"/>
          </a:xfrm>
          <a:prstGeom prst="rect">
            <a:avLst/>
          </a:prstGeom>
        </p:spPr>
      </p:pic>
    </p:spTree>
    <p:extLst>
      <p:ext uri="{BB962C8B-B14F-4D97-AF65-F5344CB8AC3E}">
        <p14:creationId xmlns:p14="http://schemas.microsoft.com/office/powerpoint/2010/main" val="38602105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Autofit/>
          </a:bodyPr>
          <a:lstStyle>
            <a:lvl1pPr algn="l">
              <a:defRPr sz="2400">
                <a:latin typeface="Trebuchet MS" panose="020B0603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143000"/>
            <a:ext cx="4038600" cy="5068824"/>
          </a:xfrm>
        </p:spPr>
        <p:txBody>
          <a:bodyPr/>
          <a:lstStyle>
            <a:lvl1pPr>
              <a:defRPr sz="1800">
                <a:latin typeface="Trebuchet MS" panose="020B0603020202020204" pitchFamily="34" charset="0"/>
              </a:defRPr>
            </a:lvl1pPr>
            <a:lvl2pPr>
              <a:defRPr sz="1600">
                <a:latin typeface="Trebuchet MS" panose="020B0603020202020204" pitchFamily="34" charset="0"/>
              </a:defRPr>
            </a:lvl2pPr>
            <a:lvl3pPr>
              <a:defRPr sz="1400">
                <a:latin typeface="Trebuchet MS" panose="020B0603020202020204" pitchFamily="34" charset="0"/>
              </a:defRPr>
            </a:lvl3pPr>
            <a:lvl4pPr>
              <a:defRPr sz="1200">
                <a:latin typeface="Trebuchet MS" panose="020B0603020202020204" pitchFamily="34" charset="0"/>
              </a:defRPr>
            </a:lvl4pPr>
            <a:lvl5pPr>
              <a:defRPr sz="1000">
                <a:latin typeface="Trebuchet MS" panose="020B0603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07449" y="6361973"/>
            <a:ext cx="1385319" cy="288037"/>
          </a:xfrm>
          <a:prstGeom prst="rect">
            <a:avLst/>
          </a:prstGeom>
        </p:spPr>
      </p:pic>
      <p:sp>
        <p:nvSpPr>
          <p:cNvPr id="14" name="Content Placeholder 2"/>
          <p:cNvSpPr>
            <a:spLocks noGrp="1"/>
          </p:cNvSpPr>
          <p:nvPr>
            <p:ph sz="half" idx="13"/>
          </p:nvPr>
        </p:nvSpPr>
        <p:spPr>
          <a:xfrm>
            <a:off x="4657344" y="1143000"/>
            <a:ext cx="4038600" cy="5068824"/>
          </a:xfrm>
        </p:spPr>
        <p:txBody>
          <a:bodyPr/>
          <a:lstStyle>
            <a:lvl1pPr>
              <a:defRPr sz="1800">
                <a:latin typeface="Trebuchet MS" panose="020B0603020202020204" pitchFamily="34" charset="0"/>
              </a:defRPr>
            </a:lvl1pPr>
            <a:lvl2pPr>
              <a:defRPr sz="1600">
                <a:latin typeface="Trebuchet MS" panose="020B0603020202020204" pitchFamily="34" charset="0"/>
              </a:defRPr>
            </a:lvl2pPr>
            <a:lvl3pPr>
              <a:defRPr sz="1400">
                <a:latin typeface="Trebuchet MS" panose="020B0603020202020204" pitchFamily="34" charset="0"/>
              </a:defRPr>
            </a:lvl3pPr>
            <a:lvl4pPr>
              <a:defRPr sz="1200">
                <a:latin typeface="Trebuchet MS" panose="020B0603020202020204" pitchFamily="34" charset="0"/>
              </a:defRPr>
            </a:lvl4pPr>
            <a:lvl5pPr>
              <a:defRPr sz="1000">
                <a:latin typeface="Trebuchet MS" panose="020B0603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48990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412656"/>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140000"/>
            <a:ext cx="8229600" cy="5075529"/>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307449" y="6361973"/>
            <a:ext cx="1385319" cy="288037"/>
          </a:xfrm>
          <a:prstGeom prst="rect">
            <a:avLst/>
          </a:prstGeom>
        </p:spPr>
      </p:pic>
    </p:spTree>
    <p:extLst>
      <p:ext uri="{BB962C8B-B14F-4D97-AF65-F5344CB8AC3E}">
        <p14:creationId xmlns:p14="http://schemas.microsoft.com/office/powerpoint/2010/main" val="2357144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iming>
    <p:tnLst>
      <p:par>
        <p:cTn id="1" dur="indefinite" restart="never" nodeType="tmRoot"/>
      </p:par>
    </p:tnLst>
  </p:timing>
  <p:hf hdr="0" ftr="0" dt="0"/>
  <p:txStyles>
    <p:titleStyle>
      <a:lvl1pPr algn="l" defTabSz="457200" rtl="0" eaLnBrk="1" latinLnBrk="0" hangingPunct="1">
        <a:spcBef>
          <a:spcPct val="0"/>
        </a:spcBef>
        <a:buNone/>
        <a:defRPr sz="2400" kern="1200">
          <a:solidFill>
            <a:schemeClr val="tx1"/>
          </a:solidFill>
          <a:latin typeface="Trebuchet MS" panose="020B0603020202020204" pitchFamily="34" charset="0"/>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Trebuchet MS" panose="020B0603020202020204" pitchFamily="34" charset="0"/>
          <a:ea typeface="+mn-ea"/>
          <a:cs typeface="+mn-cs"/>
        </a:defRPr>
      </a:lvl1pPr>
      <a:lvl2pPr marL="742950" indent="-285750" algn="l" defTabSz="457200" rtl="0" eaLnBrk="1" latinLnBrk="0" hangingPunct="1">
        <a:spcBef>
          <a:spcPct val="20000"/>
        </a:spcBef>
        <a:buFont typeface="Arial"/>
        <a:buChar char="–"/>
        <a:defRPr sz="1800" kern="1200">
          <a:solidFill>
            <a:schemeClr val="tx1"/>
          </a:solidFill>
          <a:latin typeface="Trebuchet MS" panose="020B0603020202020204" pitchFamily="34" charset="0"/>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Trebuchet MS" panose="020B0603020202020204" pitchFamily="34" charset="0"/>
          <a:ea typeface="+mn-ea"/>
          <a:cs typeface="+mn-cs"/>
        </a:defRPr>
      </a:lvl3pPr>
      <a:lvl4pPr marL="1600200" indent="-228600" algn="l" defTabSz="457200" rtl="0" eaLnBrk="1" latinLnBrk="0" hangingPunct="1">
        <a:spcBef>
          <a:spcPct val="20000"/>
        </a:spcBef>
        <a:buFont typeface="Arial"/>
        <a:buChar char="–"/>
        <a:defRPr sz="1400" kern="1200">
          <a:solidFill>
            <a:schemeClr val="tx1"/>
          </a:solidFill>
          <a:latin typeface="Trebuchet MS" panose="020B0603020202020204" pitchFamily="34" charset="0"/>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Trebuchet MS" panose="020B0603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Bauer Energy Experiential Learning Program</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March, 2022</a:t>
            </a:r>
            <a:endParaRPr lang="en-US" dirty="0"/>
          </a:p>
        </p:txBody>
      </p:sp>
    </p:spTree>
    <p:extLst>
      <p:ext uri="{BB962C8B-B14F-4D97-AF65-F5344CB8AC3E}">
        <p14:creationId xmlns:p14="http://schemas.microsoft.com/office/powerpoint/2010/main" val="1694176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Experiential Learning Projects Completed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59421837"/>
              </p:ext>
            </p:extLst>
          </p:nvPr>
        </p:nvGraphicFramePr>
        <p:xfrm>
          <a:off x="457168" y="938762"/>
          <a:ext cx="8096655" cy="4856480"/>
        </p:xfrm>
        <a:graphic>
          <a:graphicData uri="http://schemas.openxmlformats.org/drawingml/2006/table">
            <a:tbl>
              <a:tblPr firstRow="1" bandRow="1">
                <a:tableStyleId>{5C22544A-7EE6-4342-B048-85BDC9FD1C3A}</a:tableStyleId>
              </a:tblPr>
              <a:tblGrid>
                <a:gridCol w="4734129"/>
                <a:gridCol w="1923878"/>
                <a:gridCol w="1438648"/>
              </a:tblGrid>
              <a:tr h="370840">
                <a:tc>
                  <a:txBody>
                    <a:bodyPr/>
                    <a:lstStyle/>
                    <a:p>
                      <a:r>
                        <a:rPr lang="en-US" sz="1800" dirty="0" smtClean="0"/>
                        <a:t>Project</a:t>
                      </a:r>
                      <a:endParaRPr lang="en-US" sz="1800" dirty="0"/>
                    </a:p>
                  </a:txBody>
                  <a:tcPr/>
                </a:tc>
                <a:tc>
                  <a:txBody>
                    <a:bodyPr/>
                    <a:lstStyle/>
                    <a:p>
                      <a:r>
                        <a:rPr lang="en-US" sz="1800" dirty="0" smtClean="0"/>
                        <a:t>Client/Sponsor</a:t>
                      </a:r>
                      <a:endParaRPr lang="en-US" sz="1800" dirty="0"/>
                    </a:p>
                  </a:txBody>
                  <a:tcPr/>
                </a:tc>
                <a:tc>
                  <a:txBody>
                    <a:bodyPr/>
                    <a:lstStyle/>
                    <a:p>
                      <a:r>
                        <a:rPr lang="en-US" sz="1800" dirty="0" smtClean="0"/>
                        <a:t>Timing</a:t>
                      </a:r>
                      <a:endParaRPr lang="en-US" sz="1800" dirty="0"/>
                    </a:p>
                  </a:txBody>
                  <a:tcPr/>
                </a:tc>
              </a:tr>
              <a:tr h="370840">
                <a:tc>
                  <a:txBody>
                    <a:bodyPr/>
                    <a:lstStyle/>
                    <a:p>
                      <a:r>
                        <a:rPr lang="en-US" sz="1800" dirty="0" smtClean="0"/>
                        <a:t>Innovation and Marketing and Contracting </a:t>
                      </a:r>
                      <a:endParaRPr lang="en-US" sz="1800" dirty="0"/>
                    </a:p>
                  </a:txBody>
                  <a:tcPr/>
                </a:tc>
                <a:tc>
                  <a:txBody>
                    <a:bodyPr/>
                    <a:lstStyle/>
                    <a:p>
                      <a:r>
                        <a:rPr lang="en-US" sz="1800" dirty="0" smtClean="0"/>
                        <a:t>Oilfield Services Company</a:t>
                      </a:r>
                      <a:endParaRPr lang="en-US" sz="1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Fall 2018</a:t>
                      </a:r>
                    </a:p>
                    <a:p>
                      <a:endParaRPr lang="en-US" sz="1800" dirty="0"/>
                    </a:p>
                  </a:txBody>
                  <a:tcPr/>
                </a:tc>
              </a:tr>
              <a:tr h="370840">
                <a:tc>
                  <a:txBody>
                    <a:bodyPr/>
                    <a:lstStyle/>
                    <a:p>
                      <a:r>
                        <a:rPr lang="en-US" sz="1800" dirty="0" smtClean="0"/>
                        <a:t>Renewables in Houston and Potential Impact</a:t>
                      </a:r>
                      <a:r>
                        <a:rPr lang="en-US" sz="1800" baseline="0" dirty="0" smtClean="0"/>
                        <a:t> on</a:t>
                      </a:r>
                      <a:r>
                        <a:rPr lang="en-US" sz="1800" dirty="0" smtClean="0"/>
                        <a:t> Job Growth and Economic Development </a:t>
                      </a:r>
                      <a:endParaRPr lang="en-US" sz="1800" dirty="0"/>
                    </a:p>
                  </a:txBody>
                  <a:tcPr/>
                </a:tc>
                <a:tc>
                  <a:txBody>
                    <a:bodyPr/>
                    <a:lstStyle/>
                    <a:p>
                      <a:r>
                        <a:rPr lang="en-US" sz="1800" dirty="0" smtClean="0"/>
                        <a:t>Non-Profit</a:t>
                      </a:r>
                      <a:endParaRPr lang="en-US" sz="1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Fall 2018</a:t>
                      </a:r>
                    </a:p>
                    <a:p>
                      <a:endParaRPr lang="en-US" sz="180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Data Driven Applications in O&amp;G and Potential Impact</a:t>
                      </a:r>
                      <a:r>
                        <a:rPr lang="en-US" sz="1800" baseline="0" dirty="0" smtClean="0"/>
                        <a:t> on</a:t>
                      </a:r>
                      <a:r>
                        <a:rPr lang="en-US" sz="1800" dirty="0" smtClean="0"/>
                        <a:t> Job Growth and Economic Development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Non-Profit</a:t>
                      </a:r>
                    </a:p>
                    <a:p>
                      <a:endParaRPr lang="en-US" sz="18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Fall 2018</a:t>
                      </a:r>
                    </a:p>
                    <a:p>
                      <a:endParaRPr lang="en-US" sz="1800" b="1" dirty="0"/>
                    </a:p>
                  </a:txBody>
                  <a:tcPr/>
                </a:tc>
              </a:tr>
              <a:tr h="370840">
                <a:tc>
                  <a:txBody>
                    <a:bodyPr/>
                    <a:lstStyle/>
                    <a:p>
                      <a:r>
                        <a:rPr lang="en-US" sz="1800" dirty="0" smtClean="0"/>
                        <a:t>Feasibility of Solar Facilities on UH Campus (Retrofitting Existing Structures)</a:t>
                      </a:r>
                      <a:endParaRPr lang="en-US" sz="1800" dirty="0"/>
                    </a:p>
                  </a:txBody>
                  <a:tcPr/>
                </a:tc>
                <a:tc>
                  <a:txBody>
                    <a:bodyPr/>
                    <a:lstStyle/>
                    <a:p>
                      <a:r>
                        <a:rPr lang="en-US" sz="1800" dirty="0" smtClean="0"/>
                        <a:t>UH Office of Sustainability</a:t>
                      </a:r>
                      <a:endParaRPr lang="en-US" sz="1800" dirty="0"/>
                    </a:p>
                  </a:txBody>
                  <a:tcPr/>
                </a:tc>
                <a:tc>
                  <a:txBody>
                    <a:bodyPr/>
                    <a:lstStyle/>
                    <a:p>
                      <a:r>
                        <a:rPr lang="en-US" sz="1800" dirty="0" smtClean="0"/>
                        <a:t>Spring 2019</a:t>
                      </a:r>
                      <a:endParaRPr lang="en-US" sz="180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Feasibility of Solar Facilities on UH Campus (Future Structures)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UH Office of Sustainability</a:t>
                      </a:r>
                    </a:p>
                  </a:txBody>
                  <a:tcPr/>
                </a:tc>
                <a:tc>
                  <a:txBody>
                    <a:bodyPr/>
                    <a:lstStyle/>
                    <a:p>
                      <a:r>
                        <a:rPr lang="en-US" sz="1800" dirty="0" smtClean="0"/>
                        <a:t>Fall 2019</a:t>
                      </a:r>
                      <a:endParaRPr lang="en-US" sz="180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Low Carbon Energy Scenarios for Houston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Non-Profit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Spring 2020</a:t>
                      </a:r>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Climate Change and Sustainability Activities in Upstream Oil &amp; Gas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Upstream Oil and Gas Company</a:t>
                      </a:r>
                    </a:p>
                  </a:txBody>
                  <a:tcPr/>
                </a:tc>
                <a:tc>
                  <a:txBody>
                    <a:bodyPr/>
                    <a:lstStyle/>
                    <a:p>
                      <a:r>
                        <a:rPr lang="en-US" sz="1800" dirty="0" smtClean="0"/>
                        <a:t>Spring 2020</a:t>
                      </a:r>
                      <a:endParaRPr lang="en-US" sz="1800" dirty="0"/>
                    </a:p>
                  </a:txBody>
                  <a:tcPr/>
                </a:tc>
              </a:tr>
            </a:tbl>
          </a:graphicData>
        </a:graphic>
      </p:graphicFrame>
    </p:spTree>
    <p:extLst>
      <p:ext uri="{BB962C8B-B14F-4D97-AF65-F5344CB8AC3E}">
        <p14:creationId xmlns:p14="http://schemas.microsoft.com/office/powerpoint/2010/main" val="1033653691"/>
      </p:ext>
    </p:extLst>
  </p:cSld>
  <p:clrMapOvr>
    <a:masterClrMapping/>
  </p:clrMapOvr>
  <mc:AlternateContent xmlns:mc="http://schemas.openxmlformats.org/markup-compatibility/2006" xmlns:p14="http://schemas.microsoft.com/office/powerpoint/2010/main">
    <mc:Choice Requires="p14">
      <p:transition spd="slow" p14:dur="2000" advTm="20435"/>
    </mc:Choice>
    <mc:Fallback xmlns="">
      <p:transition spd="slow" advTm="2043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68" y="217486"/>
            <a:ext cx="8229600" cy="412656"/>
          </a:xfrm>
        </p:spPr>
        <p:txBody>
          <a:bodyPr/>
          <a:lstStyle/>
          <a:p>
            <a:r>
              <a:rPr lang="en-US" dirty="0" smtClean="0"/>
              <a:t>Experiential Learning Projects Completed (cont.)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97957500"/>
              </p:ext>
            </p:extLst>
          </p:nvPr>
        </p:nvGraphicFramePr>
        <p:xfrm>
          <a:off x="457168" y="684964"/>
          <a:ext cx="8415371" cy="5582920"/>
        </p:xfrm>
        <a:graphic>
          <a:graphicData uri="http://schemas.openxmlformats.org/drawingml/2006/table">
            <a:tbl>
              <a:tblPr firstRow="1" bandRow="1">
                <a:tableStyleId>{5C22544A-7EE6-4342-B048-85BDC9FD1C3A}</a:tableStyleId>
              </a:tblPr>
              <a:tblGrid>
                <a:gridCol w="4529170"/>
                <a:gridCol w="1828801"/>
                <a:gridCol w="2057400"/>
              </a:tblGrid>
              <a:tr h="370840">
                <a:tc>
                  <a:txBody>
                    <a:bodyPr/>
                    <a:lstStyle/>
                    <a:p>
                      <a:r>
                        <a:rPr lang="en-US" sz="1800" dirty="0" smtClean="0"/>
                        <a:t>Project</a:t>
                      </a:r>
                      <a:endParaRPr lang="en-US" sz="1800" dirty="0"/>
                    </a:p>
                  </a:txBody>
                  <a:tcPr/>
                </a:tc>
                <a:tc>
                  <a:txBody>
                    <a:bodyPr/>
                    <a:lstStyle/>
                    <a:p>
                      <a:r>
                        <a:rPr lang="en-US" sz="1800" dirty="0" smtClean="0"/>
                        <a:t>Client/Sponsor</a:t>
                      </a:r>
                      <a:endParaRPr lang="en-US" sz="1800" dirty="0"/>
                    </a:p>
                  </a:txBody>
                  <a:tcPr/>
                </a:tc>
                <a:tc>
                  <a:txBody>
                    <a:bodyPr/>
                    <a:lstStyle/>
                    <a:p>
                      <a:r>
                        <a:rPr lang="en-US" sz="1800" dirty="0" smtClean="0"/>
                        <a:t>Timing</a:t>
                      </a:r>
                      <a:endParaRPr lang="en-US" sz="1800" dirty="0"/>
                    </a:p>
                  </a:txBody>
                  <a:tcPr/>
                </a:tc>
              </a:tr>
              <a:tr h="370840">
                <a:tc>
                  <a:txBody>
                    <a:bodyPr/>
                    <a:lstStyle/>
                    <a:p>
                      <a:r>
                        <a:rPr lang="en-US" sz="1800" b="0" i="0" kern="1200" dirty="0" smtClean="0">
                          <a:solidFill>
                            <a:schemeClr val="dk1"/>
                          </a:solidFill>
                          <a:latin typeface="+mn-lt"/>
                          <a:ea typeface="+mn-ea"/>
                          <a:cs typeface="+mn-cs"/>
                        </a:rPr>
                        <a:t>Houston as the Low Carbon Energy Capital</a:t>
                      </a:r>
                      <a:r>
                        <a:rPr lang="en-US" sz="1800" b="0" i="0" kern="1200" baseline="0" dirty="0" smtClean="0">
                          <a:solidFill>
                            <a:schemeClr val="dk1"/>
                          </a:solidFill>
                          <a:latin typeface="+mn-lt"/>
                          <a:ea typeface="+mn-ea"/>
                          <a:cs typeface="+mn-cs"/>
                        </a:rPr>
                        <a:t> (Four Initiatives Covering Carbon Capture Use and Storage, Hydrogen Economy, Low Carbon Electricity Grid, Circular Plastics Economy)</a:t>
                      </a:r>
                      <a:endParaRPr lang="en-US" sz="1800" b="0" i="0" kern="1200" dirty="0" smtClean="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GEMI, UH Energy, Center</a:t>
                      </a:r>
                      <a:r>
                        <a:rPr lang="en-US" sz="1800" i="0" baseline="0" dirty="0" smtClean="0"/>
                        <a:t> for Houston’s Future</a:t>
                      </a:r>
                      <a:endParaRPr lang="en-US" sz="1800" i="0" dirty="0" smtClean="0"/>
                    </a:p>
                  </a:txBody>
                  <a:tcPr/>
                </a:tc>
                <a:tc>
                  <a:txBody>
                    <a:bodyPr/>
                    <a:lstStyle/>
                    <a:p>
                      <a:r>
                        <a:rPr lang="en-US" sz="1800" i="0" dirty="0" smtClean="0"/>
                        <a:t>Summer/Fall 2020</a:t>
                      </a:r>
                      <a:endParaRPr lang="en-US" sz="1800" i="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Comprehensive economic, environmental, safety, and community evaluation of a new pipeline technology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Start-up Company</a:t>
                      </a:r>
                    </a:p>
                  </a:txBody>
                  <a:tcPr/>
                </a:tc>
                <a:tc>
                  <a:txBody>
                    <a:bodyPr/>
                    <a:lstStyle/>
                    <a:p>
                      <a:r>
                        <a:rPr lang="en-US" sz="1800" i="0" dirty="0" smtClean="0"/>
                        <a:t>Spring 2021</a:t>
                      </a:r>
                      <a:endParaRPr lang="en-US" sz="1800" i="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Options to achieve ESG certification for a new business in upstream oil and gas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Start-up Company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i="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Spring 2021</a:t>
                      </a:r>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Case Competition -  C</a:t>
                      </a:r>
                      <a:r>
                        <a:rPr lang="en-US" dirty="0" smtClean="0"/>
                        <a:t>hallenge was about making the company’s Permian Basin oil and gas business more sustainable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baseline="0" dirty="0" smtClean="0"/>
                        <a:t>Upstream Oil and Gas Company</a:t>
                      </a:r>
                      <a:endParaRPr lang="en-US" sz="1800" i="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Spring 2021</a:t>
                      </a:r>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smtClean="0"/>
                        <a:t>Research Support for Implementation of University of Houston Strategic Plan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UH Provost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Spring 2021 +</a:t>
                      </a:r>
                    </a:p>
                  </a:txBody>
                  <a:tcPr/>
                </a:tc>
              </a:tr>
              <a:tr h="370840">
                <a:tc>
                  <a:txBody>
                    <a:bodyPr/>
                    <a:lstStyle/>
                    <a:p>
                      <a:r>
                        <a:rPr lang="en-US" sz="1800" b="0" i="0" kern="1200" dirty="0" smtClean="0">
                          <a:solidFill>
                            <a:schemeClr val="dk1"/>
                          </a:solidFill>
                          <a:latin typeface="+mn-lt"/>
                          <a:ea typeface="+mn-ea"/>
                          <a:cs typeface="+mn-cs"/>
                        </a:rPr>
                        <a:t>Evaluation of Biofuels Venture</a:t>
                      </a:r>
                      <a:r>
                        <a:rPr lang="en-US" sz="1800" b="0" i="0" kern="1200" baseline="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Investment Options</a:t>
                      </a:r>
                      <a:endParaRPr lang="en-US" sz="1800" b="0" i="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Private Equity Company</a:t>
                      </a:r>
                    </a:p>
                  </a:txBody>
                  <a:tcPr/>
                </a:tc>
                <a:tc>
                  <a:txBody>
                    <a:bodyPr/>
                    <a:lstStyle/>
                    <a:p>
                      <a:r>
                        <a:rPr lang="en-US" sz="1800" i="0" dirty="0" smtClean="0"/>
                        <a:t>Fall 2021</a:t>
                      </a:r>
                      <a:endParaRPr lang="en-US" sz="1800" i="0" dirty="0"/>
                    </a:p>
                  </a:txBody>
                  <a:tcPr/>
                </a:tc>
              </a:tr>
            </a:tbl>
          </a:graphicData>
        </a:graphic>
      </p:graphicFrame>
    </p:spTree>
    <p:extLst>
      <p:ext uri="{BB962C8B-B14F-4D97-AF65-F5344CB8AC3E}">
        <p14:creationId xmlns:p14="http://schemas.microsoft.com/office/powerpoint/2010/main" val="407372615"/>
      </p:ext>
    </p:extLst>
  </p:cSld>
  <p:clrMapOvr>
    <a:masterClrMapping/>
  </p:clrMapOvr>
  <mc:AlternateContent xmlns:mc="http://schemas.openxmlformats.org/markup-compatibility/2006" xmlns:p14="http://schemas.microsoft.com/office/powerpoint/2010/main">
    <mc:Choice Requires="p14">
      <p:transition spd="slow" p14:dur="2000" advTm="20835"/>
    </mc:Choice>
    <mc:Fallback xmlns="">
      <p:transition spd="slow" advTm="2083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Experiential Learning Projects Underway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28798808"/>
              </p:ext>
            </p:extLst>
          </p:nvPr>
        </p:nvGraphicFramePr>
        <p:xfrm>
          <a:off x="457168" y="856416"/>
          <a:ext cx="8096657" cy="4759960"/>
        </p:xfrm>
        <a:graphic>
          <a:graphicData uri="http://schemas.openxmlformats.org/drawingml/2006/table">
            <a:tbl>
              <a:tblPr firstRow="1" bandRow="1">
                <a:tableStyleId>{5C22544A-7EE6-4342-B048-85BDC9FD1C3A}</a:tableStyleId>
              </a:tblPr>
              <a:tblGrid>
                <a:gridCol w="4157695"/>
                <a:gridCol w="2444146"/>
                <a:gridCol w="1494816"/>
              </a:tblGrid>
              <a:tr h="370840">
                <a:tc>
                  <a:txBody>
                    <a:bodyPr/>
                    <a:lstStyle/>
                    <a:p>
                      <a:r>
                        <a:rPr lang="en-US" sz="1800" dirty="0" smtClean="0"/>
                        <a:t>Project</a:t>
                      </a:r>
                      <a:endParaRPr lang="en-US" sz="1800" dirty="0"/>
                    </a:p>
                  </a:txBody>
                  <a:tcPr/>
                </a:tc>
                <a:tc>
                  <a:txBody>
                    <a:bodyPr/>
                    <a:lstStyle/>
                    <a:p>
                      <a:r>
                        <a:rPr lang="en-US" sz="1800" dirty="0" smtClean="0"/>
                        <a:t>Client/Sponsor</a:t>
                      </a:r>
                      <a:endParaRPr lang="en-US" sz="1800" dirty="0"/>
                    </a:p>
                  </a:txBody>
                  <a:tcPr/>
                </a:tc>
                <a:tc>
                  <a:txBody>
                    <a:bodyPr/>
                    <a:lstStyle/>
                    <a:p>
                      <a:r>
                        <a:rPr lang="en-US" sz="1800" dirty="0" smtClean="0"/>
                        <a:t>Timing</a:t>
                      </a:r>
                      <a:endParaRPr lang="en-US" sz="1800" dirty="0"/>
                    </a:p>
                  </a:txBody>
                  <a:tcPr/>
                </a:tc>
              </a:tr>
              <a:tr h="370840">
                <a:tc>
                  <a:txBody>
                    <a:bodyPr/>
                    <a:lstStyle/>
                    <a:p>
                      <a:r>
                        <a:rPr lang="en-US" sz="1800" kern="1200" dirty="0" smtClean="0">
                          <a:solidFill>
                            <a:schemeClr val="dk1"/>
                          </a:solidFill>
                          <a:latin typeface="+mn-lt"/>
                          <a:ea typeface="+mn-ea"/>
                          <a:cs typeface="+mn-cs"/>
                        </a:rPr>
                        <a:t>Climate Risks to Fossil Fuel Power Generation Assets </a:t>
                      </a:r>
                      <a:endParaRPr lang="en-US" sz="18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Houston Advanced Research Center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Fall 2021</a:t>
                      </a:r>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New Markets in Renewable Energy and Other High Growth Industries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Electro-mechanical equipment company </a:t>
                      </a:r>
                      <a:endParaRPr lang="en-US" sz="1800" i="0" dirty="0" smtClean="0"/>
                    </a:p>
                  </a:txBody>
                  <a:tcPr/>
                </a:tc>
                <a:tc>
                  <a:txBody>
                    <a:bodyPr/>
                    <a:lstStyle/>
                    <a:p>
                      <a:r>
                        <a:rPr lang="en-US" sz="1800" i="0" dirty="0" smtClean="0"/>
                        <a:t>Spring 2022</a:t>
                      </a:r>
                      <a:endParaRPr lang="en-US" sz="1800" i="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Product Total Cost of Ownership and Environmental Footprint Study </a:t>
                      </a:r>
                      <a:endParaRPr lang="en-US" sz="1800" b="1" kern="1200" dirty="0" smtClean="0">
                        <a:solidFill>
                          <a:schemeClr val="dk1"/>
                        </a:solidFill>
                        <a:effectLst/>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Oilfield</a:t>
                      </a:r>
                      <a:r>
                        <a:rPr lang="en-US" sz="1800" i="0" baseline="0" dirty="0" smtClean="0"/>
                        <a:t> product company</a:t>
                      </a:r>
                      <a:endParaRPr lang="en-US" sz="1800" i="0" dirty="0" smtClean="0"/>
                    </a:p>
                  </a:txBody>
                  <a:tcPr/>
                </a:tc>
                <a:tc>
                  <a:txBody>
                    <a:bodyPr/>
                    <a:lstStyle/>
                    <a:p>
                      <a:r>
                        <a:rPr lang="en-US" sz="1800" i="0" dirty="0" smtClean="0"/>
                        <a:t>Spring 2022</a:t>
                      </a:r>
                      <a:endParaRPr lang="en-US" sz="1800" i="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New Sustainable Energy Markets  for an Online Commodity Trading Platform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Commercial software</a:t>
                      </a:r>
                      <a:r>
                        <a:rPr lang="en-US" sz="1800" i="0" baseline="0" dirty="0" smtClean="0"/>
                        <a:t> company</a:t>
                      </a:r>
                      <a:endParaRPr lang="en-US" sz="1800" i="0" dirty="0" smtClean="0"/>
                    </a:p>
                  </a:txBody>
                  <a:tcPr/>
                </a:tc>
                <a:tc>
                  <a:txBody>
                    <a:bodyPr/>
                    <a:lstStyle/>
                    <a:p>
                      <a:r>
                        <a:rPr lang="en-US" sz="1800" i="0" dirty="0" smtClean="0"/>
                        <a:t>Spring</a:t>
                      </a:r>
                      <a:r>
                        <a:rPr lang="en-US" sz="1800" i="0" baseline="0" dirty="0" smtClean="0"/>
                        <a:t> 2022</a:t>
                      </a:r>
                      <a:endParaRPr lang="en-US" sz="1800" i="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Semester-long</a:t>
                      </a:r>
                      <a:r>
                        <a:rPr lang="en-US" sz="1800" kern="1200" baseline="0" dirty="0" smtClean="0">
                          <a:solidFill>
                            <a:schemeClr val="dk1"/>
                          </a:solidFill>
                          <a:effectLst/>
                          <a:latin typeface="+mn-lt"/>
                          <a:ea typeface="+mn-ea"/>
                          <a:cs typeface="+mn-cs"/>
                        </a:rPr>
                        <a:t> c</a:t>
                      </a:r>
                      <a:r>
                        <a:rPr lang="en-US" sz="1800" kern="1200" dirty="0" smtClean="0">
                          <a:solidFill>
                            <a:schemeClr val="dk1"/>
                          </a:solidFill>
                          <a:effectLst/>
                          <a:latin typeface="+mn-lt"/>
                          <a:ea typeface="+mn-ea"/>
                          <a:cs typeface="+mn-cs"/>
                        </a:rPr>
                        <a:t>ase competition – Reducing carbon footprint</a:t>
                      </a:r>
                      <a:r>
                        <a:rPr lang="en-US" sz="1800" kern="1200" baseline="0" dirty="0" smtClean="0">
                          <a:solidFill>
                            <a:schemeClr val="dk1"/>
                          </a:solidFill>
                          <a:effectLst/>
                          <a:latin typeface="+mn-lt"/>
                          <a:ea typeface="+mn-ea"/>
                          <a:cs typeface="+mn-cs"/>
                        </a:rPr>
                        <a:t> of</a:t>
                      </a:r>
                      <a:r>
                        <a:rPr lang="en-US" sz="1800" kern="1200" dirty="0" smtClean="0">
                          <a:solidFill>
                            <a:schemeClr val="dk1"/>
                          </a:solidFill>
                          <a:effectLst/>
                          <a:latin typeface="+mn-lt"/>
                          <a:ea typeface="+mn-ea"/>
                          <a:cs typeface="+mn-cs"/>
                        </a:rPr>
                        <a:t> Permian Basin upstream operations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Upstream Oi</a:t>
                      </a:r>
                      <a:r>
                        <a:rPr lang="en-US" sz="1800" i="0" baseline="0" dirty="0" smtClean="0"/>
                        <a:t>l and Gas company</a:t>
                      </a:r>
                      <a:endParaRPr lang="en-US" sz="1800" i="0" dirty="0" smtClean="0"/>
                    </a:p>
                  </a:txBody>
                  <a:tcPr/>
                </a:tc>
                <a:tc>
                  <a:txBody>
                    <a:bodyPr/>
                    <a:lstStyle/>
                    <a:p>
                      <a:r>
                        <a:rPr lang="en-US" sz="1800" i="0" dirty="0" smtClean="0"/>
                        <a:t>Spring 2022</a:t>
                      </a:r>
                      <a:endParaRPr lang="en-US" sz="1800" i="0" dirty="0"/>
                    </a:p>
                  </a:txBody>
                  <a:tcPr/>
                </a:tc>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Semester-long  entrepreneurship challenge – Utilization of captured GHGs (CH4 and CO2)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smtClean="0"/>
                        <a:t>International Supermajor</a:t>
                      </a:r>
                    </a:p>
                  </a:txBody>
                  <a:tcPr/>
                </a:tc>
                <a:tc>
                  <a:txBody>
                    <a:bodyPr/>
                    <a:lstStyle/>
                    <a:p>
                      <a:r>
                        <a:rPr lang="en-US" sz="1800" i="0" dirty="0" smtClean="0"/>
                        <a:t>Spring 2022</a:t>
                      </a:r>
                      <a:endParaRPr lang="en-US" sz="1800" i="0" dirty="0"/>
                    </a:p>
                  </a:txBody>
                  <a:tcPr/>
                </a:tc>
              </a:tr>
            </a:tbl>
          </a:graphicData>
        </a:graphic>
      </p:graphicFrame>
    </p:spTree>
    <p:extLst>
      <p:ext uri="{BB962C8B-B14F-4D97-AF65-F5344CB8AC3E}">
        <p14:creationId xmlns:p14="http://schemas.microsoft.com/office/powerpoint/2010/main" val="4194544740"/>
      </p:ext>
    </p:extLst>
  </p:cSld>
  <p:clrMapOvr>
    <a:masterClrMapping/>
  </p:clrMapOvr>
  <mc:AlternateContent xmlns:mc="http://schemas.openxmlformats.org/markup-compatibility/2006" xmlns:p14="http://schemas.microsoft.com/office/powerpoint/2010/main">
    <mc:Choice Requires="p14">
      <p:transition spd="slow" p14:dur="2000" advTm="20835"/>
    </mc:Choice>
    <mc:Fallback xmlns="">
      <p:transition spd="slow" advTm="20835"/>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Project Scope</a:t>
            </a:r>
            <a:endParaRPr lang="en-US" dirty="0"/>
          </a:p>
        </p:txBody>
      </p:sp>
      <p:sp>
        <p:nvSpPr>
          <p:cNvPr id="3" name="Content Placeholder 2"/>
          <p:cNvSpPr>
            <a:spLocks noGrp="1"/>
          </p:cNvSpPr>
          <p:nvPr>
            <p:ph idx="1"/>
          </p:nvPr>
        </p:nvSpPr>
        <p:spPr/>
        <p:txBody>
          <a:bodyPr/>
          <a:lstStyle/>
          <a:p>
            <a:pPr marL="0" indent="0">
              <a:buNone/>
            </a:pPr>
            <a:r>
              <a:rPr lang="en-US" sz="1400" b="1" dirty="0" smtClean="0"/>
              <a:t>Topic - Electrification </a:t>
            </a:r>
            <a:r>
              <a:rPr lang="en-US" sz="1400" b="1" dirty="0"/>
              <a:t>of US Exploration and Production Operations </a:t>
            </a:r>
          </a:p>
          <a:p>
            <a:pPr marL="0" indent="0">
              <a:buNone/>
            </a:pPr>
            <a:r>
              <a:rPr lang="en-US" sz="1400" dirty="0"/>
              <a:t> </a:t>
            </a:r>
          </a:p>
          <a:p>
            <a:r>
              <a:rPr lang="en-US" sz="1400" dirty="0"/>
              <a:t>The world requires a more sustainable energy system that can provide modern, affordable, and reliable energy to a growing global population while reducing energy-related greenhouse gas emissions, air pollution and other environmental impacts. US oil and gas operators are aiming to make the industry more sustainable with growing focus on reducing the carbon footprint of the upstream value chain. One approach is to increase electrification of operations currently using diesel or natural gas as fuel.  </a:t>
            </a:r>
            <a:endParaRPr lang="en-US" sz="1400" dirty="0" smtClean="0"/>
          </a:p>
          <a:p>
            <a:r>
              <a:rPr lang="en-US" sz="1400" dirty="0" smtClean="0"/>
              <a:t>Teams </a:t>
            </a:r>
            <a:r>
              <a:rPr lang="en-US" sz="1400" dirty="0"/>
              <a:t>will address the following for the Permian basin, one of the largest US oil and gas production basins: </a:t>
            </a:r>
          </a:p>
          <a:p>
            <a:pPr lvl="1"/>
            <a:r>
              <a:rPr lang="en-US" sz="1400" dirty="0" smtClean="0"/>
              <a:t>Estimate </a:t>
            </a:r>
            <a:r>
              <a:rPr lang="en-US" sz="1400" dirty="0"/>
              <a:t>the current energy consumption and fuel sources for the upstream value chain (drilling, completion, and production operations) in the Permian Basin.</a:t>
            </a:r>
          </a:p>
          <a:p>
            <a:pPr lvl="1"/>
            <a:r>
              <a:rPr lang="en-US" sz="1400" dirty="0"/>
              <a:t>Identify the electrification options for each phase of the upstream value chain (for both operators and service providers) and document barriers for increased electrification.</a:t>
            </a:r>
          </a:p>
          <a:p>
            <a:pPr lvl="1"/>
            <a:r>
              <a:rPr lang="en-US" sz="1400" dirty="0"/>
              <a:t>Estimate the aggregate increase in electricity load that would result from scenarios that would electrify 50% and 100% of upstream operations.</a:t>
            </a:r>
          </a:p>
          <a:p>
            <a:pPr lvl="1"/>
            <a:r>
              <a:rPr lang="en-US" sz="1400" dirty="0"/>
              <a:t>Assess the associated capital requirements by industry and where would the capital come from?</a:t>
            </a:r>
          </a:p>
          <a:p>
            <a:pPr lvl="1"/>
            <a:r>
              <a:rPr lang="en-US" sz="1400" dirty="0"/>
              <a:t>Compare the projected aggregate increase in electricity demand to the current capacity plans (by generation mix) of ERCOT in the Permian region</a:t>
            </a:r>
          </a:p>
          <a:p>
            <a:pPr lvl="1"/>
            <a:r>
              <a:rPr lang="en-US" sz="1400" dirty="0"/>
              <a:t>Assess the current level of electricity-based services and the plans of key suppliers</a:t>
            </a:r>
          </a:p>
          <a:p>
            <a:endParaRPr lang="en-US" sz="1400" dirty="0"/>
          </a:p>
        </p:txBody>
      </p:sp>
    </p:spTree>
    <p:extLst>
      <p:ext uri="{BB962C8B-B14F-4D97-AF65-F5344CB8AC3E}">
        <p14:creationId xmlns:p14="http://schemas.microsoft.com/office/powerpoint/2010/main" val="197109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Project </a:t>
            </a:r>
            <a:r>
              <a:rPr lang="en-US" dirty="0" smtClean="0"/>
              <a:t>Scope (continued)</a:t>
            </a:r>
            <a:endParaRPr lang="en-US" dirty="0"/>
          </a:p>
        </p:txBody>
      </p:sp>
      <p:sp>
        <p:nvSpPr>
          <p:cNvPr id="3" name="Content Placeholder 2"/>
          <p:cNvSpPr>
            <a:spLocks noGrp="1"/>
          </p:cNvSpPr>
          <p:nvPr>
            <p:ph idx="1"/>
          </p:nvPr>
        </p:nvSpPr>
        <p:spPr/>
        <p:txBody>
          <a:bodyPr/>
          <a:lstStyle/>
          <a:p>
            <a:pPr marL="0" indent="0">
              <a:spcBef>
                <a:spcPts val="0"/>
              </a:spcBef>
              <a:buNone/>
            </a:pPr>
            <a:r>
              <a:rPr lang="en-US" sz="1400" b="1" dirty="0"/>
              <a:t>Format</a:t>
            </a:r>
            <a:endParaRPr lang="en-US" sz="1400" dirty="0"/>
          </a:p>
          <a:p>
            <a:pPr lvl="0">
              <a:spcBef>
                <a:spcPts val="0"/>
              </a:spcBef>
            </a:pPr>
            <a:r>
              <a:rPr lang="en-US" sz="1400" dirty="0" smtClean="0"/>
              <a:t>Three </a:t>
            </a:r>
            <a:r>
              <a:rPr lang="en-US" sz="1400" dirty="0"/>
              <a:t>teams of 3-4 students each, mix of Bauer graduate and undergraduate </a:t>
            </a:r>
            <a:endParaRPr lang="en-US" sz="1400" dirty="0" smtClean="0"/>
          </a:p>
          <a:p>
            <a:pPr lvl="0">
              <a:spcBef>
                <a:spcPts val="0"/>
              </a:spcBef>
            </a:pPr>
            <a:r>
              <a:rPr lang="en-US" sz="1400" dirty="0" smtClean="0"/>
              <a:t>Greg </a:t>
            </a:r>
            <a:r>
              <a:rPr lang="en-US" sz="1400" dirty="0"/>
              <a:t>Bean, Executive Director of GEMI, will be the faculty advisor who guides students on the research and deliverables</a:t>
            </a:r>
          </a:p>
          <a:p>
            <a:pPr lvl="0">
              <a:spcBef>
                <a:spcPts val="0"/>
              </a:spcBef>
            </a:pPr>
            <a:r>
              <a:rPr lang="en-US" sz="1400" dirty="0"/>
              <a:t>Student work to be based on publicly available </a:t>
            </a:r>
            <a:r>
              <a:rPr lang="en-US" sz="1400" dirty="0" smtClean="0"/>
              <a:t>information with most </a:t>
            </a:r>
            <a:r>
              <a:rPr lang="en-US" sz="1400" dirty="0"/>
              <a:t>able to be done remotely with occasional </a:t>
            </a:r>
            <a:r>
              <a:rPr lang="en-US" sz="1400" dirty="0" smtClean="0"/>
              <a:t>virtual or in-person team </a:t>
            </a:r>
            <a:r>
              <a:rPr lang="en-US" sz="1400" dirty="0"/>
              <a:t>meetings as necessary</a:t>
            </a:r>
          </a:p>
          <a:p>
            <a:pPr marL="0" indent="0">
              <a:spcBef>
                <a:spcPts val="0"/>
              </a:spcBef>
              <a:buNone/>
            </a:pPr>
            <a:r>
              <a:rPr lang="en-US" sz="1400" dirty="0"/>
              <a:t> </a:t>
            </a:r>
          </a:p>
          <a:p>
            <a:pPr marL="0" indent="0">
              <a:spcBef>
                <a:spcPts val="0"/>
              </a:spcBef>
              <a:buNone/>
            </a:pPr>
            <a:r>
              <a:rPr lang="en-US" sz="1400" b="1" dirty="0"/>
              <a:t>Timing</a:t>
            </a:r>
            <a:endParaRPr lang="en-US" sz="1400" dirty="0"/>
          </a:p>
          <a:p>
            <a:pPr lvl="0">
              <a:spcBef>
                <a:spcPts val="0"/>
              </a:spcBef>
            </a:pPr>
            <a:r>
              <a:rPr lang="en-US" sz="1400" dirty="0"/>
              <a:t>Applications due by end of day on January </a:t>
            </a:r>
            <a:r>
              <a:rPr lang="en-US" sz="1400" dirty="0" smtClean="0"/>
              <a:t>31, kickoff </a:t>
            </a:r>
            <a:r>
              <a:rPr lang="en-US" sz="1400" dirty="0"/>
              <a:t>in first half of February </a:t>
            </a:r>
            <a:r>
              <a:rPr lang="en-US" sz="1400" dirty="0" smtClean="0"/>
              <a:t>2022, and final presentations </a:t>
            </a:r>
            <a:r>
              <a:rPr lang="en-US" sz="1400" dirty="0"/>
              <a:t>immediately after Spring </a:t>
            </a:r>
            <a:r>
              <a:rPr lang="en-US" sz="1400" dirty="0" smtClean="0"/>
              <a:t>Semester final </a:t>
            </a:r>
            <a:r>
              <a:rPr lang="en-US" sz="1400" dirty="0"/>
              <a:t>exams (week of  May 16, 2022)</a:t>
            </a:r>
          </a:p>
          <a:p>
            <a:pPr marL="0" indent="0">
              <a:spcBef>
                <a:spcPts val="0"/>
              </a:spcBef>
              <a:buNone/>
            </a:pPr>
            <a:r>
              <a:rPr lang="en-US" sz="1400" dirty="0"/>
              <a:t> </a:t>
            </a:r>
          </a:p>
          <a:p>
            <a:pPr marL="0" indent="0">
              <a:spcBef>
                <a:spcPts val="0"/>
              </a:spcBef>
              <a:buNone/>
            </a:pPr>
            <a:r>
              <a:rPr lang="en-US" sz="1400" b="1" dirty="0"/>
              <a:t>Deliverables</a:t>
            </a:r>
            <a:endParaRPr lang="en-US" sz="1400" dirty="0"/>
          </a:p>
          <a:p>
            <a:pPr lvl="0">
              <a:spcBef>
                <a:spcPts val="0"/>
              </a:spcBef>
            </a:pPr>
            <a:r>
              <a:rPr lang="en-US" sz="1400" dirty="0"/>
              <a:t>A one-page executive summary (written in prose style format) delivered 3 days before final presentation</a:t>
            </a:r>
          </a:p>
          <a:p>
            <a:pPr lvl="0">
              <a:spcBef>
                <a:spcPts val="0"/>
              </a:spcBef>
            </a:pPr>
            <a:r>
              <a:rPr lang="en-US" sz="1400" dirty="0"/>
              <a:t>30 minute presentation (10-12 slides plus appendix) on research findings and recommendations at </a:t>
            </a:r>
            <a:r>
              <a:rPr lang="en-US" sz="1400" dirty="0" smtClean="0"/>
              <a:t>client’s office </a:t>
            </a:r>
            <a:endParaRPr lang="en-US" sz="1400" dirty="0"/>
          </a:p>
          <a:p>
            <a:pPr marL="0" indent="0">
              <a:spcBef>
                <a:spcPts val="0"/>
              </a:spcBef>
              <a:buNone/>
            </a:pPr>
            <a:r>
              <a:rPr lang="en-US" sz="1400" b="1" dirty="0"/>
              <a:t> </a:t>
            </a:r>
            <a:endParaRPr lang="en-US" sz="1400" dirty="0"/>
          </a:p>
          <a:p>
            <a:pPr marL="0" indent="0">
              <a:spcBef>
                <a:spcPts val="0"/>
              </a:spcBef>
              <a:buNone/>
            </a:pPr>
            <a:r>
              <a:rPr lang="en-US" sz="1400" b="1" dirty="0" smtClean="0"/>
              <a:t>Client </a:t>
            </a:r>
            <a:r>
              <a:rPr lang="en-US" sz="1400" b="1" dirty="0"/>
              <a:t>Role</a:t>
            </a:r>
            <a:endParaRPr lang="en-US" sz="1400" dirty="0"/>
          </a:p>
          <a:p>
            <a:pPr lvl="0">
              <a:spcBef>
                <a:spcPts val="0"/>
              </a:spcBef>
            </a:pPr>
            <a:r>
              <a:rPr lang="en-US" sz="1400" dirty="0"/>
              <a:t>Provide research topic and scope</a:t>
            </a:r>
          </a:p>
          <a:p>
            <a:pPr lvl="0">
              <a:spcBef>
                <a:spcPts val="0"/>
              </a:spcBef>
            </a:pPr>
            <a:r>
              <a:rPr lang="en-US" sz="1400" dirty="0"/>
              <a:t>Attend kickoff </a:t>
            </a:r>
            <a:r>
              <a:rPr lang="en-US" sz="1400" dirty="0" smtClean="0"/>
              <a:t>meeting and provide company  overview thoughts </a:t>
            </a:r>
            <a:r>
              <a:rPr lang="en-US" sz="1400" dirty="0"/>
              <a:t>on topic and areas for investigation</a:t>
            </a:r>
          </a:p>
          <a:p>
            <a:pPr lvl="0">
              <a:spcBef>
                <a:spcPts val="0"/>
              </a:spcBef>
            </a:pPr>
            <a:r>
              <a:rPr lang="en-US" sz="1400" dirty="0"/>
              <a:t>Meets with teams </a:t>
            </a:r>
            <a:r>
              <a:rPr lang="en-US" sz="1400" dirty="0" smtClean="0"/>
              <a:t>virtually every two weeks via </a:t>
            </a:r>
            <a:r>
              <a:rPr lang="en-US" sz="1400" dirty="0"/>
              <a:t>conference calls to answer questions</a:t>
            </a:r>
          </a:p>
          <a:p>
            <a:pPr lvl="0">
              <a:spcBef>
                <a:spcPts val="0"/>
              </a:spcBef>
            </a:pPr>
            <a:r>
              <a:rPr lang="en-US" sz="1400" dirty="0"/>
              <a:t>Provide venue and audience for final presentation</a:t>
            </a:r>
          </a:p>
          <a:p>
            <a:pPr lvl="0">
              <a:spcBef>
                <a:spcPts val="0"/>
              </a:spcBef>
            </a:pPr>
            <a:r>
              <a:rPr lang="en-US" sz="1400" dirty="0"/>
              <a:t>Contribution of $</a:t>
            </a:r>
            <a:r>
              <a:rPr lang="en-US" sz="1400" dirty="0" smtClean="0"/>
              <a:t>10000</a:t>
            </a:r>
            <a:endParaRPr lang="en-US" sz="1400" dirty="0"/>
          </a:p>
          <a:p>
            <a:pPr>
              <a:spcBef>
                <a:spcPts val="0"/>
              </a:spcBef>
            </a:pPr>
            <a:endParaRPr lang="en-US" sz="1400" dirty="0"/>
          </a:p>
        </p:txBody>
      </p:sp>
    </p:spTree>
    <p:extLst>
      <p:ext uri="{BB962C8B-B14F-4D97-AF65-F5344CB8AC3E}">
        <p14:creationId xmlns:p14="http://schemas.microsoft.com/office/powerpoint/2010/main" val="3234947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9417</TotalTime>
  <Words>434</Words>
  <Application>Microsoft Office PowerPoint</Application>
  <PresentationFormat>On-screen Show (4:3)</PresentationFormat>
  <Paragraphs>101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Trebuchet MS</vt:lpstr>
      <vt:lpstr>Office Theme</vt:lpstr>
      <vt:lpstr>Bauer Energy Experiential Learning Program </vt:lpstr>
      <vt:lpstr>Experiential Learning Projects Completed</vt:lpstr>
      <vt:lpstr>Experiential Learning Projects Completed (cont.)</vt:lpstr>
      <vt:lpstr>Experiential Learning Projects Underway</vt:lpstr>
      <vt:lpstr>Sample Project Scope</vt:lpstr>
      <vt:lpstr>Sample Project Scope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Default</dc:creator>
  <cp:lastModifiedBy>Bean, Gregory S</cp:lastModifiedBy>
  <cp:revision>305</cp:revision>
  <cp:lastPrinted>2020-04-20T20:43:57Z</cp:lastPrinted>
  <dcterms:created xsi:type="dcterms:W3CDTF">2014-03-25T18:01:38Z</dcterms:created>
  <dcterms:modified xsi:type="dcterms:W3CDTF">2022-03-14T15:16:22Z</dcterms:modified>
</cp:coreProperties>
</file>