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63CBD-CA0E-41D9-8BB4-650925BA6BD6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D0091-3EE8-4C89-84FF-7DAA63E816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8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828800"/>
            <a:ext cx="53340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505200"/>
            <a:ext cx="5334000" cy="14478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UHCougar.jpg"/>
          <p:cNvPicPr>
            <a:picLocks noChangeAspect="1"/>
          </p:cNvPicPr>
          <p:nvPr/>
        </p:nvPicPr>
        <p:blipFill>
          <a:blip r:embed="rId2" cstate="print"/>
          <a:srcRect l="48438" t="10417" r="12774"/>
          <a:stretch>
            <a:fillRect/>
          </a:stretch>
        </p:blipFill>
        <p:spPr>
          <a:xfrm>
            <a:off x="0" y="1581150"/>
            <a:ext cx="2133600" cy="36957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9144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2578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HBauer-primary.jpg"/>
          <p:cNvPicPr>
            <a:picLocks noChangeAspect="1"/>
          </p:cNvPicPr>
          <p:nvPr/>
        </p:nvPicPr>
        <p:blipFill>
          <a:blip r:embed="rId3" cstate="print"/>
          <a:srcRect t="11876" b="16865"/>
          <a:stretch>
            <a:fillRect/>
          </a:stretch>
        </p:blipFill>
        <p:spPr>
          <a:xfrm>
            <a:off x="6242304" y="5257801"/>
            <a:ext cx="2901696" cy="10641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SAP - </a:t>
            </a:r>
            <a:fld id="{BD4F6238-B951-481D-B977-3CED29F55C4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42" t="2181" r="17084" b="6058"/>
          <a:stretch>
            <a:fillRect/>
          </a:stretch>
        </p:blipFill>
        <p:spPr bwMode="auto">
          <a:xfrm>
            <a:off x="0" y="0"/>
            <a:ext cx="5505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F6238-B951-481D-B977-3CED29F55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SAP Accounting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Income Statement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836" t="16247" r="7827" b="43809"/>
          <a:stretch>
            <a:fillRect/>
          </a:stretch>
        </p:blipFill>
        <p:spPr bwMode="auto">
          <a:xfrm rot="60000">
            <a:off x="1600200" y="990600"/>
            <a:ext cx="5943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731838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bg1"/>
                </a:solidFill>
              </a:rPr>
              <a:t>Principal Elements of Capital &amp; Surplus</a:t>
            </a:r>
            <a:endParaRPr lang="en-US" sz="3900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259" t="19018" r="7130" b="58582"/>
          <a:stretch>
            <a:fillRect/>
          </a:stretch>
        </p:blipFill>
        <p:spPr bwMode="auto">
          <a:xfrm>
            <a:off x="266700" y="1371600"/>
            <a:ext cx="861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Schedules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1198" y="1737360"/>
          <a:ext cx="8704202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9455"/>
                <a:gridCol w="67147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Schedule</a:t>
                      </a:r>
                      <a:r>
                        <a:rPr lang="en-US" sz="3000" baseline="0" dirty="0" smtClean="0"/>
                        <a:t> D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- Details of investment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Schedule</a:t>
                      </a:r>
                      <a:r>
                        <a:rPr lang="en-US" sz="3000" baseline="0" dirty="0" smtClean="0"/>
                        <a:t> F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- Reinsurance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Schedule</a:t>
                      </a:r>
                      <a:r>
                        <a:rPr lang="en-US" sz="3000" baseline="0" dirty="0" smtClean="0"/>
                        <a:t> P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- Loss development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- Provides information to analyze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- Loss reserve levels and loss development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aseline="0" dirty="0" smtClean="0"/>
                        <a:t> - Accident year basis for 10 years</a:t>
                      </a:r>
                      <a:endParaRPr lang="en-US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Statutory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Insurers produce financial statement prescribed by NAIC</a:t>
            </a:r>
          </a:p>
          <a:p>
            <a:r>
              <a:rPr lang="en-US" dirty="0" smtClean="0"/>
              <a:t>Filed with insurance department of regulators</a:t>
            </a:r>
          </a:p>
          <a:p>
            <a:r>
              <a:rPr lang="en-US" dirty="0" smtClean="0"/>
              <a:t>Based on Statutory Accounting Principles</a:t>
            </a:r>
          </a:p>
          <a:p>
            <a:r>
              <a:rPr lang="en-US" dirty="0" smtClean="0"/>
              <a:t>More conservative than GAAP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Policyholders’ Surplus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Assets = Liabilities + Policyholders’ Surplus</a:t>
            </a:r>
          </a:p>
          <a:p>
            <a:r>
              <a:rPr lang="en-US" dirty="0" smtClean="0"/>
              <a:t>P/H Surplus similar to shareholder or owners equity</a:t>
            </a:r>
          </a:p>
          <a:p>
            <a:r>
              <a:rPr lang="en-US" dirty="0" smtClean="0"/>
              <a:t>Valuation of assets and liabilities directly affect its policyholders surplus</a:t>
            </a:r>
          </a:p>
          <a:p>
            <a:r>
              <a:rPr lang="en-US" dirty="0" smtClean="0"/>
              <a:t>Emphasis on valuation is liquidation</a:t>
            </a:r>
          </a:p>
          <a:p>
            <a:r>
              <a:rPr lang="en-US" dirty="0" smtClean="0"/>
              <a:t>Policyholders surplus provides a custom insurance insurer can meet its obligations</a:t>
            </a:r>
          </a:p>
          <a:p>
            <a:r>
              <a:rPr lang="en-US" dirty="0" smtClean="0"/>
              <a:t>High quality liquid assets and conservative policyholder liabilities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Revenue recognized when service provided, service provided over policy term</a:t>
            </a:r>
          </a:p>
          <a:p>
            <a:r>
              <a:rPr lang="en-US" dirty="0" smtClean="0"/>
              <a:t>Losses and loss adjustment expense recognized when they occur</a:t>
            </a:r>
          </a:p>
          <a:p>
            <a:r>
              <a:rPr lang="en-US" dirty="0" smtClean="0"/>
              <a:t>Policy acquisition cost recognized when policy issued and matching occurs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SAP Compared With GAAP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Objective – GAAP treats absences as a going concern; SAP is primarily focused on solvency</a:t>
            </a:r>
          </a:p>
          <a:p>
            <a:r>
              <a:rPr lang="en-US" dirty="0" smtClean="0"/>
              <a:t>Non-admitted and admitted assets</a:t>
            </a:r>
          </a:p>
          <a:p>
            <a:pPr lvl="1"/>
            <a:r>
              <a:rPr lang="en-US" dirty="0" smtClean="0"/>
              <a:t>SAP – assets not liquid are nonadmitted</a:t>
            </a:r>
          </a:p>
          <a:p>
            <a:pPr lvl="2"/>
            <a:r>
              <a:rPr lang="en-US" dirty="0" smtClean="0"/>
              <a:t>Furniture, equipment, supplies</a:t>
            </a:r>
          </a:p>
          <a:p>
            <a:pPr lvl="1"/>
            <a:r>
              <a:rPr lang="en-US" dirty="0" smtClean="0"/>
              <a:t>GAAP – a variety of admitted assets</a:t>
            </a:r>
          </a:p>
          <a:p>
            <a:r>
              <a:rPr lang="en-US" dirty="0" smtClean="0"/>
              <a:t>Bond Investments</a:t>
            </a:r>
          </a:p>
          <a:p>
            <a:pPr lvl="1"/>
            <a:r>
              <a:rPr lang="en-US" dirty="0" smtClean="0"/>
              <a:t>SAP – valued at an adjusted cost called amortized costs amortized over life of bond shielding value</a:t>
            </a:r>
          </a:p>
          <a:p>
            <a:pPr lvl="1"/>
            <a:r>
              <a:rPr lang="en-US" dirty="0" smtClean="0"/>
              <a:t>GAAP – available for sale or trading and reported at market value</a:t>
            </a:r>
          </a:p>
          <a:p>
            <a:r>
              <a:rPr lang="en-US" dirty="0" smtClean="0"/>
              <a:t>Helps prevent large fluctuations in surplus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GAAP vs. SAP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Premium Balances</a:t>
            </a:r>
          </a:p>
          <a:p>
            <a:pPr lvl="1"/>
            <a:r>
              <a:rPr lang="en-US" dirty="0" smtClean="0"/>
              <a:t>If over 90 days, non admitted</a:t>
            </a:r>
          </a:p>
          <a:p>
            <a:r>
              <a:rPr lang="en-US" dirty="0" smtClean="0"/>
              <a:t>Reinsurance Recoverable</a:t>
            </a:r>
          </a:p>
          <a:p>
            <a:pPr lvl="1"/>
            <a:r>
              <a:rPr lang="en-US" dirty="0" smtClean="0"/>
              <a:t>Netted against loss and impaired losses</a:t>
            </a:r>
          </a:p>
          <a:p>
            <a:r>
              <a:rPr lang="en-US" dirty="0" smtClean="0"/>
              <a:t>Provision for Reinsurance</a:t>
            </a:r>
          </a:p>
          <a:p>
            <a:pPr lvl="1"/>
            <a:r>
              <a:rPr lang="en-US" dirty="0" smtClean="0"/>
              <a:t>Creates liability for overdue reinsurance recoverable and any recoverable from unauthorized reinsurers</a:t>
            </a:r>
          </a:p>
          <a:p>
            <a:r>
              <a:rPr lang="en-US" dirty="0" smtClean="0"/>
              <a:t>Policy Acquisition Costs</a:t>
            </a:r>
          </a:p>
          <a:p>
            <a:pPr lvl="1"/>
            <a:r>
              <a:rPr lang="en-US" dirty="0" smtClean="0"/>
              <a:t>Insurers required to recognize full amount of acquisition costs at inception</a:t>
            </a:r>
          </a:p>
          <a:p>
            <a:pPr lvl="1"/>
            <a:r>
              <a:rPr lang="en-US" dirty="0" smtClean="0"/>
              <a:t>Goal would capitalize</a:t>
            </a:r>
          </a:p>
          <a:p>
            <a:r>
              <a:rPr lang="en-US" dirty="0" smtClean="0"/>
              <a:t>Reporting of S&amp;As</a:t>
            </a:r>
          </a:p>
          <a:p>
            <a:pPr lvl="1"/>
            <a:r>
              <a:rPr lang="en-US" dirty="0" smtClean="0"/>
              <a:t>Must be reported on same basis some not publically traded account only for equity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GAAP vs. SAP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Pension Accounting</a:t>
            </a:r>
          </a:p>
          <a:p>
            <a:pPr lvl="1"/>
            <a:r>
              <a:rPr lang="en-US" dirty="0" smtClean="0"/>
              <a:t>Contributions for </a:t>
            </a:r>
            <a:r>
              <a:rPr lang="en-US" dirty="0" err="1" smtClean="0"/>
              <a:t>nonvested</a:t>
            </a:r>
            <a:r>
              <a:rPr lang="en-US" smtClean="0"/>
              <a:t> </a:t>
            </a:r>
            <a:r>
              <a:rPr lang="en-US" dirty="0" smtClean="0"/>
              <a:t>employers not recognized and not a deductible expense</a:t>
            </a:r>
          </a:p>
          <a:p>
            <a:r>
              <a:rPr lang="en-US" dirty="0" smtClean="0"/>
              <a:t>Statement of Income</a:t>
            </a:r>
          </a:p>
          <a:p>
            <a:pPr lvl="1"/>
            <a:r>
              <a:rPr lang="en-US" dirty="0" smtClean="0"/>
              <a:t>GAAP requires included unrealized appreciation foreign currency translation losses</a:t>
            </a:r>
          </a:p>
          <a:p>
            <a:pPr lvl="1"/>
            <a:r>
              <a:rPr lang="en-US" dirty="0" smtClean="0"/>
              <a:t>SAP does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731838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bg1"/>
                </a:solidFill>
              </a:rPr>
              <a:t>Components of NAIC Annual Statement</a:t>
            </a:r>
            <a:endParaRPr lang="en-US" sz="39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9722" t="18000" r="37500" b="31818"/>
          <a:stretch>
            <a:fillRect/>
          </a:stretch>
        </p:blipFill>
        <p:spPr bwMode="auto">
          <a:xfrm>
            <a:off x="2095500" y="685800"/>
            <a:ext cx="4953000" cy="599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183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Principal Elements of Balance Sheet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130" t="20203" r="19991" b="17503"/>
          <a:stretch>
            <a:fillRect/>
          </a:stretch>
        </p:blipFill>
        <p:spPr bwMode="auto">
          <a:xfrm>
            <a:off x="1752600" y="685800"/>
            <a:ext cx="5638800" cy="613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SAP - </a:t>
            </a:r>
            <a:fld id="{BD4F6238-B951-481D-B977-3CED29F55C4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BAU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NEWBAUER</Template>
  <TotalTime>41</TotalTime>
  <Words>380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NEWBAUER</vt:lpstr>
      <vt:lpstr>SAP Accounting</vt:lpstr>
      <vt:lpstr>Statutory Accounting</vt:lpstr>
      <vt:lpstr>Policyholders’ Surplus</vt:lpstr>
      <vt:lpstr>Recognition</vt:lpstr>
      <vt:lpstr>SAP Compared With GAAP</vt:lpstr>
      <vt:lpstr>GAAP vs. SAP Comparison</vt:lpstr>
      <vt:lpstr>GAAP vs. SAP</vt:lpstr>
      <vt:lpstr>Components of NAIC Annual Statement</vt:lpstr>
      <vt:lpstr>Principal Elements of Balance Sheet</vt:lpstr>
      <vt:lpstr>Income Statement</vt:lpstr>
      <vt:lpstr>Principal Elements of Capital &amp; Surplus</vt:lpstr>
      <vt:lpstr>Other Schedules</vt:lpstr>
    </vt:vector>
  </TitlesOfParts>
  <Company>University of Houston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Acccounting</dc:title>
  <dc:creator>Cougar Asst</dc:creator>
  <cp:lastModifiedBy>htu</cp:lastModifiedBy>
  <cp:revision>7</cp:revision>
  <dcterms:created xsi:type="dcterms:W3CDTF">2011-07-05T15:35:45Z</dcterms:created>
  <dcterms:modified xsi:type="dcterms:W3CDTF">2013-05-28T18:48:32Z</dcterms:modified>
</cp:coreProperties>
</file>