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D7F5B08-51CF-4E41-918D-2B5C4E89726B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EE17B0-1C7C-4505-B7D6-7F044D4ED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8EDD9F4-DE68-499B-93C8-92B258ED147C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C3DC0B-0341-4729-9F53-04FF6B68F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9 - </a:t>
            </a:r>
            <a:fld id="{ED3FF7A8-8C69-4A8A-9BFF-36BB27D0EE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F7A8-8C69-4A8A-9BFF-36BB27D0E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Nine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Actuarial Operations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Ratemaking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of future events uncertain</a:t>
            </a:r>
          </a:p>
          <a:p>
            <a:r>
              <a:rPr lang="en-US" dirty="0" smtClean="0"/>
              <a:t>Estimation of losses</a:t>
            </a:r>
          </a:p>
          <a:p>
            <a:r>
              <a:rPr lang="en-US" dirty="0" smtClean="0"/>
              <a:t>Delays in data collection and use</a:t>
            </a:r>
          </a:p>
          <a:p>
            <a:r>
              <a:rPr lang="en-US" dirty="0" smtClean="0"/>
              <a:t>Change in the cost of claims</a:t>
            </a:r>
          </a:p>
          <a:p>
            <a:r>
              <a:rPr lang="en-US" dirty="0" smtClean="0"/>
              <a:t>Insurer’s projected expenses</a:t>
            </a:r>
          </a:p>
          <a:p>
            <a:r>
              <a:rPr lang="en-US" dirty="0" smtClean="0"/>
              <a:t>Target level of profit and contingencies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Delays in Loss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Delays by insureds in reporting losses to insurers</a:t>
            </a:r>
          </a:p>
          <a:p>
            <a:r>
              <a:rPr lang="en-US" dirty="0" smtClean="0"/>
              <a:t>Time required to analyze data and prepare a rate filing</a:t>
            </a:r>
          </a:p>
          <a:p>
            <a:r>
              <a:rPr lang="en-US" dirty="0" smtClean="0"/>
              <a:t>Delays in obtaining state approval of filed rates</a:t>
            </a:r>
          </a:p>
          <a:p>
            <a:r>
              <a:rPr lang="en-US" dirty="0" smtClean="0"/>
              <a:t>Time required to implement new rates</a:t>
            </a:r>
          </a:p>
          <a:p>
            <a:r>
              <a:rPr lang="en-US" dirty="0" smtClean="0"/>
              <a:t>Time period during which rates are in effect, usually a full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Chronology of a Rate 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282" t="23766" r="12193" b="57910"/>
          <a:stretch>
            <a:fillRect/>
          </a:stretch>
        </p:blipFill>
        <p:spPr bwMode="auto">
          <a:xfrm rot="-60000">
            <a:off x="1028700" y="1676400"/>
            <a:ext cx="7086600" cy="39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Ratemaking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82" t="40407" r="6785" b="20870"/>
          <a:stretch>
            <a:fillRect/>
          </a:stretch>
        </p:blipFill>
        <p:spPr bwMode="auto">
          <a:xfrm>
            <a:off x="1790700" y="1447800"/>
            <a:ext cx="5562600" cy="50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Pure Premium 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09" r="8772" b="9091"/>
          <a:stretch>
            <a:fillRect/>
          </a:stretch>
        </p:blipFill>
        <p:spPr bwMode="auto">
          <a:xfrm>
            <a:off x="1661584" y="1676400"/>
            <a:ext cx="582083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Loss Ratio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Judgment Method</a:t>
            </a:r>
          </a:p>
          <a:p>
            <a:pPr lvl="1"/>
            <a:r>
              <a:rPr lang="en-US" dirty="0" smtClean="0"/>
              <a:t>All based on </a:t>
            </a:r>
            <a:r>
              <a:rPr lang="en-US" dirty="0" smtClean="0"/>
              <a:t>experience of </a:t>
            </a:r>
            <a:r>
              <a:rPr lang="en-US" dirty="0" smtClean="0"/>
              <a:t>underwriter or actuary</a:t>
            </a:r>
          </a:p>
          <a:p>
            <a:pPr lvl="1"/>
            <a:r>
              <a:rPr lang="en-US" dirty="0" smtClean="0"/>
              <a:t>Still need ocean marine, inland marine, aviation, terrorism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1905000"/>
            <a:ext cx="4638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Ratemaking 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Used for creating or revising rates</a:t>
            </a:r>
          </a:p>
          <a:p>
            <a:pPr marL="514350" indent="-514350">
              <a:buAutoNum type="arabicPeriod"/>
            </a:pPr>
            <a:r>
              <a:rPr lang="en-US" dirty="0" smtClean="0"/>
              <a:t>Collect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Adjust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overall indicated rate change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territorial and class relatives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Prepare rate filings and submit to regulatory authorities as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Aggregation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Policy – Year Method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Calendar – Year Method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Accident – Year Method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 – Year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– Year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year statistical period</a:t>
            </a:r>
          </a:p>
          <a:p>
            <a:r>
              <a:rPr lang="en-US" dirty="0" smtClean="0"/>
              <a:t>Only way to match losses, premiums and exposure units for a particular group of policies</a:t>
            </a:r>
          </a:p>
          <a:p>
            <a:r>
              <a:rPr lang="en-US" dirty="0" smtClean="0"/>
              <a:t>Policy year – all policies issued in a given twelve month period</a:t>
            </a:r>
          </a:p>
          <a:p>
            <a:r>
              <a:rPr lang="en-US" dirty="0" smtClean="0"/>
              <a:t>Policy year statistics equal sum of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longer delays in gathering</a:t>
            </a:r>
          </a:p>
          <a:p>
            <a:r>
              <a:rPr lang="en-US" dirty="0" smtClean="0"/>
              <a:t>Involves extra expenses since used only for ratemaking</a:t>
            </a:r>
          </a:p>
          <a:p>
            <a:r>
              <a:rPr lang="en-US" dirty="0" smtClean="0"/>
              <a:t>Can span two calendar years</a:t>
            </a:r>
          </a:p>
          <a:p>
            <a:r>
              <a:rPr lang="en-US" dirty="0" smtClean="0"/>
              <a:t>Some estimate ultimate values</a:t>
            </a:r>
          </a:p>
          <a:p>
            <a:r>
              <a:rPr lang="en-US" dirty="0" smtClean="0"/>
              <a:t>With computers extra cost less significant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Actuarial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an </a:t>
            </a:r>
            <a:r>
              <a:rPr lang="en-US" dirty="0" smtClean="0"/>
              <a:t>actuary? (film)</a:t>
            </a:r>
          </a:p>
          <a:p>
            <a:r>
              <a:rPr lang="en-US" dirty="0" smtClean="0"/>
              <a:t>Actuarial Functions</a:t>
            </a:r>
          </a:p>
          <a:p>
            <a:pPr lvl="1"/>
            <a:r>
              <a:rPr lang="en-US" dirty="0" smtClean="0"/>
              <a:t>Ratemaking</a:t>
            </a:r>
          </a:p>
          <a:p>
            <a:pPr lvl="1"/>
            <a:r>
              <a:rPr lang="en-US" dirty="0" smtClean="0"/>
              <a:t>Estimation of unpaid liabilities – reserves</a:t>
            </a:r>
          </a:p>
          <a:p>
            <a:pPr lvl="1"/>
            <a:r>
              <a:rPr lang="en-US" dirty="0" smtClean="0"/>
              <a:t>Predictive mining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Calendar – Year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Oldest and least accurate method</a:t>
            </a:r>
          </a:p>
          <a:p>
            <a:r>
              <a:rPr lang="en-US" dirty="0" smtClean="0"/>
              <a:t>Statistics available quickly</a:t>
            </a:r>
          </a:p>
          <a:p>
            <a:r>
              <a:rPr lang="en-US" dirty="0" smtClean="0"/>
              <a:t>Little expense involved</a:t>
            </a:r>
          </a:p>
          <a:p>
            <a:r>
              <a:rPr lang="en-US" dirty="0" smtClean="0"/>
              <a:t>Derived from data compiled for accounting purposes</a:t>
            </a:r>
          </a:p>
          <a:p>
            <a:r>
              <a:rPr lang="en-US" dirty="0" smtClean="0"/>
              <a:t>Accounting does not include incurred losses, earned premiums and exposure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Earned Premiums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EP: unearned premium at beginning of year</a:t>
            </a:r>
          </a:p>
          <a:p>
            <a:pPr lvl="1">
              <a:buNone/>
            </a:pPr>
            <a:r>
              <a:rPr lang="en-US" dirty="0" smtClean="0"/>
              <a:t>+ Written premiums for year</a:t>
            </a:r>
          </a:p>
          <a:p>
            <a:pPr lvl="1">
              <a:buNone/>
            </a:pPr>
            <a:r>
              <a:rPr lang="en-US" dirty="0" smtClean="0"/>
              <a:t>– Unearned premiums end of year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Incurred losses: loss reserves at end of year</a:t>
            </a:r>
          </a:p>
          <a:p>
            <a:pPr lvl="1">
              <a:buNone/>
            </a:pPr>
            <a:r>
              <a:rPr lang="en-US" dirty="0" smtClean="0"/>
              <a:t>+ Losses paid during year</a:t>
            </a:r>
          </a:p>
          <a:p>
            <a:pPr lvl="1">
              <a:buNone/>
            </a:pPr>
            <a:r>
              <a:rPr lang="en-US" dirty="0" smtClean="0"/>
              <a:t>– Loss reserves beginning of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Calendar – Year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Inaccuracies substantial with liability insurance due to delays with data of occurrence and when paid</a:t>
            </a:r>
          </a:p>
          <a:p>
            <a:r>
              <a:rPr lang="en-US" dirty="0" smtClean="0"/>
              <a:t>Unlikely for inland marine, auto physical damage</a:t>
            </a:r>
          </a:p>
          <a:p>
            <a:r>
              <a:rPr lang="en-US" dirty="0" smtClean="0"/>
              <a:t>Is lease accurate data collection method</a:t>
            </a:r>
          </a:p>
          <a:p>
            <a:r>
              <a:rPr lang="en-US" dirty="0" smtClean="0"/>
              <a:t>Bulk reserves not typically calculated at class or territorial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Accident – Year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compromise between Policy – Year and Calendar – Year</a:t>
            </a:r>
          </a:p>
          <a:p>
            <a:r>
              <a:rPr lang="en-US" dirty="0" smtClean="0"/>
              <a:t>Earned premiums – same as calendar year</a:t>
            </a:r>
          </a:p>
          <a:p>
            <a:r>
              <a:rPr lang="en-US" dirty="0" smtClean="0"/>
              <a:t>Incurred losses – all losses and claims arising from insured events that occur during period</a:t>
            </a:r>
          </a:p>
          <a:p>
            <a:r>
              <a:rPr lang="en-US" dirty="0" smtClean="0"/>
              <a:t>Open or closed, so long as occurring during period</a:t>
            </a:r>
          </a:p>
          <a:p>
            <a:r>
              <a:rPr lang="en-US" dirty="0" smtClean="0"/>
              <a:t>Does not include changes in reserves for event from earlier periods eliminating source of greatest error in Calendar – Year</a:t>
            </a:r>
          </a:p>
          <a:p>
            <a:r>
              <a:rPr lang="en-US" dirty="0" smtClean="0"/>
              <a:t>Require to be reported in Schedule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Earned premium nor incurred losses tied directly</a:t>
            </a:r>
          </a:p>
          <a:p>
            <a:r>
              <a:rPr lang="en-US" dirty="0" smtClean="0"/>
              <a:t>Are slightly more expensive to compile</a:t>
            </a:r>
          </a:p>
          <a:p>
            <a:r>
              <a:rPr lang="en-US" dirty="0" smtClean="0"/>
              <a:t>Accounting records do not distinguish</a:t>
            </a:r>
          </a:p>
          <a:p>
            <a:r>
              <a:rPr lang="en-US" dirty="0" smtClean="0"/>
              <a:t>Can result in parts of single claim in several years</a:t>
            </a:r>
          </a:p>
          <a:p>
            <a:r>
              <a:rPr lang="en-US" dirty="0" smtClean="0"/>
              <a:t>Non-suitable for long payout – workers compensation and 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– Year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Accident – Year Method but claims are aggregated when claim is reported not when it occurred</a:t>
            </a:r>
          </a:p>
          <a:p>
            <a:r>
              <a:rPr lang="en-US" dirty="0" smtClean="0"/>
              <a:t>Where claims made has same benefits as aggregate year</a:t>
            </a:r>
          </a:p>
          <a:p>
            <a:r>
              <a:rPr lang="en-US" dirty="0" smtClean="0"/>
              <a:t>Many insurers do not write claims made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∴</a:t>
            </a:r>
            <a:r>
              <a:rPr lang="en-US" dirty="0" smtClean="0"/>
              <a:t> Least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Hypothetical Data Aggregated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17547" r="31779" b="14315"/>
          <a:stretch>
            <a:fillRect/>
          </a:stretch>
        </p:blipFill>
        <p:spPr bwMode="auto">
          <a:xfrm rot="5400000">
            <a:off x="2705100" y="-304802"/>
            <a:ext cx="3733801" cy="769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Aggregation Methods Compared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44" t="11277" r="16429" b="16328"/>
          <a:stretch>
            <a:fillRect/>
          </a:stretch>
        </p:blipFill>
        <p:spPr bwMode="auto">
          <a:xfrm rot="16260000">
            <a:off x="2102911" y="373588"/>
            <a:ext cx="4938179" cy="708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Variances by Types of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period</a:t>
            </a:r>
          </a:p>
          <a:p>
            <a:r>
              <a:rPr lang="en-US" dirty="0" smtClean="0"/>
              <a:t>Trending</a:t>
            </a:r>
          </a:p>
          <a:p>
            <a:r>
              <a:rPr lang="en-US" dirty="0" smtClean="0"/>
              <a:t>Large loss limitations</a:t>
            </a:r>
          </a:p>
          <a:p>
            <a:r>
              <a:rPr lang="en-US" dirty="0" smtClean="0"/>
              <a:t>Credibility</a:t>
            </a:r>
          </a:p>
          <a:p>
            <a:r>
              <a:rPr lang="en-US" dirty="0" smtClean="0"/>
              <a:t>Increased limits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Reserves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liability on balance sheet</a:t>
            </a:r>
          </a:p>
          <a:p>
            <a:r>
              <a:rPr lang="en-US" dirty="0" smtClean="0"/>
              <a:t>Represent security that claim will be paid</a:t>
            </a:r>
          </a:p>
          <a:p>
            <a:r>
              <a:rPr lang="en-US" dirty="0" smtClean="0"/>
              <a:t>Depicts actual costs of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Actuarial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Analyzing reinsurance needs to determine the level and concentration of risk the insurer can retain versus the cost of reinsurance</a:t>
            </a:r>
          </a:p>
          <a:p>
            <a:r>
              <a:rPr lang="en-US" dirty="0" smtClean="0"/>
              <a:t>Estimating future cash flows so that assets will be available when claims are to be paid</a:t>
            </a:r>
          </a:p>
          <a:p>
            <a:r>
              <a:rPr lang="en-US" dirty="0" smtClean="0"/>
              <a:t>Assessing corporate risk by testing the adequacy of surplus under potential adverse conditions (catastrophe, sudden change in asset values, soft pricing, and inflation, for example)</a:t>
            </a:r>
          </a:p>
          <a:p>
            <a:r>
              <a:rPr lang="en-US" dirty="0" smtClean="0"/>
              <a:t>Providing financial and statistical information to regulators and applicable statistical agents (with accounting and finance areas)</a:t>
            </a:r>
          </a:p>
          <a:p>
            <a:r>
              <a:rPr lang="en-US" dirty="0" smtClean="0"/>
              <a:t>Participating in corporate planning and budgeting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Loss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Insurers are required by law and good accounting practices to establish reserve for losses</a:t>
            </a:r>
          </a:p>
          <a:p>
            <a:r>
              <a:rPr lang="en-US" dirty="0" smtClean="0"/>
              <a:t>Provide a complete picture of financial status</a:t>
            </a:r>
          </a:p>
          <a:p>
            <a:r>
              <a:rPr lang="en-US" dirty="0" smtClean="0"/>
              <a:t>Liability carried on balance sheet is for future payments – reserves</a:t>
            </a:r>
          </a:p>
          <a:p>
            <a:r>
              <a:rPr lang="en-US" dirty="0" smtClean="0"/>
              <a:t>Actuaries and senior management are responsible</a:t>
            </a:r>
          </a:p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A loss reserve is a liability on an insureds balance sheet for a loss that has occurred, has been reported to the insurer and for which payment will be made in future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Loss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reserves</a:t>
            </a:r>
          </a:p>
          <a:p>
            <a:r>
              <a:rPr lang="en-US" dirty="0" smtClean="0"/>
              <a:t>Bulk </a:t>
            </a:r>
            <a:r>
              <a:rPr lang="en-US" dirty="0" smtClean="0"/>
              <a:t>reserves</a:t>
            </a:r>
          </a:p>
          <a:p>
            <a:r>
              <a:rPr lang="en-US" dirty="0" smtClean="0"/>
              <a:t>IBNR </a:t>
            </a:r>
            <a:r>
              <a:rPr lang="en-US" dirty="0" smtClean="0"/>
              <a:t>– pure IBNR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NAIC requires insurer annual statement</a:t>
            </a:r>
          </a:p>
          <a:p>
            <a:pPr lvl="1"/>
            <a:r>
              <a:rPr lang="en-US" dirty="0" smtClean="0"/>
              <a:t>Must have reserves certified by an actuary or other qualified professional</a:t>
            </a:r>
          </a:p>
          <a:p>
            <a:endParaRPr lang="en-US" dirty="0" smtClean="0"/>
          </a:p>
          <a:p>
            <a:r>
              <a:rPr lang="en-US" dirty="0" smtClean="0"/>
              <a:t>Effect of inaccuracy substantial</a:t>
            </a:r>
          </a:p>
          <a:p>
            <a:pPr lvl="1"/>
            <a:r>
              <a:rPr lang="en-US" dirty="0" smtClean="0"/>
              <a:t>Overestimation impacts financial strength</a:t>
            </a:r>
          </a:p>
          <a:p>
            <a:pPr lvl="1"/>
            <a:r>
              <a:rPr lang="en-US" dirty="0" smtClean="0"/>
              <a:t>Underestimation can lead to insolvency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Loss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</a:p>
          <a:p>
            <a:r>
              <a:rPr lang="en-US" dirty="0" smtClean="0"/>
              <a:t>Expected loss ratio</a:t>
            </a:r>
          </a:p>
          <a:p>
            <a:r>
              <a:rPr lang="en-US" dirty="0" smtClean="0"/>
              <a:t>Loss development</a:t>
            </a:r>
          </a:p>
          <a:p>
            <a:r>
              <a:rPr lang="en-US" dirty="0" err="1" smtClean="0"/>
              <a:t>Bornhuetter-Furguson</a:t>
            </a:r>
            <a:r>
              <a:rPr lang="en-US" dirty="0" smtClean="0"/>
              <a:t> (a combination)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Four Steps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Compile the experience into a loss development triangle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the age-to-age development factors</a:t>
            </a:r>
          </a:p>
          <a:p>
            <a:pPr marL="514350" indent="-514350">
              <a:buAutoNum type="arabicPeriod"/>
            </a:pPr>
            <a:r>
              <a:rPr lang="en-US" dirty="0" smtClean="0"/>
              <a:t>Select the development factors to be used</a:t>
            </a:r>
          </a:p>
          <a:p>
            <a:pPr marL="514350" indent="-514350">
              <a:buAutoNum type="arabicPeriod"/>
            </a:pPr>
            <a:r>
              <a:rPr lang="en-US" dirty="0" smtClean="0"/>
              <a:t>Apply factors to experience to make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Development Triangle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26" t="80814" r="4987" b="10768"/>
          <a:stretch>
            <a:fillRect/>
          </a:stretch>
        </p:blipFill>
        <p:spPr bwMode="auto">
          <a:xfrm>
            <a:off x="1714500" y="9144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7500" t="72363" r="9028" b="14000"/>
          <a:stretch>
            <a:fillRect/>
          </a:stretch>
        </p:blipFill>
        <p:spPr bwMode="auto">
          <a:xfrm rot="10920000">
            <a:off x="1638300" y="2311605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36806" t="14000" r="11111" b="72364"/>
          <a:stretch>
            <a:fillRect/>
          </a:stretch>
        </p:blipFill>
        <p:spPr bwMode="auto">
          <a:xfrm rot="10920000">
            <a:off x="1714500" y="4366346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Development of Loss Payments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118" t="15930" r="11417" b="56096"/>
          <a:stretch>
            <a:fillRect/>
          </a:stretch>
        </p:blipFill>
        <p:spPr bwMode="auto">
          <a:xfrm rot="60000">
            <a:off x="2667000" y="8382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9583" t="57091" r="10417" b="24364"/>
          <a:stretch>
            <a:fillRect/>
          </a:stretch>
        </p:blipFill>
        <p:spPr bwMode="auto">
          <a:xfrm rot="60000">
            <a:off x="2209800" y="3810000"/>
            <a:ext cx="4724400" cy="223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Ultimate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919" t="53487" r="7006" b="31342"/>
          <a:stretch>
            <a:fillRect/>
          </a:stretch>
        </p:blipFill>
        <p:spPr bwMode="auto">
          <a:xfrm rot="10860000">
            <a:off x="393700" y="1676400"/>
            <a:ext cx="835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Developed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26" t="10102" r="32545" b="12960"/>
          <a:stretch>
            <a:fillRect/>
          </a:stretch>
        </p:blipFill>
        <p:spPr bwMode="auto">
          <a:xfrm rot="16200000">
            <a:off x="3162301" y="-486185"/>
            <a:ext cx="2819401" cy="76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Example – Developed Losses &amp; Claims</a:t>
            </a: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44" t="18011" r="33080" b="16328"/>
          <a:stretch>
            <a:fillRect/>
          </a:stretch>
        </p:blipFill>
        <p:spPr bwMode="auto">
          <a:xfrm rot="16200000">
            <a:off x="2164499" y="-107100"/>
            <a:ext cx="4510201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Actuarial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Staff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Consultants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Actuarial operations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of rating </a:t>
            </a:r>
            <a:r>
              <a:rPr lang="en-US" dirty="0" smtClean="0"/>
              <a:t>organizations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Advisory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Ratemaking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rate structure involving insurers to compute while earning a reasonable profit</a:t>
            </a:r>
          </a:p>
          <a:p>
            <a:r>
              <a:rPr lang="en-US" dirty="0" smtClean="0"/>
              <a:t>Rates must cover</a:t>
            </a:r>
          </a:p>
          <a:p>
            <a:pPr lvl="1"/>
            <a:r>
              <a:rPr lang="en-US" dirty="0" smtClean="0"/>
              <a:t>All losses</a:t>
            </a:r>
          </a:p>
          <a:p>
            <a:pPr lvl="1"/>
            <a:r>
              <a:rPr lang="en-US" dirty="0" smtClean="0"/>
              <a:t>All expenses</a:t>
            </a:r>
          </a:p>
          <a:p>
            <a:pPr lvl="1"/>
            <a:r>
              <a:rPr lang="en-US" dirty="0" smtClean="0"/>
              <a:t>An amount for profit and contingencies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Characteristics of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stable – time issue</a:t>
            </a:r>
          </a:p>
          <a:p>
            <a:r>
              <a:rPr lang="en-US" dirty="0" smtClean="0"/>
              <a:t>Be responsive – best possible estimates</a:t>
            </a:r>
          </a:p>
          <a:p>
            <a:r>
              <a:rPr lang="en-US" dirty="0" smtClean="0"/>
              <a:t>Provide for contingencies – a security issue</a:t>
            </a:r>
          </a:p>
          <a:p>
            <a:r>
              <a:rPr lang="en-US" dirty="0" smtClean="0"/>
              <a:t>Promote risk control – lowers rates</a:t>
            </a:r>
          </a:p>
          <a:p>
            <a:r>
              <a:rPr lang="en-US" dirty="0" smtClean="0"/>
              <a:t>Reflect difference in risk exposure</a:t>
            </a:r>
          </a:p>
          <a:p>
            <a:pPr lvl="1"/>
            <a:r>
              <a:rPr lang="en-US" dirty="0" smtClean="0"/>
              <a:t>Rates reflect exposure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amount needed to pay future claims and loss adjustment expenses</a:t>
            </a:r>
          </a:p>
          <a:p>
            <a:endParaRPr lang="en-US" dirty="0" smtClean="0"/>
          </a:p>
          <a:p>
            <a:r>
              <a:rPr lang="en-US" dirty="0" smtClean="0"/>
              <a:t>An amount needed to pay future expenses, such as acquisition expenses</a:t>
            </a:r>
          </a:p>
          <a:p>
            <a:endParaRPr lang="en-US" dirty="0" smtClean="0"/>
          </a:p>
          <a:p>
            <a:r>
              <a:rPr lang="en-US" dirty="0" smtClean="0"/>
              <a:t>An amount for profit and contingencies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Ratemaking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base</a:t>
            </a:r>
          </a:p>
          <a:p>
            <a:r>
              <a:rPr lang="en-US" dirty="0" smtClean="0"/>
              <a:t>Pure premium</a:t>
            </a:r>
          </a:p>
          <a:p>
            <a:r>
              <a:rPr lang="en-US" dirty="0" smtClean="0"/>
              <a:t>Expense provision</a:t>
            </a:r>
          </a:p>
          <a:p>
            <a:r>
              <a:rPr lang="en-US" dirty="0" smtClean="0"/>
              <a:t>LAE</a:t>
            </a:r>
          </a:p>
          <a:p>
            <a:r>
              <a:rPr lang="en-US" dirty="0" smtClean="0"/>
              <a:t>Loading for profit and contingencies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Investment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Functions</a:t>
            </a:r>
          </a:p>
          <a:p>
            <a:pPr lvl="1"/>
            <a:r>
              <a:rPr lang="en-US" dirty="0" smtClean="0"/>
              <a:t>Write policies, collect premium, pay losses</a:t>
            </a:r>
          </a:p>
          <a:p>
            <a:pPr lvl="1"/>
            <a:r>
              <a:rPr lang="en-US" dirty="0" smtClean="0"/>
              <a:t>Remainder underwriting profit</a:t>
            </a:r>
          </a:p>
          <a:p>
            <a:r>
              <a:rPr lang="en-US" dirty="0" smtClean="0"/>
              <a:t>Investments – funds to invest dependent on</a:t>
            </a:r>
          </a:p>
          <a:p>
            <a:pPr lvl="1"/>
            <a:r>
              <a:rPr lang="en-US" dirty="0" smtClean="0"/>
              <a:t>Types of insurance written</a:t>
            </a:r>
          </a:p>
          <a:p>
            <a:pPr lvl="1"/>
            <a:r>
              <a:rPr lang="en-US" dirty="0" smtClean="0"/>
              <a:t>Loss reserves</a:t>
            </a:r>
          </a:p>
          <a:p>
            <a:pPr lvl="1"/>
            <a:r>
              <a:rPr lang="en-US" dirty="0" smtClean="0"/>
              <a:t>Unearned premium reserves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9 - </a:t>
            </a:r>
            <a:fld id="{ED3FF7A8-8C69-4A8A-9BFF-36BB27D0EE6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107</TotalTime>
  <Words>1126</Words>
  <Application>Microsoft Office PowerPoint</Application>
  <PresentationFormat>On-screen Show (4:3)</PresentationFormat>
  <Paragraphs>216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NEWBAUER</vt:lpstr>
      <vt:lpstr>Assignment Nine</vt:lpstr>
      <vt:lpstr>The Actuarial Function</vt:lpstr>
      <vt:lpstr>Other Actuarial Tasks</vt:lpstr>
      <vt:lpstr>Actuarial Services</vt:lpstr>
      <vt:lpstr>Ratemaking Goals</vt:lpstr>
      <vt:lpstr>Ideal Characteristics of Rates</vt:lpstr>
      <vt:lpstr>Rate Components</vt:lpstr>
      <vt:lpstr>Ratemaking Terms</vt:lpstr>
      <vt:lpstr>Investment Income</vt:lpstr>
      <vt:lpstr>Factors Affecting Ratemaking</vt:lpstr>
      <vt:lpstr>Delays in Loss Experience</vt:lpstr>
      <vt:lpstr>Chronology of a Rate Filing</vt:lpstr>
      <vt:lpstr>Ratemaking Method</vt:lpstr>
      <vt:lpstr>Pure Premium Example</vt:lpstr>
      <vt:lpstr>Loss Ratio Method</vt:lpstr>
      <vt:lpstr>Ratemaking Process Overview</vt:lpstr>
      <vt:lpstr>Data Aggregation Methods</vt:lpstr>
      <vt:lpstr>Policy – Year Method</vt:lpstr>
      <vt:lpstr>Disadvantages</vt:lpstr>
      <vt:lpstr>Calendar – Year Method</vt:lpstr>
      <vt:lpstr>Earned Premiums</vt:lpstr>
      <vt:lpstr>Calendar – Year Method</vt:lpstr>
      <vt:lpstr>Accident – Year Method</vt:lpstr>
      <vt:lpstr>Concerns</vt:lpstr>
      <vt:lpstr>Report – Year Method</vt:lpstr>
      <vt:lpstr>Hypothetical Data Aggregated</vt:lpstr>
      <vt:lpstr>Aggregation Methods Compared</vt:lpstr>
      <vt:lpstr>Factor Variances by Types of Insurance</vt:lpstr>
      <vt:lpstr>Loss Reserves and Analysis</vt:lpstr>
      <vt:lpstr>Purpose of Loss Reserves</vt:lpstr>
      <vt:lpstr>Types of Loss Reserves</vt:lpstr>
      <vt:lpstr>Importance of Accuracy</vt:lpstr>
      <vt:lpstr>Analysis of Loss Reserves</vt:lpstr>
      <vt:lpstr>Loss Development</vt:lpstr>
      <vt:lpstr>Loss Development Triangle</vt:lpstr>
      <vt:lpstr>Development of Loss Payments</vt:lpstr>
      <vt:lpstr>Use of Ultimate Factors</vt:lpstr>
      <vt:lpstr>Developed Losses</vt:lpstr>
      <vt:lpstr>Example – Developed Losses &amp; Claims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Nine</dc:title>
  <dc:creator>Cougar Asst</dc:creator>
  <cp:lastModifiedBy>Cougar Asst</cp:lastModifiedBy>
  <cp:revision>14</cp:revision>
  <dcterms:created xsi:type="dcterms:W3CDTF">2011-06-21T14:38:06Z</dcterms:created>
  <dcterms:modified xsi:type="dcterms:W3CDTF">2011-07-05T13:55:05Z</dcterms:modified>
</cp:coreProperties>
</file>