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DB50AE-8692-41BC-8B98-446B6E669AE6}" type="datetimeFigureOut">
              <a:rPr lang="en-US" smtClean="0"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D6C246-9F14-435A-BA4E-577B74FCF8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629EAC-759C-4D97-BE22-ED48E0D6785D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AF7C36-1C28-49D9-8A1E-C1F19D6C7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8 - </a:t>
            </a:r>
            <a:fld id="{AFCD0FF8-30ED-4DD2-809C-4C49ADA82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0FF8-30ED-4DD2-809C-4C49ADA8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Eight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Adjusting Property and Liability Claims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Replacement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Construction estimates</a:t>
            </a:r>
          </a:p>
          <a:p>
            <a:pPr lvl="1"/>
            <a:r>
              <a:rPr lang="en-US" dirty="0" smtClean="0"/>
              <a:t>Specification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Profit</a:t>
            </a:r>
          </a:p>
          <a:p>
            <a:r>
              <a:rPr lang="en-US" dirty="0" smtClean="0"/>
              <a:t>Computer software</a:t>
            </a:r>
          </a:p>
          <a:p>
            <a:r>
              <a:rPr lang="en-US" dirty="0" smtClean="0"/>
              <a:t>Settlement does not occur until property replaced/repaired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Cash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Replacement cost less depreciation</a:t>
            </a:r>
          </a:p>
          <a:p>
            <a:r>
              <a:rPr lang="en-US" dirty="0" smtClean="0"/>
              <a:t>Depreciation – reduction in value caused by the physical wear and tear or technological or economic obsolescence of property</a:t>
            </a:r>
          </a:p>
          <a:p>
            <a:r>
              <a:rPr lang="en-US" dirty="0" smtClean="0"/>
              <a:t>Broad evidence rule – requires adjusters to consider all relevant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not fully covered</a:t>
            </a:r>
          </a:p>
          <a:p>
            <a:r>
              <a:rPr lang="en-US" dirty="0" smtClean="0"/>
              <a:t>Stated values – fine arts</a:t>
            </a:r>
          </a:p>
          <a:p>
            <a:r>
              <a:rPr lang="en-US" dirty="0" smtClean="0"/>
              <a:t>Agree amounts</a:t>
            </a:r>
          </a:p>
          <a:p>
            <a:r>
              <a:rPr lang="en-US" dirty="0" smtClean="0"/>
              <a:t>Replace or repair</a:t>
            </a:r>
          </a:p>
          <a:p>
            <a:r>
              <a:rPr lang="en-US" dirty="0" smtClean="0"/>
              <a:t>Appraisal clause – settle disputes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Insured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prompt notice</a:t>
            </a:r>
          </a:p>
          <a:p>
            <a:r>
              <a:rPr lang="en-US" dirty="0" smtClean="0"/>
              <a:t>Protect property</a:t>
            </a:r>
          </a:p>
          <a:p>
            <a:r>
              <a:rPr lang="en-US" dirty="0" smtClean="0"/>
              <a:t>Assist with loss adjusting process</a:t>
            </a:r>
          </a:p>
          <a:p>
            <a:r>
              <a:rPr lang="en-US" dirty="0" smtClean="0"/>
              <a:t>Provide proof of loss</a:t>
            </a:r>
          </a:p>
          <a:p>
            <a:r>
              <a:rPr lang="en-US" dirty="0" smtClean="0"/>
              <a:t>Submit to examination under oath</a:t>
            </a:r>
          </a:p>
          <a:p>
            <a:r>
              <a:rPr lang="en-US" dirty="0" smtClean="0"/>
              <a:t>Public adjusters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Procedures to Conclude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cause of loss</a:t>
            </a:r>
          </a:p>
          <a:p>
            <a:r>
              <a:rPr lang="en-US" dirty="0" smtClean="0"/>
              <a:t>Determining the amount of loss</a:t>
            </a:r>
          </a:p>
          <a:p>
            <a:r>
              <a:rPr lang="en-US" dirty="0" smtClean="0"/>
              <a:t>Documenting both the amount of loss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May</a:t>
            </a:r>
          </a:p>
          <a:p>
            <a:r>
              <a:rPr lang="en-US" dirty="0" smtClean="0"/>
              <a:t>Accept policy holders’ word</a:t>
            </a:r>
          </a:p>
          <a:p>
            <a:r>
              <a:rPr lang="en-US" dirty="0" smtClean="0"/>
              <a:t>Employ experts or personally inspect</a:t>
            </a:r>
          </a:p>
          <a:p>
            <a:r>
              <a:rPr lang="en-US" dirty="0" smtClean="0"/>
              <a:t>Determine salvage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Waiver and estoppel</a:t>
            </a:r>
          </a:p>
          <a:p>
            <a:r>
              <a:rPr lang="en-US" dirty="0" smtClean="0"/>
              <a:t>Subrogation rights</a:t>
            </a:r>
          </a:p>
          <a:p>
            <a:r>
              <a:rPr lang="en-US" dirty="0" err="1" smtClean="0"/>
              <a:t>Salvors</a:t>
            </a:r>
            <a:endParaRPr lang="en-US" dirty="0" smtClean="0"/>
          </a:p>
          <a:p>
            <a:r>
              <a:rPr lang="en-US" dirty="0" smtClean="0"/>
              <a:t>Arbitration between insurers – Arbitration Forums,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ructure fires by type of 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84" t="9103" r="15123" b="40878"/>
          <a:stretch>
            <a:fillRect/>
          </a:stretch>
        </p:blipFill>
        <p:spPr>
          <a:xfrm>
            <a:off x="1066800" y="685800"/>
            <a:ext cx="7010400" cy="59506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Dwelling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Insured has concerns</a:t>
            </a:r>
          </a:p>
          <a:p>
            <a:r>
              <a:rPr lang="en-US" dirty="0" smtClean="0"/>
              <a:t>Additional living expenses</a:t>
            </a:r>
          </a:p>
          <a:p>
            <a:r>
              <a:rPr lang="en-US" dirty="0" smtClean="0"/>
              <a:t>Contractors</a:t>
            </a:r>
          </a:p>
          <a:p>
            <a:r>
              <a:rPr lang="en-US" dirty="0" smtClean="0"/>
              <a:t>Restoration and cleaning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Personal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</a:p>
          <a:p>
            <a:r>
              <a:rPr lang="en-US" dirty="0" smtClean="0"/>
              <a:t>Depreciation</a:t>
            </a:r>
          </a:p>
          <a:p>
            <a:r>
              <a:rPr lang="en-US" dirty="0" err="1" smtClean="0"/>
              <a:t>Sublimits</a:t>
            </a:r>
            <a:endParaRPr lang="en-US" dirty="0" smtClean="0"/>
          </a:p>
          <a:p>
            <a:r>
              <a:rPr lang="en-US" dirty="0" smtClean="0"/>
              <a:t>Scheduled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Structure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Architects and contractors</a:t>
            </a:r>
          </a:p>
          <a:p>
            <a:r>
              <a:rPr lang="en-US" dirty="0" smtClean="0"/>
              <a:t>Actual cash value</a:t>
            </a:r>
          </a:p>
          <a:p>
            <a:r>
              <a:rPr lang="en-US" dirty="0" smtClean="0"/>
              <a:t>Mortgagee and mortgage holders</a:t>
            </a:r>
          </a:p>
          <a:p>
            <a:r>
              <a:rPr lang="en-US" dirty="0" smtClean="0"/>
              <a:t>Contamination and pollution clean up</a:t>
            </a:r>
          </a:p>
          <a:p>
            <a:r>
              <a:rPr lang="en-US" dirty="0" smtClean="0"/>
              <a:t>Arson investigation </a:t>
            </a:r>
            <a:r>
              <a:rPr lang="en-US" sz="2400" dirty="0" smtClean="0"/>
              <a:t>(see earlier arson data)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Claim Handling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an insurable interest?  Who is an insured?</a:t>
            </a:r>
          </a:p>
          <a:p>
            <a:r>
              <a:rPr lang="en-US" dirty="0" smtClean="0"/>
              <a:t>What property is insured and where and when? </a:t>
            </a:r>
          </a:p>
          <a:p>
            <a:r>
              <a:rPr lang="en-US" dirty="0" smtClean="0"/>
              <a:t>What are the covered causes of loss?</a:t>
            </a:r>
          </a:p>
          <a:p>
            <a:r>
              <a:rPr lang="en-US" dirty="0" smtClean="0"/>
              <a:t>What is dollar amount of loss?</a:t>
            </a:r>
          </a:p>
          <a:p>
            <a:r>
              <a:rPr lang="en-US" dirty="0" smtClean="0"/>
              <a:t>What are the insureds’ duties after a loss?</a:t>
            </a:r>
          </a:p>
          <a:p>
            <a:r>
              <a:rPr lang="en-US" dirty="0" smtClean="0"/>
              <a:t>What procedures are used to conclude a claim?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Income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complex</a:t>
            </a:r>
          </a:p>
          <a:p>
            <a:r>
              <a:rPr lang="en-US" dirty="0" smtClean="0"/>
              <a:t>Five issues</a:t>
            </a:r>
          </a:p>
          <a:p>
            <a:pPr lvl="1"/>
            <a:r>
              <a:rPr lang="en-US" dirty="0" smtClean="0"/>
              <a:t>Best loss settlement approach</a:t>
            </a:r>
          </a:p>
          <a:p>
            <a:pPr lvl="1"/>
            <a:r>
              <a:rPr lang="en-US" dirty="0" smtClean="0"/>
              <a:t>Determine business income loss</a:t>
            </a:r>
          </a:p>
          <a:p>
            <a:pPr lvl="1"/>
            <a:r>
              <a:rPr lang="en-US" dirty="0" smtClean="0"/>
              <a:t>Determine the period of restoration</a:t>
            </a:r>
          </a:p>
          <a:p>
            <a:pPr lvl="1"/>
            <a:r>
              <a:rPr lang="en-US" dirty="0" smtClean="0"/>
              <a:t>Determine extra expense amount</a:t>
            </a:r>
          </a:p>
          <a:p>
            <a:pPr lvl="1"/>
            <a:r>
              <a:rPr lang="en-US" dirty="0" smtClean="0"/>
              <a:t>Consulting accountant to determine amounts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5" descr="exhibit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3" t="10102" r="1613" b="2521"/>
          <a:stretch>
            <a:fillRect/>
          </a:stretch>
        </p:blipFill>
        <p:spPr>
          <a:xfrm>
            <a:off x="2133600" y="685800"/>
            <a:ext cx="4876800" cy="601472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Merchandise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</a:p>
          <a:p>
            <a:r>
              <a:rPr lang="en-US" dirty="0" smtClean="0"/>
              <a:t>Salvage</a:t>
            </a:r>
          </a:p>
          <a:p>
            <a:r>
              <a:rPr lang="en-US" dirty="0" smtClean="0"/>
              <a:t>Inventories – reporting form policies</a:t>
            </a:r>
          </a:p>
          <a:p>
            <a:r>
              <a:rPr lang="en-US" dirty="0" smtClean="0"/>
              <a:t>Negotiation – who keeps merchandise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and Bailment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in possession of non owner</a:t>
            </a:r>
          </a:p>
          <a:p>
            <a:r>
              <a:rPr lang="en-US" dirty="0" smtClean="0"/>
              <a:t>Insurance policy</a:t>
            </a:r>
          </a:p>
          <a:p>
            <a:r>
              <a:rPr lang="en-US" dirty="0" smtClean="0"/>
              <a:t>Legal liability</a:t>
            </a:r>
          </a:p>
          <a:p>
            <a:r>
              <a:rPr lang="en-US" dirty="0" smtClean="0"/>
              <a:t>Bill of lading</a:t>
            </a:r>
          </a:p>
          <a:p>
            <a:r>
              <a:rPr lang="en-US" dirty="0" smtClean="0"/>
              <a:t>Released bill of lading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Catastrophe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Hurricanes, floods, earthquakes, fire and explosion</a:t>
            </a:r>
          </a:p>
          <a:p>
            <a:r>
              <a:rPr lang="en-US" dirty="0" smtClean="0"/>
              <a:t>Insurer preparation vital</a:t>
            </a:r>
          </a:p>
          <a:p>
            <a:r>
              <a:rPr lang="en-US" dirty="0" smtClean="0"/>
              <a:t>Broker/agent coverage confirmation</a:t>
            </a:r>
          </a:p>
          <a:p>
            <a:r>
              <a:rPr lang="en-US" dirty="0" smtClean="0"/>
              <a:t>Post-loss planning</a:t>
            </a:r>
          </a:p>
          <a:p>
            <a:r>
              <a:rPr lang="en-US" dirty="0" smtClean="0"/>
              <a:t>Use of contractors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Liability Claim Handling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SzTx/>
              <a:buFontTx/>
              <a:buAutoNum type="arabicPeriod"/>
            </a:pPr>
            <a:r>
              <a:rPr lang="en-US" dirty="0" smtClean="0"/>
              <a:t>Determining coverage</a:t>
            </a:r>
          </a:p>
          <a:p>
            <a:pPr marL="609600" indent="-609600">
              <a:buSzTx/>
              <a:buFontTx/>
              <a:buAutoNum type="arabicPeriod"/>
            </a:pPr>
            <a:r>
              <a:rPr lang="en-US" dirty="0" smtClean="0"/>
              <a:t>Claimants allegations</a:t>
            </a:r>
          </a:p>
          <a:p>
            <a:pPr marL="609600" indent="-609600">
              <a:buSzTx/>
              <a:buFontTx/>
              <a:buAutoNum type="arabicPeriod"/>
            </a:pPr>
            <a:r>
              <a:rPr lang="en-US" dirty="0" smtClean="0"/>
              <a:t>Determine damages</a:t>
            </a:r>
          </a:p>
          <a:p>
            <a:pPr marL="609600" indent="-609600">
              <a:buSzTx/>
              <a:buFontTx/>
              <a:buAutoNum type="arabicPeriod"/>
            </a:pPr>
            <a:r>
              <a:rPr lang="en-US" dirty="0" smtClean="0"/>
              <a:t>Negotiation and settlement of claim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 A of CGL</a:t>
            </a:r>
          </a:p>
          <a:p>
            <a:r>
              <a:rPr lang="en-US" dirty="0" smtClean="0"/>
              <a:t>“We will pay those sums that the insured becomes legally obligated to pay as damages because of ‘bodily injury’ or ‘property damage’ to which this insurance applies.”</a:t>
            </a:r>
          </a:p>
          <a:p>
            <a:r>
              <a:rPr lang="en-US" dirty="0" smtClean="0"/>
              <a:t>Under automobile may require certain automobile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Claimants allegations – must defend even if thought to be invalid argument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Coverage problems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be both coverage and not covered portions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Insured may have to defend portion where coverage doubtful, rights of insurer reserved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prompt letter of denial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Declaratory judgments from courts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Bodily Injury and Property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CGL – likely exception is personal injury</a:t>
            </a:r>
          </a:p>
          <a:p>
            <a:r>
              <a:rPr lang="en-US" dirty="0" smtClean="0"/>
              <a:t>Personal Injury – defamation, false arrest, advertising injury, malicious prosecution</a:t>
            </a:r>
          </a:p>
          <a:p>
            <a:r>
              <a:rPr lang="en-US" dirty="0" smtClean="0"/>
              <a:t>Money damages appropriate remedy for BI and PD</a:t>
            </a:r>
          </a:p>
          <a:p>
            <a:r>
              <a:rPr lang="en-US" dirty="0" smtClean="0"/>
              <a:t>Breach of contract</a:t>
            </a:r>
          </a:p>
          <a:p>
            <a:r>
              <a:rPr lang="en-US" dirty="0" smtClean="0"/>
              <a:t>Emotional injury – some courts accept as bodily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 &amp; PD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Insurance designed for accidental events</a:t>
            </a:r>
          </a:p>
          <a:p>
            <a:r>
              <a:rPr lang="en-US" dirty="0" smtClean="0"/>
              <a:t>Policy excludes intentional acts</a:t>
            </a:r>
          </a:p>
          <a:p>
            <a:r>
              <a:rPr lang="en-US" dirty="0" smtClean="0"/>
              <a:t>Intending the act and intending the harm</a:t>
            </a:r>
          </a:p>
          <a:p>
            <a:r>
              <a:rPr lang="en-US" dirty="0" smtClean="0"/>
              <a:t>Complicated with negligence and strict liability</a:t>
            </a:r>
          </a:p>
          <a:p>
            <a:r>
              <a:rPr lang="en-US" dirty="0" smtClean="0"/>
              <a:t>Contractual obligation</a:t>
            </a:r>
          </a:p>
          <a:p>
            <a:r>
              <a:rPr lang="en-US" dirty="0" smtClean="0"/>
              <a:t>Property under insured’s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Has An Insurable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who would be financially harmed</a:t>
            </a:r>
          </a:p>
          <a:p>
            <a:r>
              <a:rPr lang="en-US" dirty="0" smtClean="0"/>
              <a:t>Can be more than one person</a:t>
            </a:r>
          </a:p>
          <a:p>
            <a:r>
              <a:rPr lang="en-US" dirty="0" smtClean="0"/>
              <a:t>Ownership in common</a:t>
            </a:r>
          </a:p>
          <a:p>
            <a:r>
              <a:rPr lang="en-US" dirty="0" smtClean="0"/>
              <a:t>Can be a new ownership interest</a:t>
            </a:r>
          </a:p>
          <a:p>
            <a:r>
              <a:rPr lang="en-US" dirty="0" smtClean="0"/>
              <a:t>Security interests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Legal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Investigation essential in determining legal liability</a:t>
            </a:r>
          </a:p>
          <a:p>
            <a:r>
              <a:rPr lang="en-US" sz="2800" dirty="0" smtClean="0"/>
              <a:t>Facts are dictated by legal principles applicable</a:t>
            </a:r>
          </a:p>
          <a:p>
            <a:r>
              <a:rPr lang="en-US" sz="2800" dirty="0" smtClean="0"/>
              <a:t>May include</a:t>
            </a:r>
          </a:p>
          <a:p>
            <a:pPr lvl="1"/>
            <a:r>
              <a:rPr lang="en-US" sz="2400" dirty="0" smtClean="0"/>
              <a:t>Tort liability</a:t>
            </a:r>
          </a:p>
          <a:p>
            <a:pPr lvl="1"/>
            <a:r>
              <a:rPr lang="en-US" sz="2400" dirty="0" smtClean="0"/>
              <a:t>Criminal liability</a:t>
            </a:r>
          </a:p>
          <a:p>
            <a:pPr lvl="1"/>
            <a:r>
              <a:rPr lang="en-US" sz="2400" dirty="0" smtClean="0"/>
              <a:t>Contractual liability</a:t>
            </a:r>
          </a:p>
          <a:p>
            <a:pPr lvl="1"/>
            <a:r>
              <a:rPr lang="en-US" sz="2400" dirty="0" smtClean="0"/>
              <a:t>Statutory liability</a:t>
            </a:r>
          </a:p>
          <a:p>
            <a:pPr lvl="1"/>
            <a:r>
              <a:rPr lang="en-US" sz="2400" dirty="0" smtClean="0"/>
              <a:t>Vicarious 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</a:p>
          <a:p>
            <a:r>
              <a:rPr lang="en-US" dirty="0" smtClean="0"/>
              <a:t>Insured’s account of accident</a:t>
            </a:r>
          </a:p>
          <a:p>
            <a:r>
              <a:rPr lang="en-US" dirty="0" smtClean="0"/>
              <a:t>Statements from witnesses</a:t>
            </a:r>
          </a:p>
          <a:p>
            <a:r>
              <a:rPr lang="en-US" dirty="0" smtClean="0"/>
              <a:t>Police reports</a:t>
            </a:r>
          </a:p>
          <a:p>
            <a:r>
              <a:rPr lang="en-US" dirty="0" smtClean="0"/>
              <a:t>The truth is never known for 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Tort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Tort – a civil wrong</a:t>
            </a:r>
          </a:p>
          <a:p>
            <a:r>
              <a:rPr lang="en-US" dirty="0" smtClean="0"/>
              <a:t>Wrong doing behaved in manner that falls below acceptable legal standards causing bodily harm or property damage, not a prudent person</a:t>
            </a:r>
          </a:p>
          <a:p>
            <a:r>
              <a:rPr lang="en-US" dirty="0" smtClean="0"/>
              <a:t>Negligence is usual basis of tort liability</a:t>
            </a:r>
          </a:p>
          <a:p>
            <a:r>
              <a:rPr lang="en-US" dirty="0" smtClean="0"/>
              <a:t>Proximate cause – an unbroken chain of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Tort Liability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based on behavior more often than negligence</a:t>
            </a:r>
          </a:p>
          <a:p>
            <a:r>
              <a:rPr lang="en-US" sz="2800" dirty="0" smtClean="0"/>
              <a:t>Intentional torts – assault, battery, false arrest, false imprisonment, defamation, trespass</a:t>
            </a:r>
          </a:p>
          <a:p>
            <a:r>
              <a:rPr lang="en-US" sz="2800" dirty="0" smtClean="0"/>
              <a:t>Strict liability – an absolute liability</a:t>
            </a:r>
          </a:p>
          <a:p>
            <a:pPr lvl="1"/>
            <a:r>
              <a:rPr lang="en-US" sz="2400" dirty="0" smtClean="0"/>
              <a:t>Products liability</a:t>
            </a:r>
          </a:p>
          <a:p>
            <a:pPr lvl="1"/>
            <a:r>
              <a:rPr lang="en-US" sz="2400" dirty="0" smtClean="0"/>
              <a:t>Operating aircraft</a:t>
            </a:r>
          </a:p>
          <a:p>
            <a:pPr lvl="1"/>
            <a:r>
              <a:rPr lang="en-US" sz="2400" dirty="0" smtClean="0"/>
              <a:t>Storing explosives</a:t>
            </a:r>
          </a:p>
          <a:p>
            <a:pPr lvl="1"/>
            <a:r>
              <a:rPr lang="en-US" sz="2400" dirty="0" smtClean="0"/>
              <a:t>Having wild animals on premises</a:t>
            </a:r>
          </a:p>
          <a:p>
            <a:pPr lvl="1"/>
            <a:r>
              <a:rPr lang="en-US" sz="2400" dirty="0" smtClean="0"/>
              <a:t>Pollution / environmental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Criminal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Criminal acts generally intentional but may not be excluded</a:t>
            </a:r>
          </a:p>
          <a:p>
            <a:r>
              <a:rPr lang="en-US" dirty="0" smtClean="0"/>
              <a:t>Not cooperative</a:t>
            </a:r>
          </a:p>
          <a:p>
            <a:r>
              <a:rPr lang="en-US" dirty="0" err="1" smtClean="0"/>
              <a:t>Procedes</a:t>
            </a:r>
            <a:r>
              <a:rPr lang="en-US" dirty="0" smtClean="0"/>
              <a:t> </a:t>
            </a:r>
            <a:r>
              <a:rPr lang="en-US" dirty="0" smtClean="0"/>
              <a:t>faster than civil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Contractual liability – hold harmless’ agreements</a:t>
            </a:r>
          </a:p>
          <a:p>
            <a:r>
              <a:rPr lang="en-US" dirty="0" smtClean="0"/>
              <a:t>Statutory liability – not covered except workers compensation is different</a:t>
            </a:r>
          </a:p>
          <a:p>
            <a:r>
              <a:rPr lang="en-US" dirty="0" smtClean="0"/>
              <a:t>Vicarious liability</a:t>
            </a:r>
          </a:p>
          <a:p>
            <a:pPr lvl="1"/>
            <a:r>
              <a:rPr lang="en-US" dirty="0" smtClean="0"/>
              <a:t>Liability imposed on a party because a relationship with wrong-doer</a:t>
            </a:r>
          </a:p>
          <a:p>
            <a:pPr lvl="1"/>
            <a:r>
              <a:rPr lang="en-US" dirty="0" smtClean="0"/>
              <a:t>Scope of employment or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Defenses to Liability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of negligence</a:t>
            </a:r>
          </a:p>
          <a:p>
            <a:endParaRPr lang="en-US" dirty="0" smtClean="0"/>
          </a:p>
          <a:p>
            <a:r>
              <a:rPr lang="en-US" dirty="0" smtClean="0"/>
              <a:t>Comparative or contributory negligence</a:t>
            </a:r>
          </a:p>
          <a:p>
            <a:endParaRPr lang="en-US" dirty="0" smtClean="0"/>
          </a:p>
          <a:p>
            <a:r>
              <a:rPr lang="en-US" dirty="0" smtClean="0"/>
              <a:t>Assumption of risk</a:t>
            </a:r>
          </a:p>
          <a:p>
            <a:endParaRPr lang="en-US" dirty="0" smtClean="0"/>
          </a:p>
          <a:p>
            <a:r>
              <a:rPr lang="en-US" dirty="0" smtClean="0"/>
              <a:t>Statute of limitations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Application of Comparative Negligence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36" t="7401" r="1966" b="3367"/>
          <a:stretch>
            <a:fillRect/>
          </a:stretch>
        </p:blipFill>
        <p:spPr bwMode="auto">
          <a:xfrm rot="10800000">
            <a:off x="723901" y="1447800"/>
            <a:ext cx="7696200" cy="47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Damages – Third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Bodily injury – claimant has burden of proving</a:t>
            </a:r>
          </a:p>
          <a:p>
            <a:r>
              <a:rPr lang="en-US" sz="2800" dirty="0" smtClean="0"/>
              <a:t>Damages</a:t>
            </a:r>
          </a:p>
          <a:p>
            <a:pPr lvl="1"/>
            <a:r>
              <a:rPr lang="en-US" sz="2400" dirty="0" smtClean="0"/>
              <a:t>Special – loss of earnings, cost of medical</a:t>
            </a:r>
          </a:p>
          <a:p>
            <a:pPr lvl="1"/>
            <a:r>
              <a:rPr lang="en-US" sz="2400" dirty="0" smtClean="0"/>
              <a:t>General – intangible, pain and suffering, loss of consortium</a:t>
            </a:r>
          </a:p>
          <a:p>
            <a:r>
              <a:rPr lang="en-US" sz="2800" dirty="0" smtClean="0"/>
              <a:t>Often, general damages considered to be several times greater than special</a:t>
            </a:r>
          </a:p>
          <a:p>
            <a:r>
              <a:rPr lang="en-US" sz="2800" dirty="0" smtClean="0"/>
              <a:t>Some consider medical expense (special) for multiple</a:t>
            </a:r>
            <a:endParaRPr lang="en-US" dirty="0" smtClean="0"/>
          </a:p>
          <a:p>
            <a:r>
              <a:rPr lang="en-US" sz="2800" dirty="0" smtClean="0"/>
              <a:t>Utilization reviews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Medical treatment – emergency care, physician’s services, hospital, nursing, rehab, medications, medical devices, transportation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Loss of earnings – any amount  recoverable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Pain and suffering – an intangible factor; what would a jury award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Permanency / disfigurement – chronic pain, scarring or loss of function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Consortium – belongs only to spouse – sex, society, services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Future damages – any damages expected to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Insurable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Payments limited to extent of interest</a:t>
            </a:r>
          </a:p>
          <a:p>
            <a:r>
              <a:rPr lang="en-US" dirty="0" smtClean="0"/>
              <a:t>Landlord/tenant relationship</a:t>
            </a:r>
          </a:p>
          <a:p>
            <a:r>
              <a:rPr lang="en-US" dirty="0" smtClean="0"/>
              <a:t>Mortgagors and mortgagees</a:t>
            </a:r>
          </a:p>
          <a:p>
            <a:r>
              <a:rPr lang="en-US" dirty="0" smtClean="0"/>
              <a:t>First name insured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Damages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deduct for depreciation</a:t>
            </a:r>
          </a:p>
          <a:p>
            <a:r>
              <a:rPr lang="en-US" dirty="0" smtClean="0"/>
              <a:t>A weaker position than bodily injury</a:t>
            </a:r>
          </a:p>
          <a:p>
            <a:r>
              <a:rPr lang="en-US" dirty="0" smtClean="0"/>
              <a:t>Arbitration</a:t>
            </a:r>
          </a:p>
          <a:p>
            <a:r>
              <a:rPr lang="en-US" dirty="0" smtClean="0"/>
              <a:t>Property Subrogation Arbitration Agreement</a:t>
            </a:r>
          </a:p>
          <a:p>
            <a:r>
              <a:rPr lang="en-US" dirty="0" smtClean="0"/>
              <a:t>Nationwide Inter-Company Arbitration Agreement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Negotiating Settling Claims – Fourth Step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Duty to settle – also insurers have right to litigate – settlement ultimate goal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Policy limits issue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Stowers</a:t>
            </a:r>
            <a:r>
              <a:rPr lang="en-US" dirty="0" smtClean="0"/>
              <a:t> doctrine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Bad faith claims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Structured settlements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 a general release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claimant married, spouse must sign release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Usually lump sum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Structured settlements annuities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Advance payments – use only to discourage hiring attorney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Walk-away settlements – small claims, no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Litigation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Both sides have pressures</a:t>
            </a:r>
          </a:p>
          <a:p>
            <a:r>
              <a:rPr lang="en-US" sz="2800" dirty="0" smtClean="0"/>
              <a:t>Most prefer to settle rather than litigate</a:t>
            </a:r>
          </a:p>
          <a:p>
            <a:r>
              <a:rPr lang="en-US" sz="2800" dirty="0" smtClean="0"/>
              <a:t>Plaintiff and defense attorneys have pressure</a:t>
            </a:r>
          </a:p>
          <a:p>
            <a:pPr lvl="1"/>
            <a:r>
              <a:rPr lang="en-US" sz="2400" dirty="0" smtClean="0"/>
              <a:t>Trials stressful</a:t>
            </a:r>
          </a:p>
          <a:p>
            <a:pPr lvl="1"/>
            <a:r>
              <a:rPr lang="en-US" sz="2400" dirty="0" smtClean="0"/>
              <a:t>Juries unpredictable</a:t>
            </a:r>
          </a:p>
          <a:p>
            <a:pPr lvl="1"/>
            <a:r>
              <a:rPr lang="en-US" sz="2400" dirty="0" smtClean="0"/>
              <a:t>Clients unforgiving</a:t>
            </a:r>
          </a:p>
          <a:p>
            <a:pPr lvl="1"/>
            <a:r>
              <a:rPr lang="en-US" sz="2400" dirty="0" smtClean="0"/>
              <a:t>Professional reputation at risk</a:t>
            </a:r>
          </a:p>
          <a:p>
            <a:r>
              <a:rPr lang="en-US" sz="2800" dirty="0" smtClean="0"/>
              <a:t>Adjusters have pressure to limit and control legal expenses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with demand of claimant’s attorney</a:t>
            </a:r>
          </a:p>
          <a:p>
            <a:r>
              <a:rPr lang="en-US" dirty="0" smtClean="0"/>
              <a:t>Proper preparation and evaluation essential</a:t>
            </a:r>
          </a:p>
          <a:p>
            <a:r>
              <a:rPr lang="en-US" dirty="0" smtClean="0"/>
              <a:t>Must consider settlement authority</a:t>
            </a:r>
          </a:p>
          <a:p>
            <a:r>
              <a:rPr lang="en-US" dirty="0" smtClean="0"/>
              <a:t>Makes first offer</a:t>
            </a:r>
          </a:p>
          <a:p>
            <a:r>
              <a:rPr lang="en-US" dirty="0" smtClean="0"/>
              <a:t>Some flexibility usually present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not settled, litigation results</a:t>
            </a:r>
          </a:p>
          <a:p>
            <a:r>
              <a:rPr lang="en-US" dirty="0" smtClean="0"/>
              <a:t>Procedures are governed by civil procedures</a:t>
            </a:r>
          </a:p>
          <a:p>
            <a:r>
              <a:rPr lang="en-US" dirty="0" smtClean="0"/>
              <a:t>Courts provide an incentive to settle before trial</a:t>
            </a:r>
          </a:p>
          <a:p>
            <a:r>
              <a:rPr lang="en-US" dirty="0" smtClean="0"/>
              <a:t>Courts are not fast, predictable or inexpensive</a:t>
            </a:r>
          </a:p>
          <a:p>
            <a:r>
              <a:rPr lang="en-US" dirty="0" smtClean="0"/>
              <a:t>Stress comes with pretrial activity</a:t>
            </a:r>
          </a:p>
          <a:p>
            <a:r>
              <a:rPr lang="en-US" dirty="0" smtClean="0"/>
              <a:t>Litigated claims have important effects on all other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Duty to Defend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Insurer obligated to amounts legally liable by insured and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 defend insured against lawsuits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Duty to defend may be most important to some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Insurers’ duty to defend is also its right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Selects defense attorney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Insured obligated to cooperate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Insurer can decide to continue or to settle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Insurer dictates all defense decisions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Insurer must defend entire claim when any part of allegation is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Pleadings – complaints, cross complaints</a:t>
            </a:r>
          </a:p>
          <a:p>
            <a:r>
              <a:rPr lang="en-US" dirty="0" smtClean="0"/>
              <a:t>Discovery – process by which each party obtains the evidence and information known to the others</a:t>
            </a:r>
          </a:p>
          <a:p>
            <a:r>
              <a:rPr lang="en-US" dirty="0" smtClean="0"/>
              <a:t>Motions – a request to the court for a decision or ruling is a motion for a summary judgment</a:t>
            </a:r>
          </a:p>
          <a:p>
            <a:r>
              <a:rPr lang="en-US" dirty="0" smtClean="0"/>
              <a:t>Trial – each side presents evidence and a judge or jury decides</a:t>
            </a:r>
          </a:p>
          <a:p>
            <a:r>
              <a:rPr lang="en-US" dirty="0" smtClean="0"/>
              <a:t>Appeal – losing party can file an appeal; errors of law, not issues of fact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Expense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Dispute Resolution (ADR)</a:t>
            </a:r>
          </a:p>
          <a:p>
            <a:pPr lvl="1"/>
            <a:r>
              <a:rPr lang="en-US" dirty="0" smtClean="0"/>
              <a:t>Mediation – a negotiation process</a:t>
            </a:r>
          </a:p>
          <a:p>
            <a:pPr lvl="1"/>
            <a:r>
              <a:rPr lang="en-US" dirty="0" smtClean="0"/>
              <a:t>Arbitration – parties submit controversy to a private body that makes final and binding decision</a:t>
            </a:r>
          </a:p>
          <a:p>
            <a:pPr lvl="1"/>
            <a:r>
              <a:rPr lang="en-US" dirty="0" smtClean="0"/>
              <a:t>Appraisal – unique and described in policy</a:t>
            </a:r>
          </a:p>
          <a:p>
            <a:pPr lvl="1"/>
            <a:r>
              <a:rPr lang="en-US" dirty="0" smtClean="0"/>
              <a:t>Mini-trial or summary jury trial – faster</a:t>
            </a:r>
          </a:p>
          <a:p>
            <a:pPr lvl="1"/>
            <a:r>
              <a:rPr lang="en-US" dirty="0" smtClean="0"/>
              <a:t>Pretrial settlement conference – sanctioned by judge and conducted by judge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Handling Specific Types of Liability Claims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bodily injury</a:t>
            </a:r>
          </a:p>
          <a:p>
            <a:pPr lvl="1"/>
            <a:r>
              <a:rPr lang="en-US" dirty="0" smtClean="0"/>
              <a:t>Coverage determination</a:t>
            </a:r>
          </a:p>
          <a:p>
            <a:pPr lvl="1"/>
            <a:r>
              <a:rPr lang="en-US" dirty="0" smtClean="0"/>
              <a:t>Accident reconstruction – facts determinable – speed, damages, right of way, time, weather</a:t>
            </a:r>
          </a:p>
          <a:p>
            <a:pPr lvl="1"/>
            <a:r>
              <a:rPr lang="en-US" dirty="0" smtClean="0"/>
              <a:t>Auto no-fault and workers compensation</a:t>
            </a:r>
          </a:p>
          <a:p>
            <a:pPr lvl="1"/>
            <a:r>
              <a:rPr lang="en-US" dirty="0" smtClean="0"/>
              <a:t>Workers compensation</a:t>
            </a:r>
          </a:p>
          <a:p>
            <a:pPr lvl="1"/>
            <a:r>
              <a:rPr lang="en-US" dirty="0" smtClean="0"/>
              <a:t>Uninsured motorist</a:t>
            </a:r>
          </a:p>
          <a:p>
            <a:pPr lvl="1"/>
            <a:r>
              <a:rPr lang="en-US" dirty="0" smtClean="0"/>
              <a:t>Underinsured motorist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Property is Insured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provisions: What-When-Where</a:t>
            </a:r>
          </a:p>
          <a:p>
            <a:r>
              <a:rPr lang="en-US" dirty="0" smtClean="0"/>
              <a:t>Real vs. Personal</a:t>
            </a:r>
          </a:p>
          <a:p>
            <a:r>
              <a:rPr lang="en-US" dirty="0" smtClean="0"/>
              <a:t>Real – land and everything attached to it</a:t>
            </a:r>
          </a:p>
          <a:p>
            <a:r>
              <a:rPr lang="en-US" dirty="0" smtClean="0"/>
              <a:t>Personal – all other</a:t>
            </a:r>
          </a:p>
          <a:p>
            <a:r>
              <a:rPr lang="en-US" dirty="0" smtClean="0"/>
              <a:t>Policy period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UIM &amp; Damage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110" t="7895" r="3110" b="7895"/>
          <a:stretch>
            <a:fillRect/>
          </a:stretch>
        </p:blipFill>
        <p:spPr bwMode="auto">
          <a:xfrm>
            <a:off x="838200" y="1676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 Property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Inspected by appraiser</a:t>
            </a:r>
          </a:p>
          <a:p>
            <a:endParaRPr lang="en-US" dirty="0" smtClean="0"/>
          </a:p>
          <a:p>
            <a:r>
              <a:rPr lang="en-US" dirty="0" smtClean="0"/>
              <a:t>Constructive total loss</a:t>
            </a:r>
          </a:p>
          <a:p>
            <a:endParaRPr lang="en-US" dirty="0" smtClean="0"/>
          </a:p>
          <a:p>
            <a:r>
              <a:rPr lang="en-US" dirty="0" smtClean="0"/>
              <a:t>Agreed repair prices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Premises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Retail establishments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Legal liability determined by negligence theory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Standard of care qualified by claimants status on premises – trespasser, licensee, business invitees in highest level of care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Statements of claimant and witnesses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Housekeeping records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Independent contractor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Liability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Resolve</a:t>
            </a:r>
          </a:p>
          <a:p>
            <a:pPr lvl="1"/>
            <a:r>
              <a:rPr lang="en-US" dirty="0" smtClean="0"/>
              <a:t>Exactly where did the accident occur?</a:t>
            </a:r>
          </a:p>
          <a:p>
            <a:pPr lvl="1"/>
            <a:r>
              <a:rPr lang="en-US" dirty="0" smtClean="0"/>
              <a:t>What workers were in the vicinity?</a:t>
            </a:r>
          </a:p>
          <a:p>
            <a:pPr lvl="1"/>
            <a:r>
              <a:rPr lang="en-US" dirty="0" smtClean="0"/>
              <a:t>Who employs and supervises these workers?</a:t>
            </a:r>
          </a:p>
          <a:p>
            <a:pPr lvl="1"/>
            <a:r>
              <a:rPr lang="en-US" dirty="0" smtClean="0"/>
              <a:t>Exactly what were these workers doing at the time of the accident?</a:t>
            </a:r>
          </a:p>
          <a:p>
            <a:pPr lvl="1"/>
            <a:r>
              <a:rPr lang="en-US" dirty="0" smtClean="0"/>
              <a:t>What equipment were the workers operating?</a:t>
            </a:r>
          </a:p>
          <a:p>
            <a:pPr lvl="1"/>
            <a:r>
              <a:rPr lang="en-US" dirty="0" smtClean="0"/>
              <a:t>What did each worker see?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Liability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focuses on unsafe act</a:t>
            </a:r>
          </a:p>
          <a:p>
            <a:r>
              <a:rPr lang="en-US" dirty="0" smtClean="0"/>
              <a:t>Construction sites require investigation</a:t>
            </a:r>
          </a:p>
          <a:p>
            <a:r>
              <a:rPr lang="en-US" dirty="0" smtClean="0"/>
              <a:t>Contractor may be responsible for own employees and supervision of others</a:t>
            </a:r>
          </a:p>
          <a:p>
            <a:r>
              <a:rPr lang="en-US" dirty="0" smtClean="0"/>
              <a:t>Some are a requirement under general tort principles</a:t>
            </a:r>
          </a:p>
          <a:p>
            <a:r>
              <a:rPr lang="en-US" dirty="0" smtClean="0"/>
              <a:t>Contractual assumptions of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Basis of liability</a:t>
            </a:r>
          </a:p>
          <a:p>
            <a:r>
              <a:rPr lang="en-US" dirty="0" smtClean="0"/>
              <a:t>Warranty – a promise that a product is fit</a:t>
            </a:r>
          </a:p>
          <a:p>
            <a:r>
              <a:rPr lang="en-US" dirty="0" smtClean="0"/>
              <a:t>Express warranty – an explicit statement</a:t>
            </a:r>
          </a:p>
          <a:p>
            <a:r>
              <a:rPr lang="en-US" dirty="0" smtClean="0"/>
              <a:t>Strict liability</a:t>
            </a:r>
          </a:p>
          <a:p>
            <a:pPr lvl="1"/>
            <a:r>
              <a:rPr lang="en-US" dirty="0" smtClean="0"/>
              <a:t>In tort differs from negligence</a:t>
            </a:r>
          </a:p>
          <a:p>
            <a:pPr lvl="1"/>
            <a:r>
              <a:rPr lang="en-US" dirty="0" smtClean="0"/>
              <a:t>Issue is whether product is defective not if defendant is negligent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and manufacturer identification</a:t>
            </a:r>
          </a:p>
          <a:p>
            <a:r>
              <a:rPr lang="en-US" dirty="0" smtClean="0"/>
              <a:t>Store label but not manufactured</a:t>
            </a:r>
          </a:p>
          <a:p>
            <a:pPr lvl="1"/>
            <a:r>
              <a:rPr lang="en-US" dirty="0" smtClean="0"/>
              <a:t>Component parts</a:t>
            </a:r>
          </a:p>
          <a:p>
            <a:pPr lvl="1"/>
            <a:r>
              <a:rPr lang="en-US" dirty="0" smtClean="0"/>
              <a:t>Resale</a:t>
            </a:r>
          </a:p>
          <a:p>
            <a:r>
              <a:rPr lang="en-US" dirty="0" smtClean="0"/>
              <a:t>Use of experts</a:t>
            </a:r>
          </a:p>
          <a:p>
            <a:r>
              <a:rPr lang="en-US" dirty="0" smtClean="0"/>
              <a:t>Warnings and instructions</a:t>
            </a:r>
          </a:p>
          <a:p>
            <a:r>
              <a:rPr lang="en-US" dirty="0" smtClean="0"/>
              <a:t>Improper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Workers’ Compensation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Different from the liability system</a:t>
            </a:r>
          </a:p>
          <a:p>
            <a:r>
              <a:rPr lang="en-US" sz="2800" dirty="0" smtClean="0"/>
              <a:t>Employees compensated regardless of fault</a:t>
            </a:r>
          </a:p>
          <a:p>
            <a:r>
              <a:rPr lang="en-US" sz="2800" dirty="0" smtClean="0"/>
              <a:t>Covered under Part One – exclusive remedy</a:t>
            </a:r>
          </a:p>
          <a:p>
            <a:r>
              <a:rPr lang="en-US" sz="2800" dirty="0" smtClean="0"/>
              <a:t>Part Two – employers liability – those excluded from act</a:t>
            </a:r>
          </a:p>
          <a:p>
            <a:pPr lvl="1"/>
            <a:r>
              <a:rPr lang="en-US" sz="2400" dirty="0" smtClean="0"/>
              <a:t>Third party – over claim (action-over) manufacturer</a:t>
            </a:r>
          </a:p>
          <a:p>
            <a:pPr lvl="1"/>
            <a:r>
              <a:rPr lang="en-US" sz="2400" dirty="0" smtClean="0"/>
              <a:t>Dual capacity – products liability</a:t>
            </a:r>
          </a:p>
          <a:p>
            <a:r>
              <a:rPr lang="en-US" sz="2800" dirty="0" smtClean="0"/>
              <a:t>Medical aspects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only – none</a:t>
            </a:r>
          </a:p>
          <a:p>
            <a:endParaRPr lang="en-US" dirty="0" smtClean="0"/>
          </a:p>
          <a:p>
            <a:r>
              <a:rPr lang="en-US" dirty="0" smtClean="0"/>
              <a:t>Lost time – determine if work related</a:t>
            </a:r>
          </a:p>
          <a:p>
            <a:endParaRPr lang="en-US" dirty="0" smtClean="0"/>
          </a:p>
          <a:p>
            <a:r>
              <a:rPr lang="en-US" dirty="0" smtClean="0"/>
              <a:t>Document earnings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Medical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Law requires payment of all medical</a:t>
            </a:r>
          </a:p>
          <a:p>
            <a:r>
              <a:rPr lang="en-US" dirty="0" smtClean="0"/>
              <a:t>No policy limit</a:t>
            </a:r>
          </a:p>
          <a:p>
            <a:r>
              <a:rPr lang="en-US" dirty="0" smtClean="0"/>
              <a:t>Insurers have little bargaining power</a:t>
            </a:r>
          </a:p>
          <a:p>
            <a:r>
              <a:rPr lang="en-US" dirty="0" smtClean="0"/>
              <a:t>Many states have no fee schedules</a:t>
            </a:r>
          </a:p>
          <a:p>
            <a:r>
              <a:rPr lang="en-US" dirty="0" smtClean="0"/>
              <a:t>Costs have risen faster than  health care</a:t>
            </a:r>
          </a:p>
          <a:p>
            <a:r>
              <a:rPr lang="en-US" dirty="0" smtClean="0"/>
              <a:t>PPOs/HMOs</a:t>
            </a:r>
          </a:p>
          <a:p>
            <a:r>
              <a:rPr lang="en-US" dirty="0" smtClean="0"/>
              <a:t>Medical management</a:t>
            </a:r>
          </a:p>
          <a:p>
            <a:r>
              <a:rPr lang="en-US" dirty="0" smtClean="0"/>
              <a:t>Rehabilitation, Back to Work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Covered Causes of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policies address direct physical loss</a:t>
            </a:r>
          </a:p>
          <a:p>
            <a:r>
              <a:rPr lang="en-US" dirty="0" smtClean="0"/>
              <a:t>Direct – loss to property with no intervening cause</a:t>
            </a:r>
          </a:p>
          <a:p>
            <a:r>
              <a:rPr lang="en-US" dirty="0" smtClean="0"/>
              <a:t>Indirect – loss of use of property</a:t>
            </a:r>
          </a:p>
          <a:p>
            <a:r>
              <a:rPr lang="en-US" dirty="0" smtClean="0"/>
              <a:t>Direct loss must trigger coverage for indirect</a:t>
            </a:r>
          </a:p>
          <a:p>
            <a:r>
              <a:rPr lang="en-US" dirty="0" smtClean="0"/>
              <a:t>Waiting period</a:t>
            </a:r>
          </a:p>
          <a:p>
            <a:r>
              <a:rPr lang="en-US" dirty="0" smtClean="0"/>
              <a:t>Property repaired or replaced</a:t>
            </a:r>
          </a:p>
          <a:p>
            <a:r>
              <a:rPr lang="en-US" dirty="0" smtClean="0"/>
              <a:t>Loss of market, obsolescence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Liability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Specialists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Policyholders professional reputation at stake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Often directly involved in claim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Physicians, engineers, architects, attorneys, accountants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Standard of care – that accepted in their profession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Fail to secure a patient’s informed consent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dirty="0" smtClean="0"/>
              <a:t>Determining Damages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Require expert testimony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May be matters of probability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smtClean="0"/>
              <a:t>Defending Malpractice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Litigated by the most sophisticated attorneys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Policyholders involved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Policyholder may have to consent to any settlement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policyholder rejects settlement, may be liable for any verdict in excess of proposed settlement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Coverage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Case Facts</a:t>
            </a:r>
          </a:p>
          <a:p>
            <a:r>
              <a:rPr lang="en-US" dirty="0" smtClean="0"/>
              <a:t>Reporting Claim</a:t>
            </a:r>
          </a:p>
          <a:p>
            <a:r>
              <a:rPr lang="en-US" dirty="0" smtClean="0"/>
              <a:t>Reserving Loss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Investigation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Cause of Loss</a:t>
            </a:r>
          </a:p>
          <a:p>
            <a:r>
              <a:rPr lang="en-US" dirty="0" smtClean="0"/>
              <a:t>Property Damage</a:t>
            </a:r>
          </a:p>
          <a:p>
            <a:pPr lvl="1"/>
            <a:r>
              <a:rPr lang="en-US" dirty="0" smtClean="0"/>
              <a:t>John’s loss</a:t>
            </a:r>
          </a:p>
          <a:p>
            <a:pPr lvl="1"/>
            <a:r>
              <a:rPr lang="en-US" dirty="0" smtClean="0"/>
              <a:t>Karen’s claim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 Exclusions and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 cause of loss</a:t>
            </a:r>
          </a:p>
          <a:p>
            <a:r>
              <a:rPr lang="en-US" dirty="0" smtClean="0"/>
              <a:t>Ordinance or law</a:t>
            </a:r>
          </a:p>
          <a:p>
            <a:r>
              <a:rPr lang="en-US" dirty="0" smtClean="0"/>
              <a:t>Faculty design, construction or material</a:t>
            </a:r>
          </a:p>
          <a:p>
            <a:r>
              <a:rPr lang="en-US" dirty="0" smtClean="0"/>
              <a:t>Intentional acts of insured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Indicators of Arson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8" descr="exhibit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68" t="13776" r="13102" b="5906"/>
          <a:stretch>
            <a:fillRect/>
          </a:stretch>
        </p:blipFill>
        <p:spPr bwMode="auto">
          <a:xfrm>
            <a:off x="2773961" y="685800"/>
            <a:ext cx="359607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Dollar Amount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Replacement Costs – the cost to repair or replace property using new materials of like kind and quality with no deduction for depreciation</a:t>
            </a:r>
          </a:p>
          <a:p>
            <a:r>
              <a:rPr lang="en-US" dirty="0" smtClean="0"/>
              <a:t>Actual Cash Value – the replacement costs of property minus depreciation</a:t>
            </a:r>
          </a:p>
          <a:p>
            <a:r>
              <a:rPr lang="en-US" dirty="0" smtClean="0"/>
              <a:t>Depreciation – the physical wear and tear or technological or economic obsolescence of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8 - </a:t>
            </a:r>
            <a:fld id="{AFCD0FF8-30ED-4DD2-809C-4C49ADA82E9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121</TotalTime>
  <Words>2082</Words>
  <Application>Microsoft Office PowerPoint</Application>
  <PresentationFormat>On-screen Show (4:3)</PresentationFormat>
  <Paragraphs>443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NEWBAUER</vt:lpstr>
      <vt:lpstr>Assignment Eight</vt:lpstr>
      <vt:lpstr>Property Claim Handling Process</vt:lpstr>
      <vt:lpstr>Who Has An Insurable Interest</vt:lpstr>
      <vt:lpstr>Insurable Interest</vt:lpstr>
      <vt:lpstr>What Property is Insured</vt:lpstr>
      <vt:lpstr>What Are Covered Causes of Loss</vt:lpstr>
      <vt:lpstr>Trouble Exclusions and Verification</vt:lpstr>
      <vt:lpstr>Indicators of Arson</vt:lpstr>
      <vt:lpstr>What is Dollar Amount</vt:lpstr>
      <vt:lpstr>Determining Replacement Cost</vt:lpstr>
      <vt:lpstr>Actual Cash Value</vt:lpstr>
      <vt:lpstr>Deductibles</vt:lpstr>
      <vt:lpstr>Insured Duties</vt:lpstr>
      <vt:lpstr>Procedures to Conclude a Claim</vt:lpstr>
      <vt:lpstr>More Procedures</vt:lpstr>
      <vt:lpstr>Slide 16</vt:lpstr>
      <vt:lpstr>Residential Dwelling Claims</vt:lpstr>
      <vt:lpstr>Residential Personal Property</vt:lpstr>
      <vt:lpstr>Commercial Structure Claims</vt:lpstr>
      <vt:lpstr>Business Income Claims</vt:lpstr>
      <vt:lpstr>Slide 21</vt:lpstr>
      <vt:lpstr>Merchandise Claims</vt:lpstr>
      <vt:lpstr>Transportation and Bailment Claims</vt:lpstr>
      <vt:lpstr>Catastrophe Claims</vt:lpstr>
      <vt:lpstr>Liability Claim Handling Process</vt:lpstr>
      <vt:lpstr>Determining Coverage</vt:lpstr>
      <vt:lpstr>Slide 27</vt:lpstr>
      <vt:lpstr>Bodily Injury and Property Damage</vt:lpstr>
      <vt:lpstr>BI &amp; PD (cont.)</vt:lpstr>
      <vt:lpstr>Determining Legal Liability</vt:lpstr>
      <vt:lpstr>Investigation</vt:lpstr>
      <vt:lpstr>Tort Liability</vt:lpstr>
      <vt:lpstr>Tort Liability (cont.)</vt:lpstr>
      <vt:lpstr>Criminal Liability</vt:lpstr>
      <vt:lpstr>Other Liability</vt:lpstr>
      <vt:lpstr>Defenses to Liability Claims</vt:lpstr>
      <vt:lpstr>Application of Comparative Negligence</vt:lpstr>
      <vt:lpstr>Determining Damages – Third Step</vt:lpstr>
      <vt:lpstr>Damages (cont.)</vt:lpstr>
      <vt:lpstr>Property Damages Claims</vt:lpstr>
      <vt:lpstr>Negotiating Settling Claims – Fourth Step</vt:lpstr>
      <vt:lpstr>Settlements</vt:lpstr>
      <vt:lpstr>Litigation Process</vt:lpstr>
      <vt:lpstr>Negotiation</vt:lpstr>
      <vt:lpstr>Litigation</vt:lpstr>
      <vt:lpstr>Duty to Defend</vt:lpstr>
      <vt:lpstr>Civil Procedure</vt:lpstr>
      <vt:lpstr>Legal Expense Control</vt:lpstr>
      <vt:lpstr>Handling Specific Types of Liability Claims</vt:lpstr>
      <vt:lpstr>UIM &amp; Damage Trigger</vt:lpstr>
      <vt:lpstr>Auto Property Damage</vt:lpstr>
      <vt:lpstr>Premises Liability</vt:lpstr>
      <vt:lpstr>Operations Liability Claim</vt:lpstr>
      <vt:lpstr>Operations Liability Claims</vt:lpstr>
      <vt:lpstr>Products Liability</vt:lpstr>
      <vt:lpstr>Products Liability</vt:lpstr>
      <vt:lpstr>Workers’ Compensation Claims</vt:lpstr>
      <vt:lpstr>Investigating</vt:lpstr>
      <vt:lpstr>Controlling Medical Expenses</vt:lpstr>
      <vt:lpstr>Professional Liability Claims</vt:lpstr>
      <vt:lpstr>Slide 61</vt:lpstr>
      <vt:lpstr>Framework for Coverage Analysis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Eight</dc:title>
  <dc:creator>Cougar Asst</dc:creator>
  <cp:lastModifiedBy>Cougar Asst</cp:lastModifiedBy>
  <cp:revision>16</cp:revision>
  <dcterms:created xsi:type="dcterms:W3CDTF">2011-06-16T15:02:39Z</dcterms:created>
  <dcterms:modified xsi:type="dcterms:W3CDTF">2011-07-05T15:13:06Z</dcterms:modified>
</cp:coreProperties>
</file>