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EF25-BD5A-449A-A536-60550EF8350B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683FD-6077-4932-AB42-1793BB78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A5587-BCC1-4F0E-8B27-BAC63D636760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570C6-67EB-41E1-961A-A2689337F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9D37-F853-4A12-9C3D-920B201A8D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81F1-6491-4538-A5EB-F062BA74D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Seven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276600"/>
            <a:ext cx="5334000" cy="1447800"/>
          </a:xfrm>
        </p:spPr>
        <p:txBody>
          <a:bodyPr/>
          <a:lstStyle/>
          <a:p>
            <a:r>
              <a:rPr lang="en-US" dirty="0" smtClean="0"/>
              <a:t>Overview of the </a:t>
            </a:r>
          </a:p>
          <a:p>
            <a:r>
              <a:rPr lang="en-US" dirty="0" smtClean="0"/>
              <a:t>Claim Function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Performance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Profitability</a:t>
            </a:r>
          </a:p>
          <a:p>
            <a:pPr lvl="1"/>
            <a:r>
              <a:rPr lang="en-US" dirty="0" smtClean="0"/>
              <a:t>Loss ratio</a:t>
            </a:r>
          </a:p>
          <a:p>
            <a:pPr lvl="1"/>
            <a:r>
              <a:rPr lang="en-US" dirty="0" smtClean="0"/>
              <a:t>Combined ratio (written premium)</a:t>
            </a:r>
          </a:p>
          <a:p>
            <a:pPr lvl="1"/>
            <a:r>
              <a:rPr lang="en-US" dirty="0" smtClean="0"/>
              <a:t>Identifies needs to reduce expenses</a:t>
            </a:r>
          </a:p>
          <a:p>
            <a:r>
              <a:rPr lang="en-US" dirty="0" smtClean="0"/>
              <a:t>Quality Measures</a:t>
            </a:r>
          </a:p>
          <a:p>
            <a:pPr lvl="1"/>
            <a:r>
              <a:rPr lang="en-US" dirty="0" smtClean="0"/>
              <a:t>Timely initial contact</a:t>
            </a:r>
          </a:p>
          <a:p>
            <a:pPr lvl="1"/>
            <a:r>
              <a:rPr lang="en-US" dirty="0" smtClean="0"/>
              <a:t>Timely response to outside communications</a:t>
            </a:r>
          </a:p>
          <a:p>
            <a:pPr lvl="1"/>
            <a:r>
              <a:rPr lang="en-US" dirty="0" smtClean="0"/>
              <a:t>Timely and accurate loss reserving</a:t>
            </a:r>
          </a:p>
          <a:p>
            <a:pPr lvl="1"/>
            <a:r>
              <a:rPr lang="en-US" dirty="0" smtClean="0"/>
              <a:t>Standards and procedures</a:t>
            </a:r>
          </a:p>
          <a:p>
            <a:pPr lvl="1"/>
            <a:r>
              <a:rPr lang="en-US" dirty="0" smtClean="0"/>
              <a:t>Timely payment or denial</a:t>
            </a:r>
          </a:p>
          <a:p>
            <a:pPr lvl="1"/>
            <a:r>
              <a:rPr lang="en-US" dirty="0" smtClean="0"/>
              <a:t>Explanation of payment or denial</a:t>
            </a:r>
          </a:p>
          <a:p>
            <a:r>
              <a:rPr lang="en-US" dirty="0" smtClean="0"/>
              <a:t>Customer Satisfaction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Handling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Framework for All Types</a:t>
            </a:r>
          </a:p>
          <a:p>
            <a:pPr lvl="1"/>
            <a:r>
              <a:rPr lang="en-US" dirty="0" smtClean="0"/>
              <a:t>Acknowledging and assigning claim</a:t>
            </a:r>
          </a:p>
          <a:p>
            <a:pPr lvl="1"/>
            <a:r>
              <a:rPr lang="en-US" dirty="0" smtClean="0"/>
              <a:t>Identifying the policy and setting reserves</a:t>
            </a:r>
          </a:p>
          <a:p>
            <a:pPr lvl="1"/>
            <a:r>
              <a:rPr lang="en-US" dirty="0" smtClean="0"/>
              <a:t>Contacting the insured or the insured’s representative</a:t>
            </a:r>
          </a:p>
          <a:p>
            <a:pPr lvl="1"/>
            <a:r>
              <a:rPr lang="en-US" dirty="0" smtClean="0"/>
              <a:t>Investigating the claim</a:t>
            </a:r>
          </a:p>
          <a:p>
            <a:pPr lvl="1"/>
            <a:r>
              <a:rPr lang="en-US" dirty="0" smtClean="0"/>
              <a:t>Documenting the claim</a:t>
            </a:r>
          </a:p>
          <a:p>
            <a:pPr lvl="1"/>
            <a:r>
              <a:rPr lang="en-US" dirty="0" smtClean="0"/>
              <a:t>Determining the cause of loss, liability, and the loss amount</a:t>
            </a:r>
          </a:p>
          <a:p>
            <a:pPr lvl="1"/>
            <a:r>
              <a:rPr lang="en-US" dirty="0" smtClean="0"/>
              <a:t>Concluding the </a:t>
            </a:r>
            <a:r>
              <a:rPr lang="en-US" dirty="0" smtClean="0"/>
              <a:t>claim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Assigning the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Acknowledgement of claim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Assignment to claim representative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Meeting if necessary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Inspection of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Identifying Policy and Setting Reserves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Adjusters read policy determine what coverages apply</a:t>
            </a:r>
          </a:p>
          <a:p>
            <a:r>
              <a:rPr lang="en-US" dirty="0" smtClean="0"/>
              <a:t>Where doubts use non waiver agreement or reservation of rights letter</a:t>
            </a:r>
          </a:p>
          <a:p>
            <a:r>
              <a:rPr lang="en-US" dirty="0" smtClean="0"/>
              <a:t>Setting reserves</a:t>
            </a:r>
          </a:p>
          <a:p>
            <a:pPr lvl="1"/>
            <a:r>
              <a:rPr lang="en-US" dirty="0" smtClean="0"/>
              <a:t>Individual case method</a:t>
            </a:r>
          </a:p>
          <a:p>
            <a:pPr lvl="1"/>
            <a:r>
              <a:rPr lang="en-US" dirty="0" smtClean="0"/>
              <a:t>Roundtable method</a:t>
            </a:r>
          </a:p>
          <a:p>
            <a:pPr lvl="1"/>
            <a:r>
              <a:rPr lang="en-US" dirty="0" smtClean="0"/>
              <a:t>Average value method</a:t>
            </a:r>
          </a:p>
          <a:p>
            <a:pPr lvl="1"/>
            <a:r>
              <a:rPr lang="en-US" dirty="0" smtClean="0"/>
              <a:t>Formula method</a:t>
            </a:r>
          </a:p>
          <a:p>
            <a:pPr lvl="1"/>
            <a:r>
              <a:rPr lang="en-US" dirty="0" smtClean="0"/>
              <a:t>Expert system method</a:t>
            </a:r>
          </a:p>
          <a:p>
            <a:pPr lvl="1"/>
            <a:r>
              <a:rPr lang="en-US" dirty="0" smtClean="0"/>
              <a:t>Loss ratio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Individual Case Method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482" t="16084" r="11159" b="13132"/>
          <a:stretch>
            <a:fillRect/>
          </a:stretch>
        </p:blipFill>
        <p:spPr bwMode="auto">
          <a:xfrm>
            <a:off x="2819400" y="709507"/>
            <a:ext cx="3505200" cy="59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Required by accounting practices and law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Schedule of penalty (loss ratio)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Unreported claims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Inadequate reserve (actuaries)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Reopened 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Reserve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Solvency issues</a:t>
            </a:r>
          </a:p>
          <a:p>
            <a:r>
              <a:rPr lang="en-US" dirty="0" smtClean="0"/>
              <a:t>Ability to write new business – capacity</a:t>
            </a:r>
          </a:p>
          <a:p>
            <a:r>
              <a:rPr lang="en-US" dirty="0" smtClean="0"/>
              <a:t>Limited information initially</a:t>
            </a:r>
          </a:p>
          <a:p>
            <a:r>
              <a:rPr lang="en-US" dirty="0" smtClean="0"/>
              <a:t>Stairstepping</a:t>
            </a:r>
          </a:p>
          <a:p>
            <a:r>
              <a:rPr lang="en-US" dirty="0" smtClean="0"/>
              <a:t>Claims open for several years – see handout</a:t>
            </a:r>
          </a:p>
          <a:p>
            <a:r>
              <a:rPr lang="en-US" dirty="0" smtClean="0"/>
              <a:t>Claim reserve should reflect the </a:t>
            </a:r>
            <a:r>
              <a:rPr lang="en-US" dirty="0" smtClean="0"/>
              <a:t>ultimate </a:t>
            </a:r>
            <a:r>
              <a:rPr lang="en-US" dirty="0" smtClean="0"/>
              <a:t>cost, not present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with Insureds Representative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to face not required</a:t>
            </a:r>
          </a:p>
          <a:p>
            <a:r>
              <a:rPr lang="en-US" dirty="0" smtClean="0"/>
              <a:t>Claims can create strong emotions, i.e. anger and grief</a:t>
            </a:r>
          </a:p>
          <a:p>
            <a:r>
              <a:rPr lang="en-US" dirty="0" smtClean="0"/>
              <a:t>Public adjusters – mostly property claims</a:t>
            </a:r>
          </a:p>
          <a:p>
            <a:r>
              <a:rPr lang="en-US" dirty="0" smtClean="0"/>
              <a:t>Recorded 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Good Faith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752600"/>
          </a:xfrm>
        </p:spPr>
        <p:txBody>
          <a:bodyPr/>
          <a:lstStyle/>
          <a:p>
            <a:r>
              <a:rPr lang="en-US" dirty="0" smtClean="0"/>
              <a:t>Insurance polices are contracts of utmost good faith</a:t>
            </a:r>
          </a:p>
          <a:p>
            <a:r>
              <a:rPr lang="en-US" dirty="0" smtClean="0"/>
              <a:t>Waiver and estoppel – see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150" t="2133" r="11811" b="8267"/>
          <a:stretch>
            <a:fillRect/>
          </a:stretch>
        </p:blipFill>
        <p:spPr bwMode="auto">
          <a:xfrm>
            <a:off x="1975757" y="2438400"/>
            <a:ext cx="519248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Investigating to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as soon as it is assigned</a:t>
            </a:r>
          </a:p>
          <a:p>
            <a:r>
              <a:rPr lang="en-US" dirty="0" smtClean="0"/>
              <a:t>Claims person knows when they have adequate information for a decision</a:t>
            </a:r>
          </a:p>
          <a:p>
            <a:r>
              <a:rPr lang="en-US" dirty="0" smtClean="0"/>
              <a:t>Need to determine</a:t>
            </a:r>
          </a:p>
          <a:p>
            <a:pPr lvl="1"/>
            <a:r>
              <a:rPr lang="en-US" dirty="0" smtClean="0"/>
              <a:t>Cause of loss</a:t>
            </a:r>
          </a:p>
          <a:p>
            <a:pPr lvl="1"/>
            <a:r>
              <a:rPr lang="en-US" dirty="0" smtClean="0"/>
              <a:t>Amount of loss</a:t>
            </a:r>
          </a:p>
          <a:p>
            <a:pPr lvl="1"/>
            <a:r>
              <a:rPr lang="en-US" dirty="0" smtClean="0"/>
              <a:t>Liability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Function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Comply with the contractual promise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Supporting the insured’s financial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Claimant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Insured / witness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Accident scene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Property damage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Medical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prior </a:t>
            </a:r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Subrogation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insured not a fault and others negligent</a:t>
            </a:r>
          </a:p>
          <a:p>
            <a:r>
              <a:rPr lang="en-US" dirty="0" smtClean="0"/>
              <a:t>Insurer entitled to insured’s rights</a:t>
            </a:r>
          </a:p>
          <a:p>
            <a:r>
              <a:rPr lang="en-US" dirty="0" smtClean="0"/>
              <a:t>Costs a factor in </a:t>
            </a:r>
            <a:r>
              <a:rPr lang="en-US" dirty="0" smtClean="0"/>
              <a:t>proceeding</a:t>
            </a:r>
            <a:endParaRPr lang="en-US" dirty="0" smtClean="0"/>
          </a:p>
          <a:p>
            <a:r>
              <a:rPr lang="en-US" dirty="0" smtClean="0"/>
              <a:t>Intercompany arbitration</a:t>
            </a:r>
          </a:p>
          <a:p>
            <a:r>
              <a:rPr lang="en-US" dirty="0" smtClean="0"/>
              <a:t>Usually binding on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Diary Systems – needed because handle many claims</a:t>
            </a:r>
          </a:p>
          <a:p>
            <a:r>
              <a:rPr lang="en-US" dirty="0" smtClean="0"/>
              <a:t>Dates for review computer controlled</a:t>
            </a:r>
          </a:p>
          <a:p>
            <a:r>
              <a:rPr lang="en-US" dirty="0" smtClean="0"/>
              <a:t>Status of notes</a:t>
            </a:r>
          </a:p>
          <a:p>
            <a:pPr lvl="1"/>
            <a:r>
              <a:rPr lang="en-US" dirty="0" smtClean="0"/>
              <a:t>Clear, concise</a:t>
            </a:r>
          </a:p>
          <a:p>
            <a:pPr lvl="1"/>
            <a:r>
              <a:rPr lang="en-US" dirty="0" smtClean="0"/>
              <a:t>Timely</a:t>
            </a:r>
          </a:p>
          <a:p>
            <a:pPr lvl="1"/>
            <a:r>
              <a:rPr lang="en-US" dirty="0" smtClean="0"/>
              <a:t>Fair and balanced investigation</a:t>
            </a:r>
          </a:p>
          <a:p>
            <a:pPr lvl="1"/>
            <a:r>
              <a:rPr lang="en-US" dirty="0" smtClean="0"/>
              <a:t>Objective comments</a:t>
            </a:r>
          </a:p>
          <a:p>
            <a:pPr lvl="1"/>
            <a:r>
              <a:rPr lang="en-US" dirty="0" smtClean="0"/>
              <a:t>Thorough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– distribution within organization</a:t>
            </a:r>
          </a:p>
          <a:p>
            <a:pPr lvl="1"/>
            <a:r>
              <a:rPr lang="en-US" dirty="0" smtClean="0"/>
              <a:t>Large losses, deaths, etc.</a:t>
            </a:r>
          </a:p>
          <a:p>
            <a:r>
              <a:rPr lang="en-US" dirty="0" smtClean="0"/>
              <a:t>Often use internal electronic claim file</a:t>
            </a:r>
          </a:p>
          <a:p>
            <a:r>
              <a:rPr lang="en-US" dirty="0" smtClean="0"/>
              <a:t>Status reports</a:t>
            </a:r>
          </a:p>
          <a:p>
            <a:r>
              <a:rPr lang="en-US" dirty="0" smtClean="0"/>
              <a:t>External – for producers, advisory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 of Loss, Liability and Amount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Investigation determines cause of loss, liability and amount</a:t>
            </a:r>
          </a:p>
          <a:p>
            <a:r>
              <a:rPr lang="en-US" dirty="0" smtClean="0"/>
              <a:t>Liability determined based on facts</a:t>
            </a:r>
          </a:p>
          <a:p>
            <a:pPr lvl="1"/>
            <a:r>
              <a:rPr lang="en-US" dirty="0" smtClean="0"/>
              <a:t>Statutory</a:t>
            </a:r>
          </a:p>
          <a:p>
            <a:pPr lvl="1"/>
            <a:r>
              <a:rPr lang="en-US" dirty="0" smtClean="0"/>
              <a:t>Case law</a:t>
            </a:r>
          </a:p>
          <a:p>
            <a:r>
              <a:rPr lang="en-US" dirty="0" smtClean="0"/>
              <a:t>Property damage – cost of repair, replace</a:t>
            </a:r>
          </a:p>
          <a:p>
            <a:r>
              <a:rPr lang="en-US" dirty="0" smtClean="0"/>
              <a:t>Bodily injury</a:t>
            </a:r>
          </a:p>
          <a:p>
            <a:pPr lvl="1"/>
            <a:r>
              <a:rPr lang="en-US" dirty="0" smtClean="0"/>
              <a:t>Extent of injury</a:t>
            </a:r>
          </a:p>
          <a:p>
            <a:pPr lvl="1"/>
            <a:r>
              <a:rPr lang="en-US" dirty="0" smtClean="0"/>
              <a:t>Amount of pain</a:t>
            </a:r>
          </a:p>
          <a:p>
            <a:pPr lvl="1"/>
            <a:r>
              <a:rPr lang="en-US" dirty="0" smtClean="0"/>
              <a:t>suffering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Concluding the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Decide if to pay or deny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negotiate with insured or claimant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ADR – Alternate Dispute Resolution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Litigation occurs if no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person issue payment</a:t>
            </a:r>
          </a:p>
          <a:p>
            <a:pPr lvl="1"/>
            <a:r>
              <a:rPr lang="en-US" dirty="0" smtClean="0"/>
              <a:t>Check, draft, electronic transfer</a:t>
            </a:r>
          </a:p>
          <a:p>
            <a:r>
              <a:rPr lang="en-US" dirty="0" smtClean="0"/>
              <a:t>Proper parties</a:t>
            </a:r>
          </a:p>
          <a:p>
            <a:pPr lvl="1"/>
            <a:r>
              <a:rPr lang="en-US" dirty="0" smtClean="0"/>
              <a:t>Mortgages</a:t>
            </a:r>
          </a:p>
          <a:p>
            <a:pPr lvl="1"/>
            <a:r>
              <a:rPr lang="en-US" dirty="0" smtClean="0"/>
              <a:t>Loss payees</a:t>
            </a:r>
          </a:p>
          <a:p>
            <a:r>
              <a:rPr lang="en-US" dirty="0" smtClean="0"/>
              <a:t>Parties named in policy have rights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base </a:t>
            </a:r>
            <a:r>
              <a:rPr lang="en-US" dirty="0" smtClean="0"/>
              <a:t>– compliance with laws</a:t>
            </a:r>
          </a:p>
          <a:p>
            <a:r>
              <a:rPr lang="en-US" dirty="0" smtClean="0"/>
              <a:t>Child Support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timely</a:t>
            </a:r>
          </a:p>
          <a:p>
            <a:r>
              <a:rPr lang="en-US" dirty="0" smtClean="0"/>
              <a:t>Strict guidelines exist</a:t>
            </a:r>
          </a:p>
          <a:p>
            <a:r>
              <a:rPr lang="en-US" dirty="0" smtClean="0"/>
              <a:t>Denial letters issued by lawyers or drafted by</a:t>
            </a:r>
          </a:p>
          <a:p>
            <a:r>
              <a:rPr lang="en-US" dirty="0" smtClean="0"/>
              <a:t>Certified mail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Dispute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Mediation – mutual outside party</a:t>
            </a:r>
          </a:p>
          <a:p>
            <a:r>
              <a:rPr lang="en-US" dirty="0" smtClean="0"/>
              <a:t>Arbitration – often binding</a:t>
            </a:r>
          </a:p>
          <a:p>
            <a:r>
              <a:rPr lang="en-US" dirty="0" smtClean="0"/>
              <a:t>Appraisals – property policies</a:t>
            </a:r>
          </a:p>
          <a:p>
            <a:r>
              <a:rPr lang="en-US" dirty="0" smtClean="0"/>
              <a:t>Mini-Trials </a:t>
            </a:r>
            <a:r>
              <a:rPr lang="en-US" dirty="0" smtClean="0"/>
              <a:t>– test validity of position</a:t>
            </a:r>
          </a:p>
          <a:p>
            <a:r>
              <a:rPr lang="en-US" dirty="0" smtClean="0"/>
              <a:t>Summary Jury Trials – offers a forum to present merits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agreement can not be reached</a:t>
            </a:r>
          </a:p>
          <a:p>
            <a:r>
              <a:rPr lang="en-US" dirty="0" smtClean="0"/>
              <a:t>Most policies require insurers to defend insureds</a:t>
            </a:r>
          </a:p>
          <a:p>
            <a:r>
              <a:rPr lang="en-US" dirty="0" smtClean="0"/>
              <a:t>Claim person selects carefully defense law firm</a:t>
            </a:r>
          </a:p>
          <a:p>
            <a:r>
              <a:rPr lang="en-US" dirty="0" smtClean="0"/>
              <a:t>Lawyers role is insureds advocate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Contractual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Promise of the insuring agreement is to pay, defend or indemnify for a covered loss</a:t>
            </a:r>
          </a:p>
          <a:p>
            <a:r>
              <a:rPr lang="en-US" dirty="0" smtClean="0"/>
              <a:t>Fulfils promise by providing fair, prompt and equitable service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To insured or</a:t>
            </a:r>
          </a:p>
          <a:p>
            <a:pPr marL="971550" lvl="1" indent="-514350">
              <a:buAutoNum type="arabicParenR"/>
            </a:pPr>
            <a:r>
              <a:rPr lang="en-US" dirty="0" smtClean="0"/>
              <a:t>A third party</a:t>
            </a:r>
          </a:p>
          <a:p>
            <a:pPr marL="571500" indent="-514350"/>
            <a:r>
              <a:rPr lang="en-US" dirty="0" smtClean="0"/>
              <a:t>Claims are expected, claims representatives deal with them routinely</a:t>
            </a:r>
          </a:p>
          <a:p>
            <a:pPr marL="571500" indent="-514350"/>
            <a:r>
              <a:rPr lang="en-US" dirty="0" smtClean="0"/>
              <a:t>Without insurance recovery slow and inefficient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Bad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Developed in response to perception that insurers placed their interest ahead of insureds</a:t>
            </a:r>
          </a:p>
          <a:p>
            <a:r>
              <a:rPr lang="en-US" dirty="0" smtClean="0"/>
              <a:t>Insurers sued for breach of contract</a:t>
            </a:r>
          </a:p>
          <a:p>
            <a:pPr lvl="1"/>
            <a:r>
              <a:rPr lang="en-US" dirty="0" smtClean="0"/>
              <a:t>Failure to fulfill contractual promise</a:t>
            </a:r>
          </a:p>
          <a:p>
            <a:r>
              <a:rPr lang="en-US" dirty="0" smtClean="0"/>
              <a:t>Failure to comply with duty resulting in bad faith </a:t>
            </a:r>
            <a:r>
              <a:rPr lang="en-US" dirty="0" smtClean="0"/>
              <a:t>claim</a:t>
            </a:r>
            <a:endParaRPr lang="en-US" dirty="0" smtClean="0"/>
          </a:p>
          <a:p>
            <a:r>
              <a:rPr lang="en-US" dirty="0" smtClean="0"/>
              <a:t>Consensus is that insurance contracts </a:t>
            </a:r>
            <a:r>
              <a:rPr lang="en-US" dirty="0" err="1" smtClean="0"/>
              <a:t>invows</a:t>
            </a:r>
            <a:r>
              <a:rPr lang="en-US" dirty="0" smtClean="0"/>
              <a:t> public interest</a:t>
            </a:r>
          </a:p>
          <a:p>
            <a:r>
              <a:rPr lang="en-US" dirty="0" smtClean="0"/>
              <a:t>Requires a higher standard of conduct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regulators – protect consumers and insurer insolvency</a:t>
            </a:r>
          </a:p>
          <a:p>
            <a:r>
              <a:rPr lang="en-US" dirty="0" smtClean="0"/>
              <a:t>Ensure that insurers pay claims they owe</a:t>
            </a:r>
          </a:p>
          <a:p>
            <a:r>
              <a:rPr lang="en-US" dirty="0" smtClean="0"/>
              <a:t>Higher standard conduct – upmost good faith</a:t>
            </a:r>
          </a:p>
          <a:p>
            <a:pPr lvl="1"/>
            <a:r>
              <a:rPr lang="en-US" dirty="0" smtClean="0"/>
              <a:t>Both parties are to </a:t>
            </a:r>
            <a:r>
              <a:rPr lang="en-US" dirty="0" smtClean="0"/>
              <a:t>disclose </a:t>
            </a:r>
            <a:r>
              <a:rPr lang="en-US" dirty="0" smtClean="0"/>
              <a:t>all information needed</a:t>
            </a:r>
          </a:p>
          <a:p>
            <a:r>
              <a:rPr lang="en-US" dirty="0" smtClean="0"/>
              <a:t>Insurer controls investigation and settlement</a:t>
            </a:r>
          </a:p>
          <a:p>
            <a:r>
              <a:rPr lang="en-US" dirty="0" smtClean="0"/>
              <a:t>Courts differ as bad faith based on negligence on gross on intentional misconduct</a:t>
            </a:r>
          </a:p>
          <a:p>
            <a:r>
              <a:rPr lang="en-US" dirty="0" smtClean="0"/>
              <a:t>Some courts reject a </a:t>
            </a:r>
            <a:r>
              <a:rPr lang="en-US" dirty="0" smtClean="0"/>
              <a:t>negligence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Becoming more common and expanding</a:t>
            </a:r>
          </a:p>
          <a:p>
            <a:r>
              <a:rPr lang="en-US" dirty="0" smtClean="0"/>
              <a:t>Bad Faith Law is case law</a:t>
            </a:r>
          </a:p>
          <a:p>
            <a:r>
              <a:rPr lang="en-US" dirty="0" smtClean="0"/>
              <a:t>State legislation can pass laws</a:t>
            </a:r>
          </a:p>
          <a:p>
            <a:pPr lvl="1"/>
            <a:r>
              <a:rPr lang="en-US" dirty="0" smtClean="0"/>
              <a:t>rejected by voters</a:t>
            </a:r>
          </a:p>
          <a:p>
            <a:pPr lvl="2"/>
            <a:r>
              <a:rPr lang="en-US" dirty="0" smtClean="0"/>
              <a:t>Wyoming</a:t>
            </a:r>
          </a:p>
          <a:p>
            <a:pPr lvl="2"/>
            <a:r>
              <a:rPr lang="en-US" dirty="0" smtClean="0"/>
              <a:t>California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Faith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Thorough, timely, and unbiased investigation</a:t>
            </a:r>
          </a:p>
          <a:p>
            <a:r>
              <a:rPr lang="en-US" dirty="0" smtClean="0"/>
              <a:t>Complete and accurate documentation</a:t>
            </a:r>
          </a:p>
          <a:p>
            <a:r>
              <a:rPr lang="en-US" dirty="0" smtClean="0"/>
              <a:t>Fair evaluation</a:t>
            </a:r>
          </a:p>
          <a:p>
            <a:r>
              <a:rPr lang="en-US" dirty="0" smtClean="0"/>
              <a:t>Good-faith negotiation</a:t>
            </a:r>
          </a:p>
          <a:p>
            <a:r>
              <a:rPr lang="en-US" dirty="0" smtClean="0"/>
              <a:t>Regular and prompt communication</a:t>
            </a:r>
          </a:p>
          <a:p>
            <a:r>
              <a:rPr lang="en-US" dirty="0" smtClean="0"/>
              <a:t>Competent legal advice</a:t>
            </a:r>
          </a:p>
          <a:p>
            <a:r>
              <a:rPr lang="en-US" dirty="0" smtClean="0"/>
              <a:t>Effective claim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Statues Applicable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Insurance Portability and Accounting Act – 1996</a:t>
            </a:r>
          </a:p>
          <a:p>
            <a:r>
              <a:rPr lang="en-US" dirty="0" smtClean="0"/>
              <a:t>Gramm-Leach-Bliley Act</a:t>
            </a:r>
          </a:p>
          <a:p>
            <a:r>
              <a:rPr lang="en-US" dirty="0" smtClean="0"/>
              <a:t>Sarbanes-Oxley Act</a:t>
            </a:r>
          </a:p>
          <a:p>
            <a:r>
              <a:rPr lang="en-US" dirty="0" smtClean="0"/>
              <a:t>Fair Credit Reporting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and Accurate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Fair Evaluation – especially liability claims</a:t>
            </a:r>
          </a:p>
          <a:p>
            <a:pPr lvl="1"/>
            <a:r>
              <a:rPr lang="en-US" dirty="0" smtClean="0"/>
              <a:t>Prompts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Unreasonable time limits – courts dismiss</a:t>
            </a:r>
          </a:p>
          <a:p>
            <a:pPr lvl="1"/>
            <a:r>
              <a:rPr lang="en-US" dirty="0" smtClean="0"/>
              <a:t>If near policy limits prompt reply</a:t>
            </a:r>
          </a:p>
          <a:p>
            <a:r>
              <a:rPr lang="en-US" dirty="0" smtClean="0"/>
              <a:t>Use of outside sources</a:t>
            </a:r>
          </a:p>
          <a:p>
            <a:pPr lvl="1"/>
            <a:r>
              <a:rPr lang="en-US" dirty="0" smtClean="0"/>
              <a:t>Co-workers</a:t>
            </a:r>
          </a:p>
          <a:p>
            <a:pPr lvl="1"/>
            <a:r>
              <a:rPr lang="en-US" dirty="0" smtClean="0"/>
              <a:t>Supervisors</a:t>
            </a:r>
          </a:p>
          <a:p>
            <a:pPr lvl="1"/>
            <a:r>
              <a:rPr lang="en-US" dirty="0" smtClean="0"/>
              <a:t>Defensive lawyers</a:t>
            </a:r>
          </a:p>
          <a:p>
            <a:pPr lvl="1"/>
            <a:r>
              <a:rPr lang="en-US" dirty="0" smtClean="0"/>
              <a:t>People of typical jury</a:t>
            </a:r>
          </a:p>
          <a:p>
            <a:pPr lvl="1"/>
            <a:r>
              <a:rPr lang="en-US" dirty="0" smtClean="0"/>
              <a:t>Computer evaluations</a:t>
            </a:r>
          </a:p>
          <a:p>
            <a:pPr lvl="1"/>
            <a:r>
              <a:rPr lang="en-US" dirty="0" smtClean="0"/>
              <a:t>Jury verdict research companies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Faith 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Realistic offers</a:t>
            </a:r>
          </a:p>
          <a:p>
            <a:r>
              <a:rPr lang="en-US" dirty="0" smtClean="0"/>
              <a:t>Non emotional</a:t>
            </a:r>
          </a:p>
          <a:p>
            <a:r>
              <a:rPr lang="en-US" dirty="0" smtClean="0"/>
              <a:t>Policy provisions</a:t>
            </a:r>
          </a:p>
          <a:p>
            <a:r>
              <a:rPr lang="en-US" dirty="0" smtClean="0"/>
              <a:t>Arbitration classes</a:t>
            </a:r>
          </a:p>
          <a:p>
            <a:r>
              <a:rPr lang="en-US" dirty="0" smtClean="0"/>
              <a:t>Any other forms of voluntary resolution</a:t>
            </a:r>
          </a:p>
          <a:p>
            <a:r>
              <a:rPr lang="en-US" dirty="0" smtClean="0"/>
              <a:t>Communications – critical aspect of good faith</a:t>
            </a:r>
          </a:p>
          <a:p>
            <a:r>
              <a:rPr lang="en-US" dirty="0" smtClean="0"/>
              <a:t>Involve defense lawyer</a:t>
            </a:r>
          </a:p>
          <a:p>
            <a:r>
              <a:rPr lang="en-US" dirty="0" smtClean="0"/>
              <a:t>Competent legal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Claim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supervision – responsible for quality control</a:t>
            </a:r>
          </a:p>
          <a:p>
            <a:endParaRPr lang="en-US" dirty="0" smtClean="0"/>
          </a:p>
          <a:p>
            <a:r>
              <a:rPr lang="en-US" dirty="0" smtClean="0"/>
              <a:t>Thorough training – continuous and consistent training</a:t>
            </a:r>
          </a:p>
          <a:p>
            <a:endParaRPr lang="en-US" dirty="0" smtClean="0"/>
          </a:p>
          <a:p>
            <a:r>
              <a:rPr lang="en-US" dirty="0" smtClean="0"/>
              <a:t>Manageable case loads – work load manageable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General Release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898" t="16988" r="24463" b="16988"/>
          <a:stretch>
            <a:fillRect/>
          </a:stretch>
        </p:blipFill>
        <p:spPr bwMode="auto">
          <a:xfrm rot="16200000">
            <a:off x="1790700" y="-811825"/>
            <a:ext cx="5562602" cy="855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Unfair Claim Settlement Practices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47" t="18011" r="25894" b="19265"/>
          <a:stretch>
            <a:fillRect/>
          </a:stretch>
        </p:blipFill>
        <p:spPr bwMode="auto">
          <a:xfrm rot="16200000">
            <a:off x="1638300" y="-190501"/>
            <a:ext cx="5715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Insurers Financial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responsibility of marketing and underwriting</a:t>
            </a:r>
          </a:p>
          <a:p>
            <a:endParaRPr lang="en-US" dirty="0" smtClean="0"/>
          </a:p>
          <a:p>
            <a:r>
              <a:rPr lang="en-US" dirty="0" smtClean="0"/>
              <a:t>Insureds and other claimants entitled to a fair claim settlement</a:t>
            </a:r>
          </a:p>
          <a:p>
            <a:endParaRPr lang="en-US" dirty="0" smtClean="0"/>
          </a:p>
          <a:p>
            <a:r>
              <a:rPr lang="en-US" dirty="0" smtClean="0"/>
              <a:t>Success is reflected in its reputation for providing claim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of Claim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Marketing – customer satisfaction</a:t>
            </a:r>
          </a:p>
          <a:p>
            <a:endParaRPr lang="en-US" dirty="0" smtClean="0"/>
          </a:p>
          <a:p>
            <a:r>
              <a:rPr lang="en-US" dirty="0" smtClean="0"/>
              <a:t>Underwriting – evaluation of appropriately priced loss experience</a:t>
            </a:r>
          </a:p>
          <a:p>
            <a:endParaRPr lang="en-US" dirty="0" smtClean="0"/>
          </a:p>
          <a:p>
            <a:r>
              <a:rPr lang="en-US" dirty="0" smtClean="0"/>
              <a:t>Actuarial – accurate information on losses</a:t>
            </a:r>
          </a:p>
          <a:p>
            <a:endParaRPr lang="en-US" dirty="0" smtClean="0"/>
          </a:p>
          <a:p>
            <a:r>
              <a:rPr lang="en-US" dirty="0" smtClean="0"/>
              <a:t>Reserving policies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Public, lawyers, and state regulations</a:t>
            </a:r>
          </a:p>
          <a:p>
            <a:r>
              <a:rPr lang="en-US" dirty="0" smtClean="0"/>
              <a:t>Public image</a:t>
            </a:r>
          </a:p>
          <a:p>
            <a:r>
              <a:rPr lang="en-US" dirty="0" smtClean="0"/>
              <a:t>Emotional reaction to a claim</a:t>
            </a:r>
          </a:p>
          <a:p>
            <a:r>
              <a:rPr lang="en-US" dirty="0" smtClean="0"/>
              <a:t>Technology improvements</a:t>
            </a:r>
          </a:p>
          <a:p>
            <a:r>
              <a:rPr lang="en-US" dirty="0" smtClean="0"/>
              <a:t>Lawyers</a:t>
            </a:r>
          </a:p>
          <a:p>
            <a:r>
              <a:rPr lang="en-US" dirty="0" smtClean="0"/>
              <a:t>State regulators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 Department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No ideal structure exists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Self insureds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TPAs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Agents/Brokers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19" t="16328" r="21955" b="13091"/>
          <a:stretch>
            <a:fillRect/>
          </a:stretch>
        </p:blipFill>
        <p:spPr bwMode="auto">
          <a:xfrm rot="5460000">
            <a:off x="2020148" y="-955229"/>
            <a:ext cx="5257800" cy="88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02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Organization 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personnel</a:t>
            </a:r>
          </a:p>
          <a:p>
            <a:r>
              <a:rPr lang="en-US" dirty="0" smtClean="0"/>
              <a:t>Staff claim</a:t>
            </a:r>
          </a:p>
          <a:p>
            <a:r>
              <a:rPr lang="en-US" dirty="0" smtClean="0"/>
              <a:t>Independent adjusters – Crawford – GAB</a:t>
            </a:r>
          </a:p>
          <a:p>
            <a:r>
              <a:rPr lang="en-US" dirty="0" smtClean="0"/>
              <a:t>TPAs</a:t>
            </a:r>
          </a:p>
          <a:p>
            <a:r>
              <a:rPr lang="en-US" dirty="0" smtClean="0"/>
              <a:t>Producers</a:t>
            </a:r>
          </a:p>
          <a:p>
            <a:r>
              <a:rPr lang="en-US" dirty="0" smtClean="0"/>
              <a:t>Public adjusters – represent policyholders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7 - </a:t>
            </a:r>
            <a:fld id="{D0EB81F1-6491-4538-A5EB-F062BA74D10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246</TotalTime>
  <Words>1125</Words>
  <Application>Microsoft Office PowerPoint</Application>
  <PresentationFormat>On-screen Show (4:3)</PresentationFormat>
  <Paragraphs>283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NEWBAUER</vt:lpstr>
      <vt:lpstr>Assignment Seven</vt:lpstr>
      <vt:lpstr>Claim Function Goals</vt:lpstr>
      <vt:lpstr>Contractual Promise</vt:lpstr>
      <vt:lpstr>Insurers Financial Goals</vt:lpstr>
      <vt:lpstr>Users of Claim Information</vt:lpstr>
      <vt:lpstr>Claim Contacts</vt:lpstr>
      <vt:lpstr>Claim Department Structure</vt:lpstr>
      <vt:lpstr>Organization Chart</vt:lpstr>
      <vt:lpstr>Personnel</vt:lpstr>
      <vt:lpstr>Claim Performance Measures</vt:lpstr>
      <vt:lpstr>Claim Handling Process</vt:lpstr>
      <vt:lpstr>Assigning the Claim</vt:lpstr>
      <vt:lpstr>Identifying Policy and Setting Reserves</vt:lpstr>
      <vt:lpstr>Individual Case Method</vt:lpstr>
      <vt:lpstr>IBNR</vt:lpstr>
      <vt:lpstr>Causes of Reserve Errors</vt:lpstr>
      <vt:lpstr>Contact with Insureds Representative</vt:lpstr>
      <vt:lpstr>Good Faith</vt:lpstr>
      <vt:lpstr>Investigating to Claims</vt:lpstr>
      <vt:lpstr>The Investigation</vt:lpstr>
      <vt:lpstr>Subrogation</vt:lpstr>
      <vt:lpstr>Documentation</vt:lpstr>
      <vt:lpstr>File Reports</vt:lpstr>
      <vt:lpstr>Cause of Loss, Liability and Amount</vt:lpstr>
      <vt:lpstr>Concluding the Claim</vt:lpstr>
      <vt:lpstr>Payments</vt:lpstr>
      <vt:lpstr>Claim Denial</vt:lpstr>
      <vt:lpstr>Alternate Dispute Resolution</vt:lpstr>
      <vt:lpstr>Litigation</vt:lpstr>
      <vt:lpstr>Law of Bad Faith</vt:lpstr>
      <vt:lpstr>Public Interest</vt:lpstr>
      <vt:lpstr>Legal Environment</vt:lpstr>
      <vt:lpstr>Good Faith Elements</vt:lpstr>
      <vt:lpstr>Federal Statues Applicable</vt:lpstr>
      <vt:lpstr>Complete and Accurate Documentation</vt:lpstr>
      <vt:lpstr>Good Faith Negotiations</vt:lpstr>
      <vt:lpstr>Effective Claim Management</vt:lpstr>
      <vt:lpstr>General Release</vt:lpstr>
      <vt:lpstr>Unfair Claim Settlement Practices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Seven</dc:title>
  <dc:creator>Cougar Asst</dc:creator>
  <cp:lastModifiedBy>Cougar Asst</cp:lastModifiedBy>
  <cp:revision>28</cp:revision>
  <dcterms:created xsi:type="dcterms:W3CDTF">2011-06-09T14:24:56Z</dcterms:created>
  <dcterms:modified xsi:type="dcterms:W3CDTF">2011-06-13T15:43:58Z</dcterms:modified>
</cp:coreProperties>
</file>