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36" autoAdjust="0"/>
  </p:normalViewPr>
  <p:slideViewPr>
    <p:cSldViewPr>
      <p:cViewPr varScale="1">
        <p:scale>
          <a:sx n="75" d="100"/>
          <a:sy n="75" d="100"/>
        </p:scale>
        <p:origin x="-293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2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1699" y="-8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212CCB-E05B-4277-B681-14E2E7A32206}" type="datetimeFigureOut">
              <a:rPr lang="en-US" smtClean="0"/>
              <a:pPr/>
              <a:t>7/5/2011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6EEAE-FE19-4BCA-9BCC-E9E12C959E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C5BC53-95FC-4ACE-AFA0-38F1DA2A5C28}" type="datetimeFigureOut">
              <a:rPr lang="en-US" smtClean="0"/>
              <a:pPr/>
              <a:t>7/5/2011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D943B7-C411-4172-B157-E436514BEA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76600" y="1828800"/>
            <a:ext cx="5334000" cy="1470025"/>
          </a:xfrm>
        </p:spPr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76600" y="3505200"/>
            <a:ext cx="5334000" cy="14478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A9D37-F853-4A12-9C3D-920B201A8D4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UHCougar.jpg"/>
          <p:cNvPicPr>
            <a:picLocks noChangeAspect="1"/>
          </p:cNvPicPr>
          <p:nvPr/>
        </p:nvPicPr>
        <p:blipFill>
          <a:blip r:embed="rId2" cstate="print"/>
          <a:srcRect l="48438" t="10417" r="12774"/>
          <a:stretch>
            <a:fillRect/>
          </a:stretch>
        </p:blipFill>
        <p:spPr>
          <a:xfrm>
            <a:off x="0" y="1581150"/>
            <a:ext cx="2133600" cy="36957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914400"/>
            <a:ext cx="9144000" cy="685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5257800"/>
            <a:ext cx="9144000" cy="685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UHBauer-primary.jpg"/>
          <p:cNvPicPr>
            <a:picLocks noChangeAspect="1"/>
          </p:cNvPicPr>
          <p:nvPr/>
        </p:nvPicPr>
        <p:blipFill>
          <a:blip r:embed="rId3" cstate="print"/>
          <a:srcRect t="11876" b="16865"/>
          <a:stretch>
            <a:fillRect/>
          </a:stretch>
        </p:blipFill>
        <p:spPr>
          <a:xfrm>
            <a:off x="6242304" y="5257801"/>
            <a:ext cx="2901696" cy="106419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5B788-EA2F-4ACB-ACCD-2738DD3A1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5B788-EA2F-4ACB-ACCD-2738DD3A1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  <a:lvl2pPr>
              <a:defRPr>
                <a:latin typeface="Times New Roman" pitchFamily="18" charset="0"/>
                <a:cs typeface="Times New Roman" pitchFamily="18" charset="0"/>
              </a:defRPr>
            </a:lvl2pPr>
            <a:lvl3pPr>
              <a:defRPr>
                <a:latin typeface="Times New Roman" pitchFamily="18" charset="0"/>
                <a:cs typeface="Times New Roman" pitchFamily="18" charset="0"/>
              </a:defRPr>
            </a:lvl3pPr>
            <a:lvl4pPr>
              <a:defRPr>
                <a:latin typeface="Times New Roman" pitchFamily="18" charset="0"/>
                <a:cs typeface="Times New Roman" pitchFamily="18" charset="0"/>
              </a:defRPr>
            </a:lvl4pPr>
            <a:lvl5pPr>
              <a:defRPr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6 - </a:t>
            </a:r>
            <a:fld id="{F27FA424-0D36-45EE-9402-A6F2D8502D7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1342" t="2181" r="17084" b="6058"/>
          <a:stretch>
            <a:fillRect/>
          </a:stretch>
        </p:blipFill>
        <p:spPr bwMode="auto">
          <a:xfrm>
            <a:off x="0" y="0"/>
            <a:ext cx="55057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5B788-EA2F-4ACB-ACCD-2738DD3A1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5B788-EA2F-4ACB-ACCD-2738DD3A1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5B788-EA2F-4ACB-ACCD-2738DD3A1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5B788-EA2F-4ACB-ACCD-2738DD3A1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5B788-EA2F-4ACB-ACCD-2738DD3A1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5B788-EA2F-4ACB-ACCD-2738DD3A1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5B788-EA2F-4ACB-ACCD-2738DD3A1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5B788-EA2F-4ACB-ACCD-2738DD3A1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Assignment Six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Risk Control and Premium Auditing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Risk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Coordinated safety programs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Technical risk-control information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Fire protection systems testing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Pre construction counseling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6 - </a:t>
            </a:r>
            <a:fld id="{F27FA424-0D36-45EE-9402-A6F2D8502D78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Types of Loss Exposures Evaluated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 and evaluate effects of noise levels</a:t>
            </a:r>
          </a:p>
          <a:p>
            <a:r>
              <a:rPr lang="en-US" dirty="0" smtClean="0"/>
              <a:t>Appraise hazards to employees from solvents, toxic metals, radioactive isotopes</a:t>
            </a:r>
          </a:p>
          <a:p>
            <a:r>
              <a:rPr lang="en-US" dirty="0" smtClean="0"/>
              <a:t>Assist in design of explosion suppression systems</a:t>
            </a:r>
          </a:p>
          <a:p>
            <a:r>
              <a:rPr lang="en-US" dirty="0" smtClean="0"/>
              <a:t>Evaluate products liability loss exposures</a:t>
            </a:r>
          </a:p>
          <a:p>
            <a:r>
              <a:rPr lang="en-US" dirty="0" smtClean="0"/>
              <a:t>Complex loss control problems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6 - </a:t>
            </a:r>
            <a:fld id="{F27FA424-0D36-45EE-9402-A6F2D8502D78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Developing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Complete evaluation of insured’s operation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Assist insured in establishing goals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Selecting appropriate measures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Monitoring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Consultation – ongoing periodically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6 - </a:t>
            </a:r>
            <a:fld id="{F27FA424-0D36-45EE-9402-A6F2D8502D78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Factors Affecting Service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 of Insurance</a:t>
            </a:r>
          </a:p>
          <a:p>
            <a:endParaRPr lang="en-US" dirty="0" smtClean="0"/>
          </a:p>
          <a:p>
            <a:r>
              <a:rPr lang="en-US" dirty="0" smtClean="0"/>
              <a:t>Commercial insured size</a:t>
            </a:r>
          </a:p>
          <a:p>
            <a:endParaRPr lang="en-US" dirty="0" smtClean="0"/>
          </a:p>
          <a:p>
            <a:r>
              <a:rPr lang="en-US" dirty="0" smtClean="0"/>
              <a:t>Potential legal liability</a:t>
            </a:r>
          </a:p>
          <a:p>
            <a:endParaRPr lang="en-US" dirty="0" smtClean="0"/>
          </a:p>
          <a:p>
            <a:r>
              <a:rPr lang="en-US" dirty="0" smtClean="0"/>
              <a:t>Unbundled services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6 - </a:t>
            </a:r>
            <a:fld id="{F27FA424-0D36-45EE-9402-A6F2D8502D78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Service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Mostly commercial</a:t>
            </a:r>
          </a:p>
          <a:p>
            <a:r>
              <a:rPr lang="en-US" dirty="0" smtClean="0"/>
              <a:t>Types of exposures – noise levels, toxic metals, explosion suppression systems and fire extinguishing systems</a:t>
            </a:r>
          </a:p>
          <a:p>
            <a:r>
              <a:rPr lang="en-US" dirty="0" smtClean="0"/>
              <a:t>Potential legal liability – Nelson vs. Union Wire Rope Corporation 1994 use of disclaimers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6 - </a:t>
            </a:r>
            <a:fld id="{F27FA424-0D36-45EE-9402-A6F2D8502D78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Cooperation Between Risk Control &amp; Other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/>
          <a:lstStyle/>
          <a:p>
            <a:r>
              <a:rPr lang="en-US" dirty="0" smtClean="0"/>
              <a:t>Underwriting</a:t>
            </a:r>
          </a:p>
          <a:p>
            <a:r>
              <a:rPr lang="en-US" dirty="0" smtClean="0"/>
              <a:t>Marketing and sales</a:t>
            </a:r>
          </a:p>
          <a:p>
            <a:r>
              <a:rPr lang="en-US" dirty="0" smtClean="0"/>
              <a:t>Premium auditing</a:t>
            </a:r>
          </a:p>
          <a:p>
            <a:r>
              <a:rPr lang="en-US" dirty="0" smtClean="0"/>
              <a:t>Claims</a:t>
            </a:r>
          </a:p>
          <a:p>
            <a:r>
              <a:rPr lang="en-US" dirty="0" smtClean="0"/>
              <a:t>producers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6 - </a:t>
            </a:r>
            <a:fld id="{F27FA424-0D36-45EE-9402-A6F2D8502D78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Agents &amp; Brokers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Agent and brokers – coordinate program</a:t>
            </a:r>
          </a:p>
          <a:p>
            <a:endParaRPr lang="en-US" dirty="0" smtClean="0"/>
          </a:p>
          <a:p>
            <a:r>
              <a:rPr lang="en-US" dirty="0" smtClean="0"/>
              <a:t>Large brokers – provides service equal to that of large insurance companies</a:t>
            </a:r>
          </a:p>
          <a:p>
            <a:pPr lvl="1"/>
            <a:r>
              <a:rPr lang="en-US" dirty="0" smtClean="0"/>
              <a:t>Must coordinate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Unbundled – companies and brokers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6 - </a:t>
            </a:r>
            <a:fld id="{F27FA424-0D36-45EE-9402-A6F2D8502D78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Premium Auditing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Obtain information with which to calculate premiums and to establish future rates</a:t>
            </a:r>
          </a:p>
          <a:p>
            <a:endParaRPr lang="en-US" dirty="0" smtClean="0"/>
          </a:p>
          <a:p>
            <a:r>
              <a:rPr lang="en-US" dirty="0" smtClean="0"/>
              <a:t>To determine the actual insurance exposure for the coverage provided and render a precise report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6 - </a:t>
            </a:r>
            <a:fld id="{F27FA424-0D36-45EE-9402-A6F2D8502D78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Reasons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variable premium base</a:t>
            </a:r>
          </a:p>
          <a:p>
            <a:endParaRPr lang="en-US" dirty="0" smtClean="0"/>
          </a:p>
          <a:p>
            <a:r>
              <a:rPr lang="en-US" dirty="0" smtClean="0"/>
              <a:t>Exposure units</a:t>
            </a:r>
          </a:p>
          <a:p>
            <a:endParaRPr lang="en-US" dirty="0" smtClean="0"/>
          </a:p>
          <a:p>
            <a:r>
              <a:rPr lang="en-US" dirty="0" smtClean="0"/>
              <a:t>Payroll, gross sales, area, receipts, admissions, vehicle, mileage, values, and more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Difficulty in predicating actual number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6 - </a:t>
            </a:r>
            <a:fld id="{F27FA424-0D36-45EE-9402-A6F2D8502D78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Reasons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Determining correct premium</a:t>
            </a:r>
          </a:p>
          <a:p>
            <a:endParaRPr lang="en-US" dirty="0" smtClean="0"/>
          </a:p>
          <a:p>
            <a:r>
              <a:rPr lang="en-US" dirty="0" smtClean="0"/>
              <a:t>Regulatory requirements – mostly workers’ compensation</a:t>
            </a:r>
          </a:p>
          <a:p>
            <a:endParaRPr lang="en-US" dirty="0" smtClean="0"/>
          </a:p>
          <a:p>
            <a:r>
              <a:rPr lang="en-US" dirty="0" smtClean="0"/>
              <a:t>Collect ratemaking data</a:t>
            </a:r>
          </a:p>
          <a:p>
            <a:endParaRPr lang="en-US" dirty="0" smtClean="0"/>
          </a:p>
          <a:p>
            <a:r>
              <a:rPr lang="en-US" dirty="0" smtClean="0"/>
              <a:t>Inhibiting fraud</a:t>
            </a:r>
          </a:p>
          <a:p>
            <a:endParaRPr lang="en-US" dirty="0" smtClean="0"/>
          </a:p>
          <a:p>
            <a:r>
              <a:rPr lang="en-US" dirty="0" smtClean="0"/>
              <a:t>Reinforce confidence of insureds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6 - </a:t>
            </a:r>
            <a:fld id="{F27FA424-0D36-45EE-9402-A6F2D8502D78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Loss Prevention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type of risk control that seeks to lower the frequency of losses</a:t>
            </a:r>
          </a:p>
          <a:p>
            <a:r>
              <a:rPr lang="en-US" dirty="0" smtClean="0"/>
              <a:t>Loss reduction – a type of risk control that seeks to lower the severity of losses that occur</a:t>
            </a:r>
          </a:p>
          <a:p>
            <a:r>
              <a:rPr lang="en-US" dirty="0" smtClean="0"/>
              <a:t>Risk control – a risk management technique that attempts to reduce loss frequency and loss severity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6 - </a:t>
            </a:r>
            <a:fld id="{F27FA424-0D36-45EE-9402-A6F2D8502D78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Voluntary vs. Field Audits</a:t>
            </a:r>
          </a:p>
          <a:p>
            <a:r>
              <a:rPr lang="en-US" dirty="0" smtClean="0"/>
              <a:t>Planning</a:t>
            </a:r>
          </a:p>
          <a:p>
            <a:r>
              <a:rPr lang="en-US" dirty="0" smtClean="0"/>
              <a:t>Reviewing operations</a:t>
            </a:r>
          </a:p>
          <a:p>
            <a:r>
              <a:rPr lang="en-US" dirty="0" smtClean="0"/>
              <a:t>Determining employment relationship</a:t>
            </a:r>
          </a:p>
          <a:p>
            <a:r>
              <a:rPr lang="en-US" dirty="0" smtClean="0"/>
              <a:t>Finding and evaluating books and records</a:t>
            </a:r>
          </a:p>
          <a:p>
            <a:r>
              <a:rPr lang="en-US" dirty="0" smtClean="0"/>
              <a:t>Auditing the books and records</a:t>
            </a:r>
          </a:p>
          <a:p>
            <a:r>
              <a:rPr lang="en-US" dirty="0" smtClean="0"/>
              <a:t>Analyzing and verifying premium – related data</a:t>
            </a:r>
          </a:p>
          <a:p>
            <a:r>
              <a:rPr lang="en-US" dirty="0" smtClean="0"/>
              <a:t>Reporting findings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6 - </a:t>
            </a:r>
            <a:fld id="{F27FA424-0D36-45EE-9402-A6F2D8502D78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Importance of Accurate Audits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To insured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To insurer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Financial position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Customer retention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Goodwill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Efficiency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Collections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Insurance rates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6 - </a:t>
            </a:r>
            <a:fld id="{F27FA424-0D36-45EE-9402-A6F2D8502D78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Premium Audit &amp; Other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Underwriting – proper classifications and price</a:t>
            </a:r>
          </a:p>
          <a:p>
            <a:endParaRPr lang="en-US" dirty="0" smtClean="0"/>
          </a:p>
          <a:p>
            <a:r>
              <a:rPr lang="en-US" dirty="0" smtClean="0"/>
              <a:t>Account – desirability reflects management</a:t>
            </a:r>
          </a:p>
          <a:p>
            <a:endParaRPr lang="en-US" dirty="0" smtClean="0"/>
          </a:p>
          <a:p>
            <a:r>
              <a:rPr lang="en-US" dirty="0" smtClean="0"/>
              <a:t>Marketing – may be only person from insurance company seen</a:t>
            </a:r>
          </a:p>
          <a:p>
            <a:endParaRPr lang="en-US" dirty="0" smtClean="0"/>
          </a:p>
          <a:p>
            <a:r>
              <a:rPr lang="en-US" dirty="0" smtClean="0"/>
              <a:t>Claims – verify employment</a:t>
            </a:r>
          </a:p>
          <a:p>
            <a:endParaRPr lang="en-US" dirty="0" smtClean="0"/>
          </a:p>
          <a:p>
            <a:r>
              <a:rPr lang="en-US" dirty="0" smtClean="0"/>
              <a:t>Risk control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6 - </a:t>
            </a:r>
            <a:fld id="{F27FA424-0D36-45EE-9402-A6F2D8502D78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900" dirty="0" smtClean="0"/>
              <a:t>Goals of Insurer Risk Control Activities</a:t>
            </a:r>
            <a:endParaRPr lang="en-US" sz="3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Profit – underwriting decisions based on information – may indicate need for nurses, ergonomic specialists, engineers, chemists</a:t>
            </a:r>
          </a:p>
          <a:p>
            <a:r>
              <a:rPr lang="en-US" dirty="0" smtClean="0"/>
              <a:t>Meeting customer needs – increased awareness of OSHA, Customer Products Safety Act, CERCLA, American with Disabilities Act</a:t>
            </a:r>
          </a:p>
          <a:p>
            <a:pPr lvl="1"/>
            <a:r>
              <a:rPr lang="en-US" dirty="0" smtClean="0"/>
              <a:t>Impacted with liability judgments</a:t>
            </a:r>
          </a:p>
          <a:p>
            <a:r>
              <a:rPr lang="en-US" dirty="0" smtClean="0"/>
              <a:t>Comply with legal requirements – minimum level required by some states</a:t>
            </a:r>
          </a:p>
          <a:p>
            <a:r>
              <a:rPr lang="en-US" dirty="0" smtClean="0"/>
              <a:t>Humanitarian and social concerns – benefits society at large by preventing or lessening losses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6 - </a:t>
            </a:r>
            <a:fld id="{F27FA424-0D36-45EE-9402-A6F2D8502D78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Earn a Profit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Underwriting – enables underwriters to make better informed decisions and provide technical support</a:t>
            </a:r>
          </a:p>
          <a:p>
            <a:r>
              <a:rPr lang="en-US" dirty="0" smtClean="0"/>
              <a:t>Marketing – often the difference between being accepted or rejected, may offer tangible advice on improving safety</a:t>
            </a:r>
          </a:p>
          <a:p>
            <a:r>
              <a:rPr lang="en-US" dirty="0" smtClean="0"/>
              <a:t>Claims – may have engineering, mechanical ability above that of claims than can reduce loss</a:t>
            </a:r>
          </a:p>
          <a:p>
            <a:r>
              <a:rPr lang="en-US" dirty="0" smtClean="0"/>
              <a:t>Encourage insureds to improve risk control</a:t>
            </a:r>
          </a:p>
          <a:p>
            <a:r>
              <a:rPr lang="en-US" dirty="0" smtClean="0"/>
              <a:t>Provide additional revenue source</a:t>
            </a:r>
          </a:p>
          <a:p>
            <a:r>
              <a:rPr lang="en-US" dirty="0" smtClean="0"/>
              <a:t>Reduces errors and omissions claims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6 - </a:t>
            </a:r>
            <a:fld id="{F27FA424-0D36-45EE-9402-A6F2D8502D78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Meeting Customer Needs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Pressures of legislation – OSHA, the Consumers Products Safety Act, CERCLA, Americans with Disabilities Act</a:t>
            </a:r>
          </a:p>
          <a:p>
            <a:r>
              <a:rPr lang="en-US" dirty="0" smtClean="0"/>
              <a:t>Can create additional benefits</a:t>
            </a:r>
          </a:p>
          <a:p>
            <a:pPr lvl="1"/>
            <a:r>
              <a:rPr lang="en-US" dirty="0" smtClean="0"/>
              <a:t>Enhance relationship with producers</a:t>
            </a:r>
          </a:p>
          <a:p>
            <a:pPr lvl="1"/>
            <a:r>
              <a:rPr lang="en-US" dirty="0" smtClean="0"/>
              <a:t>Increase market share</a:t>
            </a:r>
          </a:p>
          <a:p>
            <a:pPr lvl="1"/>
            <a:r>
              <a:rPr lang="en-US" dirty="0" smtClean="0"/>
              <a:t>Attract and retain higher-quality accounts</a:t>
            </a:r>
          </a:p>
          <a:p>
            <a:pPr lvl="1"/>
            <a:r>
              <a:rPr lang="en-US" dirty="0" smtClean="0"/>
              <a:t>Help agents accomplish goals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6 - </a:t>
            </a:r>
            <a:fld id="{F27FA424-0D36-45EE-9402-A6F2D8502D78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Comply with Loyal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states require minimum level</a:t>
            </a:r>
          </a:p>
          <a:p>
            <a:r>
              <a:rPr lang="en-US" dirty="0" smtClean="0"/>
              <a:t>Texas – workers’ compensation</a:t>
            </a:r>
          </a:p>
          <a:p>
            <a:r>
              <a:rPr lang="en-US" dirty="0" smtClean="0"/>
              <a:t>Some companies charge for service excess minimum required</a:t>
            </a:r>
          </a:p>
          <a:p>
            <a:endParaRPr lang="en-US" dirty="0" smtClean="0"/>
          </a:p>
          <a:p>
            <a:r>
              <a:rPr lang="en-US" dirty="0" smtClean="0"/>
              <a:t>Duty to Society</a:t>
            </a:r>
          </a:p>
          <a:p>
            <a:pPr lvl="1"/>
            <a:r>
              <a:rPr lang="en-US" dirty="0" smtClean="0"/>
              <a:t>Provide financial resources to recover from accidental losses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6 - </a:t>
            </a:r>
            <a:fld id="{F27FA424-0D36-45EE-9402-A6F2D8502D78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Services Provided by Insurers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Physical surveys</a:t>
            </a:r>
          </a:p>
          <a:p>
            <a:endParaRPr lang="en-US" dirty="0" smtClean="0"/>
          </a:p>
          <a:p>
            <a:r>
              <a:rPr lang="en-US" dirty="0" smtClean="0"/>
              <a:t>Risk analysis and improvement</a:t>
            </a:r>
          </a:p>
          <a:p>
            <a:endParaRPr lang="en-US" dirty="0" smtClean="0"/>
          </a:p>
          <a:p>
            <a:r>
              <a:rPr lang="en-US" dirty="0" smtClean="0"/>
              <a:t>Safety management programs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6 - </a:t>
            </a:r>
            <a:fld id="{F27FA424-0D36-45EE-9402-A6F2D8502D78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Conducting Physical Surveys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Evaluation of Loss exposures relating to </a:t>
            </a:r>
          </a:p>
          <a:p>
            <a:pPr lvl="1"/>
            <a:r>
              <a:rPr lang="en-US" dirty="0" smtClean="0"/>
              <a:t>Fire, wind storm, water damage, burglary</a:t>
            </a:r>
          </a:p>
          <a:p>
            <a:pPr lvl="1"/>
            <a:r>
              <a:rPr lang="en-US" dirty="0" smtClean="0"/>
              <a:t>Legal liability</a:t>
            </a:r>
          </a:p>
          <a:p>
            <a:pPr lvl="1"/>
            <a:r>
              <a:rPr lang="en-US" dirty="0" smtClean="0"/>
              <a:t>Employee injuries</a:t>
            </a:r>
          </a:p>
          <a:p>
            <a:r>
              <a:rPr lang="en-US" dirty="0" smtClean="0"/>
              <a:t>Moral hazards</a:t>
            </a:r>
          </a:p>
          <a:p>
            <a:r>
              <a:rPr lang="en-US" dirty="0" smtClean="0"/>
              <a:t>Morale hazards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6 - </a:t>
            </a:r>
            <a:fld id="{F27FA424-0D36-45EE-9402-A6F2D8502D78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Written Recommendations</a:t>
            </a:r>
          </a:p>
          <a:p>
            <a:pPr lvl="1"/>
            <a:r>
              <a:rPr lang="en-US" dirty="0" smtClean="0"/>
              <a:t>Conform to industry and regulatory standards</a:t>
            </a:r>
          </a:p>
          <a:p>
            <a:pPr lvl="1"/>
            <a:r>
              <a:rPr lang="en-US" dirty="0" smtClean="0"/>
              <a:t>Practical</a:t>
            </a:r>
          </a:p>
          <a:p>
            <a:pPr lvl="1"/>
            <a:r>
              <a:rPr lang="en-US" dirty="0" smtClean="0"/>
              <a:t>Address cost  / cost benefits</a:t>
            </a:r>
          </a:p>
          <a:p>
            <a:pPr lvl="1"/>
            <a:r>
              <a:rPr lang="en-US" dirty="0" smtClean="0"/>
              <a:t>Property valuations</a:t>
            </a:r>
          </a:p>
          <a:p>
            <a:r>
              <a:rPr lang="en-US" dirty="0" smtClean="0"/>
              <a:t>Assist underwriters and insured</a:t>
            </a:r>
          </a:p>
          <a:p>
            <a:pPr lvl="1"/>
            <a:r>
              <a:rPr lang="en-US" dirty="0" smtClean="0"/>
              <a:t>Underwriter gains better understanding</a:t>
            </a:r>
          </a:p>
          <a:p>
            <a:pPr lvl="1"/>
            <a:r>
              <a:rPr lang="en-US" dirty="0" smtClean="0"/>
              <a:t>Insured understands loss exposure</a:t>
            </a:r>
          </a:p>
          <a:p>
            <a:pPr lvl="1"/>
            <a:r>
              <a:rPr lang="en-US" dirty="0" smtClean="0"/>
              <a:t>Insured confident of adequate recovery </a:t>
            </a:r>
            <a:r>
              <a:rPr lang="en-US" smtClean="0"/>
              <a:t>after valuation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6 - </a:t>
            </a:r>
            <a:fld id="{F27FA424-0D36-45EE-9402-A6F2D8502D78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EWBAU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NEWBAUER</Template>
  <TotalTime>54</TotalTime>
  <Words>741</Words>
  <Application>Microsoft Office PowerPoint</Application>
  <PresentationFormat>On-screen Show (4:3)</PresentationFormat>
  <Paragraphs>169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NEWBAUER</vt:lpstr>
      <vt:lpstr>Assignment Six</vt:lpstr>
      <vt:lpstr>Loss Prevention</vt:lpstr>
      <vt:lpstr>Goals of Insurer Risk Control Activities</vt:lpstr>
      <vt:lpstr>Earn a Profit</vt:lpstr>
      <vt:lpstr>Meeting Customer Needs</vt:lpstr>
      <vt:lpstr>Comply with Loyal Requirements</vt:lpstr>
      <vt:lpstr>Services Provided by Insurers</vt:lpstr>
      <vt:lpstr>Conducting Physical Surveys</vt:lpstr>
      <vt:lpstr>Recommendations</vt:lpstr>
      <vt:lpstr>Risk Analysis</vt:lpstr>
      <vt:lpstr>Types of Loss Exposures Evaluated</vt:lpstr>
      <vt:lpstr>Developing Programs</vt:lpstr>
      <vt:lpstr>Factors Affecting Service Levels</vt:lpstr>
      <vt:lpstr>Service Levels</vt:lpstr>
      <vt:lpstr>Cooperation Between Risk Control &amp; Other Functions</vt:lpstr>
      <vt:lpstr>Agents &amp; Brokers</vt:lpstr>
      <vt:lpstr>Premium Auditing</vt:lpstr>
      <vt:lpstr>Reasons</vt:lpstr>
      <vt:lpstr>Reasons (cont.)</vt:lpstr>
      <vt:lpstr>Process</vt:lpstr>
      <vt:lpstr>Importance of Accurate Audits</vt:lpstr>
      <vt:lpstr>Premium Audit &amp; Other Functions</vt:lpstr>
    </vt:vector>
  </TitlesOfParts>
  <Company>University of Houston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Assignment Six</dc:title>
  <dc:creator>Cougar Asst</dc:creator>
  <cp:lastModifiedBy>Cougar Asst</cp:lastModifiedBy>
  <cp:revision>10</cp:revision>
  <dcterms:created xsi:type="dcterms:W3CDTF">2011-06-08T14:52:48Z</dcterms:created>
  <dcterms:modified xsi:type="dcterms:W3CDTF">2011-07-05T15:07:26Z</dcterms:modified>
</cp:coreProperties>
</file>