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1B609-3A3C-48AF-B91B-ACEEFB261090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02C95-F763-49AD-B1DE-751D5B772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B8D6A-9CA5-4CD8-8E8D-E4CF8E12186F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D3B1C-261D-42B8-BCC8-8AF4AC1B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9D37-F853-4A12-9C3D-920B201A8D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B5B3-B6E0-41A4-9DF1-0C9C2D2B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B5B3-B6E0-41A4-9DF1-0C9C2D2B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B5B3-B6E0-41A4-9DF1-0C9C2D2B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B5B3-B6E0-41A4-9DF1-0C9C2D2B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B5B3-B6E0-41A4-9DF1-0C9C2D2B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B5B3-B6E0-41A4-9DF1-0C9C2D2B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B5B3-B6E0-41A4-9DF1-0C9C2D2B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B5B3-B6E0-41A4-9DF1-0C9C2D2B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B5B3-B6E0-41A4-9DF1-0C9C2D2B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B5B3-B6E0-41A4-9DF1-0C9C2D2B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Four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Underwriting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Implementing Underwriting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Insurers convey underwriting policy through guidelines</a:t>
            </a:r>
          </a:p>
          <a:p>
            <a:r>
              <a:rPr lang="en-US" dirty="0" smtClean="0"/>
              <a:t>Purpose – identify major elements that should be used to evaluate</a:t>
            </a:r>
          </a:p>
          <a:p>
            <a:r>
              <a:rPr lang="en-US" dirty="0" smtClean="0"/>
              <a:t>Serve these purposes:</a:t>
            </a:r>
          </a:p>
          <a:p>
            <a:pPr lvl="1"/>
            <a:r>
              <a:rPr lang="en-US" dirty="0" smtClean="0"/>
              <a:t>Provide for structured decisions</a:t>
            </a:r>
          </a:p>
          <a:p>
            <a:pPr lvl="1"/>
            <a:r>
              <a:rPr lang="en-US" dirty="0" smtClean="0"/>
              <a:t>Ensure uniformity and consistency</a:t>
            </a:r>
          </a:p>
          <a:p>
            <a:pPr lvl="1"/>
            <a:r>
              <a:rPr lang="en-US" dirty="0" smtClean="0"/>
              <a:t>Synthesize insights and experience</a:t>
            </a:r>
          </a:p>
          <a:p>
            <a:pPr lvl="1"/>
            <a:r>
              <a:rPr lang="en-US" dirty="0" smtClean="0"/>
              <a:t>Distinguish between routine and nonroutine</a:t>
            </a:r>
          </a:p>
          <a:p>
            <a:pPr lvl="1"/>
            <a:r>
              <a:rPr lang="en-US" dirty="0" smtClean="0"/>
              <a:t>Avoids duplication of efforts</a:t>
            </a:r>
          </a:p>
          <a:p>
            <a:pPr lvl="1"/>
            <a:r>
              <a:rPr lang="en-US" dirty="0" smtClean="0"/>
              <a:t>Ensure adherence to reinsurance treaties</a:t>
            </a:r>
          </a:p>
          <a:p>
            <a:pPr lvl="1"/>
            <a:r>
              <a:rPr lang="en-US" dirty="0" smtClean="0"/>
              <a:t>Support policy preparation</a:t>
            </a:r>
          </a:p>
          <a:p>
            <a:pPr lvl="1"/>
            <a:r>
              <a:rPr lang="en-US" dirty="0" smtClean="0"/>
              <a:t>Provide a basis for predictive models</a:t>
            </a:r>
          </a:p>
          <a:p>
            <a:pPr lvl="1"/>
            <a:r>
              <a:rPr lang="en-US" dirty="0" smtClean="0"/>
              <a:t>See sample guideline page 4.20 – 4.21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Underwriting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 and maintain a profitable book of business</a:t>
            </a:r>
          </a:p>
          <a:p>
            <a:r>
              <a:rPr lang="en-US" dirty="0" smtClean="0"/>
              <a:t>Evaluating new applications and renewal policies</a:t>
            </a:r>
          </a:p>
          <a:p>
            <a:r>
              <a:rPr lang="en-US" dirty="0" smtClean="0"/>
              <a:t>Levels of authority based on experience and knowledge</a:t>
            </a:r>
          </a:p>
          <a:p>
            <a:r>
              <a:rPr lang="en-US" dirty="0" smtClean="0"/>
              <a:t>Support on insurers missions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Underwriting submission</a:t>
            </a:r>
          </a:p>
          <a:p>
            <a:pPr lvl="1"/>
            <a:r>
              <a:rPr lang="en-US" dirty="0" smtClean="0"/>
              <a:t>Use of expert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086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Underwriting Process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166" t="11639" r="7162" b="20040"/>
          <a:stretch>
            <a:fillRect/>
          </a:stretch>
        </p:blipFill>
        <p:spPr bwMode="auto">
          <a:xfrm rot="10800000">
            <a:off x="2133601" y="685800"/>
            <a:ext cx="4876800" cy="60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Hazard Categories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810" t="16352" r="6514" b="47669"/>
          <a:stretch>
            <a:fillRect/>
          </a:stretch>
        </p:blipFill>
        <p:spPr bwMode="auto">
          <a:xfrm>
            <a:off x="1619250" y="1371600"/>
            <a:ext cx="5905500" cy="51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 numCol="2"/>
          <a:lstStyle/>
          <a:p>
            <a:pPr>
              <a:spcAft>
                <a:spcPts val="600"/>
              </a:spcAft>
            </a:pPr>
            <a:r>
              <a:rPr lang="en-US" dirty="0" smtClean="0"/>
              <a:t>The producer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application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Consumer investigative reports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Government records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Loss data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Independent inspection reports</a:t>
            </a:r>
          </a:p>
          <a:p>
            <a:pPr marL="741363" indent="-346075">
              <a:spcAft>
                <a:spcPts val="600"/>
              </a:spcAft>
            </a:pPr>
            <a:r>
              <a:rPr lang="en-US" dirty="0" smtClean="0"/>
              <a:t>Field marketing personnel</a:t>
            </a:r>
          </a:p>
          <a:p>
            <a:pPr marL="741363" indent="-346075">
              <a:spcAft>
                <a:spcPts val="600"/>
              </a:spcAft>
            </a:pPr>
            <a:r>
              <a:rPr lang="en-US" dirty="0" smtClean="0"/>
              <a:t>Premium auditors</a:t>
            </a:r>
          </a:p>
          <a:p>
            <a:pPr marL="741363" indent="-346075">
              <a:spcAft>
                <a:spcPts val="600"/>
              </a:spcAft>
            </a:pPr>
            <a:r>
              <a:rPr lang="en-US" dirty="0" smtClean="0"/>
              <a:t>Claim files</a:t>
            </a:r>
          </a:p>
          <a:p>
            <a:pPr marL="741363" indent="-346075">
              <a:spcAft>
                <a:spcPts val="600"/>
              </a:spcAft>
            </a:pPr>
            <a:r>
              <a:rPr lang="en-US" dirty="0" smtClean="0"/>
              <a:t>Financial rating</a:t>
            </a:r>
          </a:p>
          <a:p>
            <a:pPr marL="741363" indent="-346075">
              <a:spcAft>
                <a:spcPts val="600"/>
              </a:spcAft>
            </a:pPr>
            <a:r>
              <a:rPr lang="en-US" dirty="0" smtClean="0"/>
              <a:t>Production records</a:t>
            </a:r>
          </a:p>
          <a:p>
            <a:pPr marL="741363" indent="-346075">
              <a:spcAft>
                <a:spcPts val="600"/>
              </a:spcAft>
            </a:pPr>
            <a:r>
              <a:rPr lang="en-US" dirty="0" smtClean="0"/>
              <a:t>Consultant reports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Developing Underwriting Alternatives</a:t>
            </a:r>
            <a:endParaRPr lang="en-US" sz="3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83" t="50509" r="7130" b="28425"/>
          <a:stretch>
            <a:fillRect/>
          </a:stretch>
        </p:blipFill>
        <p:spPr bwMode="auto">
          <a:xfrm rot="10680000">
            <a:off x="281695" y="1741312"/>
            <a:ext cx="8396632" cy="420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Types of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Require risk control measures</a:t>
            </a:r>
          </a:p>
          <a:p>
            <a:endParaRPr lang="en-US" dirty="0" smtClean="0"/>
          </a:p>
          <a:p>
            <a:r>
              <a:rPr lang="en-US" dirty="0" smtClean="0"/>
              <a:t>Change insurance rates, rating plans, or policy limits</a:t>
            </a:r>
          </a:p>
          <a:p>
            <a:endParaRPr lang="en-US" dirty="0" smtClean="0"/>
          </a:p>
          <a:p>
            <a:r>
              <a:rPr lang="en-US" dirty="0" smtClean="0"/>
              <a:t>Amend policy terms and conditions</a:t>
            </a:r>
          </a:p>
          <a:p>
            <a:endParaRPr lang="en-US" dirty="0" smtClean="0"/>
          </a:p>
          <a:p>
            <a:r>
              <a:rPr lang="en-US" dirty="0" smtClean="0"/>
              <a:t>Use facultative reinsurance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Change Insurance Rates, </a:t>
            </a:r>
            <a:br>
              <a:rPr lang="en-US" sz="4000" dirty="0" smtClean="0"/>
            </a:br>
            <a:r>
              <a:rPr lang="en-US" sz="4000" dirty="0" smtClean="0"/>
              <a:t>Rating Plans, Limits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Experience Rating</a:t>
            </a:r>
          </a:p>
          <a:p>
            <a:endParaRPr lang="en-US" dirty="0" smtClean="0"/>
          </a:p>
          <a:p>
            <a:r>
              <a:rPr lang="en-US" dirty="0" smtClean="0"/>
              <a:t>Schedule Rating</a:t>
            </a:r>
          </a:p>
          <a:p>
            <a:endParaRPr lang="en-US" dirty="0" smtClean="0"/>
          </a:p>
          <a:p>
            <a:r>
              <a:rPr lang="en-US" dirty="0" smtClean="0"/>
              <a:t>Retrospective Rating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Underwriting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Accept the submission as is</a:t>
            </a:r>
          </a:p>
          <a:p>
            <a:r>
              <a:rPr lang="en-US" dirty="0" smtClean="0"/>
              <a:t>Reject the submission</a:t>
            </a:r>
          </a:p>
          <a:p>
            <a:r>
              <a:rPr lang="en-US" dirty="0" smtClean="0"/>
              <a:t>Make a counteroffer to accept subject to modification</a:t>
            </a:r>
          </a:p>
          <a:p>
            <a:r>
              <a:rPr lang="en-US" dirty="0" smtClean="0"/>
              <a:t>Major types of modification</a:t>
            </a:r>
          </a:p>
          <a:p>
            <a:r>
              <a:rPr lang="en-US" dirty="0" smtClean="0"/>
              <a:t>Require loss control measures</a:t>
            </a:r>
          </a:p>
          <a:p>
            <a:r>
              <a:rPr lang="en-US" dirty="0" smtClean="0"/>
              <a:t>Change rates, rating plans or policy limits</a:t>
            </a:r>
          </a:p>
          <a:p>
            <a:r>
              <a:rPr lang="en-US" dirty="0" smtClean="0"/>
              <a:t>Amend policy terms and conditions</a:t>
            </a:r>
          </a:p>
          <a:p>
            <a:r>
              <a:rPr lang="en-US" dirty="0" smtClean="0"/>
              <a:t>Use facultative reinsurance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an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Accept, modify or reject</a:t>
            </a:r>
          </a:p>
          <a:p>
            <a:r>
              <a:rPr lang="en-US" sz="3600" dirty="0" smtClean="0"/>
              <a:t>Other factor</a:t>
            </a:r>
          </a:p>
          <a:p>
            <a:pPr lvl="1"/>
            <a:r>
              <a:rPr lang="en-US" sz="3200" dirty="0" smtClean="0"/>
              <a:t>Amount of underwriting authority required</a:t>
            </a:r>
          </a:p>
          <a:p>
            <a:pPr lvl="1"/>
            <a:r>
              <a:rPr lang="en-US" sz="3200" dirty="0" smtClean="0"/>
              <a:t>Premium of supporting business</a:t>
            </a:r>
          </a:p>
          <a:p>
            <a:pPr lvl="1"/>
            <a:r>
              <a:rPr lang="en-US" sz="3200" dirty="0" smtClean="0"/>
              <a:t>Mix of business</a:t>
            </a:r>
          </a:p>
          <a:p>
            <a:pPr lvl="1"/>
            <a:r>
              <a:rPr lang="en-US" sz="3200" dirty="0" smtClean="0"/>
              <a:t>Relationships with producer</a:t>
            </a:r>
          </a:p>
          <a:p>
            <a:pPr lvl="1"/>
            <a:r>
              <a:rPr lang="en-US" sz="3200" dirty="0" smtClean="0"/>
              <a:t>Regulatory constraints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Underwriting</a:t>
            </a:r>
          </a:p>
          <a:p>
            <a:pPr lvl="1"/>
            <a:r>
              <a:rPr lang="en-US" dirty="0" smtClean="0"/>
              <a:t>The process of selecting policyholders by recognizing and evaluation hazards, establishing prices and determining policy terms and conditions</a:t>
            </a:r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To develop and maintain a profitable book of business</a:t>
            </a:r>
          </a:p>
          <a:p>
            <a:r>
              <a:rPr lang="en-US" dirty="0" smtClean="0"/>
              <a:t>Book of Business</a:t>
            </a:r>
          </a:p>
          <a:p>
            <a:pPr lvl="1"/>
            <a:r>
              <a:rPr lang="en-US" dirty="0" smtClean="0"/>
              <a:t>All of the policies that an insurer has in force or some subgroup of those policies</a:t>
            </a:r>
          </a:p>
          <a:p>
            <a:r>
              <a:rPr lang="en-US" dirty="0" smtClean="0"/>
              <a:t>Adverse Selection</a:t>
            </a:r>
          </a:p>
          <a:p>
            <a:pPr lvl="1"/>
            <a:r>
              <a:rPr lang="en-US" dirty="0" smtClean="0"/>
              <a:t>When people with the greatest probability of loss are the ones likely to purchase insurance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an Appropriate Premium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Proper classification</a:t>
            </a:r>
          </a:p>
          <a:p>
            <a:r>
              <a:rPr lang="en-US" dirty="0" smtClean="0"/>
              <a:t>Personal insurance, workers’ compensation determines projected loss costs</a:t>
            </a:r>
          </a:p>
          <a:p>
            <a:r>
              <a:rPr lang="en-US" dirty="0" smtClean="0"/>
              <a:t>Major commercial insurance underwriter may have option to adjust premium on individual characteristics</a:t>
            </a:r>
          </a:p>
          <a:p>
            <a:r>
              <a:rPr lang="en-US" dirty="0" smtClean="0"/>
              <a:t>Most insurers operate subsidiary insurers with different rating plans</a:t>
            </a:r>
          </a:p>
          <a:p>
            <a:r>
              <a:rPr lang="en-US" dirty="0" smtClean="0"/>
              <a:t>For consumer lines, preferred-risk, standard risk and high risk in different subsidiary companies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the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with producer clearly, accept, modify, decline</a:t>
            </a:r>
          </a:p>
          <a:p>
            <a:endParaRPr lang="en-US" dirty="0" smtClean="0"/>
          </a:p>
          <a:p>
            <a:r>
              <a:rPr lang="en-US" dirty="0" smtClean="0"/>
              <a:t>Place coverage in effect-binder, policy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Record information about policy and applicant for accounting, statistical and monitoring purposes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the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Alert to changes in exposures</a:t>
            </a:r>
          </a:p>
          <a:p>
            <a:pPr lvl="1"/>
            <a:r>
              <a:rPr lang="en-US" dirty="0" smtClean="0"/>
              <a:t>Claim information</a:t>
            </a:r>
          </a:p>
          <a:p>
            <a:pPr lvl="1"/>
            <a:r>
              <a:rPr lang="en-US" dirty="0" smtClean="0"/>
              <a:t>Loss control reports</a:t>
            </a:r>
          </a:p>
          <a:p>
            <a:pPr lvl="1"/>
            <a:r>
              <a:rPr lang="en-US" dirty="0" smtClean="0"/>
              <a:t>Premium audit reports</a:t>
            </a:r>
          </a:p>
          <a:p>
            <a:r>
              <a:rPr lang="en-US" dirty="0" smtClean="0"/>
              <a:t>Monitor entire book of business by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Territory</a:t>
            </a:r>
          </a:p>
          <a:p>
            <a:pPr lvl="1"/>
            <a:r>
              <a:rPr lang="en-US" dirty="0" smtClean="0"/>
              <a:t>Producer</a:t>
            </a:r>
          </a:p>
          <a:p>
            <a:pPr lvl="1"/>
            <a:r>
              <a:rPr lang="en-US" dirty="0" smtClean="0"/>
              <a:t>Class of business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Underwriting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85800"/>
          </a:xfrm>
        </p:spPr>
        <p:txBody>
          <a:bodyPr/>
          <a:lstStyle/>
          <a:p>
            <a:r>
              <a:rPr lang="en-US" dirty="0" smtClean="0"/>
              <a:t>Financial Measure – Combined Ratio</a:t>
            </a:r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 l="41871" t="12834" r="7067" b="55080"/>
          <a:stretch>
            <a:fillRect/>
          </a:stretch>
        </p:blipFill>
        <p:spPr bwMode="auto">
          <a:xfrm rot="10800000">
            <a:off x="147170" y="23622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 l="39591" t="42614" r="11109" b="29054"/>
          <a:stretch>
            <a:fillRect/>
          </a:stretch>
        </p:blipFill>
        <p:spPr bwMode="auto">
          <a:xfrm rot="60000">
            <a:off x="4414368" y="2362200"/>
            <a:ext cx="45824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Distortions Created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Changes in premium volume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Major catastrophic losses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Delays in loss reporting and loss development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Underwriting cycles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Loss Development Delay – </a:t>
            </a:r>
            <a:br>
              <a:rPr lang="en-US" dirty="0" smtClean="0"/>
            </a:br>
            <a:r>
              <a:rPr lang="en-US" dirty="0" smtClean="0"/>
              <a:t>Calendar-Accident-Year Basis</a:t>
            </a:r>
            <a:endParaRPr lang="en-US" dirty="0"/>
          </a:p>
        </p:txBody>
      </p:sp>
      <p:pic>
        <p:nvPicPr>
          <p:cNvPr id="5" name="Picture 5" descr="~AUT00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rcRect t="8726"/>
          <a:stretch>
            <a:fillRect/>
          </a:stretch>
        </p:blipFill>
        <p:spPr bwMode="auto">
          <a:xfrm>
            <a:off x="1735068" y="2362200"/>
            <a:ext cx="567386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Financial Measurer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Selection</a:t>
            </a:r>
          </a:p>
          <a:p>
            <a:r>
              <a:rPr lang="en-US" dirty="0" smtClean="0"/>
              <a:t>Product or line of business mix</a:t>
            </a:r>
          </a:p>
          <a:p>
            <a:r>
              <a:rPr lang="en-US" dirty="0" smtClean="0"/>
              <a:t>Pricing (see underwriting cycle)</a:t>
            </a:r>
          </a:p>
          <a:p>
            <a:r>
              <a:rPr lang="en-US" dirty="0" smtClean="0"/>
              <a:t>Accommodated accounts</a:t>
            </a:r>
          </a:p>
          <a:p>
            <a:r>
              <a:rPr lang="en-US" dirty="0" smtClean="0"/>
              <a:t>Retention ratio – acquisition costs</a:t>
            </a:r>
          </a:p>
          <a:p>
            <a:r>
              <a:rPr lang="en-US" dirty="0" smtClean="0"/>
              <a:t>Hit ratio – or success ratio</a:t>
            </a:r>
          </a:p>
          <a:p>
            <a:r>
              <a:rPr lang="en-US" dirty="0" smtClean="0"/>
              <a:t>Service to producers – time standards</a:t>
            </a:r>
          </a:p>
          <a:p>
            <a:r>
              <a:rPr lang="en-US" dirty="0" smtClean="0"/>
              <a:t>Premium to underwriters – work load</a:t>
            </a:r>
          </a:p>
          <a:p>
            <a:r>
              <a:rPr lang="en-US" dirty="0" smtClean="0"/>
              <a:t>Some apply only to commercial lines but some support both personal and commercial 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Underwriting Results – Financial and Trade Bases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Picture 5" descr="~AUT00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8000"/>
          </a:blip>
          <a:srcRect t="5726"/>
          <a:stretch>
            <a:fillRect/>
          </a:stretch>
        </p:blipFill>
        <p:spPr bwMode="auto">
          <a:xfrm>
            <a:off x="984629" y="838612"/>
            <a:ext cx="7172076" cy="57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Underwriting Profit Guards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Adverse Selection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Adequate Policyholders Surplus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Enforcing Underwriting Guidelines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Underwriting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Line Underwriters</a:t>
            </a:r>
          </a:p>
          <a:p>
            <a:r>
              <a:rPr lang="en-US" dirty="0" smtClean="0"/>
              <a:t>Staff Underwriters</a:t>
            </a:r>
          </a:p>
          <a:p>
            <a:r>
              <a:rPr lang="en-US" dirty="0" smtClean="0"/>
              <a:t>Line underwriters responsible for:</a:t>
            </a:r>
          </a:p>
          <a:p>
            <a:pPr lvl="1"/>
            <a:r>
              <a:rPr lang="en-US" dirty="0" smtClean="0"/>
              <a:t>Selecting insureds</a:t>
            </a:r>
          </a:p>
          <a:p>
            <a:pPr lvl="1"/>
            <a:r>
              <a:rPr lang="en-US" dirty="0" smtClean="0"/>
              <a:t>Classify and price accounts</a:t>
            </a:r>
          </a:p>
          <a:p>
            <a:pPr lvl="1"/>
            <a:r>
              <a:rPr lang="en-US" dirty="0" smtClean="0"/>
              <a:t>Recommend or provide coverage</a:t>
            </a:r>
          </a:p>
          <a:p>
            <a:pPr lvl="1"/>
            <a:r>
              <a:rPr lang="en-US" dirty="0" smtClean="0"/>
              <a:t>Manage a book of business</a:t>
            </a:r>
          </a:p>
          <a:p>
            <a:pPr lvl="1"/>
            <a:r>
              <a:rPr lang="en-US" dirty="0" smtClean="0"/>
              <a:t>Support producers and customers</a:t>
            </a:r>
          </a:p>
          <a:p>
            <a:pPr lvl="1"/>
            <a:r>
              <a:rPr lang="en-US" dirty="0" smtClean="0"/>
              <a:t>Coordinate with marketing activities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Staff Underwriters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Research the market</a:t>
            </a:r>
          </a:p>
          <a:p>
            <a:r>
              <a:rPr lang="en-US" dirty="0" smtClean="0"/>
              <a:t>Formulate underwriting policy</a:t>
            </a:r>
          </a:p>
          <a:p>
            <a:r>
              <a:rPr lang="en-US" dirty="0" smtClean="0"/>
              <a:t>Revise underwriting guidelines</a:t>
            </a:r>
          </a:p>
          <a:p>
            <a:r>
              <a:rPr lang="en-US" dirty="0" smtClean="0"/>
              <a:t>Evaluate loss experience</a:t>
            </a:r>
          </a:p>
          <a:p>
            <a:r>
              <a:rPr lang="en-US" dirty="0" smtClean="0"/>
              <a:t>Research and develop coverage forms</a:t>
            </a:r>
          </a:p>
          <a:p>
            <a:r>
              <a:rPr lang="en-US" dirty="0" smtClean="0"/>
              <a:t>Review and revise pricing plans</a:t>
            </a:r>
          </a:p>
          <a:p>
            <a:r>
              <a:rPr lang="en-US" dirty="0" smtClean="0"/>
              <a:t>Arrange treaty reinsurance</a:t>
            </a:r>
          </a:p>
          <a:p>
            <a:r>
              <a:rPr lang="en-US" dirty="0" smtClean="0"/>
              <a:t>Assist with complex accounts</a:t>
            </a:r>
          </a:p>
          <a:p>
            <a:r>
              <a:rPr lang="en-US" dirty="0" smtClean="0"/>
              <a:t>Conduct underwriting audits</a:t>
            </a:r>
          </a:p>
          <a:p>
            <a:r>
              <a:rPr lang="en-US" dirty="0" smtClean="0"/>
              <a:t>Participate in industry associations</a:t>
            </a:r>
          </a:p>
          <a:p>
            <a:r>
              <a:rPr lang="en-US" dirty="0" smtClean="0"/>
              <a:t>Conduct education and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Underwriting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Granted in These Ways</a:t>
            </a:r>
          </a:p>
          <a:p>
            <a:pPr lvl="1"/>
            <a:r>
              <a:rPr lang="en-US" dirty="0" smtClean="0"/>
              <a:t>Underwriters gain authority with experience and positive results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Gain based on experience, profitability and contractual arrangements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MGA capitalize on MGA’s familiarity with local conditions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 in Underwriting Policy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406" t="44845" r="8397" b="32273"/>
          <a:stretch>
            <a:fillRect/>
          </a:stretch>
        </p:blipFill>
        <p:spPr bwMode="auto">
          <a:xfrm rot="10800000">
            <a:off x="327991" y="1447800"/>
            <a:ext cx="848801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Financial Capacity</a:t>
            </a:r>
          </a:p>
          <a:p>
            <a:pPr lvl="1"/>
            <a:r>
              <a:rPr lang="en-US" dirty="0" smtClean="0"/>
              <a:t>Premium to surplus ratio</a:t>
            </a:r>
          </a:p>
          <a:p>
            <a:pPr lvl="1"/>
            <a:r>
              <a:rPr lang="en-US" dirty="0" smtClean="0"/>
              <a:t>SAP (Statutory Accounting Principles)</a:t>
            </a:r>
          </a:p>
          <a:p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License</a:t>
            </a:r>
          </a:p>
          <a:p>
            <a:pPr lvl="1"/>
            <a:r>
              <a:rPr lang="en-US" dirty="0" smtClean="0"/>
              <a:t>Rate Filings</a:t>
            </a:r>
          </a:p>
          <a:p>
            <a:pPr lvl="1"/>
            <a:r>
              <a:rPr lang="en-US" dirty="0" smtClean="0"/>
              <a:t>Guidelines</a:t>
            </a:r>
          </a:p>
          <a:p>
            <a:pPr lvl="1"/>
            <a:r>
              <a:rPr lang="en-US" dirty="0" smtClean="0"/>
              <a:t>Regulatory Pressure</a:t>
            </a:r>
          </a:p>
          <a:p>
            <a:r>
              <a:rPr lang="en-US" dirty="0" smtClean="0"/>
              <a:t>Personnel</a:t>
            </a:r>
          </a:p>
          <a:p>
            <a:pPr lvl="1"/>
            <a:r>
              <a:rPr lang="en-US" dirty="0" smtClean="0"/>
              <a:t>Lines of Business</a:t>
            </a:r>
          </a:p>
          <a:p>
            <a:pPr lvl="1"/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Claims</a:t>
            </a:r>
          </a:p>
          <a:p>
            <a:r>
              <a:rPr lang="en-US" dirty="0" smtClean="0"/>
              <a:t>Reinsurance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Regulation by State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74" t="5556" r="7130" b="19251"/>
          <a:stretch>
            <a:fillRect/>
          </a:stretch>
        </p:blipFill>
        <p:spPr bwMode="auto">
          <a:xfrm>
            <a:off x="1943100" y="762000"/>
            <a:ext cx="5257800" cy="602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4 - </a:t>
            </a:r>
            <a:fld id="{6167B5B3-B6E0-41A4-9DF1-0C9C2D2B03B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NEWBAUER</Template>
  <TotalTime>92</TotalTime>
  <Words>751</Words>
  <Application>Microsoft Office PowerPoint</Application>
  <PresentationFormat>On-screen Show (4:3)</PresentationFormat>
  <Paragraphs>197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NEWBAUER</vt:lpstr>
      <vt:lpstr>Assignment Four</vt:lpstr>
      <vt:lpstr>Definitions</vt:lpstr>
      <vt:lpstr>Underwriting Profit Guards</vt:lpstr>
      <vt:lpstr>Underwriting Activities</vt:lpstr>
      <vt:lpstr>Staff Underwriters</vt:lpstr>
      <vt:lpstr>Underwriting Authority</vt:lpstr>
      <vt:lpstr>Constraints in Underwriting Policy</vt:lpstr>
      <vt:lpstr>Constraints</vt:lpstr>
      <vt:lpstr>Regulation by State</vt:lpstr>
      <vt:lpstr>Implementing Underwriting Policy</vt:lpstr>
      <vt:lpstr>Underwriting Process</vt:lpstr>
      <vt:lpstr>Underwriting Process</vt:lpstr>
      <vt:lpstr>Hazard Categories</vt:lpstr>
      <vt:lpstr>Sources of Information</vt:lpstr>
      <vt:lpstr>Developing Underwriting Alternatives</vt:lpstr>
      <vt:lpstr>Major Types of Modifications</vt:lpstr>
      <vt:lpstr>Change Insurance Rates,  Rating Plans, Limits</vt:lpstr>
      <vt:lpstr>Underwriting Alternatives</vt:lpstr>
      <vt:lpstr>Selecting an Alternative</vt:lpstr>
      <vt:lpstr>Determining an Appropriate Premium</vt:lpstr>
      <vt:lpstr>Implementing the Decision</vt:lpstr>
      <vt:lpstr>Monitoring the Decision</vt:lpstr>
      <vt:lpstr>Measuring Underwriting Results</vt:lpstr>
      <vt:lpstr>Distortions Created By</vt:lpstr>
      <vt:lpstr>Loss Development Delay –  Calendar-Accident-Year Basis</vt:lpstr>
      <vt:lpstr>Non Financial Measurer</vt:lpstr>
      <vt:lpstr>Underwriting Results – Financial and Trade Bases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Four</dc:title>
  <dc:creator>Cougar Asst</dc:creator>
  <cp:lastModifiedBy>Cougar Asst</cp:lastModifiedBy>
  <cp:revision>13</cp:revision>
  <dcterms:created xsi:type="dcterms:W3CDTF">2011-06-07T13:45:27Z</dcterms:created>
  <dcterms:modified xsi:type="dcterms:W3CDTF">2011-07-05T15:00:43Z</dcterms:modified>
</cp:coreProperties>
</file>