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E1362-B4A5-49EE-AFD5-DFB648CC7B05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469AF-6ED0-4A1A-B40F-50A7BFFB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9D37-F853-4A12-9C3D-920B201A8D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46EF-67DD-4536-AFFF-EDB291184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Three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Insurance Marketing and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a new market, territory, customer type, new product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Project managers – generate and screen ideas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Delivering timely and cost effective information essential to decision making</a:t>
            </a:r>
          </a:p>
          <a:p>
            <a:r>
              <a:rPr lang="en-US" dirty="0" smtClean="0"/>
              <a:t>Major Types</a:t>
            </a:r>
          </a:p>
          <a:p>
            <a:pPr lvl="1"/>
            <a:r>
              <a:rPr lang="en-US" dirty="0" smtClean="0"/>
              <a:t>Internal Accounting – can provide report and analysis capability by product of systems that keep track of commissions and billings</a:t>
            </a:r>
          </a:p>
          <a:p>
            <a:pPr lvl="1"/>
            <a:r>
              <a:rPr lang="en-US" dirty="0" smtClean="0"/>
              <a:t>Market Monitoring – provides intelligence about external environment providing current, unfiltered and unbiased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Marketing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– provides tools for management</a:t>
            </a:r>
          </a:p>
          <a:p>
            <a:r>
              <a:rPr lang="en-US" dirty="0" smtClean="0"/>
              <a:t>Development – what products and services to be sold and to which market</a:t>
            </a:r>
          </a:p>
          <a:p>
            <a:r>
              <a:rPr lang="en-US" dirty="0" smtClean="0"/>
              <a:t>Advertising and Promotion – mass media or none at all</a:t>
            </a:r>
          </a:p>
          <a:p>
            <a:r>
              <a:rPr lang="en-US" dirty="0" smtClean="0"/>
              <a:t>Customer and Public Relations – provides a forum for communication</a:t>
            </a:r>
          </a:p>
          <a:p>
            <a:r>
              <a:rPr lang="en-US" dirty="0" smtClean="0"/>
              <a:t>Sales Fulfillment – satisfactory delivery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Product Development Steps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26" t="18555" r="22135" b="14363"/>
          <a:stretch>
            <a:fillRect/>
          </a:stretch>
        </p:blipFill>
        <p:spPr bwMode="auto">
          <a:xfrm rot="10800000">
            <a:off x="2171701" y="762000"/>
            <a:ext cx="48006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Systems and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necessary people and physical facilities to report the sale of insurance products and services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r>
              <a:rPr lang="en-US" dirty="0" smtClean="0"/>
              <a:t>Main Insurance Distribution Systems</a:t>
            </a:r>
          </a:p>
          <a:p>
            <a:pPr lvl="1"/>
            <a:r>
              <a:rPr lang="en-US" dirty="0" smtClean="0"/>
              <a:t>Independent Agency and Brokerage System</a:t>
            </a:r>
          </a:p>
          <a:p>
            <a:pPr lvl="1"/>
            <a:r>
              <a:rPr lang="en-US" dirty="0" smtClean="0"/>
              <a:t>Exclusive Agency Marketing System</a:t>
            </a:r>
          </a:p>
          <a:p>
            <a:pPr lvl="1"/>
            <a:r>
              <a:rPr lang="en-US" dirty="0" smtClean="0"/>
              <a:t>Direct Writer Marketing System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Call Center</a:t>
            </a:r>
          </a:p>
          <a:p>
            <a:pPr lvl="1"/>
            <a:r>
              <a:rPr lang="en-US" dirty="0" smtClean="0"/>
              <a:t>Direct Response</a:t>
            </a:r>
          </a:p>
          <a:p>
            <a:pPr lvl="1"/>
            <a:r>
              <a:rPr lang="en-US" dirty="0" smtClean="0"/>
              <a:t>Group Marketing</a:t>
            </a:r>
          </a:p>
          <a:p>
            <a:pPr lvl="1"/>
            <a:r>
              <a:rPr lang="en-US" dirty="0" smtClean="0"/>
              <a:t>Financial Institution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Independent Agency and Brokerage Marketing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Are independent contractors</a:t>
            </a:r>
          </a:p>
          <a:p>
            <a:pPr lvl="1"/>
            <a:r>
              <a:rPr lang="en-US" dirty="0" smtClean="0"/>
              <a:t>Can be sole proprietorship, partnership, corporation</a:t>
            </a:r>
          </a:p>
          <a:p>
            <a:r>
              <a:rPr lang="en-US" dirty="0" smtClean="0"/>
              <a:t>Ownership of agency expirations – an agency’s most valuable asset</a:t>
            </a:r>
          </a:p>
          <a:p>
            <a:r>
              <a:rPr lang="en-US" dirty="0" smtClean="0"/>
              <a:t>Compensations</a:t>
            </a:r>
          </a:p>
          <a:p>
            <a:pPr lvl="1"/>
            <a:r>
              <a:rPr lang="en-US" dirty="0" smtClean="0"/>
              <a:t>Flat percent commission</a:t>
            </a:r>
          </a:p>
          <a:p>
            <a:pPr lvl="1"/>
            <a:r>
              <a:rPr lang="en-US" dirty="0" smtClean="0"/>
              <a:t>Contingent on profit sharing</a:t>
            </a:r>
          </a:p>
          <a:p>
            <a:pPr lvl="1"/>
            <a:r>
              <a:rPr lang="en-US" dirty="0" smtClean="0"/>
              <a:t>Disclosure creates transparency</a:t>
            </a:r>
          </a:p>
          <a:p>
            <a:r>
              <a:rPr lang="en-US" dirty="0" smtClean="0"/>
              <a:t>National and Regional Brokers</a:t>
            </a:r>
          </a:p>
          <a:p>
            <a:pPr lvl="1"/>
            <a:r>
              <a:rPr lang="en-US" dirty="0" smtClean="0"/>
              <a:t>Requires sophisticated knowledge and services</a:t>
            </a:r>
          </a:p>
          <a:p>
            <a:pPr lvl="1"/>
            <a:r>
              <a:rPr lang="en-US" dirty="0" smtClean="0"/>
              <a:t>Regional, Nationally and Internationally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100" dirty="0" smtClean="0"/>
              <a:t>(see list as handout)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Independent Agent Networks</a:t>
            </a:r>
          </a:p>
          <a:p>
            <a:r>
              <a:rPr lang="en-US" dirty="0" smtClean="0"/>
              <a:t>MGA’s</a:t>
            </a:r>
          </a:p>
          <a:p>
            <a:r>
              <a:rPr lang="en-US" dirty="0" smtClean="0"/>
              <a:t>Surplus Line Brokers (NAPSLO)</a:t>
            </a:r>
          </a:p>
          <a:p>
            <a:r>
              <a:rPr lang="en-US" dirty="0" smtClean="0"/>
              <a:t>Exclusive Agency Marketing</a:t>
            </a:r>
          </a:p>
          <a:p>
            <a:r>
              <a:rPr lang="en-US" dirty="0" smtClean="0"/>
              <a:t>Direct Writer Marketing</a:t>
            </a:r>
          </a:p>
          <a:p>
            <a:r>
              <a:rPr lang="en-US" dirty="0" smtClean="0"/>
              <a:t>Internet</a:t>
            </a:r>
          </a:p>
          <a:p>
            <a:r>
              <a:rPr lang="en-US" dirty="0" smtClean="0"/>
              <a:t>Call Centers</a:t>
            </a:r>
          </a:p>
          <a:p>
            <a:r>
              <a:rPr lang="en-US" dirty="0" smtClean="0"/>
              <a:t>Direct Response</a:t>
            </a:r>
          </a:p>
          <a:p>
            <a:r>
              <a:rPr lang="en-US" dirty="0" smtClean="0"/>
              <a:t>Group Marketing</a:t>
            </a:r>
          </a:p>
          <a:p>
            <a:r>
              <a:rPr lang="en-US" dirty="0" smtClean="0"/>
              <a:t>Financial Institutions</a:t>
            </a:r>
          </a:p>
          <a:p>
            <a:r>
              <a:rPr lang="en-US" dirty="0" smtClean="0"/>
              <a:t>Mixed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Systems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403"/>
          <a:stretch>
            <a:fillRect/>
          </a:stretch>
        </p:blipFill>
        <p:spPr bwMode="auto">
          <a:xfrm>
            <a:off x="1312545" y="1805780"/>
            <a:ext cx="6518910" cy="448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Performed by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Prospecting – referrals, advertising, telephone, cold canvass (calls)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Sales – commissions on sales source of income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Risk Analysis – determining prospects’ needs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Policy issuance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Performed by Agent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Collections of Premiums</a:t>
            </a:r>
          </a:p>
          <a:p>
            <a:pPr lvl="1"/>
            <a:r>
              <a:rPr lang="en-US" dirty="0" smtClean="0"/>
              <a:t>Direct billing</a:t>
            </a:r>
          </a:p>
          <a:p>
            <a:pPr lvl="1"/>
            <a:r>
              <a:rPr lang="en-US" dirty="0" smtClean="0"/>
              <a:t>Agency billing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Claims – all agents involved to some degree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Consulting – part of ongoing risk analysis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4582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Insurance Consumer – </a:t>
            </a:r>
          </a:p>
          <a:p>
            <a:pPr lvl="1"/>
            <a:r>
              <a:rPr lang="en-US" dirty="0" smtClean="0"/>
              <a:t>All buyers of insurance, including individuals, families, business, government bodies, and others</a:t>
            </a:r>
          </a:p>
          <a:p>
            <a:r>
              <a:rPr lang="en-US" dirty="0" smtClean="0"/>
              <a:t>Distribution Systems – </a:t>
            </a:r>
          </a:p>
          <a:p>
            <a:pPr lvl="1"/>
            <a:r>
              <a:rPr lang="en-US" dirty="0" smtClean="0"/>
              <a:t>Communicate information between buyer, buyer and seller</a:t>
            </a:r>
          </a:p>
          <a:p>
            <a:pPr lvl="1"/>
            <a:r>
              <a:rPr lang="en-US" dirty="0" smtClean="0"/>
              <a:t>Move the product between seller and buyers of the seller</a:t>
            </a:r>
          </a:p>
          <a:p>
            <a:r>
              <a:rPr lang="en-US" dirty="0" smtClean="0"/>
              <a:t>Intermediary – </a:t>
            </a:r>
          </a:p>
          <a:p>
            <a:pPr lvl="1"/>
            <a:r>
              <a:rPr lang="en-US" dirty="0" smtClean="0"/>
              <a:t>An agent, broker or employee of the seller who performs these functions</a:t>
            </a:r>
          </a:p>
          <a:p>
            <a:r>
              <a:rPr lang="en-US" dirty="0" smtClean="0"/>
              <a:t>Agent – </a:t>
            </a:r>
          </a:p>
          <a:p>
            <a:pPr lvl="1"/>
            <a:r>
              <a:rPr lang="en-US" dirty="0" smtClean="0"/>
              <a:t>A person or firm in an agency relationship authorized by the principal (insurance company) to act on behalf of the principal</a:t>
            </a:r>
          </a:p>
          <a:p>
            <a:r>
              <a:rPr lang="en-US" dirty="0" smtClean="0"/>
              <a:t>Broker – </a:t>
            </a:r>
          </a:p>
          <a:p>
            <a:pPr lvl="1"/>
            <a:r>
              <a:rPr lang="en-US" dirty="0" smtClean="0"/>
              <a:t>An independent business owner or firm that represents policyholders and prospective policyholders in their dealing with insurers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Distribution Systems and Conduits For Insurance Marketing</a:t>
            </a:r>
            <a:endParaRPr lang="en-US" sz="3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30" t="22456" r="42180" b="49105"/>
          <a:stretch>
            <a:fillRect/>
          </a:stretch>
        </p:blipFill>
        <p:spPr bwMode="auto">
          <a:xfrm>
            <a:off x="1905000" y="2286000"/>
            <a:ext cx="533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Customers Needs 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Key Factors</a:t>
            </a:r>
          </a:p>
          <a:p>
            <a:pPr lvl="1">
              <a:lnSpc>
                <a:spcPct val="200000"/>
              </a:lnSpc>
            </a:pPr>
            <a:r>
              <a:rPr lang="en-US" sz="3200" dirty="0" smtClean="0"/>
              <a:t>Products and Services – customer expectations</a:t>
            </a:r>
          </a:p>
          <a:p>
            <a:pPr lvl="1">
              <a:lnSpc>
                <a:spcPct val="200000"/>
              </a:lnSpc>
            </a:pPr>
            <a:r>
              <a:rPr lang="en-US" sz="3200" dirty="0" smtClean="0"/>
              <a:t>Price – always a factor?</a:t>
            </a:r>
          </a:p>
          <a:p>
            <a:pPr lvl="1">
              <a:lnSpc>
                <a:spcPct val="200000"/>
              </a:lnSpc>
            </a:pPr>
            <a:r>
              <a:rPr lang="en-US" sz="3200" dirty="0" smtClean="0"/>
              <a:t>Response Time – speedy response expected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Insurer’s Profits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Insurer Strategies and Goals</a:t>
            </a:r>
          </a:p>
          <a:p>
            <a:r>
              <a:rPr lang="en-US" dirty="0" smtClean="0"/>
              <a:t>Insurer Strengths</a:t>
            </a:r>
          </a:p>
          <a:p>
            <a:pPr lvl="1"/>
            <a:r>
              <a:rPr lang="en-US" dirty="0" smtClean="0"/>
              <a:t>Financial Resources</a:t>
            </a:r>
          </a:p>
          <a:p>
            <a:pPr lvl="1"/>
            <a:r>
              <a:rPr lang="en-US" dirty="0" smtClean="0"/>
              <a:t>Core Capabilities</a:t>
            </a:r>
          </a:p>
          <a:p>
            <a:pPr lvl="1"/>
            <a:r>
              <a:rPr lang="en-US" dirty="0" smtClean="0"/>
              <a:t>Expertise and reputation of producers</a:t>
            </a:r>
          </a:p>
          <a:p>
            <a:r>
              <a:rPr lang="en-US" dirty="0" smtClean="0"/>
              <a:t>Existing and Target Markets</a:t>
            </a:r>
          </a:p>
          <a:p>
            <a:r>
              <a:rPr lang="en-US" dirty="0" smtClean="0"/>
              <a:t>Geographic Location</a:t>
            </a:r>
          </a:p>
          <a:p>
            <a:r>
              <a:rPr lang="en-US" dirty="0" smtClean="0"/>
              <a:t>Degree of Control Required</a:t>
            </a:r>
          </a:p>
          <a:p>
            <a:pPr lvl="1"/>
            <a:r>
              <a:rPr lang="en-US" dirty="0" smtClean="0"/>
              <a:t>Most central-direct writer</a:t>
            </a:r>
          </a:p>
          <a:p>
            <a:pPr lvl="1"/>
            <a:r>
              <a:rPr lang="en-US" dirty="0" smtClean="0"/>
              <a:t>All systems require insurer control</a:t>
            </a:r>
          </a:p>
          <a:p>
            <a:pPr lvl="1"/>
            <a:r>
              <a:rPr lang="en-US" dirty="0" smtClean="0"/>
              <a:t>Direct response – insurer complete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Convergence of Traditional </a:t>
            </a:r>
            <a:br>
              <a:rPr lang="en-US" sz="3800" dirty="0" smtClean="0"/>
            </a:br>
            <a:r>
              <a:rPr lang="en-US" sz="3800" dirty="0" smtClean="0"/>
              <a:t>Marketing Systems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Exclusive agency and direct writer serve individual needs</a:t>
            </a:r>
          </a:p>
          <a:p>
            <a:r>
              <a:rPr lang="en-US" dirty="0" smtClean="0"/>
              <a:t>General concerns are on price</a:t>
            </a:r>
          </a:p>
          <a:p>
            <a:r>
              <a:rPr lang="en-US" dirty="0" smtClean="0"/>
              <a:t>Insurers driven by competition</a:t>
            </a:r>
          </a:p>
          <a:p>
            <a:r>
              <a:rPr lang="en-US" dirty="0" smtClean="0"/>
              <a:t>Gramm – Leach – Bliley lifted any restrictions on bank holding companies</a:t>
            </a:r>
          </a:p>
          <a:p>
            <a:r>
              <a:rPr lang="en-US" dirty="0" smtClean="0"/>
              <a:t>More toward multiple distribution channels</a:t>
            </a:r>
          </a:p>
          <a:p>
            <a:r>
              <a:rPr lang="en-US" dirty="0" smtClean="0"/>
              <a:t>Allstate, Farmers, Nationwide, Progressive exclusive agents and independent agents</a:t>
            </a:r>
          </a:p>
          <a:p>
            <a:r>
              <a:rPr lang="en-US" dirty="0" smtClean="0"/>
              <a:t>Vertical integration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Property – Casualty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Marketplace – highly competitive meeting point between customers needs and insurers abilities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Customer – needs, knowledge, methods of assessing, market negotiating, alternates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Individuals – insurers are able to pool loss exposures to determine premiums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Small Business – usually limited knowledge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Middle Markets – may have risk manager</a:t>
            </a:r>
          </a:p>
          <a:p>
            <a:r>
              <a:rPr lang="en-US" dirty="0" smtClean="0"/>
              <a:t>National Accounts – Fortune 500 companies, chemical and manufacturing organizations, large municipalities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74" t="53276" r="19228" b="16903"/>
          <a:stretch>
            <a:fillRect/>
          </a:stretch>
        </p:blipFill>
        <p:spPr bwMode="auto">
          <a:xfrm rot="10860000">
            <a:off x="195533" y="1013335"/>
            <a:ext cx="8567103" cy="454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Comparison of Insurance Customers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69" t="29598" r="41426" b="42945"/>
          <a:stretch>
            <a:fillRect/>
          </a:stretch>
        </p:blipFill>
        <p:spPr bwMode="auto">
          <a:xfrm rot="10860000">
            <a:off x="609601" y="1066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Level of Competition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Customer Focus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Products and Services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Size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Geographic Area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Distribution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Economic Forces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Regulatory Controls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Demand for Technology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Underwriting Cycles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Unanticipated Catastrophe Losses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Marketing Research</a:t>
            </a:r>
          </a:p>
          <a:p>
            <a:pPr lvl="1"/>
            <a:r>
              <a:rPr lang="en-US" dirty="0" smtClean="0"/>
              <a:t>Systematic gathering and analyzing data on project basis</a:t>
            </a:r>
          </a:p>
          <a:p>
            <a:pPr lvl="1"/>
            <a:r>
              <a:rPr lang="en-US" dirty="0" smtClean="0"/>
              <a:t>Research Methods – predicative analysis</a:t>
            </a:r>
          </a:p>
          <a:p>
            <a:pPr lvl="1"/>
            <a:r>
              <a:rPr lang="en-US" dirty="0" smtClean="0"/>
              <a:t>Segmentation – to differentiate themselves</a:t>
            </a:r>
          </a:p>
          <a:p>
            <a:pPr lvl="2"/>
            <a:r>
              <a:rPr lang="en-US" dirty="0" smtClean="0"/>
              <a:t>Target Marketing</a:t>
            </a:r>
          </a:p>
          <a:p>
            <a:pPr lvl="2"/>
            <a:r>
              <a:rPr lang="en-US" dirty="0" smtClean="0"/>
              <a:t>Niche Marketing</a:t>
            </a:r>
          </a:p>
          <a:p>
            <a:pPr lvl="1"/>
            <a:r>
              <a:rPr lang="en-US" dirty="0" smtClean="0"/>
              <a:t>Behavioristic</a:t>
            </a:r>
          </a:p>
          <a:p>
            <a:pPr lvl="1"/>
            <a:r>
              <a:rPr lang="en-US" dirty="0" smtClean="0"/>
              <a:t>Geographic</a:t>
            </a:r>
          </a:p>
          <a:p>
            <a:pPr lvl="1"/>
            <a:r>
              <a:rPr lang="en-US" dirty="0" smtClean="0"/>
              <a:t>Demographic</a:t>
            </a:r>
          </a:p>
          <a:p>
            <a:pPr lvl="1"/>
            <a:r>
              <a:rPr lang="en-US" dirty="0" smtClean="0"/>
              <a:t>Psychographic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Market Segment Selection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44" t="18351" r="40611" b="23463"/>
          <a:stretch>
            <a:fillRect/>
          </a:stretch>
        </p:blipFill>
        <p:spPr bwMode="auto">
          <a:xfrm rot="10860000">
            <a:off x="2428088" y="722762"/>
            <a:ext cx="4287824" cy="59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3 - </a:t>
            </a:r>
            <a:fld id="{067B46EF-67DD-4536-AFFF-EDB291184EA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102</TotalTime>
  <Words>743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NEWBAUER</vt:lpstr>
      <vt:lpstr>Assignment Three</vt:lpstr>
      <vt:lpstr>Definitions</vt:lpstr>
      <vt:lpstr>Property – Casualty Insurance</vt:lpstr>
      <vt:lpstr>Slide 4</vt:lpstr>
      <vt:lpstr>Comparison of Insurance Customers</vt:lpstr>
      <vt:lpstr>Marketing Differentiation</vt:lpstr>
      <vt:lpstr>Unique Factors</vt:lpstr>
      <vt:lpstr>Marketing Activities</vt:lpstr>
      <vt:lpstr>Market Segment Selection</vt:lpstr>
      <vt:lpstr>Market Development</vt:lpstr>
      <vt:lpstr>Market Information</vt:lpstr>
      <vt:lpstr>Other Marketing Activities</vt:lpstr>
      <vt:lpstr>Product Development Steps</vt:lpstr>
      <vt:lpstr>Distribution Systems and Channels</vt:lpstr>
      <vt:lpstr>Independent Agency and Brokerage Marketing System</vt:lpstr>
      <vt:lpstr>Others</vt:lpstr>
      <vt:lpstr>Distribution Systems</vt:lpstr>
      <vt:lpstr>Functions Performed by Producers</vt:lpstr>
      <vt:lpstr>Functions Performed by Agent (cont.)</vt:lpstr>
      <vt:lpstr>Distribution Systems and Conduits For Insurance Marketing</vt:lpstr>
      <vt:lpstr>Customers Needs and Characteristics</vt:lpstr>
      <vt:lpstr>Insurer’s Profits</vt:lpstr>
      <vt:lpstr>Convergence of Traditional  Marketing Systems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Three</dc:title>
  <dc:creator>Cougar Asst</dc:creator>
  <cp:lastModifiedBy>Cougar Asst</cp:lastModifiedBy>
  <cp:revision>15</cp:revision>
  <dcterms:created xsi:type="dcterms:W3CDTF">2011-06-06T14:54:02Z</dcterms:created>
  <dcterms:modified xsi:type="dcterms:W3CDTF">2011-07-05T14:57:15Z</dcterms:modified>
</cp:coreProperties>
</file>