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124FC-84F8-494C-9399-0A864B39D882}" type="datetimeFigureOut">
              <a:rPr lang="en-US" smtClean="0"/>
              <a:pPr/>
              <a:t>5/28/2013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0B47F-FF34-4E38-836D-B12F35619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9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8F7A3-7C5F-4541-9063-DC3984F7A44E}" type="datetimeFigureOut">
              <a:rPr lang="en-US" smtClean="0"/>
              <a:pPr/>
              <a:t>5/28/2013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8AE-7BA1-4095-856B-15421FBAD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78AE-7BA1-4095-856B-15421FBAD49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2 - </a:t>
            </a:r>
            <a:fld id="{5DEA9D37-F853-4A12-9C3D-920B201A8D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246E-0B33-4BB2-B634-5E765BF86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Insurance </a:t>
            </a:r>
          </a:p>
          <a:p>
            <a:r>
              <a:rPr lang="en-US" dirty="0" smtClean="0"/>
              <a:t>Regulation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 and Attorneys General Lawsuit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 – 6 separate bureaus, 9 local/regional – 1971</a:t>
            </a:r>
          </a:p>
          <a:p>
            <a:r>
              <a:rPr lang="en-US" dirty="0" smtClean="0"/>
              <a:t>Reorganized by 2002, a for profit corporation</a:t>
            </a:r>
          </a:p>
          <a:p>
            <a:r>
              <a:rPr lang="en-US" dirty="0" smtClean="0"/>
              <a:t>1988 AGs of California, New York, Texas and 4 others filed suit</a:t>
            </a:r>
          </a:p>
          <a:p>
            <a:r>
              <a:rPr lang="en-US" dirty="0" smtClean="0"/>
              <a:t>1994 insurers, 20 attorneys general, and some private Co’s settled</a:t>
            </a:r>
          </a:p>
          <a:p>
            <a:r>
              <a:rPr lang="en-US" dirty="0" smtClean="0"/>
              <a:t>$36 million to establish Public Entity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Services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quickened with affiliation of banks and insurance companies</a:t>
            </a:r>
          </a:p>
          <a:p>
            <a:r>
              <a:rPr lang="en-US" dirty="0" smtClean="0"/>
              <a:t>Gramm-Leach-Bliley</a:t>
            </a:r>
          </a:p>
          <a:p>
            <a:pPr lvl="1"/>
            <a:r>
              <a:rPr lang="en-US" dirty="0" smtClean="0"/>
              <a:t>Became law November 1999</a:t>
            </a:r>
          </a:p>
          <a:p>
            <a:r>
              <a:rPr lang="en-US" dirty="0" smtClean="0"/>
              <a:t>Includes reciprocal licensing</a:t>
            </a:r>
          </a:p>
          <a:p>
            <a:r>
              <a:rPr lang="en-US" dirty="0" smtClean="0"/>
              <a:t>New Issues – privacy of personal finance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Insurance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Frank-Dodd Financial Service Law</a:t>
            </a:r>
          </a:p>
          <a:p>
            <a:r>
              <a:rPr lang="en-US" dirty="0" smtClean="0"/>
              <a:t>September 2010</a:t>
            </a:r>
          </a:p>
          <a:p>
            <a:r>
              <a:rPr lang="en-US" dirty="0" smtClean="0"/>
              <a:t>Not a regulatory body, has no authority</a:t>
            </a:r>
          </a:p>
          <a:p>
            <a:r>
              <a:rPr lang="en-US" dirty="0" smtClean="0"/>
              <a:t>Has vast powers to collect data</a:t>
            </a:r>
          </a:p>
          <a:p>
            <a:r>
              <a:rPr lang="en-US" dirty="0" smtClean="0"/>
              <a:t>March 2011 – Michael McRaith new head</a:t>
            </a:r>
          </a:p>
          <a:p>
            <a:r>
              <a:rPr lang="en-US" dirty="0" smtClean="0"/>
              <a:t>Formerly director of Illinois Department of Insurance</a:t>
            </a:r>
          </a:p>
          <a:p>
            <a:r>
              <a:rPr lang="en-US" dirty="0" smtClean="0"/>
              <a:t>Advisory Group – mostly insurance advisors or hope to be</a:t>
            </a:r>
          </a:p>
          <a:p>
            <a:r>
              <a:rPr lang="en-US" dirty="0" smtClean="0"/>
              <a:t>Financial Stability Oversight Council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Regulate?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 smtClean="0"/>
              <a:t>Protect Consumers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 smtClean="0"/>
              <a:t>Maintain Solvency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 smtClean="0"/>
              <a:t>Avoid Destructive Competition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Insurance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Legislative branch makes the laws</a:t>
            </a:r>
          </a:p>
          <a:p>
            <a:r>
              <a:rPr lang="en-US" dirty="0" smtClean="0"/>
              <a:t>Judicial branch (court system) interprets laws</a:t>
            </a:r>
          </a:p>
          <a:p>
            <a:r>
              <a:rPr lang="en-US" dirty="0" smtClean="0"/>
              <a:t>Executive branch implements laws</a:t>
            </a:r>
          </a:p>
          <a:p>
            <a:r>
              <a:rPr lang="en-US" dirty="0" smtClean="0"/>
              <a:t>Insurance departments are part of Executive Branch</a:t>
            </a:r>
          </a:p>
          <a:p>
            <a:r>
              <a:rPr lang="en-US" dirty="0" smtClean="0"/>
              <a:t>Insurance Commissioners</a:t>
            </a:r>
          </a:p>
          <a:p>
            <a:pPr lvl="1"/>
            <a:r>
              <a:rPr lang="en-US" dirty="0" smtClean="0"/>
              <a:t>Appointed (Texas)</a:t>
            </a:r>
          </a:p>
          <a:p>
            <a:pPr lvl="1"/>
            <a:r>
              <a:rPr lang="en-US" dirty="0" smtClean="0"/>
              <a:t>Elected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Insurance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comes from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Premium Taxes – most goes to general funds for state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Licensing Fees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Filing Fees</a:t>
            </a:r>
          </a:p>
          <a:p>
            <a:pPr marL="571500" indent="-514350"/>
            <a:r>
              <a:rPr lang="en-US" dirty="0" smtClean="0"/>
              <a:t>Small portion spent on insurance regulation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Model Laws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Sharing Financial Information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NAIC Accreditation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states insurance laws and regulations must meet basic standard of NAIC models</a:t>
            </a:r>
          </a:p>
          <a:p>
            <a:r>
              <a:rPr lang="en-US" dirty="0" smtClean="0"/>
              <a:t>State regulatory methods must be acceptable to the NAIC</a:t>
            </a:r>
          </a:p>
          <a:p>
            <a:r>
              <a:rPr lang="en-US" dirty="0" smtClean="0"/>
              <a:t>The states insurance department practices must be adequate as defined by NAIC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Still exists even with McCarran – Ferguson Act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Sherman Act prohibits boycott, etc.</a:t>
            </a:r>
          </a:p>
          <a:p>
            <a:pPr lvl="1"/>
            <a:r>
              <a:rPr lang="en-US" dirty="0" smtClean="0"/>
              <a:t>Anti-Trust</a:t>
            </a:r>
          </a:p>
          <a:p>
            <a:pPr lvl="1"/>
            <a:r>
              <a:rPr lang="en-US" dirty="0" smtClean="0"/>
              <a:t>Federal Employment laws</a:t>
            </a:r>
          </a:p>
          <a:p>
            <a:pPr lvl="1"/>
            <a:r>
              <a:rPr lang="en-US" dirty="0" smtClean="0"/>
              <a:t>IRS</a:t>
            </a:r>
          </a:p>
          <a:p>
            <a:pPr lvl="1"/>
            <a:r>
              <a:rPr lang="en-US" dirty="0" smtClean="0"/>
              <a:t>SEC</a:t>
            </a:r>
          </a:p>
          <a:p>
            <a:pPr lvl="1"/>
            <a:r>
              <a:rPr lang="en-US" dirty="0" smtClean="0"/>
              <a:t>ERISA</a:t>
            </a:r>
          </a:p>
          <a:p>
            <a:pPr lvl="1"/>
            <a:r>
              <a:rPr lang="en-US" dirty="0" smtClean="0"/>
              <a:t>Insurance Fraud Protection Act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Pros: State vs. Federal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Proponents of Federal Regulation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Can provide uniformity in regulation – 50 states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More efficient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Attract higher quality personnel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Locus of Regulatory Control</a:t>
            </a:r>
          </a:p>
          <a:p>
            <a:pPr lvl="1"/>
            <a:r>
              <a:rPr lang="en-US" dirty="0" smtClean="0"/>
              <a:t>State or Federal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 extent of regulation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Collaboration among insurers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Cons: State vs. Federal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Opponents of Federal Regulation</a:t>
            </a:r>
          </a:p>
          <a:p>
            <a:pPr lvl="1"/>
            <a:r>
              <a:rPr lang="en-US" dirty="0" smtClean="0"/>
              <a:t>More responsive to local needs</a:t>
            </a:r>
          </a:p>
          <a:p>
            <a:pPr lvl="1"/>
            <a:r>
              <a:rPr lang="en-US" dirty="0" smtClean="0"/>
              <a:t>Uniformity can come through NAIC</a:t>
            </a:r>
          </a:p>
          <a:p>
            <a:pPr lvl="1"/>
            <a:r>
              <a:rPr lang="en-US" dirty="0" smtClean="0"/>
              <a:t>More innovation opportunities</a:t>
            </a:r>
          </a:p>
          <a:p>
            <a:pPr lvl="1"/>
            <a:r>
              <a:rPr lang="en-US" dirty="0" smtClean="0"/>
              <a:t>Already exist with known strengths and weaknesses</a:t>
            </a:r>
          </a:p>
          <a:p>
            <a:pPr lvl="1"/>
            <a:r>
              <a:rPr lang="en-US" dirty="0" smtClean="0"/>
              <a:t>Desirable decentralization</a:t>
            </a:r>
          </a:p>
          <a:p>
            <a:pPr lvl="1"/>
            <a:r>
              <a:rPr lang="en-US" dirty="0" smtClean="0"/>
              <a:t>State regulators have been responsive in reducing complexity of regulation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Systemic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insurance people feel does not exist</a:t>
            </a:r>
          </a:p>
          <a:p>
            <a:r>
              <a:rPr lang="en-US" dirty="0" smtClean="0"/>
              <a:t>FIO could be a venue to collect data to support providing data as requested Treasury or Congress</a:t>
            </a:r>
          </a:p>
          <a:p>
            <a:r>
              <a:rPr lang="en-US" dirty="0" smtClean="0"/>
              <a:t>Systemic Risk – potential for a major disruption in the function of an entire market or financial system</a:t>
            </a:r>
          </a:p>
          <a:p>
            <a:r>
              <a:rPr lang="en-US" dirty="0" smtClean="0"/>
              <a:t>AIG – 2008 $185 billion bailout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Regulated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and Licensing of Insurers</a:t>
            </a:r>
          </a:p>
          <a:p>
            <a:r>
              <a:rPr lang="en-US" dirty="0" smtClean="0"/>
              <a:t>Licensing of Personnel</a:t>
            </a:r>
          </a:p>
          <a:p>
            <a:r>
              <a:rPr lang="en-US" dirty="0" smtClean="0"/>
              <a:t>Solvency Regulation</a:t>
            </a:r>
          </a:p>
          <a:p>
            <a:r>
              <a:rPr lang="en-US" dirty="0" smtClean="0"/>
              <a:t>Contract (Insurance Policy) Regulation</a:t>
            </a:r>
          </a:p>
          <a:p>
            <a:r>
              <a:rPr lang="en-US" dirty="0" smtClean="0"/>
              <a:t>Rate Regulation</a:t>
            </a:r>
          </a:p>
          <a:p>
            <a:r>
              <a:rPr lang="en-US" dirty="0" smtClean="0"/>
              <a:t>Market Conduct</a:t>
            </a:r>
          </a:p>
          <a:p>
            <a:r>
              <a:rPr lang="en-US" dirty="0" smtClean="0"/>
              <a:t>Consumer Protection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Formation - Domestic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&amp; Surplus</a:t>
            </a:r>
          </a:p>
          <a:p>
            <a:r>
              <a:rPr lang="en-US" dirty="0" smtClean="0"/>
              <a:t>Risk Based Capital Requirements</a:t>
            </a:r>
          </a:p>
          <a:p>
            <a:pPr lvl="1"/>
            <a:r>
              <a:rPr lang="en-US" dirty="0" smtClean="0"/>
              <a:t>Asset-credit-underwriting-off-balance sheet</a:t>
            </a:r>
          </a:p>
          <a:p>
            <a:r>
              <a:rPr lang="en-US" dirty="0" smtClean="0"/>
              <a:t>Foreign Insurers</a:t>
            </a:r>
          </a:p>
          <a:p>
            <a:r>
              <a:rPr lang="en-US" dirty="0" smtClean="0"/>
              <a:t>Alien Insurers</a:t>
            </a:r>
          </a:p>
          <a:p>
            <a:r>
              <a:rPr lang="en-US" dirty="0" smtClean="0"/>
              <a:t>Non-Admitted Insurers</a:t>
            </a:r>
          </a:p>
          <a:p>
            <a:r>
              <a:rPr lang="en-US" dirty="0" smtClean="0"/>
              <a:t>Risk Retention Groups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Those who sell, give advice, represent insurers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Producers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Insurance consultants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Claim adjusters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Methods to Ensure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Financial Requirements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Review of Financial Annual Statements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IRIS/FAST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Onsite field examination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Financial Solvency Core Principals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91" t="18520" r="9274" b="14135"/>
          <a:stretch>
            <a:fillRect/>
          </a:stretch>
        </p:blipFill>
        <p:spPr bwMode="auto">
          <a:xfrm>
            <a:off x="2133600" y="718127"/>
            <a:ext cx="4876800" cy="591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Guaranty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Insolvency</a:t>
            </a:r>
          </a:p>
          <a:p>
            <a:pPr lvl="1"/>
            <a:r>
              <a:rPr lang="en-US" dirty="0" smtClean="0"/>
              <a:t>Rapid Premium Growth</a:t>
            </a:r>
          </a:p>
          <a:p>
            <a:pPr lvl="1"/>
            <a:r>
              <a:rPr lang="en-US" dirty="0" smtClean="0"/>
              <a:t>Inadequate rates and reserves</a:t>
            </a:r>
          </a:p>
          <a:p>
            <a:pPr lvl="1"/>
            <a:r>
              <a:rPr lang="en-US" dirty="0" smtClean="0"/>
              <a:t>Excessive expenses</a:t>
            </a:r>
          </a:p>
          <a:p>
            <a:pPr lvl="1"/>
            <a:r>
              <a:rPr lang="en-US" dirty="0" smtClean="0"/>
              <a:t>Lax controls over MGAs</a:t>
            </a:r>
          </a:p>
          <a:p>
            <a:pPr lvl="1"/>
            <a:r>
              <a:rPr lang="en-US" dirty="0" smtClean="0"/>
              <a:t>Uncollectible reinsurance</a:t>
            </a:r>
          </a:p>
          <a:p>
            <a:pPr lvl="1"/>
            <a:r>
              <a:rPr lang="en-US" dirty="0" smtClean="0"/>
              <a:t>Fraud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in Solvency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Time lag in determining problem insurers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Inadequate resources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Lack of professional qualifications for field examiners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Inadequate sharing of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Characteristics of State Guaranty Funds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Post loss assessment except New York</a:t>
            </a:r>
          </a:p>
          <a:p>
            <a:r>
              <a:rPr lang="en-US" dirty="0" smtClean="0"/>
              <a:t>Policies usually terminate within 30 days</a:t>
            </a:r>
          </a:p>
          <a:p>
            <a:r>
              <a:rPr lang="en-US" dirty="0" smtClean="0"/>
              <a:t>Coverage varies by state but no surplus lines except New York</a:t>
            </a:r>
          </a:p>
          <a:p>
            <a:r>
              <a:rPr lang="en-US" dirty="0" smtClean="0"/>
              <a:t>Claims subject to maximum limits</a:t>
            </a:r>
          </a:p>
          <a:p>
            <a:r>
              <a:rPr lang="en-US" dirty="0" smtClean="0"/>
              <a:t>Some states provide for refund of premium</a:t>
            </a:r>
          </a:p>
          <a:p>
            <a:r>
              <a:rPr lang="en-US" dirty="0" smtClean="0"/>
              <a:t>Have mandatory deductibles</a:t>
            </a:r>
          </a:p>
          <a:p>
            <a:r>
              <a:rPr lang="en-US" dirty="0" smtClean="0"/>
              <a:t>Recovery either by rate increase or reduce state premium taxes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U.S. Constitution</a:t>
            </a:r>
          </a:p>
          <a:p>
            <a:r>
              <a:rPr lang="en-US" dirty="0" smtClean="0"/>
              <a:t>Paul vs. Virginia – 1869</a:t>
            </a:r>
          </a:p>
          <a:p>
            <a:r>
              <a:rPr lang="en-US" dirty="0" smtClean="0"/>
              <a:t>Sherman Anti-trust Act – 1890</a:t>
            </a:r>
          </a:p>
          <a:p>
            <a:r>
              <a:rPr lang="en-US" dirty="0" smtClean="0"/>
              <a:t>SEUA decision</a:t>
            </a:r>
          </a:p>
          <a:p>
            <a:r>
              <a:rPr lang="en-US" dirty="0" smtClean="0"/>
              <a:t>McCarran – Ferguson Act – 1945</a:t>
            </a:r>
          </a:p>
          <a:p>
            <a:r>
              <a:rPr lang="en-US" dirty="0" smtClean="0"/>
              <a:t>Insurance Services Office (ISO) Attorneys General Lawsuit – 1988</a:t>
            </a:r>
          </a:p>
          <a:p>
            <a:r>
              <a:rPr lang="en-US" dirty="0" smtClean="0"/>
              <a:t>Gramm-Leach-Bliley Act </a:t>
            </a:r>
            <a:r>
              <a:rPr lang="en-US" dirty="0" smtClean="0"/>
              <a:t>– 1999</a:t>
            </a:r>
          </a:p>
          <a:p>
            <a:r>
              <a:rPr lang="en-US" dirty="0" smtClean="0"/>
              <a:t>Dodd – Frank 2011</a:t>
            </a:r>
          </a:p>
          <a:p>
            <a:r>
              <a:rPr lang="en-US" dirty="0" smtClean="0"/>
              <a:t>FIO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Rates &amp; Rate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Objectives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Adequate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Not excessive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Not unfairly discriminatory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Rating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Mandatory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Prior Approval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File and Use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 and File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Flex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Open Competition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Prior Approval vs. Competitive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83" t="23571" r="7130" b="34339"/>
          <a:stretch>
            <a:fillRect/>
          </a:stretch>
        </p:blipFill>
        <p:spPr bwMode="auto">
          <a:xfrm rot="60000">
            <a:off x="1676400" y="9144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Strict Rate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Proponents of prior appraisal</a:t>
            </a:r>
          </a:p>
          <a:p>
            <a:pPr lvl="1"/>
            <a:r>
              <a:rPr lang="en-US" dirty="0" smtClean="0"/>
              <a:t>Requires insurers to justify requests for increase</a:t>
            </a:r>
          </a:p>
          <a:p>
            <a:pPr lvl="1"/>
            <a:r>
              <a:rPr lang="en-US" dirty="0" smtClean="0"/>
              <a:t>Promote insurer solvency</a:t>
            </a:r>
          </a:p>
          <a:p>
            <a:pPr lvl="1"/>
            <a:r>
              <a:rPr lang="en-US" dirty="0" smtClean="0"/>
              <a:t>Help keep rates reasonable</a:t>
            </a:r>
          </a:p>
          <a:p>
            <a:r>
              <a:rPr lang="en-US" dirty="0" smtClean="0"/>
              <a:t>Proponents of open competition</a:t>
            </a:r>
          </a:p>
          <a:p>
            <a:pPr lvl="1"/>
            <a:r>
              <a:rPr lang="en-US" dirty="0" smtClean="0"/>
              <a:t>Inadequate rates</a:t>
            </a:r>
          </a:p>
          <a:p>
            <a:pPr lvl="1"/>
            <a:r>
              <a:rPr lang="en-US" dirty="0" smtClean="0"/>
              <a:t>Could distort incentives for controlling claim costs</a:t>
            </a:r>
          </a:p>
          <a:p>
            <a:pPr lvl="1"/>
            <a:r>
              <a:rPr lang="en-US" dirty="0" smtClean="0"/>
              <a:t>Might lead insurers to abandon a state</a:t>
            </a:r>
          </a:p>
          <a:p>
            <a:pPr lvl="1"/>
            <a:r>
              <a:rPr lang="en-US" dirty="0" smtClean="0"/>
              <a:t>Less expensive to administer</a:t>
            </a:r>
          </a:p>
          <a:p>
            <a:pPr lvl="1"/>
            <a:r>
              <a:rPr lang="en-US" dirty="0" smtClean="0"/>
              <a:t>Allow rates to be adjusted quickly</a:t>
            </a:r>
          </a:p>
          <a:p>
            <a:pPr lvl="1"/>
            <a:r>
              <a:rPr lang="en-US" dirty="0" smtClean="0"/>
              <a:t>Keeps rates reasonable and equitable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Insurance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Regulated by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Legislation</a:t>
            </a:r>
          </a:p>
          <a:p>
            <a:pPr lvl="1">
              <a:lnSpc>
                <a:spcPct val="110000"/>
              </a:lnSpc>
              <a:buNone/>
            </a:pP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Insurance Department rules, regulations, guidelines</a:t>
            </a:r>
          </a:p>
          <a:p>
            <a:pPr lvl="1">
              <a:lnSpc>
                <a:spcPct val="110000"/>
              </a:lnSpc>
              <a:buNone/>
            </a:pP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Courts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 Conduct &amp; Sales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Dishonesty/Fraud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Misrepresentation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Twisting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Unfair Discrimination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Rebating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 insurers ability to accept, decline or modify applications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Establish allowable classification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Restrict timing of cancellations and non-renewals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Unfair Claim Settlement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Misrepresentation</a:t>
            </a:r>
          </a:p>
          <a:p>
            <a:r>
              <a:rPr lang="en-US" dirty="0" smtClean="0"/>
              <a:t>Failing to make a good faith effort to settle</a:t>
            </a:r>
          </a:p>
          <a:p>
            <a:r>
              <a:rPr lang="en-US" dirty="0" smtClean="0"/>
              <a:t>Attempts to settle for less than obvious value</a:t>
            </a:r>
          </a:p>
          <a:p>
            <a:r>
              <a:rPr lang="en-US" dirty="0" smtClean="0"/>
              <a:t>Failing to approve or deny within a reasonable time</a:t>
            </a:r>
          </a:p>
          <a:p>
            <a:r>
              <a:rPr lang="en-US" dirty="0" smtClean="0"/>
              <a:t>Bad faith 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Unofficial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NAIC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Financial Rating Organizations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Insurance Advisory Organizations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Insurer Trade Organizations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Consumer Organizations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Rating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AM Best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Duff and Phelps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Moody’s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Standard &amp; Poors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Weiss Ratings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Paul vs.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Samuel B. Paul a Virginal Insurance Agent</a:t>
            </a:r>
          </a:p>
          <a:p>
            <a:r>
              <a:rPr lang="en-US" dirty="0" smtClean="0"/>
              <a:t>Licensed in Virginia</a:t>
            </a:r>
          </a:p>
          <a:p>
            <a:r>
              <a:rPr lang="en-US" dirty="0" smtClean="0"/>
              <a:t>Desired to represent New York Insurers</a:t>
            </a:r>
          </a:p>
          <a:p>
            <a:r>
              <a:rPr lang="en-US" dirty="0" smtClean="0"/>
              <a:t>NY Company did not make deposit</a:t>
            </a:r>
          </a:p>
          <a:p>
            <a:r>
              <a:rPr lang="en-US" dirty="0" smtClean="0"/>
              <a:t>Virginia refused to license Paul</a:t>
            </a:r>
          </a:p>
          <a:p>
            <a:r>
              <a:rPr lang="en-US" dirty="0" smtClean="0"/>
              <a:t>Supreme Court ruled Virginia ruling unconstitutional</a:t>
            </a:r>
          </a:p>
          <a:p>
            <a:r>
              <a:rPr lang="en-US" dirty="0" smtClean="0"/>
              <a:t>Could not regulate except in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Insurance Advisory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Insurance Services Office (ISO)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American Association of Insurance Services (AAIS)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National Council on Compensation Insurance (NCCI)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&amp; Trade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fee, have access to legislative developments</a:t>
            </a:r>
          </a:p>
          <a:p>
            <a:r>
              <a:rPr lang="en-US" dirty="0" smtClean="0"/>
              <a:t>Can participate on committees to influence legislation</a:t>
            </a:r>
          </a:p>
          <a:p>
            <a:r>
              <a:rPr lang="en-US" dirty="0" smtClean="0"/>
              <a:t>Trade Associations influence extend to national, state and local levels</a:t>
            </a:r>
          </a:p>
          <a:p>
            <a:r>
              <a:rPr lang="en-US" dirty="0" smtClean="0"/>
              <a:t>Legislators often use incorrect information without trade organizations input</a:t>
            </a:r>
          </a:p>
          <a:p>
            <a:r>
              <a:rPr lang="en-US" dirty="0" smtClean="0"/>
              <a:t>Lobbying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Insurance Industry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30" t="15819" r="19991" b="21887"/>
          <a:stretch>
            <a:fillRect/>
          </a:stretch>
        </p:blipFill>
        <p:spPr bwMode="auto">
          <a:xfrm rot="10800000">
            <a:off x="1943101" y="761999"/>
            <a:ext cx="5257800" cy="57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Insurance Industry (cont.)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87" t="15152" r="22135" b="52859"/>
          <a:stretch>
            <a:fillRect/>
          </a:stretch>
        </p:blipFill>
        <p:spPr bwMode="auto">
          <a:xfrm>
            <a:off x="1640306" y="1600200"/>
            <a:ext cx="586338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Commercial Insurance Deregulation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increased pressure for simpler system</a:t>
            </a:r>
          </a:p>
          <a:p>
            <a:r>
              <a:rPr lang="en-US" dirty="0" smtClean="0"/>
              <a:t>Large commercial have expertise necessary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+20 states deregulating commercial rate/form</a:t>
            </a:r>
          </a:p>
          <a:p>
            <a:r>
              <a:rPr lang="en-US" dirty="0" smtClean="0"/>
              <a:t>Must meet minimum premium level, minimum revenue</a:t>
            </a:r>
          </a:p>
          <a:p>
            <a:r>
              <a:rPr lang="en-US" dirty="0" smtClean="0"/>
              <a:t>Could include having a full-time manager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Business of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of these characteristics</a:t>
            </a:r>
          </a:p>
          <a:p>
            <a:pPr lvl="1"/>
            <a:r>
              <a:rPr lang="en-US" dirty="0" smtClean="0"/>
              <a:t>The risk of the policyholder or insured is shared and underwritten by the insurer</a:t>
            </a:r>
          </a:p>
          <a:p>
            <a:pPr lvl="1"/>
            <a:r>
              <a:rPr lang="en-US" dirty="0" smtClean="0"/>
              <a:t>A direct contractual connection exists between insurer and the insured</a:t>
            </a:r>
          </a:p>
          <a:p>
            <a:pPr lvl="1"/>
            <a:r>
              <a:rPr lang="en-US" dirty="0" smtClean="0"/>
              <a:t>The activity is unique to entities within the insurance industry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Sherman Anti-Trust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Insurance a private contract</a:t>
            </a:r>
          </a:p>
          <a:p>
            <a:r>
              <a:rPr lang="en-US" dirty="0" smtClean="0"/>
              <a:t>Free market determined prices</a:t>
            </a:r>
          </a:p>
          <a:p>
            <a:r>
              <a:rPr lang="en-US" dirty="0" smtClean="0"/>
              <a:t>Trusts combined to dominate market</a:t>
            </a:r>
          </a:p>
          <a:p>
            <a:r>
              <a:rPr lang="en-US" dirty="0" smtClean="0"/>
              <a:t>Prompted consumer rebellions</a:t>
            </a:r>
          </a:p>
          <a:p>
            <a:r>
              <a:rPr lang="en-US" dirty="0" smtClean="0"/>
              <a:t>Trusts were an abuse of economic power</a:t>
            </a:r>
          </a:p>
          <a:p>
            <a:r>
              <a:rPr lang="en-US" dirty="0" smtClean="0"/>
              <a:t>Congress enacted Sherman Anti-Trust Act 1890</a:t>
            </a:r>
          </a:p>
          <a:p>
            <a:r>
              <a:rPr lang="en-US" dirty="0" smtClean="0"/>
              <a:t>Rating Bureaus an answer to tariffs</a:t>
            </a:r>
          </a:p>
          <a:p>
            <a:r>
              <a:rPr lang="en-US" dirty="0" smtClean="0"/>
              <a:t>States expanded regulation thru rating bureaus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SEUA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200 stock companies</a:t>
            </a:r>
          </a:p>
          <a:p>
            <a:r>
              <a:rPr lang="en-US" dirty="0" smtClean="0"/>
              <a:t>Controlled 90% of fire and allied lines</a:t>
            </a:r>
          </a:p>
          <a:p>
            <a:r>
              <a:rPr lang="en-US" dirty="0" smtClean="0"/>
              <a:t>Six states – Alabama, Florida, Georgia, North Carolina, South Carolina, Virginia</a:t>
            </a:r>
          </a:p>
          <a:p>
            <a:r>
              <a:rPr lang="en-US" dirty="0" smtClean="0"/>
              <a:t>Suit filed by AG of Missouri</a:t>
            </a:r>
          </a:p>
          <a:p>
            <a:r>
              <a:rPr lang="en-US" dirty="0" smtClean="0"/>
              <a:t>Case first dismissed in Georgia</a:t>
            </a:r>
          </a:p>
          <a:p>
            <a:r>
              <a:rPr lang="en-US" dirty="0" smtClean="0"/>
              <a:t>Supreme Court ruled was commerce and thus subject to congressional regulation – 1944</a:t>
            </a:r>
          </a:p>
          <a:p>
            <a:r>
              <a:rPr lang="en-US" dirty="0" smtClean="0"/>
              <a:t>The Sherman Act, The Clayton Act and FTC Act applies to Insurance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McCarran – Ferguson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1945 – gave NAIC and insurers state regulation</a:t>
            </a:r>
          </a:p>
          <a:p>
            <a:r>
              <a:rPr lang="en-US" dirty="0" smtClean="0"/>
              <a:t>“In the public interest”</a:t>
            </a:r>
          </a:p>
          <a:p>
            <a:pPr lvl="1"/>
            <a:r>
              <a:rPr lang="en-US" dirty="0" smtClean="0"/>
              <a:t>Business of Insurance</a:t>
            </a:r>
          </a:p>
          <a:p>
            <a:pPr lvl="2"/>
            <a:r>
              <a:rPr lang="en-US" dirty="0" smtClean="0"/>
              <a:t>The risk of policy holder or insured shared and underwritten by the insurer</a:t>
            </a:r>
          </a:p>
          <a:p>
            <a:pPr lvl="2"/>
            <a:r>
              <a:rPr lang="en-US" dirty="0" smtClean="0"/>
              <a:t>Insurer and insured have a direct contractual connection</a:t>
            </a:r>
          </a:p>
          <a:p>
            <a:pPr lvl="2"/>
            <a:r>
              <a:rPr lang="en-US" dirty="0" smtClean="0"/>
              <a:t>Activity is unequal to entities within insurance business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852" r="8571" b="3698"/>
          <a:stretch>
            <a:fillRect/>
          </a:stretch>
        </p:blipFill>
        <p:spPr bwMode="auto">
          <a:xfrm>
            <a:off x="2286000" y="685800"/>
            <a:ext cx="493776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of NAIC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First NCIC – National Convention of  Insurance Commissioners</a:t>
            </a:r>
          </a:p>
          <a:p>
            <a:r>
              <a:rPr lang="en-US" dirty="0" smtClean="0"/>
              <a:t>NAIC – National Association of Insurance Commissioners 1930s</a:t>
            </a:r>
          </a:p>
          <a:p>
            <a:r>
              <a:rPr lang="en-US" dirty="0" smtClean="0"/>
              <a:t>Presiding group that tends to regulate</a:t>
            </a:r>
          </a:p>
          <a:p>
            <a:r>
              <a:rPr lang="en-US" dirty="0" smtClean="0"/>
              <a:t>1946 – two model regulation bills</a:t>
            </a:r>
          </a:p>
          <a:p>
            <a:r>
              <a:rPr lang="en-US" dirty="0" smtClean="0"/>
              <a:t>1947 – Act relating to Unfair Methods of Competition and Unfair Deceptive Acts and Practices</a:t>
            </a:r>
          </a:p>
          <a:p>
            <a:r>
              <a:rPr lang="en-US" dirty="0" smtClean="0"/>
              <a:t>1947 – most states enacted laws similar to NAIC model in an effort to preempt federal regulation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2 - </a:t>
            </a:r>
            <a:fld id="{5462246E-0B33-4BB2-B634-5E765BF8601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137</TotalTime>
  <Words>1377</Words>
  <Application>Microsoft Office PowerPoint</Application>
  <PresentationFormat>On-screen Show (4:3)</PresentationFormat>
  <Paragraphs>314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NEWBAUER</vt:lpstr>
      <vt:lpstr>Assignment Two</vt:lpstr>
      <vt:lpstr>Issues</vt:lpstr>
      <vt:lpstr>Milestones</vt:lpstr>
      <vt:lpstr>Paul vs. Virginia</vt:lpstr>
      <vt:lpstr>Sherman Anti-Trust Act</vt:lpstr>
      <vt:lpstr>SEUA Decision</vt:lpstr>
      <vt:lpstr>McCarran – Ferguson Act</vt:lpstr>
      <vt:lpstr>PowerPoint Presentation</vt:lpstr>
      <vt:lpstr>Birth of NAIC</vt:lpstr>
      <vt:lpstr>ISO and Attorneys General Lawsuit</vt:lpstr>
      <vt:lpstr>Financial Services Modernization</vt:lpstr>
      <vt:lpstr>Federal Insurance Office</vt:lpstr>
      <vt:lpstr>Why Regulate?</vt:lpstr>
      <vt:lpstr>State Insurance Departments</vt:lpstr>
      <vt:lpstr>Funding Insurance Departments</vt:lpstr>
      <vt:lpstr>NAIC</vt:lpstr>
      <vt:lpstr>NAIC Accreditation Program</vt:lpstr>
      <vt:lpstr>Federal Regulation</vt:lpstr>
      <vt:lpstr>Pros: State vs. Federal Regulation</vt:lpstr>
      <vt:lpstr>Cons: State vs. Federal Regulation</vt:lpstr>
      <vt:lpstr>Systemic Risk</vt:lpstr>
      <vt:lpstr>Areas Regulated</vt:lpstr>
      <vt:lpstr>Formation - Domestic</vt:lpstr>
      <vt:lpstr>Licensing</vt:lpstr>
      <vt:lpstr>Solvency</vt:lpstr>
      <vt:lpstr>Financial Solvency Core Principals</vt:lpstr>
      <vt:lpstr>Guaranty Funds</vt:lpstr>
      <vt:lpstr>Challenge in Solvency Regulation</vt:lpstr>
      <vt:lpstr>Characteristics of State Guaranty Funds</vt:lpstr>
      <vt:lpstr>Rates &amp; Rate Regulation</vt:lpstr>
      <vt:lpstr>Rating Laws</vt:lpstr>
      <vt:lpstr>Prior Approval vs. Competitive</vt:lpstr>
      <vt:lpstr>Strict Rate Regulation</vt:lpstr>
      <vt:lpstr>Insurance Contracts</vt:lpstr>
      <vt:lpstr>Market Conduct &amp; Sales Practices</vt:lpstr>
      <vt:lpstr>Underwriting</vt:lpstr>
      <vt:lpstr>Unfair Claim Settlement Practices</vt:lpstr>
      <vt:lpstr>Unofficial Regulators</vt:lpstr>
      <vt:lpstr>Financial Rating Organizations</vt:lpstr>
      <vt:lpstr>Insurance Advisory Association</vt:lpstr>
      <vt:lpstr>Professional &amp; Trade Associations</vt:lpstr>
      <vt:lpstr>Insurance Industry</vt:lpstr>
      <vt:lpstr>Insurance Industry (cont.)</vt:lpstr>
      <vt:lpstr>Commercial Insurance Deregulation</vt:lpstr>
      <vt:lpstr>The Business of Insurance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Two</dc:title>
  <dc:creator>Cougar Asst</dc:creator>
  <cp:lastModifiedBy>htu</cp:lastModifiedBy>
  <cp:revision>22</cp:revision>
  <dcterms:created xsi:type="dcterms:W3CDTF">2011-05-31T19:53:52Z</dcterms:created>
  <dcterms:modified xsi:type="dcterms:W3CDTF">2013-05-28T18:47:26Z</dcterms:modified>
</cp:coreProperties>
</file>