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6B3B-E17A-4966-9172-6C26E5B8721A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BF3C-79F4-4E71-AE85-E2FA70963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Eleven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Insurer Strategic 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expand globally</a:t>
            </a:r>
          </a:p>
          <a:p>
            <a:pPr lvl="1"/>
            <a:r>
              <a:rPr lang="en-US" dirty="0" smtClean="0"/>
              <a:t>Trends in global expansion</a:t>
            </a:r>
          </a:p>
          <a:p>
            <a:pPr lvl="1"/>
            <a:r>
              <a:rPr lang="en-US" dirty="0" smtClean="0"/>
              <a:t>Strategic reasons for global expansion</a:t>
            </a:r>
          </a:p>
          <a:p>
            <a:pPr lvl="1"/>
            <a:r>
              <a:rPr lang="en-US" dirty="0" smtClean="0"/>
              <a:t>Global market considerations</a:t>
            </a:r>
          </a:p>
          <a:p>
            <a:pPr lvl="1"/>
            <a:r>
              <a:rPr lang="en-US" dirty="0" smtClean="0"/>
              <a:t>Approaches to global expansion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Markets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617" t="16836" r="6429" b="42429"/>
          <a:stretch>
            <a:fillRect/>
          </a:stretch>
        </p:blipFill>
        <p:spPr bwMode="auto">
          <a:xfrm rot="60000">
            <a:off x="1943100" y="1447799"/>
            <a:ext cx="52578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Global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 growth</a:t>
            </a:r>
          </a:p>
          <a:p>
            <a:r>
              <a:rPr lang="en-US" dirty="0" smtClean="0"/>
              <a:t>Global competiveness</a:t>
            </a:r>
          </a:p>
          <a:p>
            <a:r>
              <a:rPr lang="en-US" dirty="0" smtClean="0"/>
              <a:t>Market considerations</a:t>
            </a:r>
          </a:p>
          <a:p>
            <a:r>
              <a:rPr lang="en-US" dirty="0" smtClean="0"/>
              <a:t>Market analyses</a:t>
            </a:r>
          </a:p>
          <a:p>
            <a:r>
              <a:rPr lang="en-US" dirty="0" smtClean="0"/>
              <a:t>Economic considerations</a:t>
            </a:r>
          </a:p>
          <a:p>
            <a:r>
              <a:rPr lang="en-US" dirty="0" smtClean="0"/>
              <a:t>Political risks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alliance</a:t>
            </a:r>
          </a:p>
          <a:p>
            <a:endParaRPr lang="en-US" dirty="0" smtClean="0"/>
          </a:p>
          <a:p>
            <a:r>
              <a:rPr lang="en-US" dirty="0" smtClean="0"/>
              <a:t>Joint venture</a:t>
            </a:r>
          </a:p>
          <a:p>
            <a:endParaRPr lang="en-US" dirty="0" smtClean="0"/>
          </a:p>
          <a:p>
            <a:r>
              <a:rPr lang="en-US" dirty="0" smtClean="0"/>
              <a:t>Merger</a:t>
            </a:r>
          </a:p>
          <a:p>
            <a:endParaRPr lang="en-US" dirty="0" smtClean="0"/>
          </a:p>
          <a:p>
            <a:r>
              <a:rPr lang="en-US" dirty="0" smtClean="0"/>
              <a:t>subsidiary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– Greenly Insurance Co.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endParaRPr lang="en-US" dirty="0" smtClean="0"/>
          </a:p>
          <a:p>
            <a:r>
              <a:rPr lang="en-US" dirty="0" smtClean="0"/>
              <a:t>Business strategies</a:t>
            </a:r>
          </a:p>
          <a:p>
            <a:endParaRPr lang="en-US" dirty="0" smtClean="0"/>
          </a:p>
          <a:p>
            <a:r>
              <a:rPr lang="en-US" dirty="0" smtClean="0"/>
              <a:t>Issues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SWOT Case Study - Greenly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659" t="20466" r="16465" b="14360"/>
          <a:stretch>
            <a:fillRect/>
          </a:stretch>
        </p:blipFill>
        <p:spPr bwMode="auto">
          <a:xfrm>
            <a:off x="2667000" y="685800"/>
            <a:ext cx="3810000" cy="59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Might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Redesign its web site to add on-line quote capability or other interactive options</a:t>
            </a:r>
          </a:p>
          <a:p>
            <a:r>
              <a:rPr lang="en-US" dirty="0" smtClean="0"/>
              <a:t>Expand into a new state as a direct writer</a:t>
            </a:r>
          </a:p>
          <a:p>
            <a:r>
              <a:rPr lang="en-US" dirty="0" smtClean="0"/>
              <a:t>Implement a pilot program to test new products or coverage options</a:t>
            </a:r>
          </a:p>
          <a:p>
            <a:r>
              <a:rPr lang="en-US" dirty="0" smtClean="0"/>
              <a:t>Redesign the company magazine to emphasize new developments and to better target second-generation policyholders</a:t>
            </a:r>
          </a:p>
          <a:p>
            <a:r>
              <a:rPr lang="en-US" dirty="0" smtClean="0"/>
              <a:t>Refocus community involvement efforts on issues more likely to appeal to second generation policyholders and effectively promote those efforts</a:t>
            </a:r>
          </a:p>
          <a:p>
            <a:r>
              <a:rPr lang="en-US" dirty="0" smtClean="0"/>
              <a:t>Retrain claims staff to improve customer satisfaction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strategic decision if more than domestic</a:t>
            </a:r>
          </a:p>
          <a:p>
            <a:r>
              <a:rPr lang="en-US" dirty="0" smtClean="0"/>
              <a:t>Pace of growth accelerated with</a:t>
            </a:r>
          </a:p>
          <a:p>
            <a:pPr lvl="1"/>
            <a:r>
              <a:rPr lang="en-US" dirty="0" smtClean="0"/>
              <a:t>WTO</a:t>
            </a:r>
          </a:p>
          <a:p>
            <a:pPr lvl="1"/>
            <a:r>
              <a:rPr lang="en-US" dirty="0" smtClean="0"/>
              <a:t>NAFTA</a:t>
            </a:r>
          </a:p>
          <a:p>
            <a:pPr lvl="1"/>
            <a:r>
              <a:rPr lang="en-US" dirty="0" smtClean="0"/>
              <a:t>EU</a:t>
            </a:r>
          </a:p>
          <a:p>
            <a:pPr lvl="1"/>
            <a:r>
              <a:rPr lang="en-US" dirty="0" smtClean="0"/>
              <a:t>ASEAN</a:t>
            </a:r>
          </a:p>
          <a:p>
            <a:pPr lvl="1"/>
            <a:r>
              <a:rPr lang="en-US" dirty="0" smtClean="0"/>
              <a:t>CARICOM</a:t>
            </a:r>
          </a:p>
          <a:p>
            <a:r>
              <a:rPr lang="en-US" dirty="0" smtClean="0"/>
              <a:t>Advances in technology and transportation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Influences on Global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Regulations</a:t>
            </a:r>
          </a:p>
          <a:p>
            <a:r>
              <a:rPr lang="en-US" dirty="0" smtClean="0"/>
              <a:t>Laws</a:t>
            </a:r>
          </a:p>
          <a:p>
            <a:r>
              <a:rPr lang="en-US" dirty="0" smtClean="0"/>
              <a:t>Economic considerations</a:t>
            </a:r>
          </a:p>
          <a:p>
            <a:r>
              <a:rPr lang="en-US" dirty="0" smtClean="0"/>
              <a:t>Political risks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Insurance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Driven by large commercial risks</a:t>
            </a:r>
          </a:p>
          <a:p>
            <a:r>
              <a:rPr lang="en-US" dirty="0" smtClean="0"/>
              <a:t>Incidental operations can be provided</a:t>
            </a:r>
          </a:p>
          <a:p>
            <a:r>
              <a:rPr lang="en-US" dirty="0" smtClean="0"/>
              <a:t>World differences</a:t>
            </a:r>
          </a:p>
          <a:p>
            <a:r>
              <a:rPr lang="en-US" dirty="0" smtClean="0"/>
              <a:t>Property-casualty or life and health life or non-life</a:t>
            </a:r>
          </a:p>
          <a:p>
            <a:r>
              <a:rPr lang="en-US" dirty="0" smtClean="0"/>
              <a:t>Personal or commercial or mass risks</a:t>
            </a:r>
          </a:p>
          <a:p>
            <a:r>
              <a:rPr lang="en-US" dirty="0" smtClean="0"/>
              <a:t>General insurance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Management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formulation – creating a plan</a:t>
            </a:r>
          </a:p>
          <a:p>
            <a:r>
              <a:rPr lang="en-US" dirty="0" smtClean="0"/>
              <a:t>Strategy implementation – putting plan into action</a:t>
            </a:r>
          </a:p>
          <a:p>
            <a:r>
              <a:rPr lang="en-US" dirty="0" smtClean="0"/>
              <a:t>Strategy evaluation – monitoring the results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mission or value statement</a:t>
            </a:r>
          </a:p>
          <a:p>
            <a:r>
              <a:rPr lang="en-US" dirty="0" smtClean="0"/>
              <a:t>Formulation steps</a:t>
            </a:r>
          </a:p>
          <a:p>
            <a:pPr lvl="1"/>
            <a:r>
              <a:rPr lang="en-US" dirty="0" smtClean="0"/>
              <a:t>Analyses of external and internal environments</a:t>
            </a:r>
          </a:p>
          <a:p>
            <a:pPr lvl="1"/>
            <a:r>
              <a:rPr lang="en-US" dirty="0" smtClean="0"/>
              <a:t>Development of long-term strategies</a:t>
            </a:r>
          </a:p>
          <a:p>
            <a:pPr lvl="1"/>
            <a:r>
              <a:rPr lang="en-US" dirty="0" smtClean="0"/>
              <a:t>Determination of strategy or organization levels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Strategy execution – making them work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Steps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995" t="16205" r="17344" b="62364"/>
          <a:stretch>
            <a:fillRect/>
          </a:stretch>
        </p:blipFill>
        <p:spPr bwMode="auto">
          <a:xfrm>
            <a:off x="647700" y="1752600"/>
            <a:ext cx="7848600" cy="40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Establish standards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Create and apply measurements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actual results to standards</a:t>
            </a:r>
          </a:p>
          <a:p>
            <a:pPr marL="514350" indent="-514350">
              <a:buAutoNum type="arabicPeriod"/>
            </a:pPr>
            <a:r>
              <a:rPr lang="en-US" dirty="0" smtClean="0"/>
              <a:t>Evaluate and implement corrective actions if goals are not met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Five Forces and SWOT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458200" cy="12954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Success depends on firm’s ability to analyze changing environment</a:t>
            </a:r>
          </a:p>
        </p:txBody>
      </p:sp>
      <p:pic>
        <p:nvPicPr>
          <p:cNvPr id="4" name="Picture 4" descr="15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715000" cy="379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Strengths, Weakness, Opportunities and Threats</a:t>
            </a:r>
          </a:p>
          <a:p>
            <a:r>
              <a:rPr lang="en-US" dirty="0" smtClean="0"/>
              <a:t>Strengths and Weakness</a:t>
            </a:r>
          </a:p>
          <a:p>
            <a:pPr lvl="1"/>
            <a:r>
              <a:rPr lang="en-US" dirty="0" smtClean="0"/>
              <a:t>Managerial expertise</a:t>
            </a:r>
          </a:p>
          <a:p>
            <a:pPr lvl="1"/>
            <a:r>
              <a:rPr lang="en-US" dirty="0" smtClean="0"/>
              <a:t>Available product lines</a:t>
            </a:r>
          </a:p>
          <a:p>
            <a:pPr lvl="1"/>
            <a:r>
              <a:rPr lang="en-US" dirty="0" smtClean="0"/>
              <a:t>Skill levels and competencies of staff</a:t>
            </a:r>
          </a:p>
          <a:p>
            <a:pPr lvl="1"/>
            <a:r>
              <a:rPr lang="en-US" dirty="0" smtClean="0"/>
              <a:t>Current strategies</a:t>
            </a:r>
          </a:p>
          <a:p>
            <a:pPr lvl="1"/>
            <a:r>
              <a:rPr lang="en-US" dirty="0" smtClean="0"/>
              <a:t>Customer loyalty</a:t>
            </a:r>
          </a:p>
          <a:p>
            <a:pPr lvl="1"/>
            <a:r>
              <a:rPr lang="en-US" dirty="0" smtClean="0"/>
              <a:t>Growth levels</a:t>
            </a:r>
          </a:p>
          <a:p>
            <a:pPr lvl="1"/>
            <a:r>
              <a:rPr lang="en-US" dirty="0" smtClean="0"/>
              <a:t>Organizational structure</a:t>
            </a:r>
          </a:p>
          <a:p>
            <a:pPr lvl="1"/>
            <a:r>
              <a:rPr lang="en-US" dirty="0" smtClean="0"/>
              <a:t>Distribution channels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SWOT Analysis Table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45" t="18520" r="7811" b="51175"/>
          <a:stretch>
            <a:fillRect/>
          </a:stretch>
        </p:blipFill>
        <p:spPr bwMode="auto">
          <a:xfrm>
            <a:off x="1257300" y="1600200"/>
            <a:ext cx="6629400" cy="477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at Different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</a:t>
            </a:r>
          </a:p>
          <a:p>
            <a:endParaRPr lang="en-US" dirty="0" smtClean="0"/>
          </a:p>
          <a:p>
            <a:r>
              <a:rPr lang="en-US" dirty="0" smtClean="0"/>
              <a:t>Business</a:t>
            </a:r>
          </a:p>
          <a:p>
            <a:endParaRPr lang="en-US" dirty="0" smtClean="0"/>
          </a:p>
          <a:p>
            <a:r>
              <a:rPr lang="en-US" dirty="0" smtClean="0"/>
              <a:t>Functional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65</TotalTime>
  <Words>350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NEWBAUER</vt:lpstr>
      <vt:lpstr>Assignment Eleven</vt:lpstr>
      <vt:lpstr>Strategic Management Process</vt:lpstr>
      <vt:lpstr>Strategy Formulation</vt:lpstr>
      <vt:lpstr>Strategy Steps</vt:lpstr>
      <vt:lpstr>Strategy Evaluation</vt:lpstr>
      <vt:lpstr>Five Forces and SWOT Methods</vt:lpstr>
      <vt:lpstr>SWOT Analysis</vt:lpstr>
      <vt:lpstr>SWOT Analysis Table</vt:lpstr>
      <vt:lpstr>Strategy at Different Levels</vt:lpstr>
      <vt:lpstr>Global Expansion</vt:lpstr>
      <vt:lpstr>Global Markets</vt:lpstr>
      <vt:lpstr>Reasons for Global Expansion</vt:lpstr>
      <vt:lpstr>Approaches to Expansion</vt:lpstr>
      <vt:lpstr>Case Study – Greenly Insurance Co.</vt:lpstr>
      <vt:lpstr>SWOT Case Study - Greenly</vt:lpstr>
      <vt:lpstr>Changes Might Include</vt:lpstr>
      <vt:lpstr>Global Operations</vt:lpstr>
      <vt:lpstr>Influences on Global Expansion</vt:lpstr>
      <vt:lpstr>Global Insurance Operations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Eleven</dc:title>
  <dc:creator>Cougar Asst</dc:creator>
  <cp:lastModifiedBy>Cougar Asst</cp:lastModifiedBy>
  <cp:revision>8</cp:revision>
  <dcterms:created xsi:type="dcterms:W3CDTF">2011-06-23T20:13:06Z</dcterms:created>
  <dcterms:modified xsi:type="dcterms:W3CDTF">2011-07-05T15:41:27Z</dcterms:modified>
</cp:coreProperties>
</file>