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9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5C830390-A052-4C66-8D6D-E65A9F034748}" type="datetimeFigureOut">
              <a:rPr lang="en-US" smtClean="0"/>
              <a:pPr/>
              <a:t>8/24/2011</a:t>
            </a:fld>
            <a:endParaRPr lang="en-US"/>
          </a:p>
        </p:txBody>
      </p:sp>
      <p:sp>
        <p:nvSpPr>
          <p:cNvPr id="4" name="Footer Placeholder 3"/>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FE22E633-37B1-46DB-A788-EF15533E70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D8DF69C7-33E9-4A92-8009-7CF2157ABB8D}" type="datetimeFigureOut">
              <a:rPr lang="en-US" smtClean="0"/>
              <a:pPr/>
              <a:t>8/24/2011</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80B0FA74-8B2B-46F7-AD20-821FF0B548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828800"/>
            <a:ext cx="5334000" cy="1470025"/>
          </a:xfrm>
        </p:spPr>
        <p:txBody>
          <a:bodyPr/>
          <a:lstStyle>
            <a:lvl1pPr>
              <a:defRPr>
                <a:latin typeface="Times New Roman" pitchFamily="18" charset="0"/>
                <a:cs typeface="Times New Roman"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276600" y="3505200"/>
            <a:ext cx="5334000" cy="1447800"/>
          </a:xfrm>
        </p:spPr>
        <p:txBody>
          <a:bodyPr anchor="ct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147CD4F-9089-4A13-89A3-5F97832BAE0B}" type="slidenum">
              <a:rPr lang="en-US" smtClean="0"/>
              <a:pPr/>
              <a:t>‹#›</a:t>
            </a:fld>
            <a:endParaRPr lang="en-US"/>
          </a:p>
        </p:txBody>
      </p:sp>
      <p:pic>
        <p:nvPicPr>
          <p:cNvPr id="7" name="Picture 6" descr="UHCougar.jpg"/>
          <p:cNvPicPr>
            <a:picLocks noChangeAspect="1"/>
          </p:cNvPicPr>
          <p:nvPr/>
        </p:nvPicPr>
        <p:blipFill>
          <a:blip r:embed="rId2" cstate="print"/>
          <a:srcRect l="48438" t="10417" r="12774"/>
          <a:stretch>
            <a:fillRect/>
          </a:stretch>
        </p:blipFill>
        <p:spPr>
          <a:xfrm>
            <a:off x="0" y="1581150"/>
            <a:ext cx="2133600" cy="3695700"/>
          </a:xfrm>
          <a:prstGeom prst="rect">
            <a:avLst/>
          </a:prstGeom>
        </p:spPr>
      </p:pic>
      <p:sp>
        <p:nvSpPr>
          <p:cNvPr id="9" name="Rectangle 8"/>
          <p:cNvSpPr/>
          <p:nvPr/>
        </p:nvSpPr>
        <p:spPr>
          <a:xfrm>
            <a:off x="0" y="914400"/>
            <a:ext cx="91440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257800"/>
            <a:ext cx="91440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HBauer-primary.jpg"/>
          <p:cNvPicPr>
            <a:picLocks noChangeAspect="1"/>
          </p:cNvPicPr>
          <p:nvPr/>
        </p:nvPicPr>
        <p:blipFill>
          <a:blip r:embed="rId3" cstate="print"/>
          <a:srcRect t="11876" b="16865"/>
          <a:stretch>
            <a:fillRect/>
          </a:stretch>
        </p:blipFill>
        <p:spPr>
          <a:xfrm>
            <a:off x="6242304" y="5257801"/>
            <a:ext cx="2901696" cy="10641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lvl1pPr>
              <a:defRPr>
                <a:latin typeface="Times New Roman" pitchFamily="18"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r>
              <a:rPr lang="en-US" smtClean="0"/>
              <a:t>1 - </a:t>
            </a:r>
            <a:fld id="{ECDCC1AF-CCD8-44A6-A3E0-2D06FE2E31C2}" type="slidenum">
              <a:rPr lang="en-US" smtClean="0"/>
              <a:pPr/>
              <a:t>‹#›</a:t>
            </a:fld>
            <a:endParaRPr lang="en-US" dirty="0"/>
          </a:p>
        </p:txBody>
      </p:sp>
      <p:sp>
        <p:nvSpPr>
          <p:cNvPr id="8" name="Rectangle 7"/>
          <p:cNvSpPr/>
          <p:nvPr/>
        </p:nvSpPr>
        <p:spPr>
          <a:xfrm>
            <a:off x="0" y="0"/>
            <a:ext cx="91440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l="1342" t="2181" r="17084" b="6058"/>
          <a:stretch>
            <a:fillRect/>
          </a:stretch>
        </p:blipFill>
        <p:spPr bwMode="auto">
          <a:xfrm>
            <a:off x="0" y="0"/>
            <a:ext cx="550572" cy="6858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CC1AF-CCD8-44A6-A3E0-2D06FE2E31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CC1AF-CCD8-44A6-A3E0-2D06FE2E31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Insurance?</a:t>
            </a:r>
            <a:endParaRPr lang="en-US" dirty="0">
              <a:latin typeface="+mn-lt"/>
            </a:endParaRPr>
          </a:p>
        </p:txBody>
      </p:sp>
      <p:sp>
        <p:nvSpPr>
          <p:cNvPr id="3" name="Subtitle 2"/>
          <p:cNvSpPr>
            <a:spLocks noGrp="1"/>
          </p:cNvSpPr>
          <p:nvPr>
            <p:ph type="subTitle" idx="1"/>
          </p:nvPr>
        </p:nvSpPr>
        <p:spPr/>
        <p:txBody>
          <a:bodyPr/>
          <a:lstStyle/>
          <a:p>
            <a:r>
              <a:rPr lang="en-US" dirty="0" smtClean="0"/>
              <a:t>Property Casualty Insurance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External Constraints</a:t>
            </a:r>
            <a:endParaRPr lang="en-US" dirty="0">
              <a:latin typeface="+mn-lt"/>
            </a:endParaRPr>
          </a:p>
        </p:txBody>
      </p:sp>
      <p:sp>
        <p:nvSpPr>
          <p:cNvPr id="3" name="Content Placeholder 2"/>
          <p:cNvSpPr>
            <a:spLocks noGrp="1"/>
          </p:cNvSpPr>
          <p:nvPr>
            <p:ph idx="1"/>
          </p:nvPr>
        </p:nvSpPr>
        <p:spPr/>
        <p:txBody>
          <a:bodyPr/>
          <a:lstStyle/>
          <a:p>
            <a:r>
              <a:rPr lang="en-US" dirty="0" smtClean="0"/>
              <a:t>Regulation</a:t>
            </a:r>
          </a:p>
          <a:p>
            <a:r>
              <a:rPr lang="en-US" dirty="0" smtClean="0"/>
              <a:t>Rating agencies</a:t>
            </a:r>
          </a:p>
          <a:p>
            <a:r>
              <a:rPr lang="en-US" dirty="0" smtClean="0"/>
              <a:t>Public opinion</a:t>
            </a:r>
          </a:p>
          <a:p>
            <a:r>
              <a:rPr lang="en-US" dirty="0" smtClean="0"/>
              <a:t>Competition</a:t>
            </a:r>
          </a:p>
          <a:p>
            <a:r>
              <a:rPr lang="en-US" dirty="0" smtClean="0"/>
              <a:t>Economic conditions</a:t>
            </a:r>
          </a:p>
          <a:p>
            <a:r>
              <a:rPr lang="en-US" dirty="0" smtClean="0"/>
              <a:t>Distribution systems and marketing</a:t>
            </a:r>
          </a:p>
          <a:p>
            <a:r>
              <a:rPr lang="en-US" dirty="0" smtClean="0"/>
              <a:t>Other external constraints</a:t>
            </a:r>
            <a:endParaRPr lang="en-US" dirty="0"/>
          </a:p>
        </p:txBody>
      </p:sp>
      <p:sp>
        <p:nvSpPr>
          <p:cNvPr id="5" name="Slide Number Placeholder 4"/>
          <p:cNvSpPr>
            <a:spLocks noGrp="1"/>
          </p:cNvSpPr>
          <p:nvPr>
            <p:ph type="sldNum" sz="quarter" idx="12"/>
          </p:nvPr>
        </p:nvSpPr>
        <p:spPr/>
        <p:txBody>
          <a:bodyPr/>
          <a:lstStyle/>
          <a:p>
            <a:r>
              <a:rPr lang="en-US" dirty="0" smtClean="0"/>
              <a:t>1 - 4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latin typeface="+mn-lt"/>
              </a:rPr>
              <a:t>Measurement Insurance Performance</a:t>
            </a:r>
            <a:endParaRPr lang="en-US" dirty="0">
              <a:latin typeface="+mn-lt"/>
            </a:endParaRPr>
          </a:p>
        </p:txBody>
      </p:sp>
      <p:sp>
        <p:nvSpPr>
          <p:cNvPr id="3" name="Content Placeholder 2"/>
          <p:cNvSpPr>
            <a:spLocks noGrp="1"/>
          </p:cNvSpPr>
          <p:nvPr>
            <p:ph idx="1"/>
          </p:nvPr>
        </p:nvSpPr>
        <p:spPr>
          <a:xfrm>
            <a:off x="457200" y="1828800"/>
            <a:ext cx="8229600" cy="4525963"/>
          </a:xfrm>
        </p:spPr>
        <p:txBody>
          <a:bodyPr/>
          <a:lstStyle/>
          <a:p>
            <a:r>
              <a:rPr lang="en-US" dirty="0" smtClean="0"/>
              <a:t>Profit Measurement</a:t>
            </a:r>
          </a:p>
          <a:p>
            <a:pPr lvl="1"/>
            <a:r>
              <a:rPr lang="en-US" dirty="0" smtClean="0"/>
              <a:t>Premiums and investment income</a:t>
            </a:r>
          </a:p>
          <a:p>
            <a:pPr lvl="1"/>
            <a:r>
              <a:rPr lang="en-US" dirty="0" smtClean="0"/>
              <a:t>Underwriting performance</a:t>
            </a:r>
          </a:p>
          <a:p>
            <a:pPr lvl="1"/>
            <a:r>
              <a:rPr lang="en-US" dirty="0" smtClean="0"/>
              <a:t>Operating performance</a:t>
            </a:r>
          </a:p>
          <a:p>
            <a:pPr lvl="1"/>
            <a:r>
              <a:rPr lang="en-US" dirty="0" smtClean="0"/>
              <a:t>Estimation of loss reserves</a:t>
            </a:r>
            <a:endParaRPr lang="en-US" dirty="0"/>
          </a:p>
        </p:txBody>
      </p:sp>
      <p:sp>
        <p:nvSpPr>
          <p:cNvPr id="5" name="Slide Number Placeholder 4"/>
          <p:cNvSpPr>
            <a:spLocks noGrp="1"/>
          </p:cNvSpPr>
          <p:nvPr>
            <p:ph type="sldNum" sz="quarter" idx="12"/>
          </p:nvPr>
        </p:nvSpPr>
        <p:spPr/>
        <p:txBody>
          <a:bodyPr/>
          <a:lstStyle/>
          <a:p>
            <a:r>
              <a:rPr lang="en-US" dirty="0" smtClean="0"/>
              <a:t>1 - 5</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Underwriting Performance</a:t>
            </a:r>
            <a:endParaRPr lang="en-US" dirty="0">
              <a:latin typeface="+mn-lt"/>
            </a:endParaRPr>
          </a:p>
        </p:txBody>
      </p:sp>
      <p:sp>
        <p:nvSpPr>
          <p:cNvPr id="6" name="Content Placeholder 5"/>
          <p:cNvSpPr>
            <a:spLocks noGrp="1"/>
          </p:cNvSpPr>
          <p:nvPr>
            <p:ph idx="1"/>
          </p:nvPr>
        </p:nvSpPr>
        <p:spPr>
          <a:xfrm>
            <a:off x="228600" y="1371600"/>
            <a:ext cx="8686800" cy="5029200"/>
          </a:xfrm>
        </p:spPr>
        <p:txBody>
          <a:bodyPr>
            <a:normAutofit lnSpcReduction="10000"/>
          </a:bodyPr>
          <a:lstStyle/>
          <a:p>
            <a:pPr marL="0" indent="0">
              <a:buNone/>
            </a:pPr>
            <a:r>
              <a:rPr lang="en-US" sz="1800" b="1" dirty="0" smtClean="0"/>
              <a:t>Measuring an Insurer’s Underwriting Performance</a:t>
            </a:r>
          </a:p>
          <a:p>
            <a:pPr marL="0" indent="0">
              <a:spcAft>
                <a:spcPts val="600"/>
              </a:spcAft>
              <a:buNone/>
            </a:pPr>
            <a:r>
              <a:rPr lang="en-US" sz="1800" dirty="0" smtClean="0"/>
              <a:t>The loss ratio compares an insurer’s incurred losses with its earned premiums for a specific period.  The figure for incurred losses includes loss adjustment expenses.  The loss ratio is calculated in this manner:</a:t>
            </a:r>
          </a:p>
          <a:p>
            <a:pPr marL="0" indent="0">
              <a:spcAft>
                <a:spcPts val="600"/>
              </a:spcAft>
              <a:buNone/>
            </a:pPr>
            <a:r>
              <a:rPr lang="en-US" sz="1800" dirty="0" smtClean="0"/>
              <a:t>	Loss Ratio = Incurred Losses ÷ Earned Premiums</a:t>
            </a:r>
          </a:p>
          <a:p>
            <a:pPr marL="0" indent="0">
              <a:spcAft>
                <a:spcPts val="600"/>
              </a:spcAft>
              <a:buNone/>
            </a:pPr>
            <a:r>
              <a:rPr lang="en-US" sz="1800" dirty="0" smtClean="0"/>
              <a:t>The expense ratio compares an insurer’s underwriting expenses with its written premiums for a specific period.  The expense ratio is calculated in this manner:</a:t>
            </a:r>
          </a:p>
          <a:p>
            <a:pPr marL="0" indent="0">
              <a:spcAft>
                <a:spcPts val="600"/>
              </a:spcAft>
              <a:buNone/>
            </a:pPr>
            <a:r>
              <a:rPr lang="en-US" sz="1800" dirty="0" smtClean="0"/>
              <a:t>	Expense Ratio = Incurred Underwriting Expenses ÷ Written Premiums</a:t>
            </a:r>
          </a:p>
          <a:p>
            <a:pPr marL="0" indent="0">
              <a:spcAft>
                <a:spcPts val="600"/>
              </a:spcAft>
              <a:buNone/>
            </a:pPr>
            <a:r>
              <a:rPr lang="en-US" sz="1800" dirty="0" smtClean="0"/>
              <a:t>The combined ratio (trade basis) combines the loss ratio and the expense ratio to compare inflows and outflows from insurance underwriting.  The combined ratio (trade basis) is calculated in this manner:</a:t>
            </a:r>
          </a:p>
          <a:p>
            <a:pPr indent="0">
              <a:spcAft>
                <a:spcPts val="600"/>
              </a:spcAft>
              <a:buNone/>
            </a:pPr>
            <a:endParaRPr lang="en-US" sz="1800" dirty="0" smtClean="0"/>
          </a:p>
          <a:p>
            <a:pPr marL="0" indent="0">
              <a:spcAft>
                <a:spcPts val="600"/>
              </a:spcAft>
              <a:buNone/>
            </a:pPr>
            <a:r>
              <a:rPr lang="en-US" sz="1800" dirty="0" smtClean="0"/>
              <a:t/>
            </a:r>
            <a:br>
              <a:rPr lang="en-US" sz="1800" dirty="0" smtClean="0"/>
            </a:br>
            <a:r>
              <a:rPr lang="en-US" sz="1800" dirty="0" smtClean="0"/>
              <a:t>This can be simplified in this manner:</a:t>
            </a:r>
          </a:p>
          <a:p>
            <a:pPr marL="0" indent="0">
              <a:spcAft>
                <a:spcPts val="600"/>
              </a:spcAft>
              <a:buNone/>
            </a:pPr>
            <a:r>
              <a:rPr lang="en-US" sz="1800" dirty="0" smtClean="0"/>
              <a:t>	Combined ratio (trade basis) = Loss Ratio + Expense Ratio</a:t>
            </a:r>
          </a:p>
          <a:p>
            <a:pPr indent="0">
              <a:buNone/>
            </a:pPr>
            <a:endParaRPr lang="en-US" sz="1400" dirty="0" smtClean="0"/>
          </a:p>
          <a:p>
            <a:pPr indent="0">
              <a:buNone/>
            </a:pPr>
            <a:endParaRPr lang="en-US" sz="1200" dirty="0"/>
          </a:p>
        </p:txBody>
      </p:sp>
      <p:sp>
        <p:nvSpPr>
          <p:cNvPr id="7" name="Slide Number Placeholder 6"/>
          <p:cNvSpPr>
            <a:spLocks noGrp="1"/>
          </p:cNvSpPr>
          <p:nvPr>
            <p:ph type="sldNum" sz="quarter" idx="12"/>
          </p:nvPr>
        </p:nvSpPr>
        <p:spPr/>
        <p:txBody>
          <a:bodyPr/>
          <a:lstStyle/>
          <a:p>
            <a:r>
              <a:rPr lang="en-US" dirty="0" smtClean="0"/>
              <a:t>1 - 6</a:t>
            </a:r>
            <a:endParaRPr lang="en-US" dirty="0"/>
          </a:p>
        </p:txBody>
      </p:sp>
      <p:pic>
        <p:nvPicPr>
          <p:cNvPr id="13" name="Picture 12" descr="combined ratio.bmp"/>
          <p:cNvPicPr>
            <a:picLocks noChangeAspect="1"/>
          </p:cNvPicPr>
          <p:nvPr/>
        </p:nvPicPr>
        <p:blipFill>
          <a:blip r:embed="rId2" cstate="print"/>
          <a:srcRect l="2500" t="6713" r="15833" b="82838"/>
          <a:stretch>
            <a:fillRect/>
          </a:stretch>
        </p:blipFill>
        <p:spPr>
          <a:xfrm>
            <a:off x="533400" y="4800600"/>
            <a:ext cx="7467600"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Overall Performance</a:t>
            </a:r>
            <a:endParaRPr lang="en-US" dirty="0">
              <a:latin typeface="+mn-lt"/>
            </a:endParaRPr>
          </a:p>
        </p:txBody>
      </p:sp>
      <p:sp>
        <p:nvSpPr>
          <p:cNvPr id="6" name="Content Placeholder 5"/>
          <p:cNvSpPr>
            <a:spLocks noGrp="1"/>
          </p:cNvSpPr>
          <p:nvPr>
            <p:ph idx="1"/>
          </p:nvPr>
        </p:nvSpPr>
        <p:spPr>
          <a:xfrm>
            <a:off x="152400" y="1295400"/>
            <a:ext cx="8839200" cy="5257800"/>
          </a:xfrm>
        </p:spPr>
        <p:txBody>
          <a:bodyPr>
            <a:noAutofit/>
          </a:bodyPr>
          <a:lstStyle/>
          <a:p>
            <a:pPr marL="0" indent="0">
              <a:buNone/>
            </a:pPr>
            <a:r>
              <a:rPr lang="en-US" sz="1600" b="1" dirty="0" smtClean="0"/>
              <a:t>Measuring and Insurer’s Overall Performance</a:t>
            </a:r>
          </a:p>
          <a:p>
            <a:pPr marL="0" indent="0">
              <a:spcAft>
                <a:spcPts val="600"/>
              </a:spcAft>
              <a:buNone/>
            </a:pPr>
            <a:r>
              <a:rPr lang="en-US" sz="1600" dirty="0" smtClean="0"/>
              <a:t>He investment income ratio compares the amount of net investment income (investment income minus investment expenses) with earned premiums over a specific period of time.  The investment income ratio is calculated as shown:</a:t>
            </a:r>
          </a:p>
          <a:p>
            <a:pPr marL="0" indent="0">
              <a:spcAft>
                <a:spcPts val="600"/>
              </a:spcAft>
              <a:buNone/>
            </a:pPr>
            <a:r>
              <a:rPr lang="en-US" sz="1600" dirty="0" smtClean="0"/>
              <a:t>	Investment income ratio = Net investment income ÷ Earned premiums</a:t>
            </a:r>
          </a:p>
          <a:p>
            <a:pPr marL="0" indent="0">
              <a:spcAft>
                <a:spcPts val="600"/>
              </a:spcAft>
              <a:buNone/>
            </a:pPr>
            <a:r>
              <a:rPr lang="en-US" sz="1600" dirty="0" smtClean="0"/>
              <a:t>The overall operating ratio, the trade basis combine ratio minus the investment income ratio, can be used to provide an overall measure of the insurer’s financial performance for a specific period.  Of all the commonly used ratios, the overall operating ratio is the most complete measure of an insurer’s financial performance.  The formula for overall operating ratio is as shown:</a:t>
            </a:r>
          </a:p>
          <a:p>
            <a:pPr marL="0" indent="0">
              <a:spcAft>
                <a:spcPts val="600"/>
              </a:spcAft>
              <a:buNone/>
            </a:pPr>
            <a:r>
              <a:rPr lang="en-US" sz="1600" dirty="0" smtClean="0"/>
              <a:t>	Overall operating ratio = Combined ratio (trade basis) – Investment income ratio</a:t>
            </a:r>
          </a:p>
          <a:p>
            <a:pPr marL="0" indent="0">
              <a:spcAft>
                <a:spcPts val="600"/>
              </a:spcAft>
              <a:buNone/>
            </a:pPr>
            <a:r>
              <a:rPr lang="en-US" sz="1600" dirty="0" smtClean="0"/>
              <a:t>Return on equity, calculated by dividing the organization’s net income by the average amount of owners’ equity (policyholders’ surplus) for a specific period, enables investors to compare the return that could have been obtained by investing in the insurer with the potential returns that could have been earned by investing their money elsewhere.  In general, the owners’ equity is invested in operations to generate income for the organization.  For insurers, the policyholders’ surplus is invested in underwriting activities.  The formula for return on equity is as shown:</a:t>
            </a:r>
          </a:p>
          <a:p>
            <a:pPr marL="0" indent="0">
              <a:buNone/>
            </a:pPr>
            <a:r>
              <a:rPr lang="en-US" sz="1600" dirty="0" smtClean="0"/>
              <a:t>	Return on equity = Net income ÷ Owners’ equity</a:t>
            </a:r>
            <a:endParaRPr lang="en-US" sz="1600" dirty="0"/>
          </a:p>
        </p:txBody>
      </p:sp>
      <p:sp>
        <p:nvSpPr>
          <p:cNvPr id="5" name="Slide Number Placeholder 4"/>
          <p:cNvSpPr>
            <a:spLocks noGrp="1"/>
          </p:cNvSpPr>
          <p:nvPr>
            <p:ph type="sldNum" sz="quarter" idx="12"/>
          </p:nvPr>
        </p:nvSpPr>
        <p:spPr/>
        <p:txBody>
          <a:bodyPr/>
          <a:lstStyle/>
          <a:p>
            <a:r>
              <a:rPr lang="en-US" dirty="0" smtClean="0"/>
              <a:t>1 - 7</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Meeting Customer Needs</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t>Complaints &amp; Praise</a:t>
            </a:r>
          </a:p>
          <a:p>
            <a:r>
              <a:rPr lang="en-US" dirty="0" smtClean="0"/>
              <a:t>Customer Satisfaction Data</a:t>
            </a:r>
          </a:p>
          <a:p>
            <a:r>
              <a:rPr lang="en-US" dirty="0" smtClean="0"/>
              <a:t>Retention Ratio and Lapse Ratio</a:t>
            </a:r>
          </a:p>
          <a:p>
            <a:r>
              <a:rPr lang="en-US" dirty="0" smtClean="0"/>
              <a:t>Insurer – Producer Relationships</a:t>
            </a:r>
          </a:p>
          <a:p>
            <a:r>
              <a:rPr lang="en-US" dirty="0" smtClean="0"/>
              <a:t>State insurance department statistics</a:t>
            </a:r>
          </a:p>
          <a:p>
            <a:r>
              <a:rPr lang="en-US" dirty="0" smtClean="0"/>
              <a:t>Consumer reports</a:t>
            </a:r>
          </a:p>
          <a:p>
            <a:pPr>
              <a:buNone/>
            </a:pPr>
            <a:endParaRPr lang="en-US" dirty="0" smtClean="0"/>
          </a:p>
          <a:p>
            <a:r>
              <a:rPr lang="en-US" dirty="0" smtClean="0"/>
              <a:t>Meeting Legal Requirements</a:t>
            </a:r>
          </a:p>
          <a:p>
            <a:r>
              <a:rPr lang="en-US" dirty="0" smtClean="0"/>
              <a:t>Meeting Social Responsibilities</a:t>
            </a:r>
            <a:endParaRPr lang="en-US" dirty="0"/>
          </a:p>
        </p:txBody>
      </p:sp>
      <p:sp>
        <p:nvSpPr>
          <p:cNvPr id="5" name="Slide Number Placeholder 4"/>
          <p:cNvSpPr>
            <a:spLocks noGrp="1"/>
          </p:cNvSpPr>
          <p:nvPr>
            <p:ph type="sldNum" sz="quarter" idx="12"/>
          </p:nvPr>
        </p:nvSpPr>
        <p:spPr/>
        <p:txBody>
          <a:bodyPr/>
          <a:lstStyle/>
          <a:p>
            <a:r>
              <a:rPr lang="en-US" dirty="0" smtClean="0"/>
              <a:t>1 - 8</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Core Functions</a:t>
            </a:r>
            <a:endParaRPr lang="en-US" dirty="0">
              <a:latin typeface="+mn-lt"/>
            </a:endParaRPr>
          </a:p>
        </p:txBody>
      </p:sp>
      <p:sp>
        <p:nvSpPr>
          <p:cNvPr id="3" name="Content Placeholder 2"/>
          <p:cNvSpPr>
            <a:spLocks noGrp="1"/>
          </p:cNvSpPr>
          <p:nvPr>
            <p:ph idx="1"/>
          </p:nvPr>
        </p:nvSpPr>
        <p:spPr/>
        <p:txBody>
          <a:bodyPr/>
          <a:lstStyle/>
          <a:p>
            <a:r>
              <a:rPr lang="en-US" dirty="0" smtClean="0"/>
              <a:t>Marketing and Distribution</a:t>
            </a:r>
          </a:p>
          <a:p>
            <a:r>
              <a:rPr lang="en-US" dirty="0" smtClean="0"/>
              <a:t>Underwriting</a:t>
            </a:r>
          </a:p>
          <a:p>
            <a:r>
              <a:rPr lang="en-US" dirty="0" smtClean="0"/>
              <a:t>Claims</a:t>
            </a:r>
          </a:p>
          <a:p>
            <a:r>
              <a:rPr lang="en-US" dirty="0" smtClean="0"/>
              <a:t>Supporting Functions</a:t>
            </a:r>
          </a:p>
          <a:p>
            <a:pPr lvl="1"/>
            <a:r>
              <a:rPr lang="en-US" dirty="0" smtClean="0"/>
              <a:t>Risk Control</a:t>
            </a:r>
          </a:p>
          <a:p>
            <a:pPr lvl="1"/>
            <a:r>
              <a:rPr lang="en-US" dirty="0" smtClean="0"/>
              <a:t>Premium Auditing</a:t>
            </a:r>
          </a:p>
          <a:p>
            <a:pPr lvl="1"/>
            <a:r>
              <a:rPr lang="en-US" dirty="0" smtClean="0"/>
              <a:t>Actuarial</a:t>
            </a:r>
          </a:p>
          <a:p>
            <a:pPr lvl="1"/>
            <a:r>
              <a:rPr lang="en-US" dirty="0" smtClean="0"/>
              <a:t>Reinsurance</a:t>
            </a:r>
          </a:p>
        </p:txBody>
      </p:sp>
      <p:sp>
        <p:nvSpPr>
          <p:cNvPr id="5" name="Slide Number Placeholder 4"/>
          <p:cNvSpPr>
            <a:spLocks noGrp="1"/>
          </p:cNvSpPr>
          <p:nvPr>
            <p:ph type="sldNum" sz="quarter" idx="12"/>
          </p:nvPr>
        </p:nvSpPr>
        <p:spPr/>
        <p:txBody>
          <a:bodyPr/>
          <a:lstStyle/>
          <a:p>
            <a:r>
              <a:rPr lang="en-US" dirty="0" smtClean="0"/>
              <a:t>1 - 9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Common Functional Areas</a:t>
            </a:r>
            <a:endParaRPr lang="en-US" dirty="0">
              <a:latin typeface="+mn-lt"/>
            </a:endParaRPr>
          </a:p>
        </p:txBody>
      </p:sp>
      <p:sp>
        <p:nvSpPr>
          <p:cNvPr id="3" name="Content Placeholder 2"/>
          <p:cNvSpPr>
            <a:spLocks noGrp="1"/>
          </p:cNvSpPr>
          <p:nvPr>
            <p:ph idx="1"/>
          </p:nvPr>
        </p:nvSpPr>
        <p:spPr/>
        <p:txBody>
          <a:bodyPr/>
          <a:lstStyle/>
          <a:p>
            <a:r>
              <a:rPr lang="en-US" dirty="0" smtClean="0"/>
              <a:t>Investments</a:t>
            </a:r>
          </a:p>
          <a:p>
            <a:r>
              <a:rPr lang="en-US" dirty="0" smtClean="0"/>
              <a:t>Accounting and Finance</a:t>
            </a:r>
          </a:p>
          <a:p>
            <a:r>
              <a:rPr lang="en-US" dirty="0" smtClean="0"/>
              <a:t>Customer Service</a:t>
            </a:r>
          </a:p>
          <a:p>
            <a:r>
              <a:rPr lang="en-US" dirty="0" smtClean="0"/>
              <a:t>Legal and Compliance</a:t>
            </a:r>
          </a:p>
          <a:p>
            <a:r>
              <a:rPr lang="en-US" dirty="0" smtClean="0"/>
              <a:t>Human Resources</a:t>
            </a:r>
          </a:p>
          <a:p>
            <a:r>
              <a:rPr lang="en-US" dirty="0" smtClean="0"/>
              <a:t>Special Investigation Units (Fraud)</a:t>
            </a:r>
          </a:p>
        </p:txBody>
      </p:sp>
      <p:sp>
        <p:nvSpPr>
          <p:cNvPr id="5" name="Slide Number Placeholder 4"/>
          <p:cNvSpPr>
            <a:spLocks noGrp="1"/>
          </p:cNvSpPr>
          <p:nvPr>
            <p:ph type="sldNum" sz="quarter" idx="12"/>
          </p:nvPr>
        </p:nvSpPr>
        <p:spPr/>
        <p:txBody>
          <a:bodyPr/>
          <a:lstStyle/>
          <a:p>
            <a:r>
              <a:rPr lang="en-US" dirty="0" smtClean="0"/>
              <a:t>1 - 10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latin typeface="+mn-lt"/>
              </a:rPr>
              <a:t>Combined Ratio Calculation</a:t>
            </a:r>
            <a:br>
              <a:rPr lang="en-US" dirty="0" smtClean="0">
                <a:latin typeface="+mn-lt"/>
              </a:rPr>
            </a:br>
            <a:r>
              <a:rPr lang="en-US" dirty="0" smtClean="0">
                <a:latin typeface="+mn-lt"/>
              </a:rPr>
              <a:t>Insurance Company</a:t>
            </a:r>
            <a:endParaRPr lang="en-US" dirty="0">
              <a:latin typeface="+mn-lt"/>
            </a:endParaRPr>
          </a:p>
        </p:txBody>
      </p:sp>
      <p:pic>
        <p:nvPicPr>
          <p:cNvPr id="5" name="Picture 6" descr="01-10"/>
          <p:cNvPicPr>
            <a:picLocks noGrp="1" noChangeAspect="1" noChangeArrowheads="1"/>
          </p:cNvPicPr>
          <p:nvPr>
            <p:ph idx="1"/>
          </p:nvPr>
        </p:nvPicPr>
        <p:blipFill>
          <a:blip r:embed="rId2" cstate="print"/>
          <a:stretch>
            <a:fillRect/>
          </a:stretch>
        </p:blipFill>
        <p:spPr bwMode="auto">
          <a:xfrm>
            <a:off x="3379622" y="2615940"/>
            <a:ext cx="2384755" cy="2494483"/>
          </a:xfrm>
          <a:prstGeom prst="rect">
            <a:avLst/>
          </a:prstGeom>
          <a:noFill/>
        </p:spPr>
      </p:pic>
      <p:sp>
        <p:nvSpPr>
          <p:cNvPr id="6" name="Slide Number Placeholder 5"/>
          <p:cNvSpPr>
            <a:spLocks noGrp="1"/>
          </p:cNvSpPr>
          <p:nvPr>
            <p:ph type="sldNum" sz="quarter" idx="12"/>
          </p:nvPr>
        </p:nvSpPr>
        <p:spPr/>
        <p:txBody>
          <a:bodyPr/>
          <a:lstStyle/>
          <a:p>
            <a:r>
              <a:rPr lang="en-US" dirty="0" smtClean="0"/>
              <a:t>1 - 11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Property – Casualty Market</a:t>
            </a:r>
            <a:endParaRPr lang="en-US" dirty="0">
              <a:latin typeface="+mn-lt"/>
            </a:endParaRPr>
          </a:p>
        </p:txBody>
      </p:sp>
      <p:sp>
        <p:nvSpPr>
          <p:cNvPr id="3" name="Content Placeholder 2"/>
          <p:cNvSpPr>
            <a:spLocks noGrp="1"/>
          </p:cNvSpPr>
          <p:nvPr>
            <p:ph idx="1"/>
          </p:nvPr>
        </p:nvSpPr>
        <p:spPr/>
        <p:txBody>
          <a:bodyPr/>
          <a:lstStyle/>
          <a:p>
            <a:pPr>
              <a:lnSpc>
                <a:spcPct val="200000"/>
              </a:lnSpc>
            </a:pPr>
            <a:r>
              <a:rPr lang="en-US" dirty="0" smtClean="0">
                <a:cs typeface="Arial" pitchFamily="34" charset="0"/>
              </a:rPr>
              <a:t>Employees – 2,000,000</a:t>
            </a:r>
          </a:p>
          <a:p>
            <a:pPr>
              <a:lnSpc>
                <a:spcPct val="200000"/>
              </a:lnSpc>
            </a:pPr>
            <a:r>
              <a:rPr lang="en-US" dirty="0" smtClean="0">
                <a:cs typeface="Arial" pitchFamily="34" charset="0"/>
              </a:rPr>
              <a:t>Net Premium Written – $460 Billion</a:t>
            </a:r>
          </a:p>
          <a:p>
            <a:pPr>
              <a:lnSpc>
                <a:spcPct val="200000"/>
              </a:lnSpc>
            </a:pPr>
            <a:r>
              <a:rPr lang="en-US" dirty="0" smtClean="0">
                <a:cs typeface="Arial" pitchFamily="34" charset="0"/>
              </a:rPr>
              <a:t>Policyholders Surplus – $470 Billion</a:t>
            </a:r>
          </a:p>
          <a:p>
            <a:pPr>
              <a:lnSpc>
                <a:spcPct val="200000"/>
              </a:lnSpc>
            </a:pPr>
            <a:r>
              <a:rPr lang="en-US" dirty="0" smtClean="0">
                <a:cs typeface="Arial" pitchFamily="34" charset="0"/>
              </a:rPr>
              <a:t>Companies – 3,800</a:t>
            </a:r>
            <a:endParaRPr lang="en-US" dirty="0">
              <a:cs typeface="Arial" pitchFamily="34" charset="0"/>
            </a:endParaRPr>
          </a:p>
        </p:txBody>
      </p:sp>
      <p:sp>
        <p:nvSpPr>
          <p:cNvPr id="5" name="Slide Number Placeholder 4"/>
          <p:cNvSpPr>
            <a:spLocks noGrp="1"/>
          </p:cNvSpPr>
          <p:nvPr>
            <p:ph type="sldNum" sz="quarter" idx="12"/>
          </p:nvPr>
        </p:nvSpPr>
        <p:spPr/>
        <p:txBody>
          <a:bodyPr/>
          <a:lstStyle/>
          <a:p>
            <a:r>
              <a:rPr lang="en-US" dirty="0" smtClean="0"/>
              <a:t>1 - 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Insurance</a:t>
            </a:r>
            <a:endParaRPr lang="en-US" dirty="0">
              <a:latin typeface="+mn-lt"/>
            </a:endParaRPr>
          </a:p>
        </p:txBody>
      </p:sp>
      <p:sp>
        <p:nvSpPr>
          <p:cNvPr id="3" name="Content Placeholder 2"/>
          <p:cNvSpPr>
            <a:spLocks noGrp="1"/>
          </p:cNvSpPr>
          <p:nvPr>
            <p:ph idx="1"/>
          </p:nvPr>
        </p:nvSpPr>
        <p:spPr/>
        <p:txBody>
          <a:bodyPr/>
          <a:lstStyle/>
          <a:p>
            <a:r>
              <a:rPr lang="en-US" dirty="0" smtClean="0"/>
              <a:t>Means of Transfer of Risk</a:t>
            </a:r>
          </a:p>
          <a:p>
            <a:r>
              <a:rPr lang="en-US" dirty="0" smtClean="0"/>
              <a:t>Reduces uncertainty</a:t>
            </a:r>
          </a:p>
          <a:p>
            <a:r>
              <a:rPr lang="en-US" dirty="0" smtClean="0"/>
              <a:t>Uncertainty exchanged for premium</a:t>
            </a:r>
          </a:p>
          <a:p>
            <a:r>
              <a:rPr lang="en-US" dirty="0" smtClean="0"/>
              <a:t>Loss may still occur</a:t>
            </a:r>
          </a:p>
          <a:p>
            <a:r>
              <a:rPr lang="en-US" dirty="0" smtClean="0"/>
              <a:t>Premiums are projections</a:t>
            </a:r>
          </a:p>
          <a:p>
            <a:r>
              <a:rPr lang="en-US" dirty="0" smtClean="0"/>
              <a:t>Based on Law of Large Numbers</a:t>
            </a:r>
            <a:endParaRPr lang="en-US" dirty="0"/>
          </a:p>
        </p:txBody>
      </p:sp>
      <p:sp>
        <p:nvSpPr>
          <p:cNvPr id="5" name="Slide Number Placeholder 4"/>
          <p:cNvSpPr>
            <a:spLocks noGrp="1"/>
          </p:cNvSpPr>
          <p:nvPr>
            <p:ph type="sldNum" sz="quarter" idx="12"/>
          </p:nvPr>
        </p:nvSpPr>
        <p:spPr/>
        <p:txBody>
          <a:bodyPr/>
          <a:lstStyle/>
          <a:p>
            <a:r>
              <a:rPr lang="en-US" dirty="0" smtClean="0"/>
              <a:t>1 - B</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The Insurance Mechanism</a:t>
            </a:r>
            <a:endParaRPr lang="en-US" dirty="0">
              <a:latin typeface="+mn-lt"/>
            </a:endParaRPr>
          </a:p>
        </p:txBody>
      </p:sp>
      <p:sp>
        <p:nvSpPr>
          <p:cNvPr id="3" name="Content Placeholder 2"/>
          <p:cNvSpPr>
            <a:spLocks noGrp="1"/>
          </p:cNvSpPr>
          <p:nvPr>
            <p:ph idx="1"/>
          </p:nvPr>
        </p:nvSpPr>
        <p:spPr/>
        <p:txBody>
          <a:bodyPr/>
          <a:lstStyle/>
          <a:p>
            <a:r>
              <a:rPr lang="en-US" dirty="0" smtClean="0"/>
              <a:t>Uncertainty that loss will occur</a:t>
            </a:r>
          </a:p>
          <a:p>
            <a:r>
              <a:rPr lang="en-US" dirty="0" smtClean="0"/>
              <a:t>Uncertainty = Risk</a:t>
            </a:r>
          </a:p>
          <a:p>
            <a:r>
              <a:rPr lang="en-US" dirty="0" smtClean="0"/>
              <a:t>Transfer financial Consequences</a:t>
            </a:r>
          </a:p>
          <a:p>
            <a:r>
              <a:rPr lang="en-US" dirty="0" smtClean="0"/>
              <a:t>Reduces uncertainty</a:t>
            </a:r>
          </a:p>
          <a:p>
            <a:r>
              <a:rPr lang="en-US" dirty="0" smtClean="0"/>
              <a:t>Insurance the mechanism</a:t>
            </a:r>
          </a:p>
          <a:p>
            <a:r>
              <a:rPr lang="en-US" dirty="0" smtClean="0"/>
              <a:t>Insurance company </a:t>
            </a:r>
            <a:r>
              <a:rPr lang="en-US" smtClean="0"/>
              <a:t>receives a ________</a:t>
            </a:r>
            <a:endParaRPr lang="en-US" dirty="0"/>
          </a:p>
        </p:txBody>
      </p:sp>
      <p:sp>
        <p:nvSpPr>
          <p:cNvPr id="5" name="Slide Number Placeholder 4"/>
          <p:cNvSpPr>
            <a:spLocks noGrp="1"/>
          </p:cNvSpPr>
          <p:nvPr>
            <p:ph type="sldNum" sz="quarter" idx="12"/>
          </p:nvPr>
        </p:nvSpPr>
        <p:spPr/>
        <p:txBody>
          <a:bodyPr/>
          <a:lstStyle/>
          <a:p>
            <a:r>
              <a:rPr lang="en-US" dirty="0" smtClean="0"/>
              <a:t>1 - 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14400"/>
          </a:xfrm>
        </p:spPr>
        <p:txBody>
          <a:bodyPr>
            <a:noAutofit/>
          </a:bodyPr>
          <a:lstStyle/>
          <a:p>
            <a:r>
              <a:rPr lang="en-US" sz="3200" dirty="0" smtClean="0">
                <a:latin typeface="+mn-lt"/>
              </a:rPr>
              <a:t>Lending Global Property Casualty Companies</a:t>
            </a:r>
            <a:endParaRPr lang="en-US" sz="3200" dirty="0">
              <a:latin typeface="+mn-lt"/>
            </a:endParaRPr>
          </a:p>
        </p:txBody>
      </p:sp>
      <p:pic>
        <p:nvPicPr>
          <p:cNvPr id="5" name="Content Placeholder 4" descr="Ch1_PgD.jpg"/>
          <p:cNvPicPr>
            <a:picLocks noGrp="1" noChangeAspect="1"/>
          </p:cNvPicPr>
          <p:nvPr>
            <p:ph idx="1"/>
          </p:nvPr>
        </p:nvPicPr>
        <p:blipFill>
          <a:blip r:embed="rId2" cstate="print"/>
          <a:stretch>
            <a:fillRect/>
          </a:stretch>
        </p:blipFill>
        <p:spPr>
          <a:xfrm rot="5400000">
            <a:off x="1557527" y="652272"/>
            <a:ext cx="5266945" cy="6705602"/>
          </a:xfrm>
        </p:spPr>
      </p:pic>
      <p:sp>
        <p:nvSpPr>
          <p:cNvPr id="6" name="Slide Number Placeholder 5"/>
          <p:cNvSpPr>
            <a:spLocks noGrp="1"/>
          </p:cNvSpPr>
          <p:nvPr>
            <p:ph type="sldNum" sz="quarter" idx="12"/>
          </p:nvPr>
        </p:nvSpPr>
        <p:spPr/>
        <p:txBody>
          <a:bodyPr/>
          <a:lstStyle/>
          <a:p>
            <a:r>
              <a:rPr lang="en-US" dirty="0" smtClean="0"/>
              <a:t>1 - 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Chapter 1</a:t>
            </a:r>
            <a:endParaRPr lang="en-US" dirty="0">
              <a:latin typeface="+mn-lt"/>
            </a:endParaRPr>
          </a:p>
        </p:txBody>
      </p:sp>
      <p:sp>
        <p:nvSpPr>
          <p:cNvPr id="3" name="Subtitle 2"/>
          <p:cNvSpPr>
            <a:spLocks noGrp="1"/>
          </p:cNvSpPr>
          <p:nvPr>
            <p:ph type="subTitle" idx="1"/>
          </p:nvPr>
        </p:nvSpPr>
        <p:spPr>
          <a:xfrm>
            <a:off x="3733800" y="3505200"/>
            <a:ext cx="4343400" cy="1752600"/>
          </a:xfrm>
        </p:spPr>
        <p:txBody>
          <a:bodyPr>
            <a:normAutofit/>
          </a:bodyPr>
          <a:lstStyle/>
          <a:p>
            <a:r>
              <a:rPr lang="en-US" dirty="0" smtClean="0"/>
              <a:t>Professor Dan C. Jones</a:t>
            </a:r>
          </a:p>
          <a:p>
            <a:r>
              <a:rPr lang="en-US" dirty="0" smtClean="0"/>
              <a:t>Finance 4356</a:t>
            </a:r>
          </a:p>
          <a:p>
            <a:r>
              <a:rPr lang="en-US" dirty="0" smtClean="0"/>
              <a:t>Insurance Operations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8"/>
          </a:xfrm>
        </p:spPr>
        <p:txBody>
          <a:bodyPr>
            <a:normAutofit fontScale="90000"/>
          </a:bodyPr>
          <a:lstStyle/>
          <a:p>
            <a:r>
              <a:rPr lang="en-US" dirty="0" smtClean="0">
                <a:solidFill>
                  <a:schemeClr val="bg1"/>
                </a:solidFill>
                <a:latin typeface="+mn-lt"/>
              </a:rPr>
              <a:t>Classification and Types of Insurers</a:t>
            </a:r>
            <a:endParaRPr lang="en-US" dirty="0">
              <a:solidFill>
                <a:schemeClr val="bg1"/>
              </a:solidFill>
              <a:latin typeface="+mn-lt"/>
            </a:endParaRPr>
          </a:p>
        </p:txBody>
      </p:sp>
      <p:sp>
        <p:nvSpPr>
          <p:cNvPr id="5" name="Slide Number Placeholder 4"/>
          <p:cNvSpPr>
            <a:spLocks noGrp="1"/>
          </p:cNvSpPr>
          <p:nvPr>
            <p:ph type="sldNum" sz="quarter" idx="12"/>
          </p:nvPr>
        </p:nvSpPr>
        <p:spPr/>
        <p:txBody>
          <a:bodyPr/>
          <a:lstStyle/>
          <a:p>
            <a:r>
              <a:rPr lang="en-US" dirty="0" smtClean="0"/>
              <a:t>1 - 1</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55350" y="822960"/>
            <a:ext cx="7233300" cy="52120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Insurer Goals</a:t>
            </a:r>
            <a:endParaRPr lang="en-US" dirty="0">
              <a:latin typeface="+mn-lt"/>
            </a:endParaRPr>
          </a:p>
        </p:txBody>
      </p:sp>
      <p:sp>
        <p:nvSpPr>
          <p:cNvPr id="3" name="Content Placeholder 2"/>
          <p:cNvSpPr>
            <a:spLocks noGrp="1"/>
          </p:cNvSpPr>
          <p:nvPr>
            <p:ph idx="1"/>
          </p:nvPr>
        </p:nvSpPr>
        <p:spPr/>
        <p:txBody>
          <a:bodyPr>
            <a:normAutofit/>
          </a:bodyPr>
          <a:lstStyle/>
          <a:p>
            <a:pPr>
              <a:lnSpc>
                <a:spcPct val="160000"/>
              </a:lnSpc>
            </a:pPr>
            <a:r>
              <a:rPr lang="en-US" dirty="0" smtClean="0"/>
              <a:t>Earn a profit</a:t>
            </a:r>
          </a:p>
          <a:p>
            <a:pPr>
              <a:lnSpc>
                <a:spcPct val="160000"/>
              </a:lnSpc>
            </a:pPr>
            <a:r>
              <a:rPr lang="en-US" dirty="0" smtClean="0"/>
              <a:t>Meet customer needs</a:t>
            </a:r>
          </a:p>
          <a:p>
            <a:pPr>
              <a:lnSpc>
                <a:spcPct val="160000"/>
              </a:lnSpc>
            </a:pPr>
            <a:r>
              <a:rPr lang="en-US" dirty="0" smtClean="0"/>
              <a:t>Comply with legal requirement</a:t>
            </a:r>
          </a:p>
          <a:p>
            <a:pPr>
              <a:lnSpc>
                <a:spcPct val="160000"/>
              </a:lnSpc>
            </a:pPr>
            <a:r>
              <a:rPr lang="en-US" dirty="0" smtClean="0"/>
              <a:t>Diversify risk</a:t>
            </a:r>
          </a:p>
          <a:p>
            <a:pPr>
              <a:lnSpc>
                <a:spcPct val="160000"/>
              </a:lnSpc>
            </a:pPr>
            <a:r>
              <a:rPr lang="en-US" dirty="0" smtClean="0"/>
              <a:t>Fulfill their duty to society</a:t>
            </a:r>
            <a:endParaRPr lang="en-US" dirty="0"/>
          </a:p>
        </p:txBody>
      </p:sp>
      <p:sp>
        <p:nvSpPr>
          <p:cNvPr id="5" name="Slide Number Placeholder 4"/>
          <p:cNvSpPr>
            <a:spLocks noGrp="1"/>
          </p:cNvSpPr>
          <p:nvPr>
            <p:ph type="sldNum" sz="quarter" idx="12"/>
          </p:nvPr>
        </p:nvSpPr>
        <p:spPr/>
        <p:txBody>
          <a:bodyPr/>
          <a:lstStyle/>
          <a:p>
            <a:r>
              <a:rPr lang="en-US" dirty="0" smtClean="0"/>
              <a:t>1 - 2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smtClean="0">
                <a:latin typeface="+mn-lt"/>
              </a:rPr>
              <a:t>Constraints on Achieving Goals</a:t>
            </a:r>
            <a:endParaRPr lang="en-US" dirty="0">
              <a:latin typeface="+mn-lt"/>
            </a:endParaRPr>
          </a:p>
        </p:txBody>
      </p:sp>
      <p:sp>
        <p:nvSpPr>
          <p:cNvPr id="3" name="Content Placeholder 2"/>
          <p:cNvSpPr>
            <a:spLocks noGrp="1"/>
          </p:cNvSpPr>
          <p:nvPr>
            <p:ph idx="1"/>
          </p:nvPr>
        </p:nvSpPr>
        <p:spPr>
          <a:xfrm>
            <a:off x="533400" y="1905000"/>
            <a:ext cx="8229600" cy="4525963"/>
          </a:xfrm>
        </p:spPr>
        <p:txBody>
          <a:bodyPr/>
          <a:lstStyle/>
          <a:p>
            <a:r>
              <a:rPr lang="en-US" dirty="0" smtClean="0"/>
              <a:t>Internal</a:t>
            </a:r>
          </a:p>
          <a:p>
            <a:pPr lvl="1"/>
            <a:r>
              <a:rPr lang="en-US" dirty="0" smtClean="0"/>
              <a:t>Efficiency</a:t>
            </a:r>
          </a:p>
          <a:p>
            <a:pPr lvl="1"/>
            <a:r>
              <a:rPr lang="en-US" dirty="0" smtClean="0"/>
              <a:t>Expertise</a:t>
            </a:r>
          </a:p>
          <a:p>
            <a:pPr lvl="1"/>
            <a:r>
              <a:rPr lang="en-US" dirty="0" smtClean="0"/>
              <a:t>Size</a:t>
            </a:r>
          </a:p>
          <a:p>
            <a:pPr lvl="1"/>
            <a:r>
              <a:rPr lang="en-US" dirty="0" smtClean="0"/>
              <a:t>Financial Resources</a:t>
            </a:r>
          </a:p>
          <a:p>
            <a:pPr lvl="1"/>
            <a:r>
              <a:rPr lang="en-US" dirty="0" smtClean="0"/>
              <a:t>Other internal restraints</a:t>
            </a:r>
            <a:endParaRPr lang="en-US" dirty="0"/>
          </a:p>
        </p:txBody>
      </p:sp>
      <p:sp>
        <p:nvSpPr>
          <p:cNvPr id="5" name="Slide Number Placeholder 4"/>
          <p:cNvSpPr>
            <a:spLocks noGrp="1"/>
          </p:cNvSpPr>
          <p:nvPr>
            <p:ph type="sldNum" sz="quarter" idx="12"/>
          </p:nvPr>
        </p:nvSpPr>
        <p:spPr/>
        <p:txBody>
          <a:bodyPr/>
          <a:lstStyle/>
          <a:p>
            <a:r>
              <a:rPr lang="en-US" dirty="0" smtClean="0"/>
              <a:t>1 - 3</a:t>
            </a:r>
            <a:endParaRPr lang="en-US" dirty="0"/>
          </a:p>
        </p:txBody>
      </p:sp>
    </p:spTree>
  </p:cSld>
  <p:clrMapOvr>
    <a:masterClrMapping/>
  </p:clrMapOvr>
</p:sld>
</file>

<file path=ppt/theme/theme1.xml><?xml version="1.0" encoding="utf-8"?>
<a:theme xmlns:a="http://schemas.openxmlformats.org/drawingml/2006/main" name="NEWBAU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NEWBAUER</Template>
  <TotalTime>327</TotalTime>
  <Words>364</Words>
  <Application>Microsoft Office PowerPoint</Application>
  <PresentationFormat>On-screen Show (4:3)</PresentationFormat>
  <Paragraphs>114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NEWBAUER</vt:lpstr>
      <vt:lpstr>Insurance?</vt:lpstr>
      <vt:lpstr>Property – Casualty Market</vt:lpstr>
      <vt:lpstr>Insurance</vt:lpstr>
      <vt:lpstr>The Insurance Mechanism</vt:lpstr>
      <vt:lpstr>Lending Global Property Casualty Companies</vt:lpstr>
      <vt:lpstr>Chapter 1</vt:lpstr>
      <vt:lpstr>Classification and Types of Insurers</vt:lpstr>
      <vt:lpstr>Insurer Goals</vt:lpstr>
      <vt:lpstr>Constraints on Achieving Goals</vt:lpstr>
      <vt:lpstr>External Constraints</vt:lpstr>
      <vt:lpstr>Measurement Insurance Performance</vt:lpstr>
      <vt:lpstr>Underwriting Performance</vt:lpstr>
      <vt:lpstr>Overall Performance</vt:lpstr>
      <vt:lpstr>Meeting Customer Needs</vt:lpstr>
      <vt:lpstr>Core Functions</vt:lpstr>
      <vt:lpstr>Common Functional Areas</vt:lpstr>
      <vt:lpstr>Combined Ratio Calculation Insurance Company</vt:lpstr>
    </vt:vector>
  </TitlesOfParts>
  <Company>University of Houston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Cougar Asst</dc:creator>
  <cp:lastModifiedBy>Cougar Asst</cp:lastModifiedBy>
  <cp:revision>42</cp:revision>
  <dcterms:created xsi:type="dcterms:W3CDTF">2011-05-04T20:25:19Z</dcterms:created>
  <dcterms:modified xsi:type="dcterms:W3CDTF">2011-08-24T18:39:47Z</dcterms:modified>
</cp:coreProperties>
</file>