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302" r:id="rId2"/>
    <p:sldId id="337"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44" r:id="rId23"/>
    <p:sldId id="345" r:id="rId24"/>
    <p:sldId id="323" r:id="rId25"/>
    <p:sldId id="324" r:id="rId26"/>
    <p:sldId id="346" r:id="rId27"/>
    <p:sldId id="325" r:id="rId28"/>
    <p:sldId id="326" r:id="rId29"/>
    <p:sldId id="327" r:id="rId30"/>
    <p:sldId id="328" r:id="rId31"/>
    <p:sldId id="329" r:id="rId32"/>
    <p:sldId id="330" r:id="rId33"/>
    <p:sldId id="338" r:id="rId34"/>
    <p:sldId id="339" r:id="rId35"/>
    <p:sldId id="347" r:id="rId36"/>
    <p:sldId id="340" r:id="rId37"/>
    <p:sldId id="341" r:id="rId38"/>
    <p:sldId id="342" r:id="rId39"/>
    <p:sldId id="343" r:id="rId40"/>
    <p:sldId id="34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889" autoAdjust="0"/>
    <p:restoredTop sz="94660"/>
  </p:normalViewPr>
  <p:slideViewPr>
    <p:cSldViewPr>
      <p:cViewPr varScale="1">
        <p:scale>
          <a:sx n="107" d="100"/>
          <a:sy n="107" d="100"/>
        </p:scale>
        <p:origin x="-214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0AE2BF-E4DF-49BC-8EEF-6E7275BD2B6D}" type="datetimeFigureOut">
              <a:rPr lang="en-US" smtClean="0"/>
              <a:pPr/>
              <a:t>2/14/2010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0FC1B-0153-43C0-8744-0857849AD2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772400" cy="1470025"/>
          </a:xfrm>
        </p:spPr>
        <p:txBody>
          <a:bodyPr/>
          <a:lstStyle>
            <a:lvl1pPr algn="r">
              <a:defRPr>
                <a:solidFill>
                  <a:srgbClr val="FFFF00"/>
                </a:solidFill>
              </a:defRPr>
            </a:lvl1pPr>
          </a:lstStyle>
          <a:p>
            <a:r>
              <a:rPr lang="en-US" smtClean="0"/>
              <a:t>Click to edit Master title style</a:t>
            </a:r>
            <a:endParaRPr lang="en-US"/>
          </a:p>
        </p:txBody>
      </p:sp>
      <p:sp>
        <p:nvSpPr>
          <p:cNvPr id="3" name="Subtitle 2"/>
          <p:cNvSpPr>
            <a:spLocks noGrp="1"/>
          </p:cNvSpPr>
          <p:nvPr>
            <p:ph type="subTitle" idx="1"/>
          </p:nvPr>
        </p:nvSpPr>
        <p:spPr>
          <a:xfrm>
            <a:off x="2362200" y="3352800"/>
            <a:ext cx="4343400" cy="1752600"/>
          </a:xfrm>
          <a:noFill/>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947F0-8514-451A-A080-782172E4B990}" type="datetime1">
              <a:rPr lang="en-US" smtClean="0"/>
              <a:pPr/>
              <a:t>2/14/2010</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2" descr="E:\0 My Documents 2009 11 27\0 W Jean Kwon\0 Pictures\My Web Background\Book_cover.jpg"/>
          <p:cNvPicPr>
            <a:picLocks noChangeAspect="1" noChangeArrowheads="1"/>
          </p:cNvPicPr>
          <p:nvPr userDrawn="1"/>
        </p:nvPicPr>
        <p:blipFill>
          <a:blip r:embed="rId2" cstate="print"/>
          <a:srcRect/>
          <a:stretch>
            <a:fillRect/>
          </a:stretch>
        </p:blipFill>
        <p:spPr bwMode="auto">
          <a:xfrm>
            <a:off x="6858000" y="3429000"/>
            <a:ext cx="1857375" cy="2722563"/>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1764B-B286-4342-9672-BB52463E5C30}" type="datetime1">
              <a:rPr lang="en-US" smtClean="0"/>
              <a:pPr/>
              <a:t>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B10F5-F985-4A20-A47A-B901E662F791}" type="datetime1">
              <a:rPr lang="en-US" smtClean="0"/>
              <a:pPr/>
              <a:t>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smtClean="0"/>
              <a:t>Click to edit Master title style</a:t>
            </a:r>
            <a:endParaRPr lang="en-US"/>
          </a:p>
        </p:txBody>
      </p:sp>
      <p:sp>
        <p:nvSpPr>
          <p:cNvPr id="3" name="Content Placeholder 2"/>
          <p:cNvSpPr>
            <a:spLocks noGrp="1"/>
          </p:cNvSpPr>
          <p:nvPr>
            <p:ph idx="1"/>
          </p:nvPr>
        </p:nvSpPr>
        <p:spPr>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302B7-B625-4903-87E6-C31497FA9F8C}" type="datetime1">
              <a:rPr lang="en-US" smtClean="0"/>
              <a:pPr/>
              <a:t>2/14/2010</a:t>
            </a:fld>
            <a:endParaRPr lang="en-US"/>
          </a:p>
        </p:txBody>
      </p:sp>
      <p:sp>
        <p:nvSpPr>
          <p:cNvPr id="5" name="Footer Placeholder 4"/>
          <p:cNvSpPr>
            <a:spLocks noGrp="1"/>
          </p:cNvSpPr>
          <p:nvPr>
            <p:ph type="ftr" sz="quarter" idx="11"/>
          </p:nvPr>
        </p:nvSpPr>
        <p:spPr/>
        <p:txBody>
          <a:bodyPr/>
          <a:lstStyle/>
          <a:p>
            <a:endParaRPr lang="en-US"/>
          </a:p>
        </p:txBody>
      </p:sp>
      <p:sp>
        <p:nvSpPr>
          <p:cNvPr id="13" name="Slide Number Placeholder 6"/>
          <p:cNvSpPr>
            <a:spLocks noGrp="1"/>
          </p:cNvSpPr>
          <p:nvPr>
            <p:ph type="sldNum" sz="quarter" idx="12"/>
          </p:nvPr>
        </p:nvSpPr>
        <p:spPr>
          <a:xfrm>
            <a:off x="8229600" y="6629400"/>
            <a:ext cx="914400" cy="152400"/>
          </a:xfrm>
        </p:spPr>
        <p:txBody>
          <a:bodyPr/>
          <a:lstStyle/>
          <a:p>
            <a:fld id="{1E48E7AC-00C8-46B0-AB26-1C1DD380E9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267200" cy="4953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267200" cy="4953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B7BE7E6-F0BF-40C3-9A1D-8608AE4C10E3}" type="datetime1">
              <a:rPr lang="en-US" smtClean="0"/>
              <a:pPr/>
              <a:t>2/14/2010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417638"/>
            <a:ext cx="4268788" cy="639762"/>
          </a:xfrm>
          <a:solidFill>
            <a:schemeClr val="tx2">
              <a:lumMod val="75000"/>
              <a:alpha val="40000"/>
            </a:schemeClr>
          </a:solidFill>
          <a:effectLst>
            <a:outerShdw blurRad="40000" dist="20000" dir="5400000" rotWithShape="0">
              <a:srgbClr val="000000">
                <a:alpha val="38000"/>
              </a:srgbClr>
            </a:outerShdw>
            <a:softEdge rad="12700"/>
          </a:effectLst>
        </p:spPr>
        <p:style>
          <a:lnRef idx="1">
            <a:schemeClr val="dk1"/>
          </a:lnRef>
          <a:fillRef idx="2">
            <a:schemeClr val="dk1"/>
          </a:fillRef>
          <a:effectRef idx="1">
            <a:schemeClr val="dk1"/>
          </a:effectRef>
          <a:fontRef idx="none"/>
        </p:style>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174874"/>
            <a:ext cx="4268788" cy="4225925"/>
          </a:xfrm>
        </p:spPr>
        <p:txBody>
          <a:bodyPr>
            <a:normAutofit/>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17638"/>
            <a:ext cx="4270374" cy="639762"/>
          </a:xfrm>
          <a:solidFill>
            <a:schemeClr val="tx2">
              <a:lumMod val="75000"/>
              <a:alpha val="40000"/>
            </a:schemeClr>
          </a:solidFill>
          <a:effectLst>
            <a:outerShdw blurRad="40000" dist="20000" dir="5400000" rotWithShape="0">
              <a:srgbClr val="000000">
                <a:alpha val="38000"/>
              </a:srgbClr>
            </a:outerShdw>
            <a:softEdge rad="12700"/>
          </a:effectLst>
        </p:spPr>
        <p:style>
          <a:lnRef idx="1">
            <a:schemeClr val="dk1"/>
          </a:lnRef>
          <a:fillRef idx="2">
            <a:schemeClr val="dk1"/>
          </a:fillRef>
          <a:effectRef idx="1">
            <a:schemeClr val="dk1"/>
          </a:effectRef>
          <a:fontRef idx="none"/>
        </p:style>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4965" y="2174874"/>
            <a:ext cx="4270435" cy="4225925"/>
          </a:xfrm>
        </p:spPr>
        <p:txBody>
          <a:bodyPr>
            <a:normAutofit/>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CDF2716-6B02-41A5-9AA2-889F20157FE6}" type="datetime1">
              <a:rPr lang="en-US" smtClean="0"/>
              <a:pPr/>
              <a:t>2/14/2010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57ADB5-CF97-43D6-8C92-99D2C6F51BD1}" type="datetime1">
              <a:rPr lang="en-US" smtClean="0"/>
              <a:pPr/>
              <a:t>2/14/2010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2CF20-652D-494C-9EB4-C3BD396929A2}" type="datetime1">
              <a:rPr lang="en-US" smtClean="0"/>
              <a:pPr/>
              <a:t>2/14/2010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0" cap="none" baseline="0">
                <a:latin typeface="Arial Rounded MT Bold"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4FFC6621-E325-49F1-96A0-8DB16F418B4D}" type="datetime1">
              <a:rPr lang="en-US" smtClean="0"/>
              <a:pPr/>
              <a:t>2/14/2010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D62BF-597E-42B0-BD1A-60D2E9E20554}" type="datetime1">
              <a:rPr lang="en-US" smtClean="0"/>
              <a:pPr/>
              <a:t>2/14/2010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41753-6664-47E4-912B-6F0074A96CF3}" type="datetime1">
              <a:rPr lang="en-US" smtClean="0"/>
              <a:pPr/>
              <a:t>2/14/2010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762000"/>
          </a:xfrm>
          <a:prstGeom prst="rect">
            <a:avLst/>
          </a:prstGeom>
          <a:solidFill>
            <a:schemeClr val="tx2">
              <a:lumMod val="75000"/>
              <a:alpha val="50000"/>
            </a:schemeClr>
          </a:solidFill>
        </p:spPr>
        <p:style>
          <a:lnRef idx="0">
            <a:schemeClr val="accent1"/>
          </a:lnRef>
          <a:fillRef idx="3">
            <a:schemeClr val="accent1"/>
          </a:fillRef>
          <a:effectRef idx="3">
            <a:schemeClr val="accent1"/>
          </a:effectRef>
          <a:fontRef idx="none"/>
        </p:style>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8686800" cy="48768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553201"/>
            <a:ext cx="914400" cy="1524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E4D62793-E93D-46A2-9DBF-4625DB186490}" type="datetime1">
              <a:rPr lang="en-US" smtClean="0"/>
              <a:pPr/>
              <a:t>2/14/2010</a:t>
            </a:fld>
            <a:endParaRPr lang="en-US" dirty="0"/>
          </a:p>
        </p:txBody>
      </p:sp>
      <p:sp>
        <p:nvSpPr>
          <p:cNvPr id="5" name="Footer Placeholder 4"/>
          <p:cNvSpPr>
            <a:spLocks noGrp="1"/>
          </p:cNvSpPr>
          <p:nvPr>
            <p:ph type="ftr" sz="quarter" idx="3"/>
          </p:nvPr>
        </p:nvSpPr>
        <p:spPr>
          <a:xfrm>
            <a:off x="3124200" y="6553201"/>
            <a:ext cx="1240971" cy="1524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8229600" y="6629400"/>
            <a:ext cx="914400" cy="152400"/>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1E48E7AC-00C8-46B0-AB26-1C1DD380E9D7}" type="slidenum">
              <a:rPr lang="en-US" smtClean="0"/>
              <a:pPr/>
              <a:t>‹#›</a:t>
            </a:fld>
            <a:endParaRPr lang="en-US" dirty="0"/>
          </a:p>
        </p:txBody>
      </p:sp>
      <p:cxnSp>
        <p:nvCxnSpPr>
          <p:cNvPr id="11" name="Straight Connector 10"/>
          <p:cNvCxnSpPr/>
          <p:nvPr userDrawn="1"/>
        </p:nvCxnSpPr>
        <p:spPr>
          <a:xfrm>
            <a:off x="228600" y="1066800"/>
            <a:ext cx="868680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1"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a:solidFill>
            <a:srgbClr val="FFFF00"/>
          </a:solidFill>
          <a:latin typeface="Arial Rounded MT Bold"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acpub.stjohns.edu/~kwonw/Blackwell.html"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hyperlink" Target="mailto:Kwonw@stjohns.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tandards.org.au/" TargetMode="External"/><Relationship Id="rId1" Type="http://schemas.openxmlformats.org/officeDocument/2006/relationships/slideLayout" Target="../slideLayouts/slideLayout2.xml"/><Relationship Id="rId4" Type="http://schemas.openxmlformats.org/officeDocument/2006/relationships/hyperlink" Target="http://www.theirm.org/publications/PUstandard.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so.org/iso/home.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oso.org/ERM-IntegratedFramework.ht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descr="E:\0 My Documents 2009 11 27\0 W Jean Kwon\0 Pictures\My Web Background\Book_cover.jpg"/>
          <p:cNvPicPr>
            <a:picLocks noChangeAspect="1" noChangeArrowheads="1"/>
          </p:cNvPicPr>
          <p:nvPr/>
        </p:nvPicPr>
        <p:blipFill>
          <a:blip r:embed="rId2" cstate="print"/>
          <a:srcRect/>
          <a:stretch>
            <a:fillRect/>
          </a:stretch>
        </p:blipFill>
        <p:spPr bwMode="auto">
          <a:xfrm>
            <a:off x="214313" y="214313"/>
            <a:ext cx="4386262" cy="64293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714875" y="228600"/>
            <a:ext cx="4289425" cy="1570038"/>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r">
              <a:defRPr/>
            </a:pPr>
            <a:r>
              <a:rPr lang="en-US" sz="3200" b="1" dirty="0">
                <a:solidFill>
                  <a:srgbClr val="FFFF00"/>
                </a:solidFill>
                <a:latin typeface="+mn-lt"/>
              </a:rPr>
              <a:t>PowerPoint Slides</a:t>
            </a:r>
            <a:br>
              <a:rPr lang="en-US" sz="3200" b="1" dirty="0">
                <a:solidFill>
                  <a:srgbClr val="FFFF00"/>
                </a:solidFill>
                <a:latin typeface="+mn-lt"/>
              </a:rPr>
            </a:br>
            <a:r>
              <a:rPr lang="en-US" sz="3200" b="1" dirty="0">
                <a:solidFill>
                  <a:srgbClr val="FFFF00"/>
                </a:solidFill>
                <a:latin typeface="+mn-lt"/>
              </a:rPr>
              <a:t>for Professors</a:t>
            </a:r>
          </a:p>
          <a:p>
            <a:pPr algn="r">
              <a:defRPr/>
            </a:pPr>
            <a:endParaRPr lang="en-US" dirty="0">
              <a:solidFill>
                <a:srgbClr val="FFFF00"/>
              </a:solidFill>
              <a:latin typeface="+mn-lt"/>
            </a:endParaRPr>
          </a:p>
          <a:p>
            <a:pPr algn="r">
              <a:defRPr/>
            </a:pPr>
            <a:r>
              <a:rPr lang="en-US" dirty="0">
                <a:solidFill>
                  <a:srgbClr val="FFFF00"/>
                </a:solidFill>
                <a:latin typeface="+mn-lt"/>
              </a:rPr>
              <a:t>Spring 2010 Version</a:t>
            </a:r>
          </a:p>
        </p:txBody>
      </p:sp>
      <p:sp>
        <p:nvSpPr>
          <p:cNvPr id="8196" name="Rectangle 2"/>
          <p:cNvSpPr>
            <a:spLocks noChangeArrowheads="1"/>
          </p:cNvSpPr>
          <p:nvPr/>
        </p:nvSpPr>
        <p:spPr bwMode="auto">
          <a:xfrm>
            <a:off x="5105400" y="2895600"/>
            <a:ext cx="3967163" cy="3890963"/>
          </a:xfrm>
          <a:prstGeom prst="rect">
            <a:avLst/>
          </a:prstGeom>
          <a:noFill/>
          <a:ln w="9525">
            <a:noFill/>
            <a:miter lim="800000"/>
            <a:headEnd/>
            <a:tailEnd/>
          </a:ln>
        </p:spPr>
        <p:txBody>
          <a:bodyPr/>
          <a:lstStyle/>
          <a:p>
            <a:pPr algn="r" eaLnBrk="1" hangingPunct="1">
              <a:spcBef>
                <a:spcPct val="20000"/>
              </a:spcBef>
              <a:buClr>
                <a:schemeClr val="hlink"/>
              </a:buClr>
              <a:buSzPct val="80000"/>
            </a:pPr>
            <a:r>
              <a:rPr lang="en-US" sz="1000" dirty="0">
                <a:solidFill>
                  <a:srgbClr val="FFFF00"/>
                </a:solidFill>
              </a:rPr>
              <a:t>This file as well as all other PowerPoint files for the book, “</a:t>
            </a:r>
            <a:r>
              <a:rPr lang="en-US" sz="1000" i="1" dirty="0">
                <a:solidFill>
                  <a:srgbClr val="FFFF00"/>
                </a:solidFill>
              </a:rPr>
              <a:t>Risk Management and Insurance: Perspectives in a Global Economy</a:t>
            </a:r>
            <a:r>
              <a:rPr lang="en-US" sz="1000" dirty="0">
                <a:solidFill>
                  <a:srgbClr val="FFFF00"/>
                </a:solidFill>
              </a:rPr>
              <a:t>” authored by Skipper and Kwon and published by Blackwell (2007), has been created </a:t>
            </a:r>
            <a:r>
              <a:rPr lang="en-US" sz="1000" u="sng" dirty="0">
                <a:solidFill>
                  <a:srgbClr val="FFFF00"/>
                </a:solidFill>
              </a:rPr>
              <a:t>solely</a:t>
            </a:r>
            <a:r>
              <a:rPr lang="en-US" sz="1000" dirty="0">
                <a:solidFill>
                  <a:srgbClr val="FFFF00"/>
                </a:solidFill>
              </a:rPr>
              <a:t> for classes where the book is used as a text. Use or reproduction of the file for any other purposes, known or to be known, is prohibited without prior written permission by the authors.</a:t>
            </a:r>
          </a:p>
          <a:p>
            <a:pPr algn="r" eaLnBrk="1" hangingPunct="1">
              <a:spcBef>
                <a:spcPct val="20000"/>
              </a:spcBef>
              <a:buClr>
                <a:schemeClr val="hlink"/>
              </a:buClr>
              <a:buSzPct val="80000"/>
            </a:pPr>
            <a:endParaRPr lang="en-US" sz="1000" dirty="0">
              <a:solidFill>
                <a:srgbClr val="FFFF00"/>
              </a:solidFill>
            </a:endParaRPr>
          </a:p>
          <a:p>
            <a:pPr algn="r" eaLnBrk="1" hangingPunct="1">
              <a:spcBef>
                <a:spcPct val="20000"/>
              </a:spcBef>
              <a:buClr>
                <a:schemeClr val="hlink"/>
              </a:buClr>
              <a:buSzPct val="80000"/>
            </a:pPr>
            <a:r>
              <a:rPr lang="en-US" sz="1000" dirty="0">
                <a:solidFill>
                  <a:srgbClr val="FFFF00"/>
                </a:solidFill>
              </a:rPr>
              <a:t>Visit the following site for updates:</a:t>
            </a:r>
          </a:p>
          <a:p>
            <a:pPr algn="r" eaLnBrk="1" hangingPunct="1">
              <a:spcBef>
                <a:spcPct val="20000"/>
              </a:spcBef>
              <a:buClr>
                <a:schemeClr val="hlink"/>
              </a:buClr>
              <a:buSzPct val="80000"/>
              <a:buFont typeface="Wingdings" pitchFamily="2" charset="2"/>
              <a:buNone/>
            </a:pPr>
            <a:r>
              <a:rPr lang="en-US" sz="1000" dirty="0">
                <a:hlinkClick r:id="rId3"/>
              </a:rPr>
              <a:t>http://facpub.stjohns.edu/~kwonw/Blackwell.html</a:t>
            </a:r>
            <a:r>
              <a:rPr lang="en-US" sz="1000" dirty="0">
                <a:solidFill>
                  <a:srgbClr val="FFFF00"/>
                </a:solidFill>
              </a:rPr>
              <a:t>.</a:t>
            </a:r>
          </a:p>
          <a:p>
            <a:pPr algn="r" eaLnBrk="1" hangingPunct="1">
              <a:spcBef>
                <a:spcPct val="20000"/>
              </a:spcBef>
              <a:buClr>
                <a:schemeClr val="hlink"/>
              </a:buClr>
              <a:buSzPct val="80000"/>
              <a:buFont typeface="Wingdings" pitchFamily="2" charset="2"/>
              <a:buNone/>
            </a:pPr>
            <a:endParaRPr lang="en-US" sz="1000" dirty="0">
              <a:solidFill>
                <a:srgbClr val="FFFF00"/>
              </a:solidFill>
            </a:endParaRPr>
          </a:p>
          <a:p>
            <a:pPr algn="r" eaLnBrk="1" hangingPunct="1">
              <a:spcBef>
                <a:spcPct val="20000"/>
              </a:spcBef>
              <a:buClr>
                <a:schemeClr val="hlink"/>
              </a:buClr>
              <a:buSzPct val="80000"/>
              <a:buFont typeface="Wingdings" pitchFamily="2" charset="2"/>
              <a:buNone/>
            </a:pPr>
            <a:endParaRPr lang="en-US" sz="1000" dirty="0">
              <a:solidFill>
                <a:srgbClr val="FFFF00"/>
              </a:solidFill>
            </a:endParaRPr>
          </a:p>
          <a:p>
            <a:pPr algn="r" eaLnBrk="1" hangingPunct="1">
              <a:spcBef>
                <a:spcPct val="20000"/>
              </a:spcBef>
              <a:buClr>
                <a:schemeClr val="hlink"/>
              </a:buClr>
              <a:buSzPct val="80000"/>
              <a:buFont typeface="Wingdings" pitchFamily="2" charset="2"/>
              <a:buNone/>
            </a:pPr>
            <a:r>
              <a:rPr lang="en-US" sz="1000" dirty="0">
                <a:solidFill>
                  <a:srgbClr val="FFFF00"/>
                </a:solidFill>
              </a:rPr>
              <a:t>To change the slide design/background,</a:t>
            </a:r>
          </a:p>
          <a:p>
            <a:pPr algn="r" eaLnBrk="1" hangingPunct="1">
              <a:spcBef>
                <a:spcPct val="20000"/>
              </a:spcBef>
              <a:buClr>
                <a:schemeClr val="hlink"/>
              </a:buClr>
              <a:buSzPct val="80000"/>
              <a:buFont typeface="Wingdings" pitchFamily="2" charset="2"/>
              <a:buNone/>
            </a:pPr>
            <a:r>
              <a:rPr lang="en-US" sz="1000" dirty="0">
                <a:solidFill>
                  <a:srgbClr val="FFFF00"/>
                </a:solidFill>
              </a:rPr>
              <a:t>[View] </a:t>
            </a:r>
            <a:r>
              <a:rPr lang="en-US" sz="1000" dirty="0">
                <a:solidFill>
                  <a:srgbClr val="FFFF00"/>
                </a:solidFill>
                <a:sym typeface="Wingdings" pitchFamily="2" charset="2"/>
              </a:rPr>
              <a:t> [Slide Master]</a:t>
            </a:r>
          </a:p>
          <a:p>
            <a:pPr algn="r" eaLnBrk="1" hangingPunct="1">
              <a:spcBef>
                <a:spcPct val="20000"/>
              </a:spcBef>
              <a:buClr>
                <a:schemeClr val="hlink"/>
              </a:buClr>
              <a:buSzPct val="80000"/>
              <a:buFont typeface="Wingdings" pitchFamily="2" charset="2"/>
              <a:buNone/>
            </a:pPr>
            <a:endParaRPr lang="en-US" sz="1000" dirty="0">
              <a:solidFill>
                <a:srgbClr val="FFFF00"/>
              </a:solidFill>
              <a:sym typeface="Wingdings" pitchFamily="2" charset="2"/>
            </a:endParaRPr>
          </a:p>
          <a:p>
            <a:pPr algn="r" eaLnBrk="1" hangingPunct="1">
              <a:spcBef>
                <a:spcPct val="20000"/>
              </a:spcBef>
              <a:buClr>
                <a:schemeClr val="hlink"/>
              </a:buClr>
              <a:buSzPct val="80000"/>
              <a:buFont typeface="Wingdings" pitchFamily="2" charset="2"/>
              <a:buNone/>
            </a:pPr>
            <a:endParaRPr lang="en-US" sz="1000" dirty="0">
              <a:solidFill>
                <a:srgbClr val="FFFF00"/>
              </a:solidFill>
              <a:sym typeface="Wingdings" pitchFamily="2" charset="2"/>
            </a:endParaRPr>
          </a:p>
          <a:p>
            <a:pPr algn="r" eaLnBrk="1" hangingPunct="1">
              <a:spcBef>
                <a:spcPct val="20000"/>
              </a:spcBef>
              <a:buClr>
                <a:schemeClr val="hlink"/>
              </a:buClr>
              <a:buSzPct val="80000"/>
              <a:buFont typeface="Wingdings" pitchFamily="2" charset="2"/>
              <a:buNone/>
            </a:pPr>
            <a:r>
              <a:rPr lang="en-US" sz="1000" dirty="0">
                <a:solidFill>
                  <a:srgbClr val="FFFF00"/>
                </a:solidFill>
                <a:sym typeface="Wingdings" pitchFamily="2" charset="2"/>
              </a:rPr>
              <a:t>W. Jean Kwon, Ph.D., CPCU</a:t>
            </a:r>
            <a:br>
              <a:rPr lang="en-US" sz="1000" dirty="0">
                <a:solidFill>
                  <a:srgbClr val="FFFF00"/>
                </a:solidFill>
                <a:sym typeface="Wingdings" pitchFamily="2" charset="2"/>
              </a:rPr>
            </a:br>
            <a:r>
              <a:rPr lang="en-US" sz="1000" dirty="0">
                <a:solidFill>
                  <a:srgbClr val="FFFF00"/>
                </a:solidFill>
                <a:sym typeface="Wingdings" pitchFamily="2" charset="2"/>
              </a:rPr>
              <a:t>School of Risk Management, St. John’s University</a:t>
            </a:r>
            <a:br>
              <a:rPr lang="en-US" sz="1000" dirty="0">
                <a:solidFill>
                  <a:srgbClr val="FFFF00"/>
                </a:solidFill>
                <a:sym typeface="Wingdings" pitchFamily="2" charset="2"/>
              </a:rPr>
            </a:br>
            <a:r>
              <a:rPr lang="en-US" sz="1000" dirty="0">
                <a:solidFill>
                  <a:srgbClr val="FFFF00"/>
                </a:solidFill>
                <a:sym typeface="Wingdings" pitchFamily="2" charset="2"/>
              </a:rPr>
              <a:t>101 Murray Street</a:t>
            </a:r>
            <a:br>
              <a:rPr lang="en-US" sz="1000" dirty="0">
                <a:solidFill>
                  <a:srgbClr val="FFFF00"/>
                </a:solidFill>
                <a:sym typeface="Wingdings" pitchFamily="2" charset="2"/>
              </a:rPr>
            </a:br>
            <a:r>
              <a:rPr lang="en-US" sz="1000" dirty="0">
                <a:solidFill>
                  <a:srgbClr val="FFFF00"/>
                </a:solidFill>
                <a:sym typeface="Wingdings" pitchFamily="2" charset="2"/>
              </a:rPr>
              <a:t>New York, NY 10007, USA</a:t>
            </a:r>
          </a:p>
          <a:p>
            <a:pPr algn="r" eaLnBrk="1" hangingPunct="1">
              <a:spcBef>
                <a:spcPct val="20000"/>
              </a:spcBef>
              <a:buClr>
                <a:schemeClr val="hlink"/>
              </a:buClr>
              <a:buSzPct val="80000"/>
              <a:buFont typeface="Wingdings" pitchFamily="2" charset="2"/>
              <a:buNone/>
            </a:pPr>
            <a:r>
              <a:rPr lang="en-US" sz="1000" dirty="0">
                <a:solidFill>
                  <a:srgbClr val="FFFF00"/>
                </a:solidFill>
                <a:sym typeface="Wingdings" pitchFamily="2" charset="2"/>
              </a:rPr>
              <a:t>Phone: +1 (212) 277-5196</a:t>
            </a:r>
            <a:br>
              <a:rPr lang="en-US" sz="1000" dirty="0">
                <a:solidFill>
                  <a:srgbClr val="FFFF00"/>
                </a:solidFill>
                <a:sym typeface="Wingdings" pitchFamily="2" charset="2"/>
              </a:rPr>
            </a:br>
            <a:r>
              <a:rPr lang="en-US" sz="1000" dirty="0">
                <a:solidFill>
                  <a:srgbClr val="FFFF00"/>
                </a:solidFill>
                <a:sym typeface="Wingdings" pitchFamily="2" charset="2"/>
              </a:rPr>
              <a:t>E-mail: </a:t>
            </a:r>
            <a:r>
              <a:rPr lang="en-US" sz="1000" dirty="0">
                <a:solidFill>
                  <a:srgbClr val="FFFF00"/>
                </a:solidFill>
                <a:hlinkClick r:id="rId4"/>
              </a:rPr>
              <a:t>Kwonw@stjohns.edu</a:t>
            </a:r>
            <a:r>
              <a:rPr lang="en-US" sz="1000" dirty="0">
                <a:solidFill>
                  <a:srgbClr val="FFFF00"/>
                </a:solidFill>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ERM Frameworks</a:t>
            </a:r>
            <a:endParaRPr lang="en-US" dirty="0"/>
          </a:p>
        </p:txBody>
      </p:sp>
      <p:sp>
        <p:nvSpPr>
          <p:cNvPr id="4" name="Content Placeholder 3"/>
          <p:cNvSpPr>
            <a:spLocks noGrp="1"/>
          </p:cNvSpPr>
          <p:nvPr>
            <p:ph idx="1"/>
          </p:nvPr>
        </p:nvSpPr>
        <p:spPr/>
        <p:txBody>
          <a:bodyPr/>
          <a:lstStyle/>
          <a:p>
            <a:r>
              <a:rPr lang="en-US" dirty="0" smtClean="0"/>
              <a:t>The COSO Framework</a:t>
            </a:r>
          </a:p>
          <a:p>
            <a:endParaRPr lang="en-US" dirty="0" smtClean="0"/>
          </a:p>
          <a:p>
            <a:r>
              <a:rPr lang="en-US" dirty="0" smtClean="0"/>
              <a:t>The Australian/New Zealand Standard</a:t>
            </a:r>
          </a:p>
          <a:p>
            <a:pPr lvl="1"/>
            <a:r>
              <a:rPr lang="en-US" i="1" dirty="0" smtClean="0"/>
              <a:t>AS/NZS 4360</a:t>
            </a:r>
            <a:endParaRPr lang="en-US" dirty="0" smtClean="0"/>
          </a:p>
          <a:p>
            <a:pPr lvl="1"/>
            <a:endParaRPr lang="en-US" dirty="0" smtClean="0"/>
          </a:p>
          <a:p>
            <a:r>
              <a:rPr lang="en-US" dirty="0" smtClean="0"/>
              <a:t>The U.K. Risk Management Standard</a:t>
            </a:r>
          </a:p>
          <a:p>
            <a:pPr lvl="1"/>
            <a:r>
              <a:rPr lang="en-US" dirty="0" smtClean="0"/>
              <a:t>The IRM–AIRMIC–ALARM standard</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10</a:t>
            </a:fld>
            <a:endParaRPr lang="en-US"/>
          </a:p>
        </p:txBody>
      </p:sp>
      <p:pic>
        <p:nvPicPr>
          <p:cNvPr id="5" name="Picture 3">
            <a:hlinkClick r:id="rId2"/>
          </p:cNvPr>
          <p:cNvPicPr>
            <a:picLocks noChangeAspect="1" noChangeArrowheads="1"/>
          </p:cNvPicPr>
          <p:nvPr/>
        </p:nvPicPr>
        <p:blipFill>
          <a:blip r:embed="rId3" cstate="print"/>
          <a:srcRect/>
          <a:stretch>
            <a:fillRect/>
          </a:stretch>
        </p:blipFill>
        <p:spPr bwMode="auto">
          <a:xfrm>
            <a:off x="0" y="2438400"/>
            <a:ext cx="565785" cy="114300"/>
          </a:xfrm>
          <a:prstGeom prst="rect">
            <a:avLst/>
          </a:prstGeom>
          <a:noFill/>
          <a:ln w="9525">
            <a:solidFill>
              <a:schemeClr val="bg1">
                <a:lumMod val="85000"/>
              </a:schemeClr>
            </a:solidFill>
            <a:miter lim="800000"/>
            <a:headEnd/>
            <a:tailEnd/>
          </a:ln>
        </p:spPr>
      </p:pic>
      <p:pic>
        <p:nvPicPr>
          <p:cNvPr id="6" name="Picture 3">
            <a:hlinkClick r:id="rId4"/>
          </p:cNvPr>
          <p:cNvPicPr>
            <a:picLocks noChangeAspect="1" noChangeArrowheads="1"/>
          </p:cNvPicPr>
          <p:nvPr/>
        </p:nvPicPr>
        <p:blipFill>
          <a:blip r:embed="rId3" cstate="print"/>
          <a:srcRect/>
          <a:stretch>
            <a:fillRect/>
          </a:stretch>
        </p:blipFill>
        <p:spPr bwMode="auto">
          <a:xfrm>
            <a:off x="0" y="4000500"/>
            <a:ext cx="565785" cy="114300"/>
          </a:xfrm>
          <a:prstGeom prst="rect">
            <a:avLst/>
          </a:prstGeom>
          <a:noFill/>
          <a:ln w="9525">
            <a:solidFill>
              <a:schemeClr val="bg1">
                <a:lumMod val="85000"/>
              </a:schemeClr>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ERM Process</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ERM Process </a:t>
            </a:r>
            <a:r>
              <a:rPr lang="en-US" sz="2000" dirty="0" smtClean="0"/>
              <a:t>(Figure 12.3)</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12</a:t>
            </a:fld>
            <a:endParaRPr lang="en-US"/>
          </a:p>
        </p:txBody>
      </p:sp>
      <p:grpSp>
        <p:nvGrpSpPr>
          <p:cNvPr id="5" name="Group 4"/>
          <p:cNvGrpSpPr>
            <a:grpSpLocks/>
          </p:cNvGrpSpPr>
          <p:nvPr/>
        </p:nvGrpSpPr>
        <p:grpSpPr bwMode="auto">
          <a:xfrm>
            <a:off x="250825" y="1341438"/>
            <a:ext cx="8663770" cy="4608512"/>
            <a:chOff x="416" y="1068"/>
            <a:chExt cx="4850" cy="2062"/>
          </a:xfrm>
        </p:grpSpPr>
        <p:sp>
          <p:nvSpPr>
            <p:cNvPr id="6" name="Rectangle 5"/>
            <p:cNvSpPr>
              <a:spLocks noChangeArrowheads="1"/>
            </p:cNvSpPr>
            <p:nvPr/>
          </p:nvSpPr>
          <p:spPr bwMode="auto">
            <a:xfrm>
              <a:off x="416" y="1068"/>
              <a:ext cx="4718" cy="384"/>
            </a:xfrm>
            <a:prstGeom prst="rect">
              <a:avLst/>
            </a:prstGeom>
            <a:solidFill>
              <a:schemeClr val="accent1"/>
            </a:solidFill>
            <a:ln w="9525" algn="ctr">
              <a:solidFill>
                <a:srgbClr val="000000"/>
              </a:solidFill>
              <a:miter lim="800000"/>
              <a:headEnd/>
              <a:tailEnd/>
            </a:ln>
            <a:effectLst/>
          </p:spPr>
          <p:txBody>
            <a:bodyPr wrap="none" anchor="ctr"/>
            <a:lstStyle/>
            <a:p>
              <a:pPr algn="ctr" eaLnBrk="1" hangingPunct="1"/>
              <a:r>
                <a:rPr lang="en-US"/>
                <a:t>ERM Committee</a:t>
              </a:r>
            </a:p>
            <a:p>
              <a:pPr algn="ctr" eaLnBrk="1" hangingPunct="1"/>
              <a:r>
                <a:rPr lang="en-US"/>
                <a:t>(Senior Management, Board, Department Heads and Risk Manager)</a:t>
              </a:r>
            </a:p>
          </p:txBody>
        </p:sp>
        <p:sp>
          <p:nvSpPr>
            <p:cNvPr id="7" name="AutoShape 6"/>
            <p:cNvSpPr>
              <a:spLocks noChangeArrowheads="1"/>
            </p:cNvSpPr>
            <p:nvPr/>
          </p:nvSpPr>
          <p:spPr bwMode="auto">
            <a:xfrm>
              <a:off x="437" y="2046"/>
              <a:ext cx="1256" cy="347"/>
            </a:xfrm>
            <a:prstGeom prst="homePlate">
              <a:avLst>
                <a:gd name="adj" fmla="val 49987"/>
              </a:avLst>
            </a:prstGeom>
            <a:solidFill>
              <a:schemeClr val="accent1"/>
            </a:solidFill>
            <a:ln w="9525" algn="ctr">
              <a:solidFill>
                <a:srgbClr val="000000"/>
              </a:solidFill>
              <a:miter lim="800000"/>
              <a:headEnd/>
              <a:tailEnd/>
            </a:ln>
            <a:effectLst/>
          </p:spPr>
          <p:txBody>
            <a:bodyPr anchor="ctr"/>
            <a:lstStyle/>
            <a:p>
              <a:pPr algn="ctr" eaLnBrk="1" hangingPunct="1"/>
              <a:r>
                <a:rPr lang="en-US" sz="1600" b="1"/>
                <a:t>Environmental</a:t>
              </a:r>
              <a:br>
                <a:rPr lang="en-US" sz="1600" b="1"/>
              </a:br>
              <a:r>
                <a:rPr lang="en-US" sz="1600" b="1"/>
                <a:t>Analysis</a:t>
              </a:r>
            </a:p>
          </p:txBody>
        </p:sp>
        <p:sp>
          <p:nvSpPr>
            <p:cNvPr id="8" name="AutoShape 7"/>
            <p:cNvSpPr>
              <a:spLocks noChangeArrowheads="1"/>
            </p:cNvSpPr>
            <p:nvPr/>
          </p:nvSpPr>
          <p:spPr bwMode="auto">
            <a:xfrm>
              <a:off x="3901" y="2042"/>
              <a:ext cx="1365" cy="351"/>
            </a:xfrm>
            <a:prstGeom prst="chevron">
              <a:avLst>
                <a:gd name="adj" fmla="val 54016"/>
              </a:avLst>
            </a:prstGeom>
            <a:solidFill>
              <a:schemeClr val="accent1"/>
            </a:solidFill>
            <a:ln w="9525" algn="ctr">
              <a:solidFill>
                <a:srgbClr val="000000"/>
              </a:solidFill>
              <a:miter lim="800000"/>
              <a:headEnd/>
              <a:tailEnd/>
            </a:ln>
            <a:effectLst/>
          </p:spPr>
          <p:txBody>
            <a:bodyPr anchor="ctr"/>
            <a:lstStyle/>
            <a:p>
              <a:pPr algn="ctr" eaLnBrk="1" hangingPunct="1"/>
              <a:r>
                <a:rPr lang="en-US" sz="1600" b="1" dirty="0"/>
                <a:t>Plan</a:t>
              </a:r>
              <a:br>
                <a:rPr lang="en-US" sz="1600" b="1" dirty="0"/>
              </a:br>
              <a:r>
                <a:rPr lang="en-US" sz="1600" b="1" dirty="0"/>
                <a:t>Administration</a:t>
              </a:r>
            </a:p>
          </p:txBody>
        </p:sp>
        <p:sp>
          <p:nvSpPr>
            <p:cNvPr id="9" name="AutoShape 8"/>
            <p:cNvSpPr>
              <a:spLocks noChangeArrowheads="1"/>
            </p:cNvSpPr>
            <p:nvPr/>
          </p:nvSpPr>
          <p:spPr bwMode="auto">
            <a:xfrm>
              <a:off x="1598" y="2045"/>
              <a:ext cx="1290" cy="345"/>
            </a:xfrm>
            <a:prstGeom prst="chevron">
              <a:avLst>
                <a:gd name="adj" fmla="val 54955"/>
              </a:avLst>
            </a:prstGeom>
            <a:solidFill>
              <a:schemeClr val="accent1"/>
            </a:solidFill>
            <a:ln w="9525" algn="ctr">
              <a:solidFill>
                <a:srgbClr val="000000"/>
              </a:solidFill>
              <a:miter lim="800000"/>
              <a:headEnd/>
              <a:tailEnd/>
            </a:ln>
            <a:effectLst/>
          </p:spPr>
          <p:txBody>
            <a:bodyPr anchor="ctr"/>
            <a:lstStyle/>
            <a:p>
              <a:pPr algn="ctr" eaLnBrk="1" hangingPunct="1"/>
              <a:r>
                <a:rPr lang="en-US" sz="1600" b="1"/>
                <a:t>Risk</a:t>
              </a:r>
              <a:br>
                <a:rPr lang="en-US" sz="1600" b="1"/>
              </a:br>
              <a:r>
                <a:rPr lang="en-US" sz="1600" b="1"/>
                <a:t>Analysis</a:t>
              </a:r>
            </a:p>
          </p:txBody>
        </p:sp>
        <p:sp>
          <p:nvSpPr>
            <p:cNvPr id="10" name="AutoShape 9"/>
            <p:cNvSpPr>
              <a:spLocks noChangeArrowheads="1"/>
            </p:cNvSpPr>
            <p:nvPr/>
          </p:nvSpPr>
          <p:spPr bwMode="auto">
            <a:xfrm>
              <a:off x="2750" y="2042"/>
              <a:ext cx="1299" cy="351"/>
            </a:xfrm>
            <a:prstGeom prst="chevron">
              <a:avLst>
                <a:gd name="adj" fmla="val 54016"/>
              </a:avLst>
            </a:prstGeom>
            <a:solidFill>
              <a:schemeClr val="accent1"/>
            </a:solidFill>
            <a:ln w="9525" algn="ctr">
              <a:solidFill>
                <a:srgbClr val="000000"/>
              </a:solidFill>
              <a:miter lim="800000"/>
              <a:headEnd/>
              <a:tailEnd/>
            </a:ln>
            <a:effectLst/>
          </p:spPr>
          <p:txBody>
            <a:bodyPr anchor="ctr"/>
            <a:lstStyle/>
            <a:p>
              <a:pPr algn="ctr" eaLnBrk="1" hangingPunct="1"/>
              <a:r>
                <a:rPr lang="en-US" sz="1600" b="1" dirty="0"/>
                <a:t>Risk</a:t>
              </a:r>
              <a:br>
                <a:rPr lang="en-US" sz="1600" b="1" dirty="0"/>
              </a:br>
              <a:r>
                <a:rPr lang="en-US" sz="1600" b="1" dirty="0"/>
                <a:t>Response</a:t>
              </a:r>
            </a:p>
          </p:txBody>
        </p:sp>
        <p:sp>
          <p:nvSpPr>
            <p:cNvPr id="11" name="Rectangle 10"/>
            <p:cNvSpPr>
              <a:spLocks noChangeArrowheads="1"/>
            </p:cNvSpPr>
            <p:nvPr/>
          </p:nvSpPr>
          <p:spPr bwMode="auto">
            <a:xfrm>
              <a:off x="1816" y="2522"/>
              <a:ext cx="945" cy="155"/>
            </a:xfrm>
            <a:prstGeom prst="rect">
              <a:avLst/>
            </a:prstGeom>
            <a:solidFill>
              <a:schemeClr val="bg1"/>
            </a:solidFill>
            <a:ln w="9525" algn="ctr">
              <a:solidFill>
                <a:srgbClr val="000000"/>
              </a:solidFill>
              <a:miter lim="800000"/>
              <a:headEnd/>
              <a:tailEnd/>
            </a:ln>
            <a:effectLst/>
          </p:spPr>
          <p:txBody>
            <a:bodyPr wrap="none" anchor="ctr"/>
            <a:lstStyle/>
            <a:p>
              <a:pPr eaLnBrk="1" hangingPunct="1"/>
              <a:r>
                <a:rPr lang="en-US" sz="1100"/>
                <a:t>Risk Quantification</a:t>
              </a:r>
            </a:p>
          </p:txBody>
        </p:sp>
        <p:sp>
          <p:nvSpPr>
            <p:cNvPr id="12" name="Rectangle 11"/>
            <p:cNvSpPr>
              <a:spLocks noChangeArrowheads="1"/>
            </p:cNvSpPr>
            <p:nvPr/>
          </p:nvSpPr>
          <p:spPr bwMode="auto">
            <a:xfrm>
              <a:off x="1817" y="2745"/>
              <a:ext cx="945" cy="155"/>
            </a:xfrm>
            <a:prstGeom prst="rect">
              <a:avLst/>
            </a:prstGeom>
            <a:solidFill>
              <a:schemeClr val="bg1"/>
            </a:solidFill>
            <a:ln w="9525" algn="ctr">
              <a:solidFill>
                <a:srgbClr val="000000"/>
              </a:solidFill>
              <a:miter lim="800000"/>
              <a:headEnd/>
              <a:tailEnd/>
            </a:ln>
            <a:effectLst/>
          </p:spPr>
          <p:txBody>
            <a:bodyPr wrap="none" anchor="ctr"/>
            <a:lstStyle/>
            <a:p>
              <a:pPr eaLnBrk="1" hangingPunct="1"/>
              <a:r>
                <a:rPr lang="en-US" sz="1100"/>
                <a:t>Risk Mapping</a:t>
              </a:r>
            </a:p>
          </p:txBody>
        </p:sp>
        <p:sp>
          <p:nvSpPr>
            <p:cNvPr id="13" name="Line 12"/>
            <p:cNvSpPr>
              <a:spLocks noChangeShapeType="1"/>
            </p:cNvSpPr>
            <p:nvPr/>
          </p:nvSpPr>
          <p:spPr bwMode="auto">
            <a:xfrm>
              <a:off x="1731" y="2389"/>
              <a:ext cx="0" cy="437"/>
            </a:xfrm>
            <a:prstGeom prst="line">
              <a:avLst/>
            </a:prstGeom>
            <a:noFill/>
            <a:ln w="9525">
              <a:solidFill>
                <a:schemeClr val="bg1"/>
              </a:solidFill>
              <a:round/>
              <a:headEnd/>
              <a:tailEnd/>
            </a:ln>
            <a:effectLst/>
          </p:spPr>
          <p:txBody>
            <a:bodyPr>
              <a:spAutoFit/>
            </a:bodyPr>
            <a:lstStyle/>
            <a:p>
              <a:endParaRPr lang="en-US"/>
            </a:p>
          </p:txBody>
        </p:sp>
        <p:sp>
          <p:nvSpPr>
            <p:cNvPr id="14" name="Line 13"/>
            <p:cNvSpPr>
              <a:spLocks noChangeShapeType="1"/>
            </p:cNvSpPr>
            <p:nvPr/>
          </p:nvSpPr>
          <p:spPr bwMode="auto">
            <a:xfrm>
              <a:off x="1730" y="2596"/>
              <a:ext cx="84" cy="0"/>
            </a:xfrm>
            <a:prstGeom prst="line">
              <a:avLst/>
            </a:prstGeom>
            <a:noFill/>
            <a:ln w="9525">
              <a:solidFill>
                <a:schemeClr val="bg1"/>
              </a:solidFill>
              <a:round/>
              <a:headEnd/>
              <a:tailEnd/>
            </a:ln>
            <a:effectLst/>
          </p:spPr>
          <p:txBody>
            <a:bodyPr wrap="none">
              <a:spAutoFit/>
            </a:bodyPr>
            <a:lstStyle/>
            <a:p>
              <a:endParaRPr lang="en-US"/>
            </a:p>
          </p:txBody>
        </p:sp>
        <p:sp>
          <p:nvSpPr>
            <p:cNvPr id="15" name="Line 14"/>
            <p:cNvSpPr>
              <a:spLocks noChangeShapeType="1"/>
            </p:cNvSpPr>
            <p:nvPr/>
          </p:nvSpPr>
          <p:spPr bwMode="auto">
            <a:xfrm>
              <a:off x="1730" y="2826"/>
              <a:ext cx="84" cy="0"/>
            </a:xfrm>
            <a:prstGeom prst="line">
              <a:avLst/>
            </a:prstGeom>
            <a:noFill/>
            <a:ln w="9525">
              <a:solidFill>
                <a:srgbClr val="000000"/>
              </a:solidFill>
              <a:round/>
              <a:headEnd/>
              <a:tailEnd/>
            </a:ln>
            <a:effectLst/>
          </p:spPr>
          <p:txBody>
            <a:bodyPr wrap="none">
              <a:spAutoFit/>
            </a:bodyPr>
            <a:lstStyle/>
            <a:p>
              <a:endParaRPr lang="en-US"/>
            </a:p>
          </p:txBody>
        </p:sp>
        <p:sp>
          <p:nvSpPr>
            <p:cNvPr id="16" name="Rectangle 15"/>
            <p:cNvSpPr>
              <a:spLocks noChangeArrowheads="1"/>
            </p:cNvSpPr>
            <p:nvPr/>
          </p:nvSpPr>
          <p:spPr bwMode="auto">
            <a:xfrm>
              <a:off x="3014" y="2531"/>
              <a:ext cx="945" cy="155"/>
            </a:xfrm>
            <a:prstGeom prst="rect">
              <a:avLst/>
            </a:prstGeom>
            <a:solidFill>
              <a:schemeClr val="bg1"/>
            </a:solidFill>
            <a:ln w="9525" algn="ctr">
              <a:solidFill>
                <a:srgbClr val="000000"/>
              </a:solidFill>
              <a:miter lim="800000"/>
              <a:headEnd/>
              <a:tailEnd/>
            </a:ln>
            <a:effectLst/>
          </p:spPr>
          <p:txBody>
            <a:bodyPr wrap="none" anchor="ctr"/>
            <a:lstStyle/>
            <a:p>
              <a:pPr eaLnBrk="1" hangingPunct="1"/>
              <a:r>
                <a:rPr lang="en-US" sz="1100"/>
                <a:t>Control</a:t>
              </a:r>
            </a:p>
          </p:txBody>
        </p:sp>
        <p:sp>
          <p:nvSpPr>
            <p:cNvPr id="17" name="Rectangle 16"/>
            <p:cNvSpPr>
              <a:spLocks noChangeArrowheads="1"/>
            </p:cNvSpPr>
            <p:nvPr/>
          </p:nvSpPr>
          <p:spPr bwMode="auto">
            <a:xfrm>
              <a:off x="3015" y="2753"/>
              <a:ext cx="945" cy="155"/>
            </a:xfrm>
            <a:prstGeom prst="rect">
              <a:avLst/>
            </a:prstGeom>
            <a:solidFill>
              <a:schemeClr val="bg1"/>
            </a:solidFill>
            <a:ln w="9525" algn="ctr">
              <a:solidFill>
                <a:srgbClr val="000000"/>
              </a:solidFill>
              <a:miter lim="800000"/>
              <a:headEnd/>
              <a:tailEnd/>
            </a:ln>
            <a:effectLst/>
          </p:spPr>
          <p:txBody>
            <a:bodyPr wrap="none" anchor="ctr"/>
            <a:lstStyle/>
            <a:p>
              <a:pPr eaLnBrk="1" hangingPunct="1"/>
              <a:r>
                <a:rPr lang="en-US" sz="1100"/>
                <a:t>Financing</a:t>
              </a:r>
            </a:p>
          </p:txBody>
        </p:sp>
        <p:sp>
          <p:nvSpPr>
            <p:cNvPr id="18" name="Line 17"/>
            <p:cNvSpPr>
              <a:spLocks noChangeShapeType="1"/>
            </p:cNvSpPr>
            <p:nvPr/>
          </p:nvSpPr>
          <p:spPr bwMode="auto">
            <a:xfrm>
              <a:off x="2928" y="2605"/>
              <a:ext cx="84" cy="0"/>
            </a:xfrm>
            <a:prstGeom prst="line">
              <a:avLst/>
            </a:prstGeom>
            <a:noFill/>
            <a:ln w="9525">
              <a:solidFill>
                <a:schemeClr val="bg1"/>
              </a:solidFill>
              <a:round/>
              <a:headEnd/>
              <a:tailEnd/>
            </a:ln>
            <a:effectLst/>
          </p:spPr>
          <p:txBody>
            <a:bodyPr wrap="none">
              <a:spAutoFit/>
            </a:bodyPr>
            <a:lstStyle/>
            <a:p>
              <a:endParaRPr lang="en-US"/>
            </a:p>
          </p:txBody>
        </p:sp>
        <p:sp>
          <p:nvSpPr>
            <p:cNvPr id="19" name="Line 18"/>
            <p:cNvSpPr>
              <a:spLocks noChangeShapeType="1"/>
            </p:cNvSpPr>
            <p:nvPr/>
          </p:nvSpPr>
          <p:spPr bwMode="auto">
            <a:xfrm>
              <a:off x="2928" y="2834"/>
              <a:ext cx="84" cy="0"/>
            </a:xfrm>
            <a:prstGeom prst="line">
              <a:avLst/>
            </a:prstGeom>
            <a:noFill/>
            <a:ln w="9525">
              <a:solidFill>
                <a:srgbClr val="000000"/>
              </a:solidFill>
              <a:round/>
              <a:headEnd/>
              <a:tailEnd/>
            </a:ln>
            <a:effectLst/>
          </p:spPr>
          <p:txBody>
            <a:bodyPr wrap="none">
              <a:spAutoFit/>
            </a:bodyPr>
            <a:lstStyle/>
            <a:p>
              <a:endParaRPr lang="en-US"/>
            </a:p>
          </p:txBody>
        </p:sp>
        <p:sp>
          <p:nvSpPr>
            <p:cNvPr id="20" name="Rectangle 19"/>
            <p:cNvSpPr>
              <a:spLocks noChangeArrowheads="1"/>
            </p:cNvSpPr>
            <p:nvPr/>
          </p:nvSpPr>
          <p:spPr bwMode="auto">
            <a:xfrm>
              <a:off x="4224" y="2532"/>
              <a:ext cx="945" cy="155"/>
            </a:xfrm>
            <a:prstGeom prst="rect">
              <a:avLst/>
            </a:prstGeom>
            <a:solidFill>
              <a:schemeClr val="bg1"/>
            </a:solidFill>
            <a:ln w="9525" algn="ctr">
              <a:solidFill>
                <a:srgbClr val="000000"/>
              </a:solidFill>
              <a:miter lim="800000"/>
              <a:headEnd/>
              <a:tailEnd/>
            </a:ln>
            <a:effectLst/>
          </p:spPr>
          <p:txBody>
            <a:bodyPr wrap="none" anchor="ctr"/>
            <a:lstStyle/>
            <a:p>
              <a:pPr eaLnBrk="1" hangingPunct="1"/>
              <a:r>
                <a:rPr lang="en-US" sz="1100" dirty="0"/>
                <a:t>Implementation</a:t>
              </a:r>
            </a:p>
          </p:txBody>
        </p:sp>
        <p:sp>
          <p:nvSpPr>
            <p:cNvPr id="21" name="Rectangle 20"/>
            <p:cNvSpPr>
              <a:spLocks noChangeArrowheads="1"/>
            </p:cNvSpPr>
            <p:nvPr/>
          </p:nvSpPr>
          <p:spPr bwMode="auto">
            <a:xfrm>
              <a:off x="4225" y="2747"/>
              <a:ext cx="945" cy="155"/>
            </a:xfrm>
            <a:prstGeom prst="rect">
              <a:avLst/>
            </a:prstGeom>
            <a:solidFill>
              <a:schemeClr val="bg1"/>
            </a:solidFill>
            <a:ln w="9525" algn="ctr">
              <a:solidFill>
                <a:srgbClr val="000000"/>
              </a:solidFill>
              <a:miter lim="800000"/>
              <a:headEnd/>
              <a:tailEnd/>
            </a:ln>
            <a:effectLst/>
          </p:spPr>
          <p:txBody>
            <a:bodyPr wrap="none" anchor="ctr"/>
            <a:lstStyle/>
            <a:p>
              <a:pPr eaLnBrk="1" hangingPunct="1"/>
              <a:r>
                <a:rPr lang="en-US" sz="1100"/>
                <a:t>Monitoring</a:t>
              </a:r>
            </a:p>
          </p:txBody>
        </p:sp>
        <p:sp>
          <p:nvSpPr>
            <p:cNvPr id="22" name="Rectangle 21"/>
            <p:cNvSpPr>
              <a:spLocks noChangeArrowheads="1"/>
            </p:cNvSpPr>
            <p:nvPr/>
          </p:nvSpPr>
          <p:spPr bwMode="auto">
            <a:xfrm>
              <a:off x="4223" y="2975"/>
              <a:ext cx="945" cy="155"/>
            </a:xfrm>
            <a:prstGeom prst="rect">
              <a:avLst/>
            </a:prstGeom>
            <a:solidFill>
              <a:schemeClr val="bg1"/>
            </a:solidFill>
            <a:ln w="9525" algn="ctr">
              <a:solidFill>
                <a:srgbClr val="000000"/>
              </a:solidFill>
              <a:miter lim="800000"/>
              <a:headEnd/>
              <a:tailEnd/>
            </a:ln>
            <a:effectLst/>
          </p:spPr>
          <p:txBody>
            <a:bodyPr wrap="none" anchor="ctr"/>
            <a:lstStyle/>
            <a:p>
              <a:pPr eaLnBrk="1" hangingPunct="1"/>
              <a:r>
                <a:rPr lang="en-US" sz="1100"/>
                <a:t>Review</a:t>
              </a:r>
            </a:p>
          </p:txBody>
        </p:sp>
        <p:sp>
          <p:nvSpPr>
            <p:cNvPr id="23" name="Line 22"/>
            <p:cNvSpPr>
              <a:spLocks noChangeShapeType="1"/>
            </p:cNvSpPr>
            <p:nvPr/>
          </p:nvSpPr>
          <p:spPr bwMode="auto">
            <a:xfrm>
              <a:off x="4143" y="2399"/>
              <a:ext cx="0" cy="651"/>
            </a:xfrm>
            <a:prstGeom prst="line">
              <a:avLst/>
            </a:prstGeom>
            <a:noFill/>
            <a:ln w="9525">
              <a:solidFill>
                <a:schemeClr val="bg1"/>
              </a:solidFill>
              <a:round/>
              <a:headEnd/>
              <a:tailEnd/>
            </a:ln>
            <a:effectLst/>
          </p:spPr>
          <p:txBody>
            <a:bodyPr>
              <a:spAutoFit/>
            </a:bodyPr>
            <a:lstStyle/>
            <a:p>
              <a:endParaRPr lang="en-US"/>
            </a:p>
          </p:txBody>
        </p:sp>
        <p:sp>
          <p:nvSpPr>
            <p:cNvPr id="24" name="Line 23"/>
            <p:cNvSpPr>
              <a:spLocks noChangeShapeType="1"/>
            </p:cNvSpPr>
            <p:nvPr/>
          </p:nvSpPr>
          <p:spPr bwMode="auto">
            <a:xfrm>
              <a:off x="4138" y="2606"/>
              <a:ext cx="84" cy="0"/>
            </a:xfrm>
            <a:prstGeom prst="line">
              <a:avLst/>
            </a:prstGeom>
            <a:noFill/>
            <a:ln w="9525">
              <a:solidFill>
                <a:schemeClr val="bg1"/>
              </a:solidFill>
              <a:round/>
              <a:headEnd/>
              <a:tailEnd/>
            </a:ln>
            <a:effectLst/>
          </p:spPr>
          <p:txBody>
            <a:bodyPr wrap="none">
              <a:spAutoFit/>
            </a:bodyPr>
            <a:lstStyle/>
            <a:p>
              <a:endParaRPr lang="en-US"/>
            </a:p>
          </p:txBody>
        </p:sp>
        <p:sp>
          <p:nvSpPr>
            <p:cNvPr id="25" name="Line 24"/>
            <p:cNvSpPr>
              <a:spLocks noChangeShapeType="1"/>
            </p:cNvSpPr>
            <p:nvPr/>
          </p:nvSpPr>
          <p:spPr bwMode="auto">
            <a:xfrm>
              <a:off x="4138" y="2828"/>
              <a:ext cx="84" cy="0"/>
            </a:xfrm>
            <a:prstGeom prst="line">
              <a:avLst/>
            </a:prstGeom>
            <a:noFill/>
            <a:ln w="9525">
              <a:solidFill>
                <a:schemeClr val="bg1"/>
              </a:solidFill>
              <a:round/>
              <a:headEnd/>
              <a:tailEnd/>
            </a:ln>
            <a:effectLst/>
          </p:spPr>
          <p:txBody>
            <a:bodyPr wrap="none">
              <a:spAutoFit/>
            </a:bodyPr>
            <a:lstStyle/>
            <a:p>
              <a:endParaRPr lang="en-US"/>
            </a:p>
          </p:txBody>
        </p:sp>
        <p:sp>
          <p:nvSpPr>
            <p:cNvPr id="26" name="Line 25"/>
            <p:cNvSpPr>
              <a:spLocks noChangeShapeType="1"/>
            </p:cNvSpPr>
            <p:nvPr/>
          </p:nvSpPr>
          <p:spPr bwMode="auto">
            <a:xfrm>
              <a:off x="4138" y="3050"/>
              <a:ext cx="84" cy="0"/>
            </a:xfrm>
            <a:prstGeom prst="line">
              <a:avLst/>
            </a:prstGeom>
            <a:noFill/>
            <a:ln w="9525">
              <a:solidFill>
                <a:schemeClr val="bg1"/>
              </a:solidFill>
              <a:round/>
              <a:headEnd/>
              <a:tailEnd/>
            </a:ln>
            <a:effectLst/>
          </p:spPr>
          <p:txBody>
            <a:bodyPr wrap="none">
              <a:spAutoFit/>
            </a:bodyPr>
            <a:lstStyle/>
            <a:p>
              <a:endParaRPr lang="en-US"/>
            </a:p>
          </p:txBody>
        </p:sp>
        <p:sp>
          <p:nvSpPr>
            <p:cNvPr id="27" name="Rectangle 26"/>
            <p:cNvSpPr>
              <a:spLocks noChangeArrowheads="1"/>
            </p:cNvSpPr>
            <p:nvPr/>
          </p:nvSpPr>
          <p:spPr bwMode="auto">
            <a:xfrm>
              <a:off x="437" y="1671"/>
              <a:ext cx="1107" cy="251"/>
            </a:xfrm>
            <a:prstGeom prst="rect">
              <a:avLst/>
            </a:prstGeom>
            <a:solidFill>
              <a:schemeClr val="bg1"/>
            </a:solidFill>
            <a:ln w="9525" algn="ctr">
              <a:solidFill>
                <a:srgbClr val="000000"/>
              </a:solidFill>
              <a:miter lim="800000"/>
              <a:headEnd/>
              <a:tailEnd/>
            </a:ln>
            <a:effectLst/>
          </p:spPr>
          <p:txBody>
            <a:bodyPr wrap="none" anchor="ctr"/>
            <a:lstStyle/>
            <a:p>
              <a:pPr algn="ctr" eaLnBrk="1" hangingPunct="1"/>
              <a:r>
                <a:rPr lang="en-US" sz="1400"/>
                <a:t>Goal Setting</a:t>
              </a:r>
            </a:p>
          </p:txBody>
        </p:sp>
        <p:sp>
          <p:nvSpPr>
            <p:cNvPr id="28" name="Rectangle 27"/>
            <p:cNvSpPr>
              <a:spLocks noChangeArrowheads="1"/>
            </p:cNvSpPr>
            <p:nvPr/>
          </p:nvSpPr>
          <p:spPr bwMode="auto">
            <a:xfrm>
              <a:off x="4033" y="1671"/>
              <a:ext cx="1107" cy="251"/>
            </a:xfrm>
            <a:prstGeom prst="rect">
              <a:avLst/>
            </a:prstGeom>
            <a:solidFill>
              <a:schemeClr val="bg1"/>
            </a:solidFill>
            <a:ln w="9525" algn="ctr">
              <a:solidFill>
                <a:srgbClr val="000000"/>
              </a:solidFill>
              <a:miter lim="800000"/>
              <a:headEnd/>
              <a:tailEnd/>
            </a:ln>
            <a:effectLst/>
          </p:spPr>
          <p:txBody>
            <a:bodyPr wrap="none" anchor="ctr"/>
            <a:lstStyle/>
            <a:p>
              <a:pPr algn="ctr" eaLnBrk="1" hangingPunct="1"/>
              <a:r>
                <a:rPr lang="en-US" sz="1400"/>
                <a:t>Goal Achievement</a:t>
              </a:r>
            </a:p>
          </p:txBody>
        </p:sp>
        <p:sp>
          <p:nvSpPr>
            <p:cNvPr id="29" name="Rectangle 28"/>
            <p:cNvSpPr>
              <a:spLocks noChangeArrowheads="1"/>
            </p:cNvSpPr>
            <p:nvPr/>
          </p:nvSpPr>
          <p:spPr bwMode="auto">
            <a:xfrm>
              <a:off x="1611" y="1664"/>
              <a:ext cx="2355" cy="251"/>
            </a:xfrm>
            <a:prstGeom prst="rect">
              <a:avLst/>
            </a:prstGeom>
            <a:solidFill>
              <a:schemeClr val="bg1"/>
            </a:solidFill>
            <a:ln w="9525" algn="ctr">
              <a:solidFill>
                <a:srgbClr val="000000"/>
              </a:solidFill>
              <a:miter lim="800000"/>
              <a:headEnd/>
              <a:tailEnd/>
            </a:ln>
            <a:effectLst/>
          </p:spPr>
          <p:txBody>
            <a:bodyPr wrap="none" anchor="ctr"/>
            <a:lstStyle/>
            <a:p>
              <a:pPr algn="ctr" eaLnBrk="1" hangingPunct="1"/>
              <a:r>
                <a:rPr lang="en-US" sz="1400"/>
                <a:t>Risk Reporting and Communication</a:t>
              </a:r>
            </a:p>
          </p:txBody>
        </p:sp>
        <p:sp>
          <p:nvSpPr>
            <p:cNvPr id="30" name="AutoShape 29"/>
            <p:cNvSpPr>
              <a:spLocks noChangeArrowheads="1"/>
            </p:cNvSpPr>
            <p:nvPr/>
          </p:nvSpPr>
          <p:spPr bwMode="auto">
            <a:xfrm>
              <a:off x="2573" y="1473"/>
              <a:ext cx="332" cy="162"/>
            </a:xfrm>
            <a:prstGeom prst="downArrow">
              <a:avLst>
                <a:gd name="adj1" fmla="val 50000"/>
                <a:gd name="adj2" fmla="val 25000"/>
              </a:avLst>
            </a:prstGeom>
            <a:solidFill>
              <a:srgbClr val="FFFF00"/>
            </a:solidFill>
            <a:ln w="9525" algn="ctr">
              <a:solidFill>
                <a:srgbClr val="000000"/>
              </a:solidFill>
              <a:miter lim="800000"/>
              <a:headEnd/>
              <a:tailEnd/>
            </a:ln>
            <a:effectLst/>
          </p:spPr>
          <p:txBody>
            <a:bodyPr wrap="none" anchor="ctr">
              <a:spAutoFit/>
            </a:bodyPr>
            <a:lstStyle/>
            <a:p>
              <a:endParaRPr lang="en-US"/>
            </a:p>
          </p:txBody>
        </p:sp>
        <p:sp>
          <p:nvSpPr>
            <p:cNvPr id="31" name="Rectangle 30"/>
            <p:cNvSpPr>
              <a:spLocks noChangeArrowheads="1"/>
            </p:cNvSpPr>
            <p:nvPr/>
          </p:nvSpPr>
          <p:spPr bwMode="auto">
            <a:xfrm>
              <a:off x="581" y="2529"/>
              <a:ext cx="945" cy="155"/>
            </a:xfrm>
            <a:prstGeom prst="rect">
              <a:avLst/>
            </a:prstGeom>
            <a:solidFill>
              <a:schemeClr val="bg1"/>
            </a:solidFill>
            <a:ln w="9525" algn="ctr">
              <a:solidFill>
                <a:srgbClr val="000000"/>
              </a:solidFill>
              <a:miter lim="800000"/>
              <a:headEnd/>
              <a:tailEnd/>
            </a:ln>
            <a:effectLst/>
          </p:spPr>
          <p:txBody>
            <a:bodyPr wrap="none" anchor="ctr"/>
            <a:lstStyle/>
            <a:p>
              <a:pPr eaLnBrk="1" hangingPunct="1"/>
              <a:r>
                <a:rPr lang="en-US" sz="1100" dirty="0"/>
                <a:t>Internal Environment</a:t>
              </a:r>
            </a:p>
          </p:txBody>
        </p:sp>
        <p:sp>
          <p:nvSpPr>
            <p:cNvPr id="32" name="Rectangle 31"/>
            <p:cNvSpPr>
              <a:spLocks noChangeArrowheads="1"/>
            </p:cNvSpPr>
            <p:nvPr/>
          </p:nvSpPr>
          <p:spPr bwMode="auto">
            <a:xfrm>
              <a:off x="582" y="2752"/>
              <a:ext cx="945" cy="155"/>
            </a:xfrm>
            <a:prstGeom prst="rect">
              <a:avLst/>
            </a:prstGeom>
            <a:solidFill>
              <a:schemeClr val="bg1"/>
            </a:solidFill>
            <a:ln w="9525" algn="ctr">
              <a:solidFill>
                <a:srgbClr val="000000"/>
              </a:solidFill>
              <a:miter lim="800000"/>
              <a:headEnd/>
              <a:tailEnd/>
            </a:ln>
            <a:effectLst/>
          </p:spPr>
          <p:txBody>
            <a:bodyPr wrap="none" anchor="ctr"/>
            <a:lstStyle/>
            <a:p>
              <a:pPr eaLnBrk="1" hangingPunct="1"/>
              <a:r>
                <a:rPr lang="en-US" sz="1100"/>
                <a:t>External Environment</a:t>
              </a:r>
            </a:p>
          </p:txBody>
        </p:sp>
        <p:sp>
          <p:nvSpPr>
            <p:cNvPr id="33" name="Line 32"/>
            <p:cNvSpPr>
              <a:spLocks noChangeShapeType="1"/>
            </p:cNvSpPr>
            <p:nvPr/>
          </p:nvSpPr>
          <p:spPr bwMode="auto">
            <a:xfrm>
              <a:off x="492" y="2396"/>
              <a:ext cx="0" cy="437"/>
            </a:xfrm>
            <a:prstGeom prst="line">
              <a:avLst/>
            </a:prstGeom>
            <a:noFill/>
            <a:ln w="9525">
              <a:solidFill>
                <a:schemeClr val="bg1"/>
              </a:solidFill>
              <a:round/>
              <a:headEnd/>
              <a:tailEnd/>
            </a:ln>
            <a:effectLst/>
          </p:spPr>
          <p:txBody>
            <a:bodyPr>
              <a:spAutoFit/>
            </a:bodyPr>
            <a:lstStyle/>
            <a:p>
              <a:endParaRPr lang="en-US"/>
            </a:p>
          </p:txBody>
        </p:sp>
        <p:sp>
          <p:nvSpPr>
            <p:cNvPr id="34" name="Line 33"/>
            <p:cNvSpPr>
              <a:spLocks noChangeShapeType="1"/>
            </p:cNvSpPr>
            <p:nvPr/>
          </p:nvSpPr>
          <p:spPr bwMode="auto">
            <a:xfrm>
              <a:off x="495" y="2603"/>
              <a:ext cx="84" cy="0"/>
            </a:xfrm>
            <a:prstGeom prst="line">
              <a:avLst/>
            </a:prstGeom>
            <a:noFill/>
            <a:ln w="9525">
              <a:solidFill>
                <a:srgbClr val="000000"/>
              </a:solidFill>
              <a:round/>
              <a:headEnd/>
              <a:tailEnd/>
            </a:ln>
            <a:effectLst/>
          </p:spPr>
          <p:txBody>
            <a:bodyPr wrap="none">
              <a:spAutoFit/>
            </a:bodyPr>
            <a:lstStyle/>
            <a:p>
              <a:endParaRPr lang="en-US"/>
            </a:p>
          </p:txBody>
        </p:sp>
        <p:sp>
          <p:nvSpPr>
            <p:cNvPr id="35" name="Line 34"/>
            <p:cNvSpPr>
              <a:spLocks noChangeShapeType="1"/>
            </p:cNvSpPr>
            <p:nvPr/>
          </p:nvSpPr>
          <p:spPr bwMode="auto">
            <a:xfrm>
              <a:off x="495" y="2833"/>
              <a:ext cx="84" cy="0"/>
            </a:xfrm>
            <a:prstGeom prst="line">
              <a:avLst/>
            </a:prstGeom>
            <a:noFill/>
            <a:ln w="9525">
              <a:solidFill>
                <a:schemeClr val="bg1"/>
              </a:solidFill>
              <a:round/>
              <a:headEnd/>
              <a:tailEnd/>
            </a:ln>
            <a:effectLst/>
          </p:spPr>
          <p:txBody>
            <a:bodyPr wrap="none">
              <a:spAutoFit/>
            </a:bodyPr>
            <a:lstStyle/>
            <a:p>
              <a:endParaRPr lang="en-US"/>
            </a:p>
          </p:txBody>
        </p:sp>
        <p:sp>
          <p:nvSpPr>
            <p:cNvPr id="36" name="Line 35"/>
            <p:cNvSpPr>
              <a:spLocks noChangeShapeType="1"/>
            </p:cNvSpPr>
            <p:nvPr/>
          </p:nvSpPr>
          <p:spPr bwMode="auto">
            <a:xfrm>
              <a:off x="2919" y="2394"/>
              <a:ext cx="0" cy="437"/>
            </a:xfrm>
            <a:prstGeom prst="line">
              <a:avLst/>
            </a:prstGeom>
            <a:noFill/>
            <a:ln w="9525">
              <a:solidFill>
                <a:schemeClr val="bg1"/>
              </a:solidFill>
              <a:round/>
              <a:headEnd/>
              <a:tailEnd/>
            </a:ln>
            <a:effectLst/>
          </p:spPr>
          <p:txBody>
            <a:bodyPr>
              <a:spAutoFit/>
            </a:bodyPr>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Environmental Analysis – Internal </a:t>
            </a:r>
            <a:endParaRPr lang="en-US" dirty="0"/>
          </a:p>
        </p:txBody>
      </p:sp>
      <p:sp>
        <p:nvSpPr>
          <p:cNvPr id="4" name="Content Placeholder 3"/>
          <p:cNvSpPr>
            <a:spLocks noGrp="1"/>
          </p:cNvSpPr>
          <p:nvPr>
            <p:ph idx="1"/>
          </p:nvPr>
        </p:nvSpPr>
        <p:spPr/>
        <p:txBody>
          <a:bodyPr/>
          <a:lstStyle/>
          <a:p>
            <a:r>
              <a:rPr lang="en-US" dirty="0" smtClean="0"/>
              <a:t>Sources of information</a:t>
            </a:r>
          </a:p>
          <a:p>
            <a:pPr lvl="1"/>
            <a:r>
              <a:rPr lang="en-US" dirty="0" smtClean="0"/>
              <a:t>Financial statements</a:t>
            </a:r>
          </a:p>
          <a:p>
            <a:pPr lvl="1"/>
            <a:r>
              <a:rPr lang="en-US" dirty="0" smtClean="0"/>
              <a:t>Examination of production operations</a:t>
            </a:r>
          </a:p>
          <a:p>
            <a:pPr lvl="1"/>
            <a:r>
              <a:rPr lang="en-US" dirty="0" smtClean="0"/>
              <a:t>Questionnaires</a:t>
            </a:r>
          </a:p>
          <a:p>
            <a:pPr lvl="1"/>
            <a:r>
              <a:rPr lang="en-US" dirty="0" smtClean="0"/>
              <a:t>Brainstorming sessions with key personnel</a:t>
            </a:r>
          </a:p>
          <a:p>
            <a:pPr lvl="1"/>
            <a:r>
              <a:rPr lang="en-US" dirty="0" smtClean="0"/>
              <a:t>Scenario planning</a:t>
            </a:r>
          </a:p>
          <a:p>
            <a:pPr lvl="1"/>
            <a:endParaRPr lang="en-US" dirty="0" smtClean="0"/>
          </a:p>
          <a:p>
            <a:r>
              <a:rPr lang="en-US" dirty="0" smtClean="0"/>
              <a:t>Risks</a:t>
            </a:r>
          </a:p>
          <a:p>
            <a:pPr lvl="1"/>
            <a:r>
              <a:rPr lang="en-US" dirty="0" smtClean="0"/>
              <a:t>Operational</a:t>
            </a:r>
          </a:p>
          <a:p>
            <a:pPr lvl="1"/>
            <a:r>
              <a:rPr lang="en-US" dirty="0" smtClean="0"/>
              <a:t>Financial</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Environmental Analysis – Internal</a:t>
            </a:r>
            <a:endParaRPr lang="en-US" dirty="0"/>
          </a:p>
        </p:txBody>
      </p:sp>
      <p:sp>
        <p:nvSpPr>
          <p:cNvPr id="4" name="Content Placeholder 3"/>
          <p:cNvSpPr>
            <a:spLocks noGrp="1"/>
          </p:cNvSpPr>
          <p:nvPr>
            <p:ph idx="1"/>
          </p:nvPr>
        </p:nvSpPr>
        <p:spPr/>
        <p:txBody>
          <a:bodyPr/>
          <a:lstStyle/>
          <a:p>
            <a:r>
              <a:rPr lang="en-US" dirty="0" smtClean="0"/>
              <a:t>Operational risks</a:t>
            </a:r>
          </a:p>
          <a:p>
            <a:pPr lvl="1"/>
            <a:r>
              <a:rPr lang="en-US" dirty="0" smtClean="0"/>
              <a:t>Earnings can be affected by a host of risks.</a:t>
            </a:r>
          </a:p>
          <a:p>
            <a:pPr lvl="1"/>
            <a:r>
              <a:rPr lang="en-US" dirty="0" smtClean="0"/>
              <a:t>Assets can be damaged, destroyed and stolen, and some become obsolete over time.</a:t>
            </a:r>
          </a:p>
          <a:p>
            <a:pPr lvl="1"/>
            <a:r>
              <a:rPr lang="en-US" dirty="0" smtClean="0"/>
              <a:t>Employee-related risks such as injury or death, resignation (including being fired), strike or being the object of kidnappings and ransom.</a:t>
            </a:r>
          </a:p>
          <a:p>
            <a:pPr lvl="1"/>
            <a:r>
              <a:rPr lang="en-US" dirty="0" smtClean="0"/>
              <a:t>Legal liability is a major concern for businesses in several countries.</a:t>
            </a:r>
          </a:p>
          <a:p>
            <a:pPr lvl="2"/>
            <a:r>
              <a:rPr lang="en-US" dirty="0" smtClean="0"/>
              <a:t>Table 12.1</a:t>
            </a:r>
          </a:p>
          <a:p>
            <a:pPr lvl="1"/>
            <a:r>
              <a:rPr lang="en-US" dirty="0" smtClean="0"/>
              <a:t>Political risks are especially relevant for MNCs.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 10 Class Action Settlements </a:t>
            </a:r>
            <a:r>
              <a:rPr lang="en-US" sz="1600" dirty="0" smtClean="0"/>
              <a:t>(Securities Litigation)</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15</a:t>
            </a:fld>
            <a:endParaRPr lang="en-US"/>
          </a:p>
        </p:txBody>
      </p:sp>
      <p:pic>
        <p:nvPicPr>
          <p:cNvPr id="6" name="Picture 6"/>
          <p:cNvPicPr>
            <a:picLocks noChangeAspect="1" noChangeArrowheads="1"/>
          </p:cNvPicPr>
          <p:nvPr/>
        </p:nvPicPr>
        <p:blipFill>
          <a:blip r:embed="rId2" cstate="print"/>
          <a:srcRect/>
          <a:stretch>
            <a:fillRect/>
          </a:stretch>
        </p:blipFill>
        <p:spPr bwMode="auto">
          <a:xfrm>
            <a:off x="762000" y="1371600"/>
            <a:ext cx="7495851" cy="3684588"/>
          </a:xfrm>
          <a:prstGeom prst="rect">
            <a:avLst/>
          </a:prstGeom>
          <a:noFill/>
          <a:ln w="9525">
            <a:noFill/>
            <a:miter lim="800000"/>
            <a:headEnd/>
            <a:tailEnd/>
          </a:ln>
          <a:effectLst/>
        </p:spPr>
      </p:pic>
      <p:sp>
        <p:nvSpPr>
          <p:cNvPr id="7" name="Text Box 7"/>
          <p:cNvSpPr txBox="1">
            <a:spLocks noChangeArrowheads="1"/>
          </p:cNvSpPr>
          <p:nvPr/>
        </p:nvSpPr>
        <p:spPr bwMode="auto">
          <a:xfrm>
            <a:off x="762000" y="5181600"/>
            <a:ext cx="6011582" cy="246221"/>
          </a:xfrm>
          <a:prstGeom prst="rect">
            <a:avLst/>
          </a:prstGeom>
          <a:noFill/>
          <a:ln w="9525">
            <a:noFill/>
            <a:miter lim="800000"/>
            <a:headEnd/>
            <a:tailEnd/>
          </a:ln>
          <a:effectLst/>
        </p:spPr>
        <p:txBody>
          <a:bodyPr wrap="none">
            <a:spAutoFit/>
          </a:bodyPr>
          <a:lstStyle/>
          <a:p>
            <a:r>
              <a:rPr lang="en-US" sz="1000" dirty="0">
                <a:solidFill>
                  <a:schemeClr val="bg1"/>
                </a:solidFill>
                <a:latin typeface="Arial" pitchFamily="34" charset="0"/>
                <a:cs typeface="Arial" pitchFamily="34" charset="0"/>
              </a:rPr>
              <a:t>Source: Stanford Securities Class Action Database jointly maintained by Cornerstone Research (2006)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Environmental Analysis – Internal</a:t>
            </a:r>
            <a:endParaRPr lang="en-US" dirty="0"/>
          </a:p>
        </p:txBody>
      </p:sp>
      <p:sp>
        <p:nvSpPr>
          <p:cNvPr id="4" name="Content Placeholder 3"/>
          <p:cNvSpPr>
            <a:spLocks noGrp="1"/>
          </p:cNvSpPr>
          <p:nvPr>
            <p:ph idx="1"/>
          </p:nvPr>
        </p:nvSpPr>
        <p:spPr/>
        <p:txBody>
          <a:bodyPr/>
          <a:lstStyle/>
          <a:p>
            <a:r>
              <a:rPr lang="en-US" dirty="0" smtClean="0"/>
              <a:t>Financial risks</a:t>
            </a:r>
          </a:p>
          <a:p>
            <a:pPr lvl="1"/>
            <a:r>
              <a:rPr lang="en-US" dirty="0" smtClean="0"/>
              <a:t>Currency or foreign exchange rate risk</a:t>
            </a:r>
          </a:p>
          <a:p>
            <a:pPr lvl="1"/>
            <a:r>
              <a:rPr lang="en-US" dirty="0" smtClean="0"/>
              <a:t>Interest rate risk</a:t>
            </a:r>
          </a:p>
          <a:p>
            <a:pPr lvl="1"/>
            <a:r>
              <a:rPr lang="en-US" dirty="0" smtClean="0"/>
              <a:t>Input price risk</a:t>
            </a:r>
          </a:p>
          <a:p>
            <a:pPr lvl="1"/>
            <a:r>
              <a:rPr lang="en-US" dirty="0" smtClean="0"/>
              <a:t>Output price risk</a:t>
            </a:r>
          </a:p>
          <a:p>
            <a:pPr lvl="1"/>
            <a:r>
              <a:rPr lang="en-US" dirty="0" smtClean="0"/>
              <a:t>Credit (counterparty) risk</a:t>
            </a:r>
          </a:p>
          <a:p>
            <a:pPr lvl="1"/>
            <a:endParaRPr lang="en-US" dirty="0" smtClean="0"/>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Environmental Analysis – External</a:t>
            </a:r>
            <a:endParaRPr lang="en-US" dirty="0"/>
          </a:p>
        </p:txBody>
      </p:sp>
      <p:sp>
        <p:nvSpPr>
          <p:cNvPr id="4" name="Content Placeholder 3"/>
          <p:cNvSpPr>
            <a:spLocks noGrp="1"/>
          </p:cNvSpPr>
          <p:nvPr>
            <p:ph idx="1"/>
          </p:nvPr>
        </p:nvSpPr>
        <p:spPr/>
        <p:txBody>
          <a:bodyPr/>
          <a:lstStyle/>
          <a:p>
            <a:r>
              <a:rPr lang="en-US" dirty="0" smtClean="0"/>
              <a:t>Threats and opportunities external to the organization fall into the strategic risk category.</a:t>
            </a:r>
          </a:p>
          <a:p>
            <a:pPr lvl="1"/>
            <a:endParaRPr lang="en-US" dirty="0" smtClean="0"/>
          </a:p>
          <a:p>
            <a:pPr lvl="1"/>
            <a:r>
              <a:rPr lang="en-US" dirty="0" smtClean="0"/>
              <a:t>Strategic risks stemming from macroeconomic and other primarily external influences and trends</a:t>
            </a:r>
          </a:p>
          <a:p>
            <a:pPr lvl="1"/>
            <a:r>
              <a:rPr lang="en-US" dirty="0" smtClean="0"/>
              <a:t>Strategic risks usually being the responsibility at the highest levels of the organization</a:t>
            </a:r>
          </a:p>
          <a:p>
            <a:pPr lvl="1"/>
            <a:endParaRPr lang="en-US" dirty="0" smtClean="0"/>
          </a:p>
          <a:p>
            <a:r>
              <a:rPr lang="en-US" dirty="0" smtClean="0"/>
              <a:t>Case</a:t>
            </a:r>
          </a:p>
          <a:p>
            <a:pPr lvl="1"/>
            <a:r>
              <a:rPr lang="en-US" dirty="0" smtClean="0"/>
              <a:t>What seems to be purely an operational risk issue can escalate into a disastrous reputational problem</a:t>
            </a:r>
          </a:p>
          <a:p>
            <a:pPr lvl="2"/>
            <a:r>
              <a:rPr lang="en-US" dirty="0" smtClean="0"/>
              <a:t>The Royal Dutch/Shell case in Insight 15.5</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 Quantification</a:t>
            </a:r>
            <a:endParaRPr lang="en-US" dirty="0"/>
          </a:p>
        </p:txBody>
      </p:sp>
      <p:sp>
        <p:nvSpPr>
          <p:cNvPr id="4" name="Content Placeholder 3"/>
          <p:cNvSpPr>
            <a:spLocks noGrp="1"/>
          </p:cNvSpPr>
          <p:nvPr>
            <p:ph idx="1"/>
          </p:nvPr>
        </p:nvSpPr>
        <p:spPr/>
        <p:txBody>
          <a:bodyPr/>
          <a:lstStyle/>
          <a:p>
            <a:r>
              <a:rPr lang="en-US" dirty="0" smtClean="0"/>
              <a:t>Quantitative risks</a:t>
            </a:r>
          </a:p>
          <a:p>
            <a:pPr lvl="1"/>
            <a:r>
              <a:rPr lang="en-US" dirty="0" smtClean="0"/>
              <a:t>Net present value (NPV) and internal rate of return (IRR) analyses</a:t>
            </a:r>
          </a:p>
          <a:p>
            <a:pPr lvl="1"/>
            <a:r>
              <a:rPr lang="en-US" dirty="0" smtClean="0"/>
              <a:t>The capital asset pricing model (CAPM)</a:t>
            </a:r>
          </a:p>
          <a:p>
            <a:pPr lvl="1"/>
            <a:r>
              <a:rPr lang="en-US" dirty="0" smtClean="0"/>
              <a:t>Value at risk (</a:t>
            </a:r>
            <a:r>
              <a:rPr lang="en-US" dirty="0" err="1" smtClean="0"/>
              <a:t>VaR</a:t>
            </a:r>
            <a:r>
              <a:rPr lang="en-US" dirty="0" smtClean="0"/>
              <a:t>)</a:t>
            </a:r>
          </a:p>
          <a:p>
            <a:pPr lvl="1"/>
            <a:endParaRPr lang="en-US" dirty="0" smtClean="0"/>
          </a:p>
          <a:p>
            <a:r>
              <a:rPr lang="en-US" dirty="0" smtClean="0"/>
              <a:t>Qualitative risks</a:t>
            </a:r>
          </a:p>
          <a:p>
            <a:pPr lvl="1"/>
            <a:r>
              <a:rPr lang="en-US" dirty="0" smtClean="0"/>
              <a:t>Scenario planning</a:t>
            </a:r>
          </a:p>
          <a:p>
            <a:pPr lvl="1"/>
            <a:r>
              <a:rPr lang="en-US" dirty="0" smtClean="0"/>
              <a:t>Brainstorming</a:t>
            </a:r>
          </a:p>
          <a:p>
            <a:pPr lvl="1"/>
            <a:r>
              <a:rPr lang="en-US" dirty="0" smtClean="0"/>
              <a:t>Decision tree analysis</a:t>
            </a:r>
          </a:p>
          <a:p>
            <a:pPr lvl="1"/>
            <a:r>
              <a:rPr lang="en-US" dirty="0" smtClean="0"/>
              <a:t>Classification And Regression Trees (CART)</a:t>
            </a:r>
          </a:p>
          <a:p>
            <a:pPr lvl="1"/>
            <a:r>
              <a:rPr lang="en-US" dirty="0" smtClean="0"/>
              <a:t>Hazard and Operability (HAZOP) method</a:t>
            </a:r>
          </a:p>
          <a:p>
            <a:pPr lvl="1"/>
            <a:r>
              <a:rPr lang="en-US" dirty="0" smtClean="0"/>
              <a:t>Program and Evaluation Review Technique (PERT)</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18</a:t>
            </a:fld>
            <a:endParaRPr lang="en-US"/>
          </a:p>
        </p:txBody>
      </p:sp>
      <p:sp>
        <p:nvSpPr>
          <p:cNvPr id="5" name="AutoShape 4"/>
          <p:cNvSpPr>
            <a:spLocks noChangeArrowheads="1"/>
          </p:cNvSpPr>
          <p:nvPr/>
        </p:nvSpPr>
        <p:spPr bwMode="auto">
          <a:xfrm>
            <a:off x="6172200" y="4567237"/>
            <a:ext cx="2133600" cy="766763"/>
          </a:xfrm>
          <a:prstGeom prst="wedgeEllipseCallout">
            <a:avLst>
              <a:gd name="adj1" fmla="val -57366"/>
              <a:gd name="adj2" fmla="val 59731"/>
            </a:avLst>
          </a:prstGeom>
          <a:solidFill>
            <a:schemeClr val="accent6">
              <a:lumMod val="20000"/>
              <a:lumOff val="80000"/>
            </a:schemeClr>
          </a:solidFill>
          <a:ln w="28575" algn="ctr">
            <a:solidFill>
              <a:srgbClr val="FF3300"/>
            </a:solidFill>
            <a:miter lim="800000"/>
            <a:headEnd/>
            <a:tailEnd/>
          </a:ln>
          <a:effectLst/>
        </p:spPr>
        <p:txBody>
          <a:bodyPr anchor="ctr"/>
          <a:lstStyle/>
          <a:p>
            <a:pPr algn="ctr"/>
            <a:r>
              <a:rPr lang="en-US" sz="1800" b="1">
                <a:solidFill>
                  <a:srgbClr val="FF3300"/>
                </a:solidFill>
              </a:rPr>
              <a:t>Figure 12.4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Decision Tree Analysis </a:t>
            </a:r>
            <a:r>
              <a:rPr lang="en-US" sz="2000" dirty="0" smtClean="0"/>
              <a:t>(Figure 12.4)</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19</a:t>
            </a:fld>
            <a:endParaRPr lang="en-US"/>
          </a:p>
        </p:txBody>
      </p:sp>
      <p:pic>
        <p:nvPicPr>
          <p:cNvPr id="5" name="Picture 5"/>
          <p:cNvPicPr>
            <a:picLocks noChangeAspect="1" noChangeArrowheads="1"/>
          </p:cNvPicPr>
          <p:nvPr/>
        </p:nvPicPr>
        <p:blipFill>
          <a:blip r:embed="rId2" cstate="print"/>
          <a:srcRect/>
          <a:stretch>
            <a:fillRect/>
          </a:stretch>
        </p:blipFill>
        <p:spPr bwMode="auto">
          <a:xfrm>
            <a:off x="685800" y="1371600"/>
            <a:ext cx="7470148" cy="4281488"/>
          </a:xfrm>
          <a:prstGeom prst="rect">
            <a:avLst/>
          </a:prstGeom>
          <a:noFill/>
          <a:ln w="9525">
            <a:noFill/>
            <a:miter lim="800000"/>
            <a:headEnd/>
            <a:tailEnd/>
          </a:ln>
          <a:effectLst/>
        </p:spPr>
      </p:pic>
      <p:sp>
        <p:nvSpPr>
          <p:cNvPr id="6" name="TextBox 5"/>
          <p:cNvSpPr txBox="1"/>
          <p:nvPr/>
        </p:nvSpPr>
        <p:spPr>
          <a:xfrm>
            <a:off x="3423591" y="5864423"/>
            <a:ext cx="4958409"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The euro amounts are not based on any specific calculation.</a:t>
            </a:r>
            <a:endParaRPr lang="en-US" sz="1400" dirty="0">
              <a:solidFill>
                <a:schemeClr val="bg1"/>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300" i="1" dirty="0" smtClean="0"/>
              <a:t>Risk Management and Insurance: Perspectives in a Global Economy</a:t>
            </a:r>
            <a:r>
              <a:rPr lang="en-US" sz="1300" dirty="0" smtClean="0"/>
              <a:t/>
            </a:r>
            <a:br>
              <a:rPr lang="en-US" sz="1300" dirty="0" smtClean="0"/>
            </a:br>
            <a:r>
              <a:rPr lang="en-US" dirty="0" smtClean="0"/>
              <a:t> 12. Enterprise Risk Management</a:t>
            </a:r>
            <a:endParaRPr lang="en-US" dirty="0"/>
          </a:p>
        </p:txBody>
      </p:sp>
      <p:sp>
        <p:nvSpPr>
          <p:cNvPr id="3" name="Subtitle 2"/>
          <p:cNvSpPr>
            <a:spLocks noGrp="1"/>
          </p:cNvSpPr>
          <p:nvPr>
            <p:ph type="subTitle" idx="1"/>
          </p:nvPr>
        </p:nvSpPr>
        <p:spPr/>
        <p:txBody>
          <a:bodyPr/>
          <a:lstStyle/>
          <a:p>
            <a:r>
              <a:rPr lang="en-US" dirty="0" smtClean="0"/>
              <a:t>Click Here to Add Professor and Course Information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 Mapping</a:t>
            </a:r>
            <a:endParaRPr lang="en-US" dirty="0"/>
          </a:p>
        </p:txBody>
      </p:sp>
      <p:sp>
        <p:nvSpPr>
          <p:cNvPr id="4" name="Content Placeholder 3"/>
          <p:cNvSpPr>
            <a:spLocks noGrp="1"/>
          </p:cNvSpPr>
          <p:nvPr>
            <p:ph idx="1"/>
          </p:nvPr>
        </p:nvSpPr>
        <p:spPr/>
        <p:txBody>
          <a:bodyPr/>
          <a:lstStyle/>
          <a:p>
            <a:r>
              <a:rPr lang="en-US" dirty="0" smtClean="0"/>
              <a:t>Upon completion of the analysis process, the firm should be able to quantify all risks identified objectively or subjectively and then ranks the risks in the order of priority</a:t>
            </a:r>
          </a:p>
          <a:p>
            <a:pPr lvl="1"/>
            <a:endParaRPr lang="en-US" dirty="0" smtClean="0"/>
          </a:p>
          <a:p>
            <a:r>
              <a:rPr lang="en-US" dirty="0" smtClean="0"/>
              <a:t>Two approaches</a:t>
            </a:r>
          </a:p>
          <a:p>
            <a:pPr lvl="1"/>
            <a:r>
              <a:rPr lang="en-US" dirty="0" smtClean="0"/>
              <a:t>The IRM-AIRMIC-ALARM approach (Table 12.2)</a:t>
            </a:r>
          </a:p>
          <a:p>
            <a:pPr lvl="1"/>
            <a:r>
              <a:rPr lang="en-US" dirty="0" smtClean="0"/>
              <a:t>Risk mapping (Figure 12.5)</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IRM-AIRMIC-ALARM approach </a:t>
            </a:r>
            <a:r>
              <a:rPr lang="en-US" sz="2000" dirty="0" smtClean="0"/>
              <a:t>(Table 12.2)</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21</a:t>
            </a:fld>
            <a:endParaRPr lang="en-US"/>
          </a:p>
        </p:txBody>
      </p:sp>
      <p:pic>
        <p:nvPicPr>
          <p:cNvPr id="6" name="Picture 4"/>
          <p:cNvPicPr>
            <a:picLocks noChangeAspect="1" noChangeArrowheads="1"/>
          </p:cNvPicPr>
          <p:nvPr/>
        </p:nvPicPr>
        <p:blipFill>
          <a:blip r:embed="rId2" cstate="print"/>
          <a:srcRect/>
          <a:stretch>
            <a:fillRect/>
          </a:stretch>
        </p:blipFill>
        <p:spPr bwMode="auto">
          <a:xfrm>
            <a:off x="1143000" y="1524000"/>
            <a:ext cx="6762750" cy="1957306"/>
          </a:xfrm>
          <a:prstGeom prst="rect">
            <a:avLst/>
          </a:prstGeom>
          <a:noFill/>
          <a:ln w="9525">
            <a:noFill/>
            <a:miter lim="800000"/>
            <a:headEnd/>
            <a:tailEnd/>
          </a:ln>
          <a:effectLst/>
        </p:spPr>
      </p:pic>
      <p:sp>
        <p:nvSpPr>
          <p:cNvPr id="7" name="TextBox 6"/>
          <p:cNvSpPr txBox="1"/>
          <p:nvPr/>
        </p:nvSpPr>
        <p:spPr>
          <a:xfrm>
            <a:off x="1793107" y="3733800"/>
            <a:ext cx="6284093" cy="307777"/>
          </a:xfrm>
          <a:prstGeom prst="rect">
            <a:avLst/>
          </a:prstGeom>
          <a:noFill/>
        </p:spPr>
        <p:txBody>
          <a:bodyPr wrap="none" rtlCol="0">
            <a:spAutoFit/>
          </a:bodyPr>
          <a:lstStyle/>
          <a:p>
            <a:r>
              <a:rPr lang="en-US" sz="1400" dirty="0" smtClean="0">
                <a:solidFill>
                  <a:schemeClr val="bg1"/>
                </a:solidFill>
                <a:latin typeface="Arial" pitchFamily="34" charset="0"/>
                <a:cs typeface="Arial" pitchFamily="34" charset="0"/>
              </a:rPr>
              <a:t>The ERM committee is expected to enter types of risks in each cell (window).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Risk Mapping </a:t>
            </a:r>
            <a:r>
              <a:rPr lang="en-US" sz="2000" dirty="0" smtClean="0"/>
              <a:t>(Figure 12.5)</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22</a:t>
            </a:fld>
            <a:endParaRPr lang="en-US"/>
          </a:p>
        </p:txBody>
      </p:sp>
      <p:pic>
        <p:nvPicPr>
          <p:cNvPr id="4" name="Picture 7"/>
          <p:cNvPicPr>
            <a:picLocks noChangeAspect="1" noChangeArrowheads="1"/>
          </p:cNvPicPr>
          <p:nvPr/>
        </p:nvPicPr>
        <p:blipFill>
          <a:blip r:embed="rId2" cstate="print"/>
          <a:srcRect/>
          <a:stretch>
            <a:fillRect/>
          </a:stretch>
        </p:blipFill>
        <p:spPr bwMode="auto">
          <a:xfrm>
            <a:off x="1295400" y="1371600"/>
            <a:ext cx="6386762" cy="40227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Risk Mapping </a:t>
            </a:r>
            <a:r>
              <a:rPr lang="en-US" sz="2000" dirty="0" smtClean="0"/>
              <a:t>(new)</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23</a:t>
            </a:fld>
            <a:endParaRPr lang="en-US"/>
          </a:p>
        </p:txBody>
      </p:sp>
      <p:pic>
        <p:nvPicPr>
          <p:cNvPr id="4" name="Picture 8" descr="m103_02"/>
          <p:cNvPicPr>
            <a:picLocks noChangeAspect="1" noChangeArrowheads="1"/>
          </p:cNvPicPr>
          <p:nvPr/>
        </p:nvPicPr>
        <p:blipFill>
          <a:blip r:embed="rId2" cstate="print"/>
          <a:srcRect/>
          <a:stretch>
            <a:fillRect/>
          </a:stretch>
        </p:blipFill>
        <p:spPr bwMode="auto">
          <a:xfrm>
            <a:off x="914401" y="1447800"/>
            <a:ext cx="6781800" cy="3842555"/>
          </a:xfrm>
          <a:prstGeom prst="rect">
            <a:avLst/>
          </a:prstGeom>
          <a:noFill/>
        </p:spPr>
      </p:pic>
      <p:sp>
        <p:nvSpPr>
          <p:cNvPr id="6" name="TextBox 5"/>
          <p:cNvSpPr txBox="1"/>
          <p:nvPr/>
        </p:nvSpPr>
        <p:spPr>
          <a:xfrm>
            <a:off x="914400" y="5410200"/>
            <a:ext cx="5436104" cy="246221"/>
          </a:xfrm>
          <a:prstGeom prst="rect">
            <a:avLst/>
          </a:prstGeom>
          <a:noFill/>
        </p:spPr>
        <p:txBody>
          <a:bodyPr wrap="none" rtlCol="0">
            <a:spAutoFit/>
          </a:bodyPr>
          <a:lstStyle/>
          <a:p>
            <a:r>
              <a:rPr lang="en-US" sz="1000" dirty="0" smtClean="0">
                <a:solidFill>
                  <a:schemeClr val="bg1"/>
                </a:solidFill>
                <a:latin typeface="Arial" pitchFamily="34" charset="0"/>
                <a:cs typeface="Arial" pitchFamily="34" charset="0"/>
              </a:rPr>
              <a:t>Source: http://www.mapfre.com/fundacion/html/revistas/gerencia/n098/img/fotos/m103_02.gif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 Response</a:t>
            </a:r>
            <a:endParaRPr lang="en-US" dirty="0"/>
          </a:p>
        </p:txBody>
      </p:sp>
      <p:sp>
        <p:nvSpPr>
          <p:cNvPr id="4" name="Content Placeholder 3"/>
          <p:cNvSpPr>
            <a:spLocks noGrp="1"/>
          </p:cNvSpPr>
          <p:nvPr>
            <p:ph idx="1"/>
          </p:nvPr>
        </p:nvSpPr>
        <p:spPr/>
        <p:txBody>
          <a:bodyPr/>
          <a:lstStyle/>
          <a:p>
            <a:r>
              <a:rPr lang="en-US" dirty="0" smtClean="0"/>
              <a:t>Risk control techniques</a:t>
            </a:r>
          </a:p>
          <a:p>
            <a:pPr lvl="1"/>
            <a:r>
              <a:rPr lang="en-US" dirty="0" smtClean="0"/>
              <a:t>Avoidance</a:t>
            </a:r>
          </a:p>
          <a:p>
            <a:pPr lvl="1"/>
            <a:r>
              <a:rPr lang="en-US" dirty="0" smtClean="0"/>
              <a:t>Loss prevention</a:t>
            </a:r>
          </a:p>
          <a:p>
            <a:pPr lvl="1"/>
            <a:r>
              <a:rPr lang="en-US" dirty="0" smtClean="0"/>
              <a:t>Loss reduction</a:t>
            </a:r>
          </a:p>
          <a:p>
            <a:pPr lvl="1"/>
            <a:endParaRPr lang="en-US" dirty="0" smtClean="0"/>
          </a:p>
          <a:p>
            <a:r>
              <a:rPr lang="en-US" dirty="0" smtClean="0"/>
              <a:t>Risk-related management standards</a:t>
            </a:r>
          </a:p>
          <a:p>
            <a:pPr lvl="1"/>
            <a:r>
              <a:rPr lang="en-US" dirty="0" smtClean="0"/>
              <a:t>International Organization for Standardization</a:t>
            </a:r>
          </a:p>
          <a:p>
            <a:pPr lvl="2"/>
            <a:r>
              <a:rPr lang="en-US" dirty="0" smtClean="0"/>
              <a:t>ISO 9000 series</a:t>
            </a:r>
          </a:p>
          <a:p>
            <a:pPr lvl="2"/>
            <a:r>
              <a:rPr lang="en-US" dirty="0" smtClean="0"/>
              <a:t>ISO 14000 series</a:t>
            </a:r>
          </a:p>
          <a:p>
            <a:pPr lvl="1"/>
            <a:r>
              <a:rPr lang="en-US" dirty="0" smtClean="0"/>
              <a:t>Agenda 21</a:t>
            </a:r>
          </a:p>
          <a:p>
            <a:pPr lvl="2"/>
            <a:r>
              <a:rPr lang="en-US" dirty="0" smtClean="0"/>
              <a:t>Table 12.3</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24</a:t>
            </a:fld>
            <a:endParaRPr lang="en-US"/>
          </a:p>
        </p:txBody>
      </p:sp>
      <p:pic>
        <p:nvPicPr>
          <p:cNvPr id="5" name="Picture 3">
            <a:hlinkClick r:id="rId2"/>
          </p:cNvPr>
          <p:cNvPicPr>
            <a:picLocks noChangeAspect="1" noChangeArrowheads="1"/>
          </p:cNvPicPr>
          <p:nvPr/>
        </p:nvPicPr>
        <p:blipFill>
          <a:blip r:embed="rId3" cstate="print"/>
          <a:srcRect/>
          <a:stretch>
            <a:fillRect/>
          </a:stretch>
        </p:blipFill>
        <p:spPr bwMode="auto">
          <a:xfrm>
            <a:off x="0" y="3886200"/>
            <a:ext cx="565785" cy="114300"/>
          </a:xfrm>
          <a:prstGeom prst="rect">
            <a:avLst/>
          </a:prstGeom>
          <a:noFill/>
          <a:ln w="9525">
            <a:solidFill>
              <a:schemeClr val="bg1">
                <a:lumMod val="85000"/>
              </a:schemeClr>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Risk Control and Financing </a:t>
            </a:r>
            <a:r>
              <a:rPr lang="en-US" sz="2000" dirty="0" smtClean="0"/>
              <a:t>(Figure 12.7)</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25</a:t>
            </a:fld>
            <a:endParaRPr lang="en-US"/>
          </a:p>
        </p:txBody>
      </p:sp>
      <p:pic>
        <p:nvPicPr>
          <p:cNvPr id="6" name="Picture 5"/>
          <p:cNvPicPr>
            <a:picLocks noChangeAspect="1" noChangeArrowheads="1"/>
          </p:cNvPicPr>
          <p:nvPr/>
        </p:nvPicPr>
        <p:blipFill>
          <a:blip r:embed="rId2" cstate="print"/>
          <a:srcRect/>
          <a:stretch>
            <a:fillRect/>
          </a:stretch>
        </p:blipFill>
        <p:spPr bwMode="auto">
          <a:xfrm>
            <a:off x="1066800" y="1371600"/>
            <a:ext cx="7199661" cy="416401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Yearly Comparison of Development </a:t>
            </a:r>
            <a:r>
              <a:rPr lang="en-US" sz="2000" dirty="0" smtClean="0"/>
              <a:t>(Figure 12.6)</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26</a:t>
            </a:fld>
            <a:endParaRPr lang="en-US"/>
          </a:p>
        </p:txBody>
      </p:sp>
      <p:grpSp>
        <p:nvGrpSpPr>
          <p:cNvPr id="52" name="Group 51"/>
          <p:cNvGrpSpPr/>
          <p:nvPr/>
        </p:nvGrpSpPr>
        <p:grpSpPr>
          <a:xfrm>
            <a:off x="533400" y="1295400"/>
            <a:ext cx="7848600" cy="5181600"/>
            <a:chOff x="533400" y="1447800"/>
            <a:chExt cx="7848600" cy="5181600"/>
          </a:xfrm>
        </p:grpSpPr>
        <p:sp>
          <p:nvSpPr>
            <p:cNvPr id="4" name="Rectangle 3"/>
            <p:cNvSpPr/>
            <p:nvPr/>
          </p:nvSpPr>
          <p:spPr>
            <a:xfrm>
              <a:off x="533400" y="1447800"/>
              <a:ext cx="7848600" cy="5181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400" b="1" dirty="0" smtClean="0"/>
            </a:p>
          </p:txBody>
        </p:sp>
        <p:grpSp>
          <p:nvGrpSpPr>
            <p:cNvPr id="6" name="Group 7"/>
            <p:cNvGrpSpPr>
              <a:grpSpLocks/>
            </p:cNvGrpSpPr>
            <p:nvPr/>
          </p:nvGrpSpPr>
          <p:grpSpPr bwMode="auto">
            <a:xfrm>
              <a:off x="990600" y="1676400"/>
              <a:ext cx="6959600" cy="4451350"/>
              <a:chOff x="335" y="885"/>
              <a:chExt cx="4913" cy="3119"/>
            </a:xfrm>
          </p:grpSpPr>
          <p:sp>
            <p:nvSpPr>
              <p:cNvPr id="7" name="AutoShape 8"/>
              <p:cNvSpPr>
                <a:spLocks noChangeArrowheads="1"/>
              </p:cNvSpPr>
              <p:nvPr/>
            </p:nvSpPr>
            <p:spPr bwMode="auto">
              <a:xfrm>
                <a:off x="1255" y="1191"/>
                <a:ext cx="2925" cy="2198"/>
              </a:xfrm>
              <a:prstGeom prst="pentagon">
                <a:avLst/>
              </a:prstGeom>
              <a:noFill/>
              <a:ln w="9525" algn="ctr">
                <a:solidFill>
                  <a:srgbClr val="000000"/>
                </a:solidFill>
                <a:prstDash val="sysDot"/>
                <a:miter lim="800000"/>
                <a:headEnd/>
                <a:tailEnd/>
              </a:ln>
              <a:effectLst/>
            </p:spPr>
            <p:txBody>
              <a:bodyPr anchor="ctr">
                <a:spAutoFit/>
              </a:bodyPr>
              <a:lstStyle/>
              <a:p>
                <a:endParaRPr lang="en-US"/>
              </a:p>
            </p:txBody>
          </p:sp>
          <p:sp>
            <p:nvSpPr>
              <p:cNvPr id="8" name="AutoShape 9"/>
              <p:cNvSpPr>
                <a:spLocks noChangeArrowheads="1"/>
              </p:cNvSpPr>
              <p:nvPr/>
            </p:nvSpPr>
            <p:spPr bwMode="auto">
              <a:xfrm>
                <a:off x="1521" y="1428"/>
                <a:ext cx="2408" cy="1770"/>
              </a:xfrm>
              <a:prstGeom prst="pentagon">
                <a:avLst/>
              </a:prstGeom>
              <a:noFill/>
              <a:ln w="9525" algn="ctr">
                <a:solidFill>
                  <a:srgbClr val="000000"/>
                </a:solidFill>
                <a:prstDash val="sysDot"/>
                <a:miter lim="800000"/>
                <a:headEnd/>
                <a:tailEnd/>
              </a:ln>
              <a:effectLst/>
            </p:spPr>
            <p:txBody>
              <a:bodyPr anchor="ctr">
                <a:spAutoFit/>
              </a:bodyPr>
              <a:lstStyle/>
              <a:p>
                <a:endParaRPr lang="en-US"/>
              </a:p>
            </p:txBody>
          </p:sp>
          <p:sp>
            <p:nvSpPr>
              <p:cNvPr id="9" name="AutoShape 10"/>
              <p:cNvSpPr>
                <a:spLocks noChangeArrowheads="1"/>
              </p:cNvSpPr>
              <p:nvPr/>
            </p:nvSpPr>
            <p:spPr bwMode="auto">
              <a:xfrm>
                <a:off x="1792" y="1652"/>
                <a:ext cx="1869" cy="1350"/>
              </a:xfrm>
              <a:prstGeom prst="pentagon">
                <a:avLst/>
              </a:prstGeom>
              <a:noFill/>
              <a:ln w="9525" algn="ctr">
                <a:solidFill>
                  <a:srgbClr val="000000"/>
                </a:solidFill>
                <a:prstDash val="sysDot"/>
                <a:miter lim="800000"/>
                <a:headEnd/>
                <a:tailEnd/>
              </a:ln>
              <a:effectLst/>
            </p:spPr>
            <p:txBody>
              <a:bodyPr anchor="ctr">
                <a:spAutoFit/>
              </a:bodyPr>
              <a:lstStyle/>
              <a:p>
                <a:endParaRPr lang="en-US"/>
              </a:p>
            </p:txBody>
          </p:sp>
          <p:sp>
            <p:nvSpPr>
              <p:cNvPr id="10" name="AutoShape 11"/>
              <p:cNvSpPr>
                <a:spLocks noChangeArrowheads="1"/>
              </p:cNvSpPr>
              <p:nvPr/>
            </p:nvSpPr>
            <p:spPr bwMode="auto">
              <a:xfrm>
                <a:off x="2065" y="1864"/>
                <a:ext cx="1322" cy="959"/>
              </a:xfrm>
              <a:prstGeom prst="pentagon">
                <a:avLst/>
              </a:prstGeom>
              <a:noFill/>
              <a:ln w="9525" algn="ctr">
                <a:solidFill>
                  <a:srgbClr val="000000"/>
                </a:solidFill>
                <a:prstDash val="sysDot"/>
                <a:miter lim="800000"/>
                <a:headEnd/>
                <a:tailEnd/>
              </a:ln>
              <a:effectLst/>
            </p:spPr>
            <p:txBody>
              <a:bodyPr anchor="ctr">
                <a:spAutoFit/>
              </a:bodyPr>
              <a:lstStyle/>
              <a:p>
                <a:endParaRPr lang="en-US"/>
              </a:p>
            </p:txBody>
          </p:sp>
          <p:sp>
            <p:nvSpPr>
              <p:cNvPr id="11" name="AutoShape 12"/>
              <p:cNvSpPr>
                <a:spLocks noChangeArrowheads="1"/>
              </p:cNvSpPr>
              <p:nvPr/>
            </p:nvSpPr>
            <p:spPr bwMode="auto">
              <a:xfrm>
                <a:off x="2336" y="2072"/>
                <a:ext cx="782" cy="590"/>
              </a:xfrm>
              <a:prstGeom prst="pentagon">
                <a:avLst/>
              </a:prstGeom>
              <a:noFill/>
              <a:ln w="9525" algn="ctr">
                <a:solidFill>
                  <a:srgbClr val="000000"/>
                </a:solidFill>
                <a:prstDash val="sysDot"/>
                <a:miter lim="800000"/>
                <a:headEnd/>
                <a:tailEnd/>
              </a:ln>
              <a:effectLst/>
            </p:spPr>
            <p:txBody>
              <a:bodyPr anchor="ctr">
                <a:spAutoFit/>
              </a:bodyPr>
              <a:lstStyle/>
              <a:p>
                <a:endParaRPr lang="en-US"/>
              </a:p>
            </p:txBody>
          </p:sp>
          <p:sp>
            <p:nvSpPr>
              <p:cNvPr id="12" name="Line 13"/>
              <p:cNvSpPr>
                <a:spLocks noChangeShapeType="1"/>
              </p:cNvSpPr>
              <p:nvPr/>
            </p:nvSpPr>
            <p:spPr bwMode="auto">
              <a:xfrm>
                <a:off x="1255" y="2036"/>
                <a:ext cx="1472" cy="355"/>
              </a:xfrm>
              <a:prstGeom prst="line">
                <a:avLst/>
              </a:prstGeom>
              <a:noFill/>
              <a:ln w="9525">
                <a:solidFill>
                  <a:srgbClr val="000000"/>
                </a:solidFill>
                <a:prstDash val="sysDot"/>
                <a:round/>
                <a:headEnd/>
                <a:tailEnd/>
              </a:ln>
              <a:effectLst/>
            </p:spPr>
            <p:txBody>
              <a:bodyPr>
                <a:spAutoFit/>
              </a:bodyPr>
              <a:lstStyle/>
              <a:p>
                <a:endParaRPr lang="en-US"/>
              </a:p>
            </p:txBody>
          </p:sp>
          <p:sp>
            <p:nvSpPr>
              <p:cNvPr id="13" name="Line 14"/>
              <p:cNvSpPr>
                <a:spLocks noChangeShapeType="1"/>
              </p:cNvSpPr>
              <p:nvPr/>
            </p:nvSpPr>
            <p:spPr bwMode="auto">
              <a:xfrm flipV="1">
                <a:off x="1831" y="2391"/>
                <a:ext cx="896" cy="1003"/>
              </a:xfrm>
              <a:prstGeom prst="line">
                <a:avLst/>
              </a:prstGeom>
              <a:noFill/>
              <a:ln w="9525">
                <a:solidFill>
                  <a:srgbClr val="000000"/>
                </a:solidFill>
                <a:prstDash val="sysDot"/>
                <a:round/>
                <a:headEnd/>
                <a:tailEnd/>
              </a:ln>
              <a:effectLst/>
            </p:spPr>
            <p:txBody>
              <a:bodyPr>
                <a:spAutoFit/>
              </a:bodyPr>
              <a:lstStyle/>
              <a:p>
                <a:endParaRPr lang="en-US"/>
              </a:p>
            </p:txBody>
          </p:sp>
          <p:sp>
            <p:nvSpPr>
              <p:cNvPr id="14" name="Line 15"/>
              <p:cNvSpPr>
                <a:spLocks noChangeShapeType="1"/>
              </p:cNvSpPr>
              <p:nvPr/>
            </p:nvSpPr>
            <p:spPr bwMode="auto">
              <a:xfrm flipH="1" flipV="1">
                <a:off x="2724" y="2390"/>
                <a:ext cx="887" cy="997"/>
              </a:xfrm>
              <a:prstGeom prst="line">
                <a:avLst/>
              </a:prstGeom>
              <a:noFill/>
              <a:ln w="9525">
                <a:solidFill>
                  <a:srgbClr val="000000"/>
                </a:solidFill>
                <a:prstDash val="sysDot"/>
                <a:round/>
                <a:headEnd/>
                <a:tailEnd/>
              </a:ln>
              <a:effectLst/>
            </p:spPr>
            <p:txBody>
              <a:bodyPr>
                <a:spAutoFit/>
              </a:bodyPr>
              <a:lstStyle/>
              <a:p>
                <a:endParaRPr lang="en-US"/>
              </a:p>
            </p:txBody>
          </p:sp>
          <p:sp>
            <p:nvSpPr>
              <p:cNvPr id="15" name="Line 16"/>
              <p:cNvSpPr>
                <a:spLocks noChangeShapeType="1"/>
              </p:cNvSpPr>
              <p:nvPr/>
            </p:nvSpPr>
            <p:spPr bwMode="auto">
              <a:xfrm flipV="1">
                <a:off x="2718" y="2035"/>
                <a:ext cx="1462" cy="355"/>
              </a:xfrm>
              <a:prstGeom prst="line">
                <a:avLst/>
              </a:prstGeom>
              <a:noFill/>
              <a:ln w="9525">
                <a:solidFill>
                  <a:srgbClr val="000000"/>
                </a:solidFill>
                <a:prstDash val="sysDot"/>
                <a:round/>
                <a:headEnd/>
                <a:tailEnd/>
              </a:ln>
              <a:effectLst/>
            </p:spPr>
            <p:txBody>
              <a:bodyPr wrap="none">
                <a:spAutoFit/>
              </a:bodyPr>
              <a:lstStyle/>
              <a:p>
                <a:endParaRPr lang="en-US"/>
              </a:p>
            </p:txBody>
          </p:sp>
          <p:sp>
            <p:nvSpPr>
              <p:cNvPr id="16" name="Line 17"/>
              <p:cNvSpPr>
                <a:spLocks noChangeShapeType="1"/>
              </p:cNvSpPr>
              <p:nvPr/>
            </p:nvSpPr>
            <p:spPr bwMode="auto">
              <a:xfrm flipV="1">
                <a:off x="2725" y="1193"/>
                <a:ext cx="0" cy="1197"/>
              </a:xfrm>
              <a:prstGeom prst="line">
                <a:avLst/>
              </a:prstGeom>
              <a:noFill/>
              <a:ln w="9525">
                <a:solidFill>
                  <a:srgbClr val="000000"/>
                </a:solidFill>
                <a:prstDash val="sysDot"/>
                <a:round/>
                <a:headEnd/>
                <a:tailEnd/>
              </a:ln>
              <a:effectLst/>
            </p:spPr>
            <p:txBody>
              <a:bodyPr wrap="none">
                <a:spAutoFit/>
              </a:bodyPr>
              <a:lstStyle/>
              <a:p>
                <a:endParaRPr lang="en-US"/>
              </a:p>
            </p:txBody>
          </p:sp>
          <p:sp>
            <p:nvSpPr>
              <p:cNvPr id="17" name="Rectangle 18"/>
              <p:cNvSpPr>
                <a:spLocks noChangeArrowheads="1"/>
              </p:cNvSpPr>
              <p:nvPr/>
            </p:nvSpPr>
            <p:spPr bwMode="auto">
              <a:xfrm>
                <a:off x="2720" y="2199"/>
                <a:ext cx="228" cy="125"/>
              </a:xfrm>
              <a:prstGeom prst="rect">
                <a:avLst/>
              </a:prstGeom>
              <a:noFill/>
              <a:ln w="9525" algn="ctr">
                <a:noFill/>
                <a:miter lim="800000"/>
                <a:headEnd/>
                <a:tailEnd/>
              </a:ln>
              <a:effectLst/>
            </p:spPr>
            <p:txBody>
              <a:bodyPr wrap="none" anchor="ctr"/>
              <a:lstStyle/>
              <a:p>
                <a:pPr eaLnBrk="1" hangingPunct="1"/>
                <a:r>
                  <a:rPr lang="en-US" sz="1400"/>
                  <a:t>1</a:t>
                </a:r>
              </a:p>
            </p:txBody>
          </p:sp>
          <p:sp>
            <p:nvSpPr>
              <p:cNvPr id="18" name="Rectangle 19"/>
              <p:cNvSpPr>
                <a:spLocks noChangeArrowheads="1"/>
              </p:cNvSpPr>
              <p:nvPr/>
            </p:nvSpPr>
            <p:spPr bwMode="auto">
              <a:xfrm>
                <a:off x="2719" y="1934"/>
                <a:ext cx="228" cy="125"/>
              </a:xfrm>
              <a:prstGeom prst="rect">
                <a:avLst/>
              </a:prstGeom>
              <a:noFill/>
              <a:ln w="9525" algn="ctr">
                <a:noFill/>
                <a:miter lim="800000"/>
                <a:headEnd/>
                <a:tailEnd/>
              </a:ln>
              <a:effectLst/>
            </p:spPr>
            <p:txBody>
              <a:bodyPr wrap="none" anchor="ctr"/>
              <a:lstStyle/>
              <a:p>
                <a:pPr eaLnBrk="1" hangingPunct="1"/>
                <a:r>
                  <a:rPr lang="en-US" sz="1400"/>
                  <a:t>2</a:t>
                </a:r>
              </a:p>
            </p:txBody>
          </p:sp>
          <p:sp>
            <p:nvSpPr>
              <p:cNvPr id="19" name="Rectangle 20"/>
              <p:cNvSpPr>
                <a:spLocks noChangeArrowheads="1"/>
              </p:cNvSpPr>
              <p:nvPr/>
            </p:nvSpPr>
            <p:spPr bwMode="auto">
              <a:xfrm>
                <a:off x="2719" y="1712"/>
                <a:ext cx="228" cy="125"/>
              </a:xfrm>
              <a:prstGeom prst="rect">
                <a:avLst/>
              </a:prstGeom>
              <a:noFill/>
              <a:ln w="9525" algn="ctr">
                <a:noFill/>
                <a:miter lim="800000"/>
                <a:headEnd/>
                <a:tailEnd/>
              </a:ln>
              <a:effectLst/>
            </p:spPr>
            <p:txBody>
              <a:bodyPr wrap="none" anchor="ctr"/>
              <a:lstStyle/>
              <a:p>
                <a:pPr eaLnBrk="1" hangingPunct="1"/>
                <a:r>
                  <a:rPr lang="en-US" sz="1400"/>
                  <a:t>3</a:t>
                </a:r>
              </a:p>
            </p:txBody>
          </p:sp>
          <p:sp>
            <p:nvSpPr>
              <p:cNvPr id="20" name="Rectangle 21"/>
              <p:cNvSpPr>
                <a:spLocks noChangeArrowheads="1"/>
              </p:cNvSpPr>
              <p:nvPr/>
            </p:nvSpPr>
            <p:spPr bwMode="auto">
              <a:xfrm>
                <a:off x="2712" y="1498"/>
                <a:ext cx="228" cy="125"/>
              </a:xfrm>
              <a:prstGeom prst="rect">
                <a:avLst/>
              </a:prstGeom>
              <a:noFill/>
              <a:ln w="9525" algn="ctr">
                <a:noFill/>
                <a:miter lim="800000"/>
                <a:headEnd/>
                <a:tailEnd/>
              </a:ln>
              <a:effectLst/>
            </p:spPr>
            <p:txBody>
              <a:bodyPr wrap="none" anchor="ctr"/>
              <a:lstStyle/>
              <a:p>
                <a:pPr eaLnBrk="1" hangingPunct="1"/>
                <a:r>
                  <a:rPr lang="en-US" sz="1400"/>
                  <a:t>4</a:t>
                </a:r>
              </a:p>
            </p:txBody>
          </p:sp>
          <p:sp>
            <p:nvSpPr>
              <p:cNvPr id="21" name="Rectangle 22"/>
              <p:cNvSpPr>
                <a:spLocks noChangeArrowheads="1"/>
              </p:cNvSpPr>
              <p:nvPr/>
            </p:nvSpPr>
            <p:spPr bwMode="auto">
              <a:xfrm>
                <a:off x="2704" y="1255"/>
                <a:ext cx="228" cy="125"/>
              </a:xfrm>
              <a:prstGeom prst="rect">
                <a:avLst/>
              </a:prstGeom>
              <a:noFill/>
              <a:ln w="9525" algn="ctr">
                <a:noFill/>
                <a:miter lim="800000"/>
                <a:headEnd/>
                <a:tailEnd/>
              </a:ln>
              <a:effectLst/>
            </p:spPr>
            <p:txBody>
              <a:bodyPr wrap="none" anchor="ctr"/>
              <a:lstStyle/>
              <a:p>
                <a:pPr eaLnBrk="1" hangingPunct="1"/>
                <a:r>
                  <a:rPr lang="en-US" sz="1400"/>
                  <a:t>5</a:t>
                </a:r>
              </a:p>
            </p:txBody>
          </p:sp>
          <p:sp>
            <p:nvSpPr>
              <p:cNvPr id="22" name="Rectangle 23"/>
              <p:cNvSpPr>
                <a:spLocks noChangeArrowheads="1"/>
              </p:cNvSpPr>
              <p:nvPr/>
            </p:nvSpPr>
            <p:spPr bwMode="auto">
              <a:xfrm>
                <a:off x="4256" y="1926"/>
                <a:ext cx="992" cy="192"/>
              </a:xfrm>
              <a:prstGeom prst="rect">
                <a:avLst/>
              </a:prstGeom>
              <a:noFill/>
              <a:ln w="9525" algn="ctr">
                <a:noFill/>
                <a:miter lim="800000"/>
                <a:headEnd/>
                <a:tailEnd/>
              </a:ln>
              <a:effectLst/>
            </p:spPr>
            <p:txBody>
              <a:bodyPr wrap="none" anchor="ctr">
                <a:spAutoFit/>
              </a:bodyPr>
              <a:lstStyle/>
              <a:p>
                <a:pPr eaLnBrk="1" hangingPunct="1"/>
                <a:r>
                  <a:rPr lang="en-US" sz="1400"/>
                  <a:t>Risk Identification</a:t>
                </a:r>
              </a:p>
            </p:txBody>
          </p:sp>
          <p:sp>
            <p:nvSpPr>
              <p:cNvPr id="23" name="Rectangle 24"/>
              <p:cNvSpPr>
                <a:spLocks noChangeArrowheads="1"/>
              </p:cNvSpPr>
              <p:nvPr/>
            </p:nvSpPr>
            <p:spPr bwMode="auto">
              <a:xfrm>
                <a:off x="2299" y="885"/>
                <a:ext cx="892" cy="192"/>
              </a:xfrm>
              <a:prstGeom prst="rect">
                <a:avLst/>
              </a:prstGeom>
              <a:noFill/>
              <a:ln w="9525" algn="ctr">
                <a:noFill/>
                <a:miter lim="800000"/>
                <a:headEnd/>
                <a:tailEnd/>
              </a:ln>
              <a:effectLst/>
            </p:spPr>
            <p:txBody>
              <a:bodyPr wrap="none" anchor="ctr">
                <a:spAutoFit/>
              </a:bodyPr>
              <a:lstStyle/>
              <a:p>
                <a:pPr eaLnBrk="1" hangingPunct="1"/>
                <a:r>
                  <a:rPr lang="en-US" sz="1400"/>
                  <a:t>Communication</a:t>
                </a:r>
              </a:p>
            </p:txBody>
          </p:sp>
          <p:sp>
            <p:nvSpPr>
              <p:cNvPr id="24" name="Rectangle 25"/>
              <p:cNvSpPr>
                <a:spLocks noChangeArrowheads="1"/>
              </p:cNvSpPr>
              <p:nvPr/>
            </p:nvSpPr>
            <p:spPr bwMode="auto">
              <a:xfrm>
                <a:off x="3658" y="3418"/>
                <a:ext cx="782" cy="192"/>
              </a:xfrm>
              <a:prstGeom prst="rect">
                <a:avLst/>
              </a:prstGeom>
              <a:noFill/>
              <a:ln w="9525" algn="ctr">
                <a:noFill/>
                <a:miter lim="800000"/>
                <a:headEnd/>
                <a:tailEnd/>
              </a:ln>
              <a:effectLst/>
            </p:spPr>
            <p:txBody>
              <a:bodyPr wrap="none" anchor="ctr">
                <a:spAutoFit/>
              </a:bodyPr>
              <a:lstStyle/>
              <a:p>
                <a:pPr eaLnBrk="1" hangingPunct="1"/>
                <a:r>
                  <a:rPr lang="en-US" sz="1400"/>
                  <a:t>Risk Analysis</a:t>
                </a:r>
              </a:p>
            </p:txBody>
          </p:sp>
          <p:sp>
            <p:nvSpPr>
              <p:cNvPr id="25" name="Rectangle 26"/>
              <p:cNvSpPr>
                <a:spLocks noChangeArrowheads="1"/>
              </p:cNvSpPr>
              <p:nvPr/>
            </p:nvSpPr>
            <p:spPr bwMode="auto">
              <a:xfrm>
                <a:off x="335" y="1843"/>
                <a:ext cx="824" cy="326"/>
              </a:xfrm>
              <a:prstGeom prst="rect">
                <a:avLst/>
              </a:prstGeom>
              <a:noFill/>
              <a:ln w="9525" algn="ctr">
                <a:noFill/>
                <a:miter lim="800000"/>
                <a:headEnd/>
                <a:tailEnd/>
              </a:ln>
              <a:effectLst/>
            </p:spPr>
            <p:txBody>
              <a:bodyPr wrap="none" anchor="ctr">
                <a:spAutoFit/>
              </a:bodyPr>
              <a:lstStyle/>
              <a:p>
                <a:pPr algn="ctr" eaLnBrk="1" hangingPunct="1"/>
                <a:r>
                  <a:rPr lang="en-US" sz="1400"/>
                  <a:t>Policy</a:t>
                </a:r>
                <a:br>
                  <a:rPr lang="en-US" sz="1400"/>
                </a:br>
                <a:r>
                  <a:rPr lang="en-US" sz="1400"/>
                  <a:t>Administration</a:t>
                </a:r>
              </a:p>
            </p:txBody>
          </p:sp>
          <p:sp>
            <p:nvSpPr>
              <p:cNvPr id="26" name="Rectangle 27"/>
              <p:cNvSpPr>
                <a:spLocks noChangeArrowheads="1"/>
              </p:cNvSpPr>
              <p:nvPr/>
            </p:nvSpPr>
            <p:spPr bwMode="auto">
              <a:xfrm>
                <a:off x="865" y="3350"/>
                <a:ext cx="868" cy="192"/>
              </a:xfrm>
              <a:prstGeom prst="rect">
                <a:avLst/>
              </a:prstGeom>
              <a:noFill/>
              <a:ln w="9525" algn="ctr">
                <a:noFill/>
                <a:miter lim="800000"/>
                <a:headEnd/>
                <a:tailEnd/>
              </a:ln>
              <a:effectLst/>
            </p:spPr>
            <p:txBody>
              <a:bodyPr wrap="none" anchor="ctr">
                <a:spAutoFit/>
              </a:bodyPr>
              <a:lstStyle/>
              <a:p>
                <a:pPr eaLnBrk="1" hangingPunct="1"/>
                <a:r>
                  <a:rPr lang="en-US" sz="1400"/>
                  <a:t>Risk Response</a:t>
                </a:r>
              </a:p>
            </p:txBody>
          </p:sp>
          <p:sp>
            <p:nvSpPr>
              <p:cNvPr id="27" name="AutoShape 28"/>
              <p:cNvSpPr>
                <a:spLocks noChangeAspect="1" noChangeArrowheads="1"/>
              </p:cNvSpPr>
              <p:nvPr/>
            </p:nvSpPr>
            <p:spPr bwMode="auto">
              <a:xfrm>
                <a:off x="3744" y="2097"/>
                <a:ext cx="63" cy="58"/>
              </a:xfrm>
              <a:prstGeom prst="roundRect">
                <a:avLst>
                  <a:gd name="adj" fmla="val 16667"/>
                </a:avLst>
              </a:prstGeom>
              <a:solidFill>
                <a:srgbClr val="0000FF"/>
              </a:solidFill>
              <a:ln w="9525" algn="ctr">
                <a:solidFill>
                  <a:srgbClr val="000000"/>
                </a:solidFill>
                <a:round/>
                <a:headEnd/>
                <a:tailEnd/>
              </a:ln>
              <a:effectLst/>
            </p:spPr>
            <p:txBody>
              <a:bodyPr wrap="none" anchor="ctr">
                <a:spAutoFit/>
              </a:bodyPr>
              <a:lstStyle/>
              <a:p>
                <a:endParaRPr lang="en-US"/>
              </a:p>
            </p:txBody>
          </p:sp>
          <p:sp>
            <p:nvSpPr>
              <p:cNvPr id="28" name="AutoShape 29"/>
              <p:cNvSpPr>
                <a:spLocks noChangeAspect="1" noChangeArrowheads="1"/>
              </p:cNvSpPr>
              <p:nvPr/>
            </p:nvSpPr>
            <p:spPr bwMode="auto">
              <a:xfrm>
                <a:off x="3278" y="3014"/>
                <a:ext cx="63" cy="58"/>
              </a:xfrm>
              <a:prstGeom prst="roundRect">
                <a:avLst>
                  <a:gd name="adj" fmla="val 16667"/>
                </a:avLst>
              </a:prstGeom>
              <a:solidFill>
                <a:srgbClr val="0000FF"/>
              </a:solidFill>
              <a:ln w="9525" algn="ctr">
                <a:solidFill>
                  <a:srgbClr val="000000"/>
                </a:solidFill>
                <a:round/>
                <a:headEnd/>
                <a:tailEnd/>
              </a:ln>
              <a:effectLst/>
            </p:spPr>
            <p:txBody>
              <a:bodyPr wrap="none" anchor="ctr">
                <a:spAutoFit/>
              </a:bodyPr>
              <a:lstStyle/>
              <a:p>
                <a:endParaRPr lang="en-US"/>
              </a:p>
            </p:txBody>
          </p:sp>
          <p:sp>
            <p:nvSpPr>
              <p:cNvPr id="29" name="AutoShape 30"/>
              <p:cNvSpPr>
                <a:spLocks noChangeAspect="1" noChangeArrowheads="1"/>
              </p:cNvSpPr>
              <p:nvPr/>
            </p:nvSpPr>
            <p:spPr bwMode="auto">
              <a:xfrm>
                <a:off x="2216" y="2894"/>
                <a:ext cx="63" cy="58"/>
              </a:xfrm>
              <a:prstGeom prst="roundRect">
                <a:avLst>
                  <a:gd name="adj" fmla="val 16667"/>
                </a:avLst>
              </a:prstGeom>
              <a:solidFill>
                <a:srgbClr val="0000FF"/>
              </a:solidFill>
              <a:ln w="9525" algn="ctr">
                <a:solidFill>
                  <a:srgbClr val="000000"/>
                </a:solidFill>
                <a:round/>
                <a:headEnd/>
                <a:tailEnd/>
              </a:ln>
              <a:effectLst/>
            </p:spPr>
            <p:txBody>
              <a:bodyPr wrap="none" anchor="ctr">
                <a:spAutoFit/>
              </a:bodyPr>
              <a:lstStyle/>
              <a:p>
                <a:endParaRPr lang="en-US"/>
              </a:p>
            </p:txBody>
          </p:sp>
          <p:sp>
            <p:nvSpPr>
              <p:cNvPr id="30" name="AutoShape 31"/>
              <p:cNvSpPr>
                <a:spLocks noChangeAspect="1" noChangeArrowheads="1"/>
              </p:cNvSpPr>
              <p:nvPr/>
            </p:nvSpPr>
            <p:spPr bwMode="auto">
              <a:xfrm>
                <a:off x="1825" y="2148"/>
                <a:ext cx="63" cy="58"/>
              </a:xfrm>
              <a:prstGeom prst="roundRect">
                <a:avLst>
                  <a:gd name="adj" fmla="val 16667"/>
                </a:avLst>
              </a:prstGeom>
              <a:solidFill>
                <a:srgbClr val="0000FF"/>
              </a:solidFill>
              <a:ln w="9525" algn="ctr">
                <a:solidFill>
                  <a:srgbClr val="000000"/>
                </a:solidFill>
                <a:round/>
                <a:headEnd/>
                <a:tailEnd/>
              </a:ln>
              <a:effectLst/>
            </p:spPr>
            <p:txBody>
              <a:bodyPr wrap="none" anchor="ctr">
                <a:spAutoFit/>
              </a:bodyPr>
              <a:lstStyle/>
              <a:p>
                <a:endParaRPr lang="en-US"/>
              </a:p>
            </p:txBody>
          </p:sp>
          <p:sp>
            <p:nvSpPr>
              <p:cNvPr id="31" name="AutoShape 32"/>
              <p:cNvSpPr>
                <a:spLocks noChangeAspect="1" noChangeArrowheads="1"/>
              </p:cNvSpPr>
              <p:nvPr/>
            </p:nvSpPr>
            <p:spPr bwMode="auto">
              <a:xfrm>
                <a:off x="2696" y="1366"/>
                <a:ext cx="63" cy="58"/>
              </a:xfrm>
              <a:prstGeom prst="roundRect">
                <a:avLst>
                  <a:gd name="adj" fmla="val 16667"/>
                </a:avLst>
              </a:prstGeom>
              <a:solidFill>
                <a:srgbClr val="0000FF"/>
              </a:solidFill>
              <a:ln w="9525" algn="ctr">
                <a:solidFill>
                  <a:srgbClr val="000000"/>
                </a:solidFill>
                <a:round/>
                <a:headEnd/>
                <a:tailEnd/>
              </a:ln>
              <a:effectLst/>
            </p:spPr>
            <p:txBody>
              <a:bodyPr wrap="none" anchor="ctr">
                <a:spAutoFit/>
              </a:bodyPr>
              <a:lstStyle/>
              <a:p>
                <a:endParaRPr lang="en-US"/>
              </a:p>
            </p:txBody>
          </p:sp>
          <p:cxnSp>
            <p:nvCxnSpPr>
              <p:cNvPr id="32" name="AutoShape 33"/>
              <p:cNvCxnSpPr>
                <a:cxnSpLocks noChangeShapeType="1"/>
                <a:stCxn id="31" idx="3"/>
                <a:endCxn id="27" idx="0"/>
              </p:cNvCxnSpPr>
              <p:nvPr/>
            </p:nvCxnSpPr>
            <p:spPr bwMode="auto">
              <a:xfrm>
                <a:off x="2759" y="1395"/>
                <a:ext cx="1017" cy="702"/>
              </a:xfrm>
              <a:prstGeom prst="straightConnector1">
                <a:avLst/>
              </a:prstGeom>
              <a:noFill/>
              <a:ln w="28575">
                <a:solidFill>
                  <a:schemeClr val="accent2"/>
                </a:solidFill>
                <a:round/>
                <a:headEnd/>
                <a:tailEnd/>
              </a:ln>
              <a:effectLst/>
            </p:spPr>
          </p:cxnSp>
          <p:cxnSp>
            <p:nvCxnSpPr>
              <p:cNvPr id="33" name="AutoShape 34"/>
              <p:cNvCxnSpPr>
                <a:cxnSpLocks noChangeShapeType="1"/>
                <a:stCxn id="27" idx="2"/>
                <a:endCxn id="28" idx="0"/>
              </p:cNvCxnSpPr>
              <p:nvPr/>
            </p:nvCxnSpPr>
            <p:spPr bwMode="auto">
              <a:xfrm flipH="1">
                <a:off x="3310" y="2155"/>
                <a:ext cx="466" cy="859"/>
              </a:xfrm>
              <a:prstGeom prst="straightConnector1">
                <a:avLst/>
              </a:prstGeom>
              <a:noFill/>
              <a:ln w="28575">
                <a:solidFill>
                  <a:schemeClr val="accent2"/>
                </a:solidFill>
                <a:round/>
                <a:headEnd/>
                <a:tailEnd/>
              </a:ln>
              <a:effectLst/>
            </p:spPr>
          </p:cxnSp>
          <p:cxnSp>
            <p:nvCxnSpPr>
              <p:cNvPr id="34" name="AutoShape 35"/>
              <p:cNvCxnSpPr>
                <a:cxnSpLocks noChangeShapeType="1"/>
                <a:stCxn id="28" idx="1"/>
                <a:endCxn id="29" idx="3"/>
              </p:cNvCxnSpPr>
              <p:nvPr/>
            </p:nvCxnSpPr>
            <p:spPr bwMode="auto">
              <a:xfrm flipH="1" flipV="1">
                <a:off x="2279" y="2923"/>
                <a:ext cx="999" cy="120"/>
              </a:xfrm>
              <a:prstGeom prst="straightConnector1">
                <a:avLst/>
              </a:prstGeom>
              <a:noFill/>
              <a:ln w="28575">
                <a:solidFill>
                  <a:schemeClr val="accent2"/>
                </a:solidFill>
                <a:round/>
                <a:headEnd/>
                <a:tailEnd/>
              </a:ln>
              <a:effectLst/>
            </p:spPr>
          </p:cxnSp>
          <p:cxnSp>
            <p:nvCxnSpPr>
              <p:cNvPr id="35" name="AutoShape 36"/>
              <p:cNvCxnSpPr>
                <a:cxnSpLocks noChangeShapeType="1"/>
                <a:stCxn id="29" idx="0"/>
                <a:endCxn id="30" idx="2"/>
              </p:cNvCxnSpPr>
              <p:nvPr/>
            </p:nvCxnSpPr>
            <p:spPr bwMode="auto">
              <a:xfrm flipH="1" flipV="1">
                <a:off x="1857" y="2206"/>
                <a:ext cx="391" cy="688"/>
              </a:xfrm>
              <a:prstGeom prst="straightConnector1">
                <a:avLst/>
              </a:prstGeom>
              <a:noFill/>
              <a:ln w="28575">
                <a:solidFill>
                  <a:schemeClr val="accent2"/>
                </a:solidFill>
                <a:round/>
                <a:headEnd/>
                <a:tailEnd/>
              </a:ln>
              <a:effectLst/>
            </p:spPr>
          </p:cxnSp>
          <p:cxnSp>
            <p:nvCxnSpPr>
              <p:cNvPr id="36" name="AutoShape 37"/>
              <p:cNvCxnSpPr>
                <a:cxnSpLocks noChangeShapeType="1"/>
                <a:stCxn id="30" idx="0"/>
                <a:endCxn id="31" idx="1"/>
              </p:cNvCxnSpPr>
              <p:nvPr/>
            </p:nvCxnSpPr>
            <p:spPr bwMode="auto">
              <a:xfrm flipV="1">
                <a:off x="1857" y="1395"/>
                <a:ext cx="839" cy="753"/>
              </a:xfrm>
              <a:prstGeom prst="straightConnector1">
                <a:avLst/>
              </a:prstGeom>
              <a:noFill/>
              <a:ln w="28575">
                <a:solidFill>
                  <a:schemeClr val="accent2"/>
                </a:solidFill>
                <a:round/>
                <a:headEnd/>
                <a:tailEnd/>
              </a:ln>
              <a:effectLst/>
            </p:spPr>
          </p:cxnSp>
          <p:sp>
            <p:nvSpPr>
              <p:cNvPr id="37" name="AutoShape 38"/>
              <p:cNvSpPr>
                <a:spLocks noChangeAspect="1" noChangeArrowheads="1"/>
              </p:cNvSpPr>
              <p:nvPr/>
            </p:nvSpPr>
            <p:spPr bwMode="auto">
              <a:xfrm>
                <a:off x="3514" y="2155"/>
                <a:ext cx="63" cy="58"/>
              </a:xfrm>
              <a:prstGeom prst="roundRect">
                <a:avLst>
                  <a:gd name="adj" fmla="val 16667"/>
                </a:avLst>
              </a:prstGeom>
              <a:solidFill>
                <a:srgbClr val="FF3300"/>
              </a:solidFill>
              <a:ln w="9525" algn="ctr">
                <a:solidFill>
                  <a:srgbClr val="FF3300"/>
                </a:solidFill>
                <a:round/>
                <a:headEnd/>
                <a:tailEnd/>
              </a:ln>
              <a:effectLst/>
            </p:spPr>
            <p:txBody>
              <a:bodyPr wrap="none" anchor="ctr">
                <a:spAutoFit/>
              </a:bodyPr>
              <a:lstStyle/>
              <a:p>
                <a:endParaRPr lang="en-US"/>
              </a:p>
            </p:txBody>
          </p:sp>
          <p:sp>
            <p:nvSpPr>
              <p:cNvPr id="38" name="AutoShape 39"/>
              <p:cNvSpPr>
                <a:spLocks noChangeAspect="1" noChangeArrowheads="1"/>
              </p:cNvSpPr>
              <p:nvPr/>
            </p:nvSpPr>
            <p:spPr bwMode="auto">
              <a:xfrm>
                <a:off x="3052" y="2759"/>
                <a:ext cx="63" cy="58"/>
              </a:xfrm>
              <a:prstGeom prst="roundRect">
                <a:avLst>
                  <a:gd name="adj" fmla="val 16667"/>
                </a:avLst>
              </a:prstGeom>
              <a:solidFill>
                <a:srgbClr val="FF3300"/>
              </a:solidFill>
              <a:ln w="9525" algn="ctr">
                <a:solidFill>
                  <a:srgbClr val="FF3300"/>
                </a:solidFill>
                <a:round/>
                <a:headEnd/>
                <a:tailEnd/>
              </a:ln>
              <a:effectLst/>
            </p:spPr>
            <p:txBody>
              <a:bodyPr wrap="none" anchor="ctr">
                <a:spAutoFit/>
              </a:bodyPr>
              <a:lstStyle/>
              <a:p>
                <a:endParaRPr lang="en-US"/>
              </a:p>
            </p:txBody>
          </p:sp>
          <p:sp>
            <p:nvSpPr>
              <p:cNvPr id="39" name="AutoShape 40"/>
              <p:cNvSpPr>
                <a:spLocks noChangeAspect="1" noChangeArrowheads="1"/>
              </p:cNvSpPr>
              <p:nvPr/>
            </p:nvSpPr>
            <p:spPr bwMode="auto">
              <a:xfrm>
                <a:off x="2379" y="2713"/>
                <a:ext cx="63" cy="58"/>
              </a:xfrm>
              <a:prstGeom prst="roundRect">
                <a:avLst>
                  <a:gd name="adj" fmla="val 16667"/>
                </a:avLst>
              </a:prstGeom>
              <a:solidFill>
                <a:srgbClr val="FF3300"/>
              </a:solidFill>
              <a:ln w="9525" algn="ctr">
                <a:solidFill>
                  <a:srgbClr val="FF3300"/>
                </a:solidFill>
                <a:round/>
                <a:headEnd/>
                <a:tailEnd/>
              </a:ln>
              <a:effectLst/>
            </p:spPr>
            <p:txBody>
              <a:bodyPr wrap="none" anchor="ctr">
                <a:spAutoFit/>
              </a:bodyPr>
              <a:lstStyle/>
              <a:p>
                <a:endParaRPr lang="en-US"/>
              </a:p>
            </p:txBody>
          </p:sp>
          <p:sp>
            <p:nvSpPr>
              <p:cNvPr id="40" name="AutoShape 41"/>
              <p:cNvSpPr>
                <a:spLocks noChangeAspect="1" noChangeArrowheads="1"/>
              </p:cNvSpPr>
              <p:nvPr/>
            </p:nvSpPr>
            <p:spPr bwMode="auto">
              <a:xfrm>
                <a:off x="2241" y="2237"/>
                <a:ext cx="63" cy="58"/>
              </a:xfrm>
              <a:prstGeom prst="roundRect">
                <a:avLst>
                  <a:gd name="adj" fmla="val 16667"/>
                </a:avLst>
              </a:prstGeom>
              <a:solidFill>
                <a:srgbClr val="FF3300"/>
              </a:solidFill>
              <a:ln w="9525" algn="ctr">
                <a:solidFill>
                  <a:srgbClr val="FF3300"/>
                </a:solidFill>
                <a:round/>
                <a:headEnd/>
                <a:tailEnd/>
              </a:ln>
              <a:effectLst/>
            </p:spPr>
            <p:txBody>
              <a:bodyPr wrap="none" anchor="ctr">
                <a:spAutoFit/>
              </a:bodyPr>
              <a:lstStyle/>
              <a:p>
                <a:endParaRPr lang="en-US"/>
              </a:p>
            </p:txBody>
          </p:sp>
          <p:sp>
            <p:nvSpPr>
              <p:cNvPr id="41" name="AutoShape 42"/>
              <p:cNvSpPr>
                <a:spLocks noChangeAspect="1" noChangeArrowheads="1"/>
              </p:cNvSpPr>
              <p:nvPr/>
            </p:nvSpPr>
            <p:spPr bwMode="auto">
              <a:xfrm>
                <a:off x="2700" y="1776"/>
                <a:ext cx="64" cy="59"/>
              </a:xfrm>
              <a:prstGeom prst="roundRect">
                <a:avLst>
                  <a:gd name="adj" fmla="val 16667"/>
                </a:avLst>
              </a:prstGeom>
              <a:solidFill>
                <a:srgbClr val="FF3300"/>
              </a:solidFill>
              <a:ln w="9525" algn="ctr">
                <a:solidFill>
                  <a:srgbClr val="FF3300"/>
                </a:solidFill>
                <a:round/>
                <a:headEnd/>
                <a:tailEnd/>
              </a:ln>
              <a:effectLst/>
            </p:spPr>
            <p:txBody>
              <a:bodyPr anchor="ctr">
                <a:spAutoFit/>
              </a:bodyPr>
              <a:lstStyle/>
              <a:p>
                <a:endParaRPr lang="en-US"/>
              </a:p>
            </p:txBody>
          </p:sp>
          <p:cxnSp>
            <p:nvCxnSpPr>
              <p:cNvPr id="42" name="AutoShape 43"/>
              <p:cNvCxnSpPr>
                <a:cxnSpLocks noChangeShapeType="1"/>
                <a:stCxn id="41" idx="3"/>
                <a:endCxn id="37" idx="0"/>
              </p:cNvCxnSpPr>
              <p:nvPr/>
            </p:nvCxnSpPr>
            <p:spPr bwMode="auto">
              <a:xfrm>
                <a:off x="2764" y="1806"/>
                <a:ext cx="782" cy="349"/>
              </a:xfrm>
              <a:prstGeom prst="straightConnector1">
                <a:avLst/>
              </a:prstGeom>
              <a:noFill/>
              <a:ln w="28575">
                <a:solidFill>
                  <a:srgbClr val="FF3300"/>
                </a:solidFill>
                <a:round/>
                <a:headEnd/>
                <a:tailEnd/>
              </a:ln>
              <a:effectLst/>
            </p:spPr>
          </p:cxnSp>
          <p:cxnSp>
            <p:nvCxnSpPr>
              <p:cNvPr id="43" name="AutoShape 44"/>
              <p:cNvCxnSpPr>
                <a:cxnSpLocks noChangeShapeType="1"/>
                <a:stCxn id="37" idx="2"/>
                <a:endCxn id="38" idx="3"/>
              </p:cNvCxnSpPr>
              <p:nvPr/>
            </p:nvCxnSpPr>
            <p:spPr bwMode="auto">
              <a:xfrm flipH="1">
                <a:off x="3115" y="2213"/>
                <a:ext cx="431" cy="575"/>
              </a:xfrm>
              <a:prstGeom prst="straightConnector1">
                <a:avLst/>
              </a:prstGeom>
              <a:noFill/>
              <a:ln w="28575">
                <a:solidFill>
                  <a:srgbClr val="FF3300"/>
                </a:solidFill>
                <a:round/>
                <a:headEnd/>
                <a:tailEnd/>
              </a:ln>
              <a:effectLst/>
            </p:spPr>
          </p:cxnSp>
          <p:cxnSp>
            <p:nvCxnSpPr>
              <p:cNvPr id="44" name="AutoShape 45"/>
              <p:cNvCxnSpPr>
                <a:cxnSpLocks noChangeShapeType="1"/>
                <a:stCxn id="38" idx="1"/>
                <a:endCxn id="39" idx="3"/>
              </p:cNvCxnSpPr>
              <p:nvPr/>
            </p:nvCxnSpPr>
            <p:spPr bwMode="auto">
              <a:xfrm flipH="1" flipV="1">
                <a:off x="2442" y="2742"/>
                <a:ext cx="610" cy="46"/>
              </a:xfrm>
              <a:prstGeom prst="straightConnector1">
                <a:avLst/>
              </a:prstGeom>
              <a:noFill/>
              <a:ln w="28575">
                <a:solidFill>
                  <a:srgbClr val="FF3300"/>
                </a:solidFill>
                <a:round/>
                <a:headEnd/>
                <a:tailEnd/>
              </a:ln>
              <a:effectLst/>
            </p:spPr>
          </p:cxnSp>
          <p:cxnSp>
            <p:nvCxnSpPr>
              <p:cNvPr id="45" name="AutoShape 46"/>
              <p:cNvCxnSpPr>
                <a:cxnSpLocks noChangeShapeType="1"/>
                <a:stCxn id="39" idx="0"/>
                <a:endCxn id="40" idx="2"/>
              </p:cNvCxnSpPr>
              <p:nvPr/>
            </p:nvCxnSpPr>
            <p:spPr bwMode="auto">
              <a:xfrm flipH="1" flipV="1">
                <a:off x="2273" y="2295"/>
                <a:ext cx="138" cy="418"/>
              </a:xfrm>
              <a:prstGeom prst="straightConnector1">
                <a:avLst/>
              </a:prstGeom>
              <a:noFill/>
              <a:ln w="28575">
                <a:solidFill>
                  <a:srgbClr val="FF3300"/>
                </a:solidFill>
                <a:round/>
                <a:headEnd/>
                <a:tailEnd/>
              </a:ln>
              <a:effectLst/>
            </p:spPr>
          </p:cxnSp>
          <p:cxnSp>
            <p:nvCxnSpPr>
              <p:cNvPr id="46" name="AutoShape 47"/>
              <p:cNvCxnSpPr>
                <a:cxnSpLocks noChangeShapeType="1"/>
                <a:stCxn id="40" idx="0"/>
                <a:endCxn id="41" idx="1"/>
              </p:cNvCxnSpPr>
              <p:nvPr/>
            </p:nvCxnSpPr>
            <p:spPr bwMode="auto">
              <a:xfrm flipV="1">
                <a:off x="2273" y="1806"/>
                <a:ext cx="427" cy="431"/>
              </a:xfrm>
              <a:prstGeom prst="straightConnector1">
                <a:avLst/>
              </a:prstGeom>
              <a:noFill/>
              <a:ln w="28575">
                <a:solidFill>
                  <a:srgbClr val="FF3300"/>
                </a:solidFill>
                <a:round/>
                <a:headEnd/>
                <a:tailEnd/>
              </a:ln>
              <a:effectLst/>
            </p:spPr>
          </p:cxnSp>
          <p:grpSp>
            <p:nvGrpSpPr>
              <p:cNvPr id="47" name="Group 48"/>
              <p:cNvGrpSpPr>
                <a:grpSpLocks/>
              </p:cNvGrpSpPr>
              <p:nvPr/>
            </p:nvGrpSpPr>
            <p:grpSpPr bwMode="auto">
              <a:xfrm>
                <a:off x="2451" y="3698"/>
                <a:ext cx="545" cy="306"/>
                <a:chOff x="2206" y="3803"/>
                <a:chExt cx="545" cy="306"/>
              </a:xfrm>
            </p:grpSpPr>
            <p:sp>
              <p:nvSpPr>
                <p:cNvPr id="48" name="AutoShape 49"/>
                <p:cNvSpPr>
                  <a:spLocks noChangeAspect="1" noChangeArrowheads="1"/>
                </p:cNvSpPr>
                <p:nvPr/>
              </p:nvSpPr>
              <p:spPr bwMode="auto">
                <a:xfrm>
                  <a:off x="2206" y="3851"/>
                  <a:ext cx="64" cy="59"/>
                </a:xfrm>
                <a:prstGeom prst="roundRect">
                  <a:avLst>
                    <a:gd name="adj" fmla="val 16667"/>
                  </a:avLst>
                </a:prstGeom>
                <a:solidFill>
                  <a:srgbClr val="FF3300"/>
                </a:solidFill>
                <a:ln w="9525" algn="ctr">
                  <a:solidFill>
                    <a:srgbClr val="FF3300"/>
                  </a:solidFill>
                  <a:round/>
                  <a:headEnd/>
                  <a:tailEnd/>
                </a:ln>
                <a:effectLst/>
              </p:spPr>
              <p:txBody>
                <a:bodyPr anchor="ctr">
                  <a:spAutoFit/>
                </a:bodyPr>
                <a:lstStyle/>
                <a:p>
                  <a:endParaRPr lang="en-US"/>
                </a:p>
              </p:txBody>
            </p:sp>
            <p:sp>
              <p:nvSpPr>
                <p:cNvPr id="49" name="AutoShape 50"/>
                <p:cNvSpPr>
                  <a:spLocks noChangeAspect="1" noChangeArrowheads="1"/>
                </p:cNvSpPr>
                <p:nvPr/>
              </p:nvSpPr>
              <p:spPr bwMode="auto">
                <a:xfrm>
                  <a:off x="2209" y="4004"/>
                  <a:ext cx="63" cy="58"/>
                </a:xfrm>
                <a:prstGeom prst="roundRect">
                  <a:avLst>
                    <a:gd name="adj" fmla="val 16667"/>
                  </a:avLst>
                </a:prstGeom>
                <a:solidFill>
                  <a:srgbClr val="0000FF"/>
                </a:solidFill>
                <a:ln w="9525" algn="ctr">
                  <a:solidFill>
                    <a:srgbClr val="000000"/>
                  </a:solidFill>
                  <a:round/>
                  <a:headEnd/>
                  <a:tailEnd/>
                </a:ln>
                <a:effectLst/>
              </p:spPr>
              <p:txBody>
                <a:bodyPr wrap="none" anchor="ctr">
                  <a:spAutoFit/>
                </a:bodyPr>
                <a:lstStyle/>
                <a:p>
                  <a:endParaRPr lang="en-US"/>
                </a:p>
              </p:txBody>
            </p:sp>
            <p:sp>
              <p:nvSpPr>
                <p:cNvPr id="50" name="Rectangle 51"/>
                <p:cNvSpPr>
                  <a:spLocks noChangeArrowheads="1"/>
                </p:cNvSpPr>
                <p:nvPr/>
              </p:nvSpPr>
              <p:spPr bwMode="auto">
                <a:xfrm>
                  <a:off x="2264" y="3803"/>
                  <a:ext cx="482" cy="154"/>
                </a:xfrm>
                <a:prstGeom prst="rect">
                  <a:avLst/>
                </a:prstGeom>
                <a:noFill/>
                <a:ln w="9525" algn="ctr">
                  <a:noFill/>
                  <a:miter lim="800000"/>
                  <a:headEnd/>
                  <a:tailEnd/>
                </a:ln>
                <a:effectLst/>
              </p:spPr>
              <p:txBody>
                <a:bodyPr wrap="none" anchor="ctr">
                  <a:spAutoFit/>
                </a:bodyPr>
                <a:lstStyle/>
                <a:p>
                  <a:pPr eaLnBrk="1" hangingPunct="1"/>
                  <a:r>
                    <a:rPr lang="en-US" sz="1000"/>
                    <a:t>Year 2005</a:t>
                  </a:r>
                </a:p>
              </p:txBody>
            </p:sp>
            <p:sp>
              <p:nvSpPr>
                <p:cNvPr id="51" name="Rectangle 52"/>
                <p:cNvSpPr>
                  <a:spLocks noChangeArrowheads="1"/>
                </p:cNvSpPr>
                <p:nvPr/>
              </p:nvSpPr>
              <p:spPr bwMode="auto">
                <a:xfrm>
                  <a:off x="2269" y="3955"/>
                  <a:ext cx="482" cy="154"/>
                </a:xfrm>
                <a:prstGeom prst="rect">
                  <a:avLst/>
                </a:prstGeom>
                <a:noFill/>
                <a:ln w="9525" algn="ctr">
                  <a:noFill/>
                  <a:miter lim="800000"/>
                  <a:headEnd/>
                  <a:tailEnd/>
                </a:ln>
                <a:effectLst/>
              </p:spPr>
              <p:txBody>
                <a:bodyPr wrap="none" anchor="ctr">
                  <a:spAutoFit/>
                </a:bodyPr>
                <a:lstStyle/>
                <a:p>
                  <a:pPr eaLnBrk="1" hangingPunct="1"/>
                  <a:r>
                    <a:rPr lang="en-US" sz="1000"/>
                    <a:t>Year 2006</a:t>
                  </a:r>
                </a:p>
              </p:txBody>
            </p:sp>
          </p:gr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 Response</a:t>
            </a:r>
            <a:endParaRPr lang="en-US" dirty="0"/>
          </a:p>
        </p:txBody>
      </p:sp>
      <p:sp>
        <p:nvSpPr>
          <p:cNvPr id="4" name="Content Placeholder 3"/>
          <p:cNvSpPr>
            <a:spLocks noGrp="1"/>
          </p:cNvSpPr>
          <p:nvPr>
            <p:ph idx="1"/>
          </p:nvPr>
        </p:nvSpPr>
        <p:spPr/>
        <p:txBody>
          <a:bodyPr/>
          <a:lstStyle/>
          <a:p>
            <a:r>
              <a:rPr lang="en-US" dirty="0" smtClean="0"/>
              <a:t>Risk financing techniques</a:t>
            </a:r>
          </a:p>
          <a:p>
            <a:pPr lvl="1"/>
            <a:r>
              <a:rPr lang="en-US" dirty="0" smtClean="0"/>
              <a:t>Internal loss financing (retention)</a:t>
            </a:r>
          </a:p>
          <a:p>
            <a:pPr lvl="2"/>
            <a:r>
              <a:rPr lang="en-US" dirty="0" smtClean="0"/>
              <a:t>Chapter 13</a:t>
            </a:r>
          </a:p>
          <a:p>
            <a:pPr lvl="2"/>
            <a:endParaRPr lang="en-US" dirty="0" smtClean="0"/>
          </a:p>
          <a:p>
            <a:pPr lvl="1"/>
            <a:r>
              <a:rPr lang="en-US" dirty="0" smtClean="0"/>
              <a:t>External loss financing</a:t>
            </a:r>
          </a:p>
          <a:p>
            <a:pPr lvl="2"/>
            <a:r>
              <a:rPr lang="en-US" dirty="0" smtClean="0"/>
              <a:t>Chapter 14</a:t>
            </a:r>
          </a:p>
          <a:p>
            <a:pPr lvl="2"/>
            <a:endParaRPr lang="en-US" dirty="0" smtClean="0"/>
          </a:p>
          <a:p>
            <a:pPr lvl="1"/>
            <a:r>
              <a:rPr lang="en-US" dirty="0" smtClean="0"/>
              <a:t>Contractual transfer</a:t>
            </a:r>
          </a:p>
          <a:p>
            <a:pPr lvl="2"/>
            <a:r>
              <a:rPr lang="en-US" dirty="0" smtClean="0"/>
              <a:t>Non-insurance transfer (e.g., hold harmless agreement)</a:t>
            </a:r>
          </a:p>
          <a:p>
            <a:pPr lvl="2"/>
            <a:r>
              <a:rPr lang="en-US" dirty="0" smtClean="0"/>
              <a:t>Indemnification agreement</a:t>
            </a:r>
          </a:p>
          <a:p>
            <a:pPr lvl="2"/>
            <a:r>
              <a:rPr lang="en-US" dirty="0" smtClean="0"/>
              <a:t>Hedging</a:t>
            </a:r>
          </a:p>
          <a:p>
            <a:pPr lvl="2"/>
            <a:r>
              <a:rPr lang="en-US" dirty="0" smtClean="0"/>
              <a:t>Insurance</a:t>
            </a:r>
          </a:p>
          <a:p>
            <a:pPr lvl="3"/>
            <a:r>
              <a:rPr lang="en-US" dirty="0" smtClean="0"/>
              <a:t>Part IV of this book</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27</a:t>
            </a:fld>
            <a:endParaRPr lang="en-US"/>
          </a:p>
        </p:txBody>
      </p:sp>
      <p:sp>
        <p:nvSpPr>
          <p:cNvPr id="5" name="Rounded Rectangle 4"/>
          <p:cNvSpPr/>
          <p:nvPr/>
        </p:nvSpPr>
        <p:spPr>
          <a:xfrm>
            <a:off x="5334000" y="1295400"/>
            <a:ext cx="35814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Refer also to Chapter 22 (Nonlife Insurance) for liability insurance products.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 Administration</a:t>
            </a:r>
            <a:endParaRPr lang="en-US" dirty="0"/>
          </a:p>
        </p:txBody>
      </p:sp>
      <p:sp>
        <p:nvSpPr>
          <p:cNvPr id="4" name="Content Placeholder 3"/>
          <p:cNvSpPr>
            <a:spLocks noGrp="1"/>
          </p:cNvSpPr>
          <p:nvPr>
            <p:ph idx="1"/>
          </p:nvPr>
        </p:nvSpPr>
        <p:spPr/>
        <p:txBody>
          <a:bodyPr/>
          <a:lstStyle/>
          <a:p>
            <a:r>
              <a:rPr lang="en-US" dirty="0" smtClean="0"/>
              <a:t>An international RM program follows the same process as managing purely domestic risks.</a:t>
            </a:r>
          </a:p>
          <a:p>
            <a:pPr lvl="1"/>
            <a:endParaRPr lang="en-US" dirty="0" smtClean="0"/>
          </a:p>
          <a:p>
            <a:r>
              <a:rPr lang="en-US" dirty="0" smtClean="0"/>
              <a:t>Businesses can alter their risk profiles by:</a:t>
            </a:r>
          </a:p>
          <a:p>
            <a:pPr lvl="1"/>
            <a:r>
              <a:rPr lang="en-US" dirty="0" smtClean="0"/>
              <a:t>Changing operations</a:t>
            </a:r>
          </a:p>
          <a:p>
            <a:pPr lvl="1"/>
            <a:r>
              <a:rPr lang="en-US" dirty="0" smtClean="0"/>
              <a:t>Altering their capital structure, and</a:t>
            </a:r>
          </a:p>
          <a:p>
            <a:pPr lvl="1"/>
            <a:r>
              <a:rPr lang="en-US" dirty="0" smtClean="0"/>
              <a:t>Using targeted financial instruments</a:t>
            </a:r>
          </a:p>
          <a:p>
            <a:pPr lvl="1"/>
            <a:endParaRPr lang="en-US" dirty="0" smtClean="0"/>
          </a:p>
          <a:p>
            <a:r>
              <a:rPr lang="en-US" dirty="0" smtClean="0"/>
              <a:t>The techniques for addressing operational risks generally are universal in concept but differ substantially in their application internationally.</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Plan Administration</a:t>
            </a:r>
            <a:br>
              <a:rPr lang="en-US" dirty="0" smtClean="0"/>
            </a:br>
            <a:r>
              <a:rPr lang="en-US" dirty="0" smtClean="0"/>
              <a:t>Using a multinational program as an example</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Study Points</a:t>
            </a:r>
            <a:endParaRPr lang="en-US" dirty="0"/>
          </a:p>
        </p:txBody>
      </p:sp>
      <p:sp>
        <p:nvSpPr>
          <p:cNvPr id="4" name="Content Placeholder 3"/>
          <p:cNvSpPr>
            <a:spLocks noGrp="1"/>
          </p:cNvSpPr>
          <p:nvPr>
            <p:ph idx="1"/>
          </p:nvPr>
        </p:nvSpPr>
        <p:spPr/>
        <p:txBody>
          <a:bodyPr/>
          <a:lstStyle/>
          <a:p>
            <a:r>
              <a:rPr lang="en-US" dirty="0" smtClean="0"/>
              <a:t>The evolution of enterprise risk management</a:t>
            </a:r>
          </a:p>
          <a:p>
            <a:pPr lvl="1"/>
            <a:endParaRPr lang="en-US" dirty="0" smtClean="0"/>
          </a:p>
          <a:p>
            <a:r>
              <a:rPr lang="en-US" dirty="0" smtClean="0"/>
              <a:t>Risk management fundamentals</a:t>
            </a:r>
          </a:p>
          <a:p>
            <a:pPr lvl="1"/>
            <a:endParaRPr lang="en-US" dirty="0" smtClean="0"/>
          </a:p>
          <a:p>
            <a:r>
              <a:rPr lang="en-US" dirty="0" smtClean="0"/>
              <a:t>The ERM framework</a:t>
            </a:r>
          </a:p>
          <a:p>
            <a:pPr lvl="1"/>
            <a:endParaRPr lang="en-US" dirty="0" smtClean="0"/>
          </a:p>
          <a:p>
            <a:r>
              <a:rPr lang="en-US" dirty="0" smtClean="0"/>
              <a:t>The risk management process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 Administration – Decentralized Program</a:t>
            </a:r>
            <a:endParaRPr lang="en-US" dirty="0"/>
          </a:p>
        </p:txBody>
      </p:sp>
      <p:sp>
        <p:nvSpPr>
          <p:cNvPr id="4" name="Content Placeholder 3"/>
          <p:cNvSpPr>
            <a:spLocks noGrp="1"/>
          </p:cNvSpPr>
          <p:nvPr>
            <p:ph idx="1"/>
          </p:nvPr>
        </p:nvSpPr>
        <p:spPr/>
        <p:txBody>
          <a:bodyPr>
            <a:normAutofit/>
          </a:bodyPr>
          <a:lstStyle/>
          <a:p>
            <a:pPr>
              <a:lnSpc>
                <a:spcPct val="90000"/>
              </a:lnSpc>
            </a:pPr>
            <a:r>
              <a:rPr lang="en-US" dirty="0" smtClean="0"/>
              <a:t>Relies heavily on local operations/foreign subsidiaries to make their own risk management decisions</a:t>
            </a:r>
          </a:p>
          <a:p>
            <a:pPr lvl="1">
              <a:lnSpc>
                <a:spcPct val="90000"/>
              </a:lnSpc>
            </a:pPr>
            <a:endParaRPr lang="en-US" dirty="0" smtClean="0"/>
          </a:p>
          <a:p>
            <a:pPr>
              <a:lnSpc>
                <a:spcPct val="90000"/>
              </a:lnSpc>
            </a:pPr>
            <a:r>
              <a:rPr lang="en-US" dirty="0" smtClean="0"/>
              <a:t>Benefits</a:t>
            </a:r>
          </a:p>
          <a:p>
            <a:pPr lvl="1">
              <a:lnSpc>
                <a:spcPct val="90000"/>
              </a:lnSpc>
            </a:pPr>
            <a:r>
              <a:rPr lang="en-US" dirty="0" smtClean="0"/>
              <a:t>Local office accountability enhanced</a:t>
            </a:r>
          </a:p>
          <a:p>
            <a:pPr lvl="1">
              <a:lnSpc>
                <a:spcPct val="90000"/>
              </a:lnSpc>
            </a:pPr>
            <a:r>
              <a:rPr lang="en-US" dirty="0" smtClean="0"/>
              <a:t>Local management show a strong interest in managing risk</a:t>
            </a:r>
          </a:p>
          <a:p>
            <a:pPr lvl="1">
              <a:lnSpc>
                <a:spcPct val="90000"/>
              </a:lnSpc>
            </a:pPr>
            <a:r>
              <a:rPr lang="en-US" dirty="0" smtClean="0"/>
              <a:t>Local operations/subsidiaries establish strong ties with local governments and communities.</a:t>
            </a:r>
          </a:p>
          <a:p>
            <a:pPr lvl="1">
              <a:lnSpc>
                <a:spcPct val="90000"/>
              </a:lnSpc>
            </a:pPr>
            <a:r>
              <a:rPr lang="en-US" dirty="0" smtClean="0"/>
              <a:t>Insurance contracts issued in compliance with local regulations</a:t>
            </a:r>
          </a:p>
          <a:p>
            <a:pPr lvl="1">
              <a:lnSpc>
                <a:spcPct val="90000"/>
              </a:lnSpc>
            </a:pPr>
            <a:endParaRPr lang="en-US" dirty="0" smtClean="0"/>
          </a:p>
          <a:p>
            <a:pPr>
              <a:lnSpc>
                <a:spcPct val="90000"/>
              </a:lnSpc>
            </a:pPr>
            <a:r>
              <a:rPr lang="en-US" dirty="0" smtClean="0"/>
              <a:t>Concerns</a:t>
            </a:r>
          </a:p>
          <a:p>
            <a:pPr lvl="1">
              <a:lnSpc>
                <a:spcPct val="90000"/>
              </a:lnSpc>
            </a:pPr>
            <a:r>
              <a:rPr lang="en-US" dirty="0" smtClean="0"/>
              <a:t>The MNC exercises little control over local RM activities</a:t>
            </a:r>
          </a:p>
          <a:p>
            <a:pPr lvl="1">
              <a:lnSpc>
                <a:spcPct val="90000"/>
              </a:lnSpc>
            </a:pPr>
            <a:r>
              <a:rPr lang="en-US" dirty="0" smtClean="0"/>
              <a:t>Lack of coordination between the corporate and local offices, thus thwarting ERM efforts.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 Administration – Centralized Program</a:t>
            </a:r>
            <a:endParaRPr lang="en-US" dirty="0"/>
          </a:p>
        </p:txBody>
      </p:sp>
      <p:sp>
        <p:nvSpPr>
          <p:cNvPr id="4" name="Content Placeholder 3"/>
          <p:cNvSpPr>
            <a:spLocks noGrp="1"/>
          </p:cNvSpPr>
          <p:nvPr>
            <p:ph idx="1"/>
          </p:nvPr>
        </p:nvSpPr>
        <p:spPr/>
        <p:txBody>
          <a:bodyPr>
            <a:normAutofit lnSpcReduction="10000"/>
          </a:bodyPr>
          <a:lstStyle/>
          <a:p>
            <a:pPr>
              <a:lnSpc>
                <a:spcPct val="90000"/>
              </a:lnSpc>
            </a:pPr>
            <a:r>
              <a:rPr lang="en-US" dirty="0" smtClean="0"/>
              <a:t>The corporate office exerts primary control over the risk management activities of remote operations and subsidiaries.</a:t>
            </a:r>
          </a:p>
          <a:p>
            <a:pPr lvl="1">
              <a:lnSpc>
                <a:spcPct val="90000"/>
              </a:lnSpc>
            </a:pPr>
            <a:endParaRPr lang="en-US" dirty="0" smtClean="0"/>
          </a:p>
          <a:p>
            <a:pPr>
              <a:lnSpc>
                <a:spcPct val="90000"/>
              </a:lnSpc>
            </a:pPr>
            <a:r>
              <a:rPr lang="en-US" dirty="0" smtClean="0"/>
              <a:t>Benefits</a:t>
            </a:r>
          </a:p>
          <a:p>
            <a:pPr lvl="1">
              <a:lnSpc>
                <a:spcPct val="90000"/>
              </a:lnSpc>
            </a:pPr>
            <a:r>
              <a:rPr lang="en-US" dirty="0" smtClean="0"/>
              <a:t>Uniform approaches to risk, allowing stronger coordination internationally and consistency with the ERM approach</a:t>
            </a:r>
          </a:p>
          <a:p>
            <a:pPr lvl="1">
              <a:lnSpc>
                <a:spcPct val="90000"/>
              </a:lnSpc>
            </a:pPr>
            <a:r>
              <a:rPr lang="en-US" dirty="0" smtClean="0"/>
              <a:t>Target financial instruments, such as insurance, being more consistent</a:t>
            </a:r>
          </a:p>
          <a:p>
            <a:pPr lvl="1">
              <a:lnSpc>
                <a:spcPct val="90000"/>
              </a:lnSpc>
            </a:pPr>
            <a:endParaRPr lang="en-US" dirty="0" smtClean="0"/>
          </a:p>
          <a:p>
            <a:pPr>
              <a:lnSpc>
                <a:spcPct val="90000"/>
              </a:lnSpc>
            </a:pPr>
            <a:r>
              <a:rPr lang="en-US" dirty="0" smtClean="0"/>
              <a:t>Concerns</a:t>
            </a:r>
          </a:p>
          <a:p>
            <a:pPr lvl="1">
              <a:lnSpc>
                <a:spcPct val="90000"/>
              </a:lnSpc>
            </a:pPr>
            <a:r>
              <a:rPr lang="en-US" dirty="0" smtClean="0"/>
              <a:t>Conflict between corporate and local offices over local autonomy</a:t>
            </a:r>
          </a:p>
          <a:p>
            <a:pPr lvl="1">
              <a:lnSpc>
                <a:spcPct val="90000"/>
              </a:lnSpc>
            </a:pPr>
            <a:r>
              <a:rPr lang="en-US" dirty="0" smtClean="0"/>
              <a:t>Cost-of-risk allocations among subsidiaries</a:t>
            </a:r>
          </a:p>
          <a:p>
            <a:pPr lvl="1">
              <a:lnSpc>
                <a:spcPct val="90000"/>
              </a:lnSpc>
            </a:pPr>
            <a:r>
              <a:rPr lang="en-US" dirty="0" smtClean="0"/>
              <a:t>The corporate office may fail to respond on a timely basis to changes in local conditions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Controlled Master Program (CMP) (new)</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32</a:t>
            </a:fld>
            <a:endParaRPr lang="en-US"/>
          </a:p>
        </p:txBody>
      </p:sp>
      <p:sp>
        <p:nvSpPr>
          <p:cNvPr id="6" name="Text Box 128"/>
          <p:cNvSpPr txBox="1">
            <a:spLocks noChangeArrowheads="1"/>
          </p:cNvSpPr>
          <p:nvPr/>
        </p:nvSpPr>
        <p:spPr bwMode="auto">
          <a:xfrm>
            <a:off x="1066800" y="5867400"/>
            <a:ext cx="1266693" cy="246221"/>
          </a:xfrm>
          <a:prstGeom prst="rect">
            <a:avLst/>
          </a:prstGeom>
          <a:noFill/>
          <a:ln w="9525">
            <a:noFill/>
            <a:miter lim="800000"/>
            <a:headEnd/>
            <a:tailEnd/>
          </a:ln>
          <a:effectLst/>
        </p:spPr>
        <p:txBody>
          <a:bodyPr wrap="none">
            <a:spAutoFit/>
          </a:bodyPr>
          <a:lstStyle/>
          <a:p>
            <a:r>
              <a:rPr lang="en-US" sz="1000" dirty="0">
                <a:solidFill>
                  <a:schemeClr val="bg1"/>
                </a:solidFill>
              </a:rPr>
              <a:t>Source: Kwon (2004)</a:t>
            </a:r>
          </a:p>
        </p:txBody>
      </p:sp>
      <p:grpSp>
        <p:nvGrpSpPr>
          <p:cNvPr id="7" name="Group 6"/>
          <p:cNvGrpSpPr/>
          <p:nvPr/>
        </p:nvGrpSpPr>
        <p:grpSpPr>
          <a:xfrm>
            <a:off x="1066800" y="1371600"/>
            <a:ext cx="7017944" cy="4413250"/>
            <a:chOff x="-865791" y="377469"/>
            <a:chExt cx="8750907" cy="5273675"/>
          </a:xfrm>
        </p:grpSpPr>
        <p:graphicFrame>
          <p:nvGraphicFramePr>
            <p:cNvPr id="8" name="Object 3"/>
            <p:cNvGraphicFramePr>
              <a:graphicFrameLocks noChangeAspect="1"/>
            </p:cNvGraphicFramePr>
            <p:nvPr>
              <p:ph idx="1"/>
            </p:nvPr>
          </p:nvGraphicFramePr>
          <p:xfrm>
            <a:off x="-865791" y="377469"/>
            <a:ext cx="8713787" cy="5273675"/>
          </p:xfrm>
          <a:graphic>
            <a:graphicData uri="http://schemas.openxmlformats.org/presentationml/2006/ole">
              <p:oleObj spid="_x0000_s2051" name="Clip" r:id="rId3" imgW="4628880" imgH="3190320" progId="">
                <p:embed/>
              </p:oleObj>
            </a:graphicData>
          </a:graphic>
        </p:graphicFrame>
        <p:sp>
          <p:nvSpPr>
            <p:cNvPr id="9" name="Oval 4"/>
            <p:cNvSpPr>
              <a:spLocks noChangeArrowheads="1"/>
            </p:cNvSpPr>
            <p:nvPr/>
          </p:nvSpPr>
          <p:spPr bwMode="auto">
            <a:xfrm>
              <a:off x="2700338" y="2708275"/>
              <a:ext cx="144462" cy="144463"/>
            </a:xfrm>
            <a:prstGeom prst="ellipse">
              <a:avLst/>
            </a:prstGeom>
            <a:solidFill>
              <a:srgbClr val="FFFF00"/>
            </a:solidFill>
            <a:ln w="9525">
              <a:solidFill>
                <a:srgbClr val="FF0000"/>
              </a:solidFill>
              <a:round/>
              <a:headEnd/>
              <a:tailEnd/>
            </a:ln>
            <a:effectLst/>
          </p:spPr>
          <p:txBody>
            <a:bodyPr wrap="none" anchor="ctr"/>
            <a:lstStyle/>
            <a:p>
              <a:pPr algn="ctr"/>
              <a:endParaRPr lang="en-US" sz="1800">
                <a:solidFill>
                  <a:srgbClr val="FF0000"/>
                </a:solidFill>
              </a:endParaRPr>
            </a:p>
          </p:txBody>
        </p:sp>
        <p:sp>
          <p:nvSpPr>
            <p:cNvPr id="10" name="Text Box 5"/>
            <p:cNvSpPr txBox="1">
              <a:spLocks noChangeArrowheads="1"/>
            </p:cNvSpPr>
            <p:nvPr/>
          </p:nvSpPr>
          <p:spPr bwMode="auto">
            <a:xfrm>
              <a:off x="2843213" y="2636838"/>
              <a:ext cx="1152525" cy="517525"/>
            </a:xfrm>
            <a:prstGeom prst="rect">
              <a:avLst/>
            </a:prstGeom>
            <a:noFill/>
            <a:ln w="9525">
              <a:noFill/>
              <a:miter lim="800000"/>
              <a:headEnd/>
              <a:tailEnd/>
            </a:ln>
            <a:effectLst/>
          </p:spPr>
          <p:txBody>
            <a:bodyPr>
              <a:spAutoFit/>
            </a:bodyPr>
            <a:lstStyle/>
            <a:p>
              <a:pPr algn="ctr">
                <a:spcBef>
                  <a:spcPct val="50000"/>
                </a:spcBef>
              </a:pPr>
              <a:r>
                <a:rPr lang="en-US" sz="1400" b="1">
                  <a:solidFill>
                    <a:srgbClr val="009900"/>
                  </a:solidFill>
                </a:rPr>
                <a:t>HOME (</a:t>
              </a:r>
              <a:r>
                <a:rPr lang="en-US" sz="1400" b="1">
                  <a:solidFill>
                    <a:srgbClr val="FF0000"/>
                  </a:solidFill>
                </a:rPr>
                <a:t>MASTER</a:t>
              </a:r>
              <a:r>
                <a:rPr lang="en-US" sz="1400" b="1">
                  <a:solidFill>
                    <a:srgbClr val="009900"/>
                  </a:solidFill>
                </a:rPr>
                <a:t>)</a:t>
              </a:r>
            </a:p>
          </p:txBody>
        </p:sp>
        <p:grpSp>
          <p:nvGrpSpPr>
            <p:cNvPr id="11" name="Group 87"/>
            <p:cNvGrpSpPr>
              <a:grpSpLocks/>
            </p:cNvGrpSpPr>
            <p:nvPr/>
          </p:nvGrpSpPr>
          <p:grpSpPr bwMode="auto">
            <a:xfrm>
              <a:off x="1690690" y="2832100"/>
              <a:ext cx="1152526" cy="685800"/>
              <a:chOff x="1065" y="1784"/>
              <a:chExt cx="726" cy="432"/>
            </a:xfrm>
          </p:grpSpPr>
          <p:grpSp>
            <p:nvGrpSpPr>
              <p:cNvPr id="48" name="Group 88"/>
              <p:cNvGrpSpPr>
                <a:grpSpLocks/>
              </p:cNvGrpSpPr>
              <p:nvPr/>
            </p:nvGrpSpPr>
            <p:grpSpPr bwMode="auto">
              <a:xfrm>
                <a:off x="1065" y="2024"/>
                <a:ext cx="726" cy="192"/>
                <a:chOff x="1065" y="2024"/>
                <a:chExt cx="726" cy="192"/>
              </a:xfrm>
            </p:grpSpPr>
            <p:sp>
              <p:nvSpPr>
                <p:cNvPr id="50" name="Oval 89"/>
                <p:cNvSpPr>
                  <a:spLocks noChangeArrowheads="1"/>
                </p:cNvSpPr>
                <p:nvPr/>
              </p:nvSpPr>
              <p:spPr bwMode="auto">
                <a:xfrm>
                  <a:off x="1065" y="2069"/>
                  <a:ext cx="91" cy="91"/>
                </a:xfrm>
                <a:prstGeom prst="ellipse">
                  <a:avLst/>
                </a:prstGeom>
                <a:solidFill>
                  <a:srgbClr val="993366"/>
                </a:solidFill>
                <a:ln w="9525">
                  <a:solidFill>
                    <a:srgbClr val="FFFF00"/>
                  </a:solidFill>
                  <a:round/>
                  <a:headEnd/>
                  <a:tailEnd/>
                </a:ln>
                <a:effectLst/>
              </p:spPr>
              <p:txBody>
                <a:bodyPr wrap="none" anchor="ctr"/>
                <a:lstStyle/>
                <a:p>
                  <a:pPr algn="ctr"/>
                  <a:endParaRPr lang="en-US" sz="1800">
                    <a:solidFill>
                      <a:srgbClr val="FF0000"/>
                    </a:solidFill>
                  </a:endParaRPr>
                </a:p>
              </p:txBody>
            </p:sp>
            <p:sp>
              <p:nvSpPr>
                <p:cNvPr id="51" name="Text Box 90"/>
                <p:cNvSpPr txBox="1">
                  <a:spLocks noChangeArrowheads="1"/>
                </p:cNvSpPr>
                <p:nvPr/>
              </p:nvSpPr>
              <p:spPr bwMode="auto">
                <a:xfrm>
                  <a:off x="1156" y="2024"/>
                  <a:ext cx="635" cy="192"/>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LOCAL</a:t>
                  </a:r>
                </a:p>
              </p:txBody>
            </p:sp>
          </p:grpSp>
          <p:cxnSp>
            <p:nvCxnSpPr>
              <p:cNvPr id="49" name="AutoShape 91"/>
              <p:cNvCxnSpPr>
                <a:cxnSpLocks noChangeShapeType="1"/>
              </p:cNvCxnSpPr>
              <p:nvPr/>
            </p:nvCxnSpPr>
            <p:spPr bwMode="auto">
              <a:xfrm flipV="1">
                <a:off x="1143" y="1784"/>
                <a:ext cx="571" cy="298"/>
              </a:xfrm>
              <a:prstGeom prst="straightConnector1">
                <a:avLst/>
              </a:prstGeom>
              <a:noFill/>
              <a:ln w="19050">
                <a:solidFill>
                  <a:srgbClr val="FF0000"/>
                </a:solidFill>
                <a:round/>
                <a:headEnd type="triangle" w="med" len="med"/>
                <a:tailEnd/>
              </a:ln>
              <a:effectLst/>
            </p:spPr>
          </p:cxnSp>
        </p:grpSp>
        <p:grpSp>
          <p:nvGrpSpPr>
            <p:cNvPr id="12" name="Group 92"/>
            <p:cNvGrpSpPr>
              <a:grpSpLocks/>
            </p:cNvGrpSpPr>
            <p:nvPr/>
          </p:nvGrpSpPr>
          <p:grpSpPr bwMode="auto">
            <a:xfrm>
              <a:off x="2773363" y="2852738"/>
              <a:ext cx="1438275" cy="2393950"/>
              <a:chOff x="1747" y="1797"/>
              <a:chExt cx="906" cy="1508"/>
            </a:xfrm>
          </p:grpSpPr>
          <p:grpSp>
            <p:nvGrpSpPr>
              <p:cNvPr id="42" name="Group 93"/>
              <p:cNvGrpSpPr>
                <a:grpSpLocks/>
              </p:cNvGrpSpPr>
              <p:nvPr/>
            </p:nvGrpSpPr>
            <p:grpSpPr bwMode="auto">
              <a:xfrm>
                <a:off x="1927" y="3113"/>
                <a:ext cx="726" cy="192"/>
                <a:chOff x="1927" y="3113"/>
                <a:chExt cx="726" cy="192"/>
              </a:xfrm>
            </p:grpSpPr>
            <p:grpSp>
              <p:nvGrpSpPr>
                <p:cNvPr id="44" name="Group 94"/>
                <p:cNvGrpSpPr>
                  <a:grpSpLocks/>
                </p:cNvGrpSpPr>
                <p:nvPr/>
              </p:nvGrpSpPr>
              <p:grpSpPr bwMode="auto">
                <a:xfrm>
                  <a:off x="1927" y="3113"/>
                  <a:ext cx="726" cy="192"/>
                  <a:chOff x="1927" y="3113"/>
                  <a:chExt cx="726" cy="192"/>
                </a:xfrm>
              </p:grpSpPr>
              <p:sp>
                <p:nvSpPr>
                  <p:cNvPr id="46" name="Text Box 95"/>
                  <p:cNvSpPr txBox="1">
                    <a:spLocks noChangeArrowheads="1"/>
                  </p:cNvSpPr>
                  <p:nvPr/>
                </p:nvSpPr>
                <p:spPr bwMode="auto">
                  <a:xfrm>
                    <a:off x="2018" y="3113"/>
                    <a:ext cx="635" cy="192"/>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LOCAL</a:t>
                    </a:r>
                  </a:p>
                </p:txBody>
              </p:sp>
              <p:sp>
                <p:nvSpPr>
                  <p:cNvPr id="47" name="Oval 96"/>
                  <p:cNvSpPr>
                    <a:spLocks noChangeArrowheads="1"/>
                  </p:cNvSpPr>
                  <p:nvPr/>
                </p:nvSpPr>
                <p:spPr bwMode="auto">
                  <a:xfrm>
                    <a:off x="1927" y="3158"/>
                    <a:ext cx="91" cy="91"/>
                  </a:xfrm>
                  <a:prstGeom prst="ellipse">
                    <a:avLst/>
                  </a:prstGeom>
                  <a:solidFill>
                    <a:srgbClr val="993366"/>
                  </a:solidFill>
                  <a:ln w="9525">
                    <a:solidFill>
                      <a:srgbClr val="FFFF00"/>
                    </a:solidFill>
                    <a:round/>
                    <a:headEnd/>
                    <a:tailEnd/>
                  </a:ln>
                  <a:effectLst/>
                </p:spPr>
                <p:txBody>
                  <a:bodyPr wrap="none" anchor="ctr"/>
                  <a:lstStyle/>
                  <a:p>
                    <a:pPr algn="ctr"/>
                    <a:endParaRPr lang="en-US" sz="1800">
                      <a:solidFill>
                        <a:srgbClr val="FF0000"/>
                      </a:solidFill>
                    </a:endParaRPr>
                  </a:p>
                </p:txBody>
              </p:sp>
            </p:grpSp>
            <p:sp>
              <p:nvSpPr>
                <p:cNvPr id="45" name="Oval 97"/>
                <p:cNvSpPr>
                  <a:spLocks noChangeArrowheads="1"/>
                </p:cNvSpPr>
                <p:nvPr/>
              </p:nvSpPr>
              <p:spPr bwMode="auto">
                <a:xfrm>
                  <a:off x="1927" y="3158"/>
                  <a:ext cx="91" cy="91"/>
                </a:xfrm>
                <a:prstGeom prst="ellipse">
                  <a:avLst/>
                </a:prstGeom>
                <a:solidFill>
                  <a:srgbClr val="993366"/>
                </a:solidFill>
                <a:ln w="9525">
                  <a:solidFill>
                    <a:srgbClr val="FFFF00"/>
                  </a:solidFill>
                  <a:round/>
                  <a:headEnd/>
                  <a:tailEnd/>
                </a:ln>
                <a:effectLst/>
              </p:spPr>
              <p:txBody>
                <a:bodyPr wrap="none" anchor="ctr"/>
                <a:lstStyle/>
                <a:p>
                  <a:pPr algn="ctr"/>
                  <a:endParaRPr lang="en-US" sz="1800">
                    <a:solidFill>
                      <a:srgbClr val="FF0000"/>
                    </a:solidFill>
                  </a:endParaRPr>
                </a:p>
              </p:txBody>
            </p:sp>
          </p:grpSp>
          <p:cxnSp>
            <p:nvCxnSpPr>
              <p:cNvPr id="43" name="AutoShape 98"/>
              <p:cNvCxnSpPr>
                <a:cxnSpLocks noChangeShapeType="1"/>
              </p:cNvCxnSpPr>
              <p:nvPr/>
            </p:nvCxnSpPr>
            <p:spPr bwMode="auto">
              <a:xfrm>
                <a:off x="1747" y="1797"/>
                <a:ext cx="226" cy="1361"/>
              </a:xfrm>
              <a:prstGeom prst="straightConnector1">
                <a:avLst/>
              </a:prstGeom>
              <a:noFill/>
              <a:ln w="19050">
                <a:solidFill>
                  <a:srgbClr val="FF0000"/>
                </a:solidFill>
                <a:round/>
                <a:headEnd/>
                <a:tailEnd type="triangle" w="med" len="med"/>
              </a:ln>
              <a:effectLst/>
            </p:spPr>
          </p:cxnSp>
        </p:grpSp>
        <p:grpSp>
          <p:nvGrpSpPr>
            <p:cNvPr id="13" name="Group 99"/>
            <p:cNvGrpSpPr>
              <a:grpSpLocks/>
            </p:cNvGrpSpPr>
            <p:nvPr/>
          </p:nvGrpSpPr>
          <p:grpSpPr bwMode="auto">
            <a:xfrm>
              <a:off x="2824163" y="2832100"/>
              <a:ext cx="3403600" cy="2414588"/>
              <a:chOff x="1779" y="1784"/>
              <a:chExt cx="2144" cy="1521"/>
            </a:xfrm>
          </p:grpSpPr>
          <p:grpSp>
            <p:nvGrpSpPr>
              <p:cNvPr id="36" name="Group 100"/>
              <p:cNvGrpSpPr>
                <a:grpSpLocks/>
              </p:cNvGrpSpPr>
              <p:nvPr/>
            </p:nvGrpSpPr>
            <p:grpSpPr bwMode="auto">
              <a:xfrm>
                <a:off x="3197" y="3113"/>
                <a:ext cx="726" cy="192"/>
                <a:chOff x="1927" y="3113"/>
                <a:chExt cx="726" cy="192"/>
              </a:xfrm>
            </p:grpSpPr>
            <p:grpSp>
              <p:nvGrpSpPr>
                <p:cNvPr id="38" name="Group 101"/>
                <p:cNvGrpSpPr>
                  <a:grpSpLocks/>
                </p:cNvGrpSpPr>
                <p:nvPr/>
              </p:nvGrpSpPr>
              <p:grpSpPr bwMode="auto">
                <a:xfrm>
                  <a:off x="1927" y="3113"/>
                  <a:ext cx="726" cy="192"/>
                  <a:chOff x="1927" y="3113"/>
                  <a:chExt cx="726" cy="192"/>
                </a:xfrm>
              </p:grpSpPr>
              <p:sp>
                <p:nvSpPr>
                  <p:cNvPr id="40" name="Text Box 102"/>
                  <p:cNvSpPr txBox="1">
                    <a:spLocks noChangeArrowheads="1"/>
                  </p:cNvSpPr>
                  <p:nvPr/>
                </p:nvSpPr>
                <p:spPr bwMode="auto">
                  <a:xfrm>
                    <a:off x="2018" y="3113"/>
                    <a:ext cx="635" cy="192"/>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LOCAL</a:t>
                    </a:r>
                  </a:p>
                </p:txBody>
              </p:sp>
              <p:sp>
                <p:nvSpPr>
                  <p:cNvPr id="41" name="Oval 103"/>
                  <p:cNvSpPr>
                    <a:spLocks noChangeArrowheads="1"/>
                  </p:cNvSpPr>
                  <p:nvPr/>
                </p:nvSpPr>
                <p:spPr bwMode="auto">
                  <a:xfrm>
                    <a:off x="1927" y="3158"/>
                    <a:ext cx="91" cy="91"/>
                  </a:xfrm>
                  <a:prstGeom prst="ellipse">
                    <a:avLst/>
                  </a:prstGeom>
                  <a:solidFill>
                    <a:srgbClr val="993366"/>
                  </a:solidFill>
                  <a:ln w="9525">
                    <a:solidFill>
                      <a:srgbClr val="FFFF00"/>
                    </a:solidFill>
                    <a:round/>
                    <a:headEnd/>
                    <a:tailEnd/>
                  </a:ln>
                  <a:effectLst/>
                </p:spPr>
                <p:txBody>
                  <a:bodyPr wrap="none" anchor="ctr"/>
                  <a:lstStyle/>
                  <a:p>
                    <a:pPr algn="ctr"/>
                    <a:endParaRPr lang="en-US" sz="1800">
                      <a:solidFill>
                        <a:srgbClr val="FF0000"/>
                      </a:solidFill>
                    </a:endParaRPr>
                  </a:p>
                </p:txBody>
              </p:sp>
            </p:grpSp>
            <p:sp>
              <p:nvSpPr>
                <p:cNvPr id="39" name="Oval 104"/>
                <p:cNvSpPr>
                  <a:spLocks noChangeArrowheads="1"/>
                </p:cNvSpPr>
                <p:nvPr/>
              </p:nvSpPr>
              <p:spPr bwMode="auto">
                <a:xfrm>
                  <a:off x="1927" y="3158"/>
                  <a:ext cx="91" cy="91"/>
                </a:xfrm>
                <a:prstGeom prst="ellipse">
                  <a:avLst/>
                </a:prstGeom>
                <a:solidFill>
                  <a:srgbClr val="993366"/>
                </a:solidFill>
                <a:ln w="9525">
                  <a:solidFill>
                    <a:srgbClr val="FFFF00"/>
                  </a:solidFill>
                  <a:round/>
                  <a:headEnd/>
                  <a:tailEnd/>
                </a:ln>
                <a:effectLst/>
              </p:spPr>
              <p:txBody>
                <a:bodyPr wrap="none" anchor="ctr"/>
                <a:lstStyle/>
                <a:p>
                  <a:pPr algn="ctr"/>
                  <a:endParaRPr lang="en-US" sz="1800">
                    <a:solidFill>
                      <a:srgbClr val="FF0000"/>
                    </a:solidFill>
                  </a:endParaRPr>
                </a:p>
              </p:txBody>
            </p:sp>
          </p:grpSp>
          <p:cxnSp>
            <p:nvCxnSpPr>
              <p:cNvPr id="37" name="AutoShape 105"/>
              <p:cNvCxnSpPr>
                <a:cxnSpLocks noChangeShapeType="1"/>
              </p:cNvCxnSpPr>
              <p:nvPr/>
            </p:nvCxnSpPr>
            <p:spPr bwMode="auto">
              <a:xfrm>
                <a:off x="1779" y="1784"/>
                <a:ext cx="1431" cy="1387"/>
              </a:xfrm>
              <a:prstGeom prst="straightConnector1">
                <a:avLst/>
              </a:prstGeom>
              <a:noFill/>
              <a:ln w="19050">
                <a:solidFill>
                  <a:srgbClr val="FF0000"/>
                </a:solidFill>
                <a:round/>
                <a:headEnd/>
                <a:tailEnd type="triangle" w="med" len="med"/>
              </a:ln>
              <a:effectLst/>
            </p:spPr>
          </p:cxnSp>
        </p:grpSp>
        <p:grpSp>
          <p:nvGrpSpPr>
            <p:cNvPr id="14" name="Group 106"/>
            <p:cNvGrpSpPr>
              <a:grpSpLocks/>
            </p:cNvGrpSpPr>
            <p:nvPr/>
          </p:nvGrpSpPr>
          <p:grpSpPr bwMode="auto">
            <a:xfrm>
              <a:off x="2844801" y="2781300"/>
              <a:ext cx="4895852" cy="2320925"/>
              <a:chOff x="1792" y="1752"/>
              <a:chExt cx="3084" cy="1462"/>
            </a:xfrm>
          </p:grpSpPr>
          <p:grpSp>
            <p:nvGrpSpPr>
              <p:cNvPr id="32" name="Group 107"/>
              <p:cNvGrpSpPr>
                <a:grpSpLocks/>
              </p:cNvGrpSpPr>
              <p:nvPr/>
            </p:nvGrpSpPr>
            <p:grpSpPr bwMode="auto">
              <a:xfrm>
                <a:off x="4241" y="3022"/>
                <a:ext cx="635" cy="192"/>
                <a:chOff x="4241" y="3022"/>
                <a:chExt cx="635" cy="192"/>
              </a:xfrm>
            </p:grpSpPr>
            <p:sp>
              <p:nvSpPr>
                <p:cNvPr id="34" name="Oval 108"/>
                <p:cNvSpPr>
                  <a:spLocks noChangeArrowheads="1"/>
                </p:cNvSpPr>
                <p:nvPr/>
              </p:nvSpPr>
              <p:spPr bwMode="auto">
                <a:xfrm>
                  <a:off x="4694" y="3067"/>
                  <a:ext cx="91" cy="91"/>
                </a:xfrm>
                <a:prstGeom prst="ellipse">
                  <a:avLst/>
                </a:prstGeom>
                <a:solidFill>
                  <a:srgbClr val="993366"/>
                </a:solidFill>
                <a:ln w="9525">
                  <a:solidFill>
                    <a:srgbClr val="FFFF00"/>
                  </a:solidFill>
                  <a:round/>
                  <a:headEnd/>
                  <a:tailEnd/>
                </a:ln>
                <a:effectLst/>
              </p:spPr>
              <p:txBody>
                <a:bodyPr wrap="none" anchor="ctr"/>
                <a:lstStyle/>
                <a:p>
                  <a:pPr algn="ctr"/>
                  <a:endParaRPr lang="en-US" sz="1800">
                    <a:solidFill>
                      <a:srgbClr val="FF0000"/>
                    </a:solidFill>
                  </a:endParaRPr>
                </a:p>
              </p:txBody>
            </p:sp>
            <p:sp>
              <p:nvSpPr>
                <p:cNvPr id="35" name="Text Box 109"/>
                <p:cNvSpPr txBox="1">
                  <a:spLocks noChangeArrowheads="1"/>
                </p:cNvSpPr>
                <p:nvPr/>
              </p:nvSpPr>
              <p:spPr bwMode="auto">
                <a:xfrm>
                  <a:off x="4241" y="3022"/>
                  <a:ext cx="635" cy="192"/>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LOCAL</a:t>
                  </a:r>
                </a:p>
              </p:txBody>
            </p:sp>
          </p:grpSp>
          <p:cxnSp>
            <p:nvCxnSpPr>
              <p:cNvPr id="33" name="AutoShape 110"/>
              <p:cNvCxnSpPr>
                <a:cxnSpLocks noChangeShapeType="1"/>
              </p:cNvCxnSpPr>
              <p:nvPr/>
            </p:nvCxnSpPr>
            <p:spPr bwMode="auto">
              <a:xfrm>
                <a:off x="1792" y="1752"/>
                <a:ext cx="2767" cy="1270"/>
              </a:xfrm>
              <a:prstGeom prst="straightConnector1">
                <a:avLst/>
              </a:prstGeom>
              <a:noFill/>
              <a:ln w="19050">
                <a:solidFill>
                  <a:srgbClr val="FF0000"/>
                </a:solidFill>
                <a:round/>
                <a:headEnd/>
                <a:tailEnd type="triangle" w="med" len="med"/>
              </a:ln>
              <a:effectLst/>
            </p:spPr>
          </p:cxnSp>
        </p:grpSp>
        <p:grpSp>
          <p:nvGrpSpPr>
            <p:cNvPr id="15" name="Group 111"/>
            <p:cNvGrpSpPr>
              <a:grpSpLocks/>
            </p:cNvGrpSpPr>
            <p:nvPr/>
          </p:nvGrpSpPr>
          <p:grpSpPr bwMode="auto">
            <a:xfrm>
              <a:off x="2844802" y="2781300"/>
              <a:ext cx="4248152" cy="952500"/>
              <a:chOff x="1792" y="1752"/>
              <a:chExt cx="2676" cy="600"/>
            </a:xfrm>
          </p:grpSpPr>
          <p:grpSp>
            <p:nvGrpSpPr>
              <p:cNvPr id="28" name="Group 112"/>
              <p:cNvGrpSpPr>
                <a:grpSpLocks/>
              </p:cNvGrpSpPr>
              <p:nvPr/>
            </p:nvGrpSpPr>
            <p:grpSpPr bwMode="auto">
              <a:xfrm>
                <a:off x="3833" y="2160"/>
                <a:ext cx="635" cy="192"/>
                <a:chOff x="4241" y="3022"/>
                <a:chExt cx="635" cy="192"/>
              </a:xfrm>
            </p:grpSpPr>
            <p:sp>
              <p:nvSpPr>
                <p:cNvPr id="30" name="Oval 113"/>
                <p:cNvSpPr>
                  <a:spLocks noChangeArrowheads="1"/>
                </p:cNvSpPr>
                <p:nvPr/>
              </p:nvSpPr>
              <p:spPr bwMode="auto">
                <a:xfrm>
                  <a:off x="4694" y="3067"/>
                  <a:ext cx="91" cy="91"/>
                </a:xfrm>
                <a:prstGeom prst="ellipse">
                  <a:avLst/>
                </a:prstGeom>
                <a:solidFill>
                  <a:srgbClr val="993366"/>
                </a:solidFill>
                <a:ln w="9525">
                  <a:solidFill>
                    <a:srgbClr val="FFFF00"/>
                  </a:solidFill>
                  <a:round/>
                  <a:headEnd/>
                  <a:tailEnd/>
                </a:ln>
                <a:effectLst/>
              </p:spPr>
              <p:txBody>
                <a:bodyPr wrap="none" anchor="ctr"/>
                <a:lstStyle/>
                <a:p>
                  <a:pPr algn="ctr"/>
                  <a:endParaRPr lang="en-US" sz="1800">
                    <a:solidFill>
                      <a:srgbClr val="FF0000"/>
                    </a:solidFill>
                  </a:endParaRPr>
                </a:p>
              </p:txBody>
            </p:sp>
            <p:sp>
              <p:nvSpPr>
                <p:cNvPr id="31" name="Text Box 114"/>
                <p:cNvSpPr txBox="1">
                  <a:spLocks noChangeArrowheads="1"/>
                </p:cNvSpPr>
                <p:nvPr/>
              </p:nvSpPr>
              <p:spPr bwMode="auto">
                <a:xfrm>
                  <a:off x="4241" y="3022"/>
                  <a:ext cx="635" cy="192"/>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LOCAL</a:t>
                  </a:r>
                </a:p>
              </p:txBody>
            </p:sp>
          </p:grpSp>
          <p:cxnSp>
            <p:nvCxnSpPr>
              <p:cNvPr id="29" name="AutoShape 115"/>
              <p:cNvCxnSpPr>
                <a:cxnSpLocks noChangeShapeType="1"/>
              </p:cNvCxnSpPr>
              <p:nvPr/>
            </p:nvCxnSpPr>
            <p:spPr bwMode="auto">
              <a:xfrm>
                <a:off x="1792" y="1752"/>
                <a:ext cx="2359" cy="408"/>
              </a:xfrm>
              <a:prstGeom prst="straightConnector1">
                <a:avLst/>
              </a:prstGeom>
              <a:noFill/>
              <a:ln w="19050">
                <a:solidFill>
                  <a:srgbClr val="FF0000"/>
                </a:solidFill>
                <a:round/>
                <a:headEnd/>
                <a:tailEnd type="triangle" w="med" len="med"/>
              </a:ln>
              <a:effectLst/>
            </p:spPr>
          </p:cxnSp>
        </p:grpSp>
        <p:grpSp>
          <p:nvGrpSpPr>
            <p:cNvPr id="16" name="Group 116"/>
            <p:cNvGrpSpPr>
              <a:grpSpLocks/>
            </p:cNvGrpSpPr>
            <p:nvPr/>
          </p:nvGrpSpPr>
          <p:grpSpPr bwMode="auto">
            <a:xfrm>
              <a:off x="2844801" y="2781300"/>
              <a:ext cx="5040315" cy="304800"/>
              <a:chOff x="1792" y="1752"/>
              <a:chExt cx="3175" cy="192"/>
            </a:xfrm>
          </p:grpSpPr>
          <p:grpSp>
            <p:nvGrpSpPr>
              <p:cNvPr id="24" name="Group 117"/>
              <p:cNvGrpSpPr>
                <a:grpSpLocks/>
              </p:cNvGrpSpPr>
              <p:nvPr/>
            </p:nvGrpSpPr>
            <p:grpSpPr bwMode="auto">
              <a:xfrm>
                <a:off x="4332" y="1752"/>
                <a:ext cx="635" cy="192"/>
                <a:chOff x="4241" y="3022"/>
                <a:chExt cx="635" cy="192"/>
              </a:xfrm>
            </p:grpSpPr>
            <p:sp>
              <p:nvSpPr>
                <p:cNvPr id="26" name="Oval 118"/>
                <p:cNvSpPr>
                  <a:spLocks noChangeArrowheads="1"/>
                </p:cNvSpPr>
                <p:nvPr/>
              </p:nvSpPr>
              <p:spPr bwMode="auto">
                <a:xfrm>
                  <a:off x="4694" y="3067"/>
                  <a:ext cx="91" cy="91"/>
                </a:xfrm>
                <a:prstGeom prst="ellipse">
                  <a:avLst/>
                </a:prstGeom>
                <a:solidFill>
                  <a:srgbClr val="993366"/>
                </a:solidFill>
                <a:ln w="9525">
                  <a:solidFill>
                    <a:srgbClr val="FFFF00"/>
                  </a:solidFill>
                  <a:round/>
                  <a:headEnd/>
                  <a:tailEnd/>
                </a:ln>
                <a:effectLst/>
              </p:spPr>
              <p:txBody>
                <a:bodyPr wrap="none" anchor="ctr"/>
                <a:lstStyle/>
                <a:p>
                  <a:pPr algn="ctr"/>
                  <a:endParaRPr lang="en-US" sz="1800">
                    <a:solidFill>
                      <a:srgbClr val="FF0000"/>
                    </a:solidFill>
                  </a:endParaRPr>
                </a:p>
              </p:txBody>
            </p:sp>
            <p:sp>
              <p:nvSpPr>
                <p:cNvPr id="27" name="Text Box 119"/>
                <p:cNvSpPr txBox="1">
                  <a:spLocks noChangeArrowheads="1"/>
                </p:cNvSpPr>
                <p:nvPr/>
              </p:nvSpPr>
              <p:spPr bwMode="auto">
                <a:xfrm>
                  <a:off x="4241" y="3022"/>
                  <a:ext cx="635" cy="192"/>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LOCAL</a:t>
                  </a:r>
                </a:p>
              </p:txBody>
            </p:sp>
          </p:grpSp>
          <p:cxnSp>
            <p:nvCxnSpPr>
              <p:cNvPr id="25" name="AutoShape 120"/>
              <p:cNvCxnSpPr>
                <a:cxnSpLocks noChangeShapeType="1"/>
              </p:cNvCxnSpPr>
              <p:nvPr/>
            </p:nvCxnSpPr>
            <p:spPr bwMode="auto">
              <a:xfrm>
                <a:off x="1792" y="1752"/>
                <a:ext cx="2540" cy="96"/>
              </a:xfrm>
              <a:prstGeom prst="straightConnector1">
                <a:avLst/>
              </a:prstGeom>
              <a:noFill/>
              <a:ln w="19050">
                <a:solidFill>
                  <a:srgbClr val="FF0000"/>
                </a:solidFill>
                <a:round/>
                <a:headEnd/>
                <a:tailEnd type="triangle" w="med" len="med"/>
              </a:ln>
              <a:effectLst/>
            </p:spPr>
          </p:cxnSp>
        </p:grpSp>
        <p:grpSp>
          <p:nvGrpSpPr>
            <p:cNvPr id="17" name="Group 121"/>
            <p:cNvGrpSpPr>
              <a:grpSpLocks/>
            </p:cNvGrpSpPr>
            <p:nvPr/>
          </p:nvGrpSpPr>
          <p:grpSpPr bwMode="auto">
            <a:xfrm>
              <a:off x="2824164" y="2133600"/>
              <a:ext cx="3548063" cy="595313"/>
              <a:chOff x="1779" y="1344"/>
              <a:chExt cx="2235" cy="375"/>
            </a:xfrm>
          </p:grpSpPr>
          <p:grpSp>
            <p:nvGrpSpPr>
              <p:cNvPr id="18" name="Group 122"/>
              <p:cNvGrpSpPr>
                <a:grpSpLocks/>
              </p:cNvGrpSpPr>
              <p:nvPr/>
            </p:nvGrpSpPr>
            <p:grpSpPr bwMode="auto">
              <a:xfrm>
                <a:off x="3288" y="1344"/>
                <a:ext cx="726" cy="192"/>
                <a:chOff x="1927" y="3113"/>
                <a:chExt cx="726" cy="192"/>
              </a:xfrm>
            </p:grpSpPr>
            <p:grpSp>
              <p:nvGrpSpPr>
                <p:cNvPr id="20" name="Group 123"/>
                <p:cNvGrpSpPr>
                  <a:grpSpLocks/>
                </p:cNvGrpSpPr>
                <p:nvPr/>
              </p:nvGrpSpPr>
              <p:grpSpPr bwMode="auto">
                <a:xfrm>
                  <a:off x="1927" y="3113"/>
                  <a:ext cx="726" cy="192"/>
                  <a:chOff x="1927" y="3113"/>
                  <a:chExt cx="726" cy="192"/>
                </a:xfrm>
              </p:grpSpPr>
              <p:sp>
                <p:nvSpPr>
                  <p:cNvPr id="22" name="Text Box 124"/>
                  <p:cNvSpPr txBox="1">
                    <a:spLocks noChangeArrowheads="1"/>
                  </p:cNvSpPr>
                  <p:nvPr/>
                </p:nvSpPr>
                <p:spPr bwMode="auto">
                  <a:xfrm>
                    <a:off x="2018" y="3113"/>
                    <a:ext cx="635" cy="192"/>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LOCAL</a:t>
                    </a:r>
                  </a:p>
                </p:txBody>
              </p:sp>
              <p:sp>
                <p:nvSpPr>
                  <p:cNvPr id="23" name="Oval 125"/>
                  <p:cNvSpPr>
                    <a:spLocks noChangeArrowheads="1"/>
                  </p:cNvSpPr>
                  <p:nvPr/>
                </p:nvSpPr>
                <p:spPr bwMode="auto">
                  <a:xfrm>
                    <a:off x="1927" y="3158"/>
                    <a:ext cx="91" cy="91"/>
                  </a:xfrm>
                  <a:prstGeom prst="ellipse">
                    <a:avLst/>
                  </a:prstGeom>
                  <a:solidFill>
                    <a:srgbClr val="993366"/>
                  </a:solidFill>
                  <a:ln w="9525">
                    <a:solidFill>
                      <a:srgbClr val="FFFF00"/>
                    </a:solidFill>
                    <a:round/>
                    <a:headEnd/>
                    <a:tailEnd/>
                  </a:ln>
                  <a:effectLst/>
                </p:spPr>
                <p:txBody>
                  <a:bodyPr wrap="none" anchor="ctr"/>
                  <a:lstStyle/>
                  <a:p>
                    <a:pPr algn="ctr"/>
                    <a:endParaRPr lang="en-US" sz="1800">
                      <a:solidFill>
                        <a:srgbClr val="FF0000"/>
                      </a:solidFill>
                    </a:endParaRPr>
                  </a:p>
                </p:txBody>
              </p:sp>
            </p:grpSp>
            <p:sp>
              <p:nvSpPr>
                <p:cNvPr id="21" name="Oval 126"/>
                <p:cNvSpPr>
                  <a:spLocks noChangeArrowheads="1"/>
                </p:cNvSpPr>
                <p:nvPr/>
              </p:nvSpPr>
              <p:spPr bwMode="auto">
                <a:xfrm>
                  <a:off x="1927" y="3158"/>
                  <a:ext cx="91" cy="91"/>
                </a:xfrm>
                <a:prstGeom prst="ellipse">
                  <a:avLst/>
                </a:prstGeom>
                <a:solidFill>
                  <a:srgbClr val="993366"/>
                </a:solidFill>
                <a:ln w="9525">
                  <a:solidFill>
                    <a:srgbClr val="FFFF00"/>
                  </a:solidFill>
                  <a:round/>
                  <a:headEnd/>
                  <a:tailEnd/>
                </a:ln>
                <a:effectLst/>
              </p:spPr>
              <p:txBody>
                <a:bodyPr wrap="none" anchor="ctr"/>
                <a:lstStyle/>
                <a:p>
                  <a:pPr algn="ctr"/>
                  <a:endParaRPr lang="en-US" sz="1800">
                    <a:solidFill>
                      <a:srgbClr val="FF0000"/>
                    </a:solidFill>
                  </a:endParaRPr>
                </a:p>
              </p:txBody>
            </p:sp>
          </p:grpSp>
          <p:cxnSp>
            <p:nvCxnSpPr>
              <p:cNvPr id="19" name="AutoShape 127"/>
              <p:cNvCxnSpPr>
                <a:cxnSpLocks noChangeShapeType="1"/>
              </p:cNvCxnSpPr>
              <p:nvPr/>
            </p:nvCxnSpPr>
            <p:spPr bwMode="auto">
              <a:xfrm flipV="1">
                <a:off x="1779" y="1435"/>
                <a:ext cx="1509" cy="284"/>
              </a:xfrm>
              <a:prstGeom prst="straightConnector1">
                <a:avLst/>
              </a:prstGeom>
              <a:noFill/>
              <a:ln w="19050">
                <a:solidFill>
                  <a:srgbClr val="FF0000"/>
                </a:solidFill>
                <a:round/>
                <a:headEnd/>
                <a:tailEnd type="triangle" w="med" len="med"/>
              </a:ln>
              <a:effectLst/>
            </p:spPr>
          </p:cxn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 Questions</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1</a:t>
            </a:r>
            <a:endParaRPr lang="en-US" dirty="0"/>
          </a:p>
        </p:txBody>
      </p:sp>
      <p:sp>
        <p:nvSpPr>
          <p:cNvPr id="4" name="Content Placeholder 3"/>
          <p:cNvSpPr>
            <a:spLocks noGrp="1"/>
          </p:cNvSpPr>
          <p:nvPr>
            <p:ph idx="1"/>
          </p:nvPr>
        </p:nvSpPr>
        <p:spPr/>
        <p:txBody>
          <a:bodyPr/>
          <a:lstStyle/>
          <a:p>
            <a:r>
              <a:rPr lang="en-US" dirty="0" smtClean="0"/>
              <a:t>Find a definition of risk management from a reliable source and compare it with the definition of ERM in this book.</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 2</a:t>
            </a:r>
            <a:endParaRPr lang="en-US" dirty="0"/>
          </a:p>
        </p:txBody>
      </p:sp>
      <p:sp>
        <p:nvSpPr>
          <p:cNvPr id="3" name="Content Placeholder 2"/>
          <p:cNvSpPr>
            <a:spLocks noGrp="1"/>
          </p:cNvSpPr>
          <p:nvPr>
            <p:ph idx="1"/>
          </p:nvPr>
        </p:nvSpPr>
        <p:spPr/>
        <p:txBody>
          <a:bodyPr/>
          <a:lstStyle/>
          <a:p>
            <a:r>
              <a:rPr lang="en-US" dirty="0" smtClean="0"/>
              <a:t>Why is it important to have an effective communication channel involving (the most) senior management in ERM?</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3</a:t>
            </a:r>
            <a:endParaRPr lang="en-US" dirty="0"/>
          </a:p>
        </p:txBody>
      </p:sp>
      <p:sp>
        <p:nvSpPr>
          <p:cNvPr id="4" name="Content Placeholder 3"/>
          <p:cNvSpPr>
            <a:spLocks noGrp="1"/>
          </p:cNvSpPr>
          <p:nvPr>
            <p:ph idx="1"/>
          </p:nvPr>
        </p:nvSpPr>
        <p:spPr/>
        <p:txBody>
          <a:bodyPr/>
          <a:lstStyle/>
          <a:p>
            <a:r>
              <a:rPr lang="en-US" dirty="0" smtClean="0"/>
              <a:t>What similarities and differences can you find from the three risk management standards discussed in this book – the COSO framework, Australian/New Zealand standard, and the U.K. risk management standards?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4</a:t>
            </a:r>
            <a:endParaRPr lang="en-US" dirty="0"/>
          </a:p>
        </p:txBody>
      </p:sp>
      <p:sp>
        <p:nvSpPr>
          <p:cNvPr id="4" name="Content Placeholder 3"/>
          <p:cNvSpPr>
            <a:spLocks noGrp="1"/>
          </p:cNvSpPr>
          <p:nvPr>
            <p:ph idx="1"/>
          </p:nvPr>
        </p:nvSpPr>
        <p:spPr/>
        <p:txBody>
          <a:bodyPr/>
          <a:lstStyle/>
          <a:p>
            <a:r>
              <a:rPr lang="en-US" dirty="0" smtClean="0"/>
              <a:t>Other than the risks discussed in this book, identify and discuss one risk that firms can easily quantify and another that cannot be objectively quantified.</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5</a:t>
            </a:r>
            <a:endParaRPr lang="en-US" dirty="0"/>
          </a:p>
        </p:txBody>
      </p:sp>
      <p:sp>
        <p:nvSpPr>
          <p:cNvPr id="4" name="Content Placeholder 3"/>
          <p:cNvSpPr>
            <a:spLocks noGrp="1"/>
          </p:cNvSpPr>
          <p:nvPr>
            <p:ph idx="1"/>
          </p:nvPr>
        </p:nvSpPr>
        <p:spPr/>
        <p:txBody>
          <a:bodyPr/>
          <a:lstStyle/>
          <a:p>
            <a:r>
              <a:rPr lang="en-US" dirty="0" smtClean="0"/>
              <a:t>Identify a representative MNC in your home country:</a:t>
            </a:r>
          </a:p>
          <a:p>
            <a:pPr lvl="1"/>
            <a:endParaRPr lang="en-US" dirty="0" smtClean="0"/>
          </a:p>
          <a:p>
            <a:pPr lvl="1"/>
            <a:r>
              <a:rPr lang="en-US" dirty="0" smtClean="0"/>
              <a:t>Classify its risks into financial, operational, and strategic.</a:t>
            </a:r>
          </a:p>
          <a:p>
            <a:pPr lvl="1"/>
            <a:endParaRPr lang="en-US" dirty="0" smtClean="0"/>
          </a:p>
          <a:p>
            <a:pPr lvl="1"/>
            <a:r>
              <a:rPr lang="en-US" dirty="0" smtClean="0"/>
              <a:t>Which risks, in your view, could cause (</a:t>
            </a:r>
            <a:r>
              <a:rPr lang="en-US" dirty="0" err="1" smtClean="0"/>
              <a:t>i</a:t>
            </a:r>
            <a:r>
              <a:rPr lang="en-US" dirty="0" smtClean="0"/>
              <a:t>) a significant reduction in the value of the existing wealth of the firm, (ii) an increase in future expenditures, and (iii) a reduction in future income?</a:t>
            </a:r>
          </a:p>
          <a:p>
            <a:pPr lvl="1"/>
            <a:endParaRPr lang="en-US" dirty="0" smtClean="0"/>
          </a:p>
          <a:p>
            <a:pPr lvl="1"/>
            <a:r>
              <a:rPr lang="en-US" dirty="0" smtClean="0"/>
              <a:t>Attempt to create a risk map using the identified risks.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6</a:t>
            </a:r>
            <a:endParaRPr lang="en-US" dirty="0"/>
          </a:p>
        </p:txBody>
      </p:sp>
      <p:sp>
        <p:nvSpPr>
          <p:cNvPr id="4" name="Content Placeholder 3"/>
          <p:cNvSpPr>
            <a:spLocks noGrp="1"/>
          </p:cNvSpPr>
          <p:nvPr>
            <p:ph idx="1"/>
          </p:nvPr>
        </p:nvSpPr>
        <p:spPr/>
        <p:txBody>
          <a:bodyPr/>
          <a:lstStyle/>
          <a:p>
            <a:r>
              <a:rPr lang="en-US" dirty="0" smtClean="0"/>
              <a:t>If the MNC that you identified has a risk management program, find out whether it is an ERM program? If not, what should the MNC do to have a true ERM program?</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ERM Evolution </a:t>
            </a:r>
            <a:r>
              <a:rPr lang="en-US" sz="2000" dirty="0" smtClean="0"/>
              <a:t>(Figure 12.1)</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a:t>
            </a:fld>
            <a:endParaRPr lang="en-US"/>
          </a:p>
        </p:txBody>
      </p:sp>
      <p:sp>
        <p:nvSpPr>
          <p:cNvPr id="22" name="Rounded Rectangle 21"/>
          <p:cNvSpPr/>
          <p:nvPr/>
        </p:nvSpPr>
        <p:spPr>
          <a:xfrm>
            <a:off x="533400" y="1524000"/>
            <a:ext cx="8077200" cy="4876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400" b="1" dirty="0" smtClean="0"/>
          </a:p>
        </p:txBody>
      </p:sp>
      <p:grpSp>
        <p:nvGrpSpPr>
          <p:cNvPr id="23" name="Group 22"/>
          <p:cNvGrpSpPr>
            <a:grpSpLocks/>
          </p:cNvGrpSpPr>
          <p:nvPr/>
        </p:nvGrpSpPr>
        <p:grpSpPr bwMode="auto">
          <a:xfrm>
            <a:off x="838200" y="1981200"/>
            <a:ext cx="7385050" cy="3892550"/>
            <a:chOff x="68" y="843"/>
            <a:chExt cx="5057" cy="2857"/>
          </a:xfrm>
        </p:grpSpPr>
        <p:sp>
          <p:nvSpPr>
            <p:cNvPr id="24" name="Text Box 7"/>
            <p:cNvSpPr txBox="1">
              <a:spLocks noChangeArrowheads="1"/>
            </p:cNvSpPr>
            <p:nvPr/>
          </p:nvSpPr>
          <p:spPr bwMode="auto">
            <a:xfrm>
              <a:off x="1126" y="2926"/>
              <a:ext cx="912" cy="212"/>
            </a:xfrm>
            <a:prstGeom prst="rect">
              <a:avLst/>
            </a:prstGeom>
            <a:noFill/>
            <a:ln w="9525">
              <a:noFill/>
              <a:miter lim="800000"/>
              <a:headEnd/>
              <a:tailEnd/>
            </a:ln>
            <a:effectLst/>
          </p:spPr>
          <p:txBody>
            <a:bodyPr wrap="none">
              <a:spAutoFit/>
            </a:bodyPr>
            <a:lstStyle/>
            <a:p>
              <a:pPr eaLnBrk="1" hangingPunct="1"/>
              <a:r>
                <a:rPr lang="en-US"/>
                <a:t>No integration</a:t>
              </a:r>
            </a:p>
          </p:txBody>
        </p:sp>
        <p:sp>
          <p:nvSpPr>
            <p:cNvPr id="25" name="Line 8"/>
            <p:cNvSpPr>
              <a:spLocks noChangeShapeType="1"/>
            </p:cNvSpPr>
            <p:nvPr/>
          </p:nvSpPr>
          <p:spPr bwMode="auto">
            <a:xfrm>
              <a:off x="1491" y="897"/>
              <a:ext cx="9" cy="1966"/>
            </a:xfrm>
            <a:prstGeom prst="line">
              <a:avLst/>
            </a:prstGeom>
            <a:noFill/>
            <a:ln w="19050">
              <a:solidFill>
                <a:schemeClr val="tx1"/>
              </a:solidFill>
              <a:round/>
              <a:headEnd/>
              <a:tailEnd/>
            </a:ln>
            <a:effectLst/>
          </p:spPr>
          <p:txBody>
            <a:bodyPr/>
            <a:lstStyle/>
            <a:p>
              <a:endParaRPr lang="en-US"/>
            </a:p>
          </p:txBody>
        </p:sp>
        <p:sp>
          <p:nvSpPr>
            <p:cNvPr id="26" name="Line 9"/>
            <p:cNvSpPr>
              <a:spLocks noChangeShapeType="1"/>
            </p:cNvSpPr>
            <p:nvPr/>
          </p:nvSpPr>
          <p:spPr bwMode="auto">
            <a:xfrm>
              <a:off x="1497" y="2852"/>
              <a:ext cx="2339" cy="667"/>
            </a:xfrm>
            <a:prstGeom prst="line">
              <a:avLst/>
            </a:prstGeom>
            <a:noFill/>
            <a:ln w="19050">
              <a:solidFill>
                <a:srgbClr val="000000"/>
              </a:solidFill>
              <a:round/>
              <a:headEnd/>
              <a:tailEnd/>
            </a:ln>
            <a:effectLst/>
          </p:spPr>
          <p:txBody>
            <a:bodyPr>
              <a:spAutoFit/>
            </a:bodyPr>
            <a:lstStyle/>
            <a:p>
              <a:endParaRPr lang="en-US"/>
            </a:p>
          </p:txBody>
        </p:sp>
        <p:sp>
          <p:nvSpPr>
            <p:cNvPr id="27" name="Line 10"/>
            <p:cNvSpPr>
              <a:spLocks noChangeShapeType="1"/>
            </p:cNvSpPr>
            <p:nvPr/>
          </p:nvSpPr>
          <p:spPr bwMode="auto">
            <a:xfrm flipV="1">
              <a:off x="1497" y="1998"/>
              <a:ext cx="2597" cy="847"/>
            </a:xfrm>
            <a:prstGeom prst="line">
              <a:avLst/>
            </a:prstGeom>
            <a:noFill/>
            <a:ln w="19050">
              <a:solidFill>
                <a:srgbClr val="000000"/>
              </a:solidFill>
              <a:round/>
              <a:headEnd/>
              <a:tailEnd/>
            </a:ln>
            <a:effectLst/>
          </p:spPr>
          <p:txBody>
            <a:bodyPr>
              <a:spAutoFit/>
            </a:bodyPr>
            <a:lstStyle/>
            <a:p>
              <a:endParaRPr lang="en-US"/>
            </a:p>
          </p:txBody>
        </p:sp>
        <p:sp>
          <p:nvSpPr>
            <p:cNvPr id="28" name="Text Box 11"/>
            <p:cNvSpPr txBox="1">
              <a:spLocks noChangeArrowheads="1"/>
            </p:cNvSpPr>
            <p:nvPr/>
          </p:nvSpPr>
          <p:spPr bwMode="auto">
            <a:xfrm>
              <a:off x="1845" y="3129"/>
              <a:ext cx="1111" cy="212"/>
            </a:xfrm>
            <a:prstGeom prst="rect">
              <a:avLst/>
            </a:prstGeom>
            <a:noFill/>
            <a:ln w="9525">
              <a:noFill/>
              <a:miter lim="800000"/>
              <a:headEnd/>
              <a:tailEnd/>
            </a:ln>
            <a:effectLst/>
          </p:spPr>
          <p:txBody>
            <a:bodyPr wrap="none">
              <a:spAutoFit/>
            </a:bodyPr>
            <a:lstStyle/>
            <a:p>
              <a:pPr eaLnBrk="1" hangingPunct="1"/>
              <a:r>
                <a:rPr lang="en-US"/>
                <a:t>Partial integration</a:t>
              </a:r>
            </a:p>
          </p:txBody>
        </p:sp>
        <p:sp>
          <p:nvSpPr>
            <p:cNvPr id="29" name="Text Box 12"/>
            <p:cNvSpPr txBox="1">
              <a:spLocks noChangeArrowheads="1"/>
            </p:cNvSpPr>
            <p:nvPr/>
          </p:nvSpPr>
          <p:spPr bwMode="auto">
            <a:xfrm>
              <a:off x="3039" y="3488"/>
              <a:ext cx="954" cy="212"/>
            </a:xfrm>
            <a:prstGeom prst="rect">
              <a:avLst/>
            </a:prstGeom>
            <a:noFill/>
            <a:ln w="9525">
              <a:noFill/>
              <a:miter lim="800000"/>
              <a:headEnd/>
              <a:tailEnd/>
            </a:ln>
            <a:effectLst/>
          </p:spPr>
          <p:txBody>
            <a:bodyPr wrap="none">
              <a:spAutoFit/>
            </a:bodyPr>
            <a:lstStyle/>
            <a:p>
              <a:pPr eaLnBrk="1" hangingPunct="1"/>
              <a:r>
                <a:rPr lang="en-US"/>
                <a:t>Full integration</a:t>
              </a:r>
            </a:p>
          </p:txBody>
        </p:sp>
        <p:sp>
          <p:nvSpPr>
            <p:cNvPr id="30" name="Text Box 13"/>
            <p:cNvSpPr txBox="1">
              <a:spLocks noChangeArrowheads="1"/>
            </p:cNvSpPr>
            <p:nvPr/>
          </p:nvSpPr>
          <p:spPr bwMode="auto">
            <a:xfrm>
              <a:off x="1800" y="2668"/>
              <a:ext cx="1033" cy="212"/>
            </a:xfrm>
            <a:prstGeom prst="rect">
              <a:avLst/>
            </a:prstGeom>
            <a:noFill/>
            <a:ln w="9525">
              <a:noFill/>
              <a:miter lim="800000"/>
              <a:headEnd/>
              <a:tailEnd/>
            </a:ln>
            <a:effectLst/>
          </p:spPr>
          <p:txBody>
            <a:bodyPr wrap="none">
              <a:spAutoFit/>
            </a:bodyPr>
            <a:lstStyle/>
            <a:p>
              <a:pPr eaLnBrk="1" hangingPunct="1"/>
              <a:r>
                <a:rPr lang="en-US"/>
                <a:t>Hazard risk only</a:t>
              </a:r>
            </a:p>
          </p:txBody>
        </p:sp>
        <p:sp>
          <p:nvSpPr>
            <p:cNvPr id="31" name="Text Box 14"/>
            <p:cNvSpPr txBox="1">
              <a:spLocks noChangeArrowheads="1"/>
            </p:cNvSpPr>
            <p:nvPr/>
          </p:nvSpPr>
          <p:spPr bwMode="auto">
            <a:xfrm>
              <a:off x="2573" y="2435"/>
              <a:ext cx="1595" cy="212"/>
            </a:xfrm>
            <a:prstGeom prst="rect">
              <a:avLst/>
            </a:prstGeom>
            <a:noFill/>
            <a:ln w="9525">
              <a:noFill/>
              <a:miter lim="800000"/>
              <a:headEnd/>
              <a:tailEnd/>
            </a:ln>
            <a:effectLst/>
          </p:spPr>
          <p:txBody>
            <a:bodyPr wrap="none">
              <a:spAutoFit/>
            </a:bodyPr>
            <a:lstStyle/>
            <a:p>
              <a:pPr eaLnBrk="1" hangingPunct="1"/>
              <a:r>
                <a:rPr lang="en-US"/>
                <a:t>Plus other operational risk</a:t>
              </a:r>
            </a:p>
          </p:txBody>
        </p:sp>
        <p:sp>
          <p:nvSpPr>
            <p:cNvPr id="32" name="Text Box 15"/>
            <p:cNvSpPr txBox="1">
              <a:spLocks noChangeArrowheads="1"/>
            </p:cNvSpPr>
            <p:nvPr/>
          </p:nvSpPr>
          <p:spPr bwMode="auto">
            <a:xfrm>
              <a:off x="3395" y="2147"/>
              <a:ext cx="1103" cy="212"/>
            </a:xfrm>
            <a:prstGeom prst="rect">
              <a:avLst/>
            </a:prstGeom>
            <a:noFill/>
            <a:ln w="9525">
              <a:noFill/>
              <a:miter lim="800000"/>
              <a:headEnd/>
              <a:tailEnd/>
            </a:ln>
            <a:effectLst/>
          </p:spPr>
          <p:txBody>
            <a:bodyPr wrap="none">
              <a:spAutoFit/>
            </a:bodyPr>
            <a:lstStyle/>
            <a:p>
              <a:pPr eaLnBrk="1" hangingPunct="1"/>
              <a:r>
                <a:rPr lang="en-US"/>
                <a:t>Plus financial risk</a:t>
              </a:r>
            </a:p>
          </p:txBody>
        </p:sp>
        <p:sp>
          <p:nvSpPr>
            <p:cNvPr id="33" name="Text Box 16"/>
            <p:cNvSpPr txBox="1">
              <a:spLocks noChangeArrowheads="1"/>
            </p:cNvSpPr>
            <p:nvPr/>
          </p:nvSpPr>
          <p:spPr bwMode="auto">
            <a:xfrm>
              <a:off x="4006" y="1941"/>
              <a:ext cx="1119" cy="212"/>
            </a:xfrm>
            <a:prstGeom prst="rect">
              <a:avLst/>
            </a:prstGeom>
            <a:noFill/>
            <a:ln w="9525">
              <a:noFill/>
              <a:miter lim="800000"/>
              <a:headEnd/>
              <a:tailEnd/>
            </a:ln>
            <a:effectLst/>
          </p:spPr>
          <p:txBody>
            <a:bodyPr wrap="none">
              <a:spAutoFit/>
            </a:bodyPr>
            <a:lstStyle/>
            <a:p>
              <a:pPr eaLnBrk="1" hangingPunct="1"/>
              <a:r>
                <a:rPr lang="en-US"/>
                <a:t>Plus strategic risk</a:t>
              </a:r>
            </a:p>
          </p:txBody>
        </p:sp>
        <p:sp>
          <p:nvSpPr>
            <p:cNvPr id="34" name="Text Box 17"/>
            <p:cNvSpPr txBox="1">
              <a:spLocks noChangeArrowheads="1"/>
            </p:cNvSpPr>
            <p:nvPr/>
          </p:nvSpPr>
          <p:spPr bwMode="auto">
            <a:xfrm>
              <a:off x="337" y="2558"/>
              <a:ext cx="1182" cy="212"/>
            </a:xfrm>
            <a:prstGeom prst="rect">
              <a:avLst/>
            </a:prstGeom>
            <a:noFill/>
            <a:ln w="9525">
              <a:noFill/>
              <a:miter lim="800000"/>
              <a:headEnd/>
              <a:tailEnd/>
            </a:ln>
            <a:effectLst/>
          </p:spPr>
          <p:txBody>
            <a:bodyPr wrap="none">
              <a:spAutoFit/>
            </a:bodyPr>
            <a:lstStyle/>
            <a:p>
              <a:pPr eaLnBrk="1" hangingPunct="1"/>
              <a:r>
                <a:rPr lang="en-US"/>
                <a:t>Departmental level</a:t>
              </a:r>
            </a:p>
          </p:txBody>
        </p:sp>
        <p:sp>
          <p:nvSpPr>
            <p:cNvPr id="35" name="Text Box 18"/>
            <p:cNvSpPr txBox="1">
              <a:spLocks noChangeArrowheads="1"/>
            </p:cNvSpPr>
            <p:nvPr/>
          </p:nvSpPr>
          <p:spPr bwMode="auto">
            <a:xfrm>
              <a:off x="68" y="1710"/>
              <a:ext cx="1418" cy="212"/>
            </a:xfrm>
            <a:prstGeom prst="rect">
              <a:avLst/>
            </a:prstGeom>
            <a:noFill/>
            <a:ln w="9525">
              <a:noFill/>
              <a:miter lim="800000"/>
              <a:headEnd/>
              <a:tailEnd/>
            </a:ln>
            <a:effectLst/>
          </p:spPr>
          <p:txBody>
            <a:bodyPr wrap="none">
              <a:spAutoFit/>
            </a:bodyPr>
            <a:lstStyle/>
            <a:p>
              <a:pPr eaLnBrk="1" hangingPunct="1"/>
              <a:r>
                <a:rPr lang="en-US"/>
                <a:t>Interdepartmental level</a:t>
              </a:r>
            </a:p>
          </p:txBody>
        </p:sp>
        <p:sp>
          <p:nvSpPr>
            <p:cNvPr id="36" name="Text Box 19"/>
            <p:cNvSpPr txBox="1">
              <a:spLocks noChangeArrowheads="1"/>
            </p:cNvSpPr>
            <p:nvPr/>
          </p:nvSpPr>
          <p:spPr bwMode="auto">
            <a:xfrm>
              <a:off x="536" y="843"/>
              <a:ext cx="983" cy="212"/>
            </a:xfrm>
            <a:prstGeom prst="rect">
              <a:avLst/>
            </a:prstGeom>
            <a:noFill/>
            <a:ln w="9525">
              <a:noFill/>
              <a:miter lim="800000"/>
              <a:headEnd/>
              <a:tailEnd/>
            </a:ln>
            <a:effectLst/>
          </p:spPr>
          <p:txBody>
            <a:bodyPr wrap="none">
              <a:spAutoFit/>
            </a:bodyPr>
            <a:lstStyle/>
            <a:p>
              <a:pPr eaLnBrk="1" hangingPunct="1"/>
              <a:r>
                <a:rPr lang="en-US"/>
                <a:t>Corporate level</a:t>
              </a:r>
            </a:p>
          </p:txBody>
        </p:sp>
        <p:sp>
          <p:nvSpPr>
            <p:cNvPr id="37" name="Line 20"/>
            <p:cNvSpPr>
              <a:spLocks noChangeShapeType="1"/>
            </p:cNvSpPr>
            <p:nvPr/>
          </p:nvSpPr>
          <p:spPr bwMode="auto">
            <a:xfrm flipV="1">
              <a:off x="1503" y="1291"/>
              <a:ext cx="2410" cy="1543"/>
            </a:xfrm>
            <a:prstGeom prst="line">
              <a:avLst/>
            </a:prstGeom>
            <a:noFill/>
            <a:ln w="38100">
              <a:solidFill>
                <a:schemeClr val="hlink"/>
              </a:solidFill>
              <a:round/>
              <a:headEnd/>
              <a:tailEnd type="triangle" w="med" len="med"/>
            </a:ln>
            <a:effectLst/>
          </p:spPr>
          <p:txBody>
            <a:bodyPr>
              <a:spAutoFit/>
            </a:bodyPr>
            <a:lstStyle/>
            <a:p>
              <a:endParaRPr lang="en-US"/>
            </a:p>
          </p:txBody>
        </p:sp>
        <p:sp>
          <p:nvSpPr>
            <p:cNvPr id="38" name="Text Box 21"/>
            <p:cNvSpPr txBox="1">
              <a:spLocks noChangeArrowheads="1"/>
            </p:cNvSpPr>
            <p:nvPr/>
          </p:nvSpPr>
          <p:spPr bwMode="auto">
            <a:xfrm>
              <a:off x="3974" y="1077"/>
              <a:ext cx="400" cy="212"/>
            </a:xfrm>
            <a:prstGeom prst="rect">
              <a:avLst/>
            </a:prstGeom>
            <a:noFill/>
            <a:ln w="9525">
              <a:noFill/>
              <a:miter lim="800000"/>
              <a:headEnd/>
              <a:tailEnd/>
            </a:ln>
            <a:effectLst/>
          </p:spPr>
          <p:txBody>
            <a:bodyPr wrap="none">
              <a:spAutoFit/>
            </a:bodyPr>
            <a:lstStyle/>
            <a:p>
              <a:pPr eaLnBrk="1" hangingPunct="1"/>
              <a:r>
                <a:rPr lang="en-US"/>
                <a:t>ERM</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 7</a:t>
            </a:r>
            <a:endParaRPr lang="en-US" dirty="0"/>
          </a:p>
        </p:txBody>
      </p:sp>
      <p:sp>
        <p:nvSpPr>
          <p:cNvPr id="3" name="Content Placeholder 2"/>
          <p:cNvSpPr>
            <a:spLocks noGrp="1"/>
          </p:cNvSpPr>
          <p:nvPr>
            <p:ph idx="1"/>
          </p:nvPr>
        </p:nvSpPr>
        <p:spPr/>
        <p:txBody>
          <a:bodyPr/>
          <a:lstStyle/>
          <a:p>
            <a:r>
              <a:rPr lang="en-US" dirty="0" smtClean="0"/>
              <a:t>The degree to which international risk management programs are centralized or decentralized increasingly will be patterned after the basic organizational structure and operating philosophy of the firm, rather than by external constraints. What are the external constraints?</a:t>
            </a:r>
          </a:p>
          <a:p>
            <a:endParaRPr lang="en-US" dirty="0"/>
          </a:p>
        </p:txBody>
      </p:sp>
      <p:sp>
        <p:nvSpPr>
          <p:cNvPr id="4" name="Slide Number Placeholder 3"/>
          <p:cNvSpPr>
            <a:spLocks noGrp="1"/>
          </p:cNvSpPr>
          <p:nvPr>
            <p:ph type="sldNum" sz="quarter" idx="12"/>
          </p:nvPr>
        </p:nvSpPr>
        <p:spPr/>
        <p:txBody>
          <a:bodyPr/>
          <a:lstStyle/>
          <a:p>
            <a:fld id="{1E48E7AC-00C8-46B0-AB26-1C1DD380E9D7}" type="slidenum">
              <a:rPr lang="en-US" smtClean="0"/>
              <a:pPr/>
              <a:t>40</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ERM Evolution (Figure 12.1) </a:t>
            </a:r>
            <a:r>
              <a:rPr lang="en-US" sz="2000" dirty="0" smtClean="0"/>
              <a:t>(textbook version)</a:t>
            </a:r>
            <a:endParaRPr lang="en-US" sz="2000"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5</a:t>
            </a:fld>
            <a:endParaRPr lang="en-US"/>
          </a:p>
        </p:txBody>
      </p:sp>
      <p:pic>
        <p:nvPicPr>
          <p:cNvPr id="5" name="Picture 5" descr="Fig 12-01"/>
          <p:cNvPicPr>
            <a:picLocks noChangeAspect="1" noChangeArrowheads="1"/>
          </p:cNvPicPr>
          <p:nvPr/>
        </p:nvPicPr>
        <p:blipFill>
          <a:blip r:embed="rId2" cstate="print"/>
          <a:srcRect/>
          <a:stretch>
            <a:fillRect/>
          </a:stretch>
        </p:blipFill>
        <p:spPr bwMode="auto">
          <a:xfrm>
            <a:off x="838200" y="1524000"/>
            <a:ext cx="6835775" cy="34593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Risk Management Fundamentals</a:t>
            </a:r>
            <a:endParaRPr lang="en-US" dirty="0"/>
          </a:p>
        </p:txBody>
      </p:sp>
      <p:sp>
        <p:nvSpPr>
          <p:cNvPr id="4" name="Content Placeholder 3"/>
          <p:cNvSpPr>
            <a:spLocks noGrp="1"/>
          </p:cNvSpPr>
          <p:nvPr>
            <p:ph idx="1"/>
          </p:nvPr>
        </p:nvSpPr>
        <p:spPr/>
        <p:txBody>
          <a:bodyPr/>
          <a:lstStyle/>
          <a:p>
            <a:r>
              <a:rPr lang="en-US" dirty="0" smtClean="0"/>
              <a:t>Risk management for corporations</a:t>
            </a:r>
          </a:p>
          <a:p>
            <a:pPr lvl="1"/>
            <a:r>
              <a:rPr lang="en-US" dirty="0" smtClean="0"/>
              <a:t>Attempts to manage those risks that entail the possibility of economic harm</a:t>
            </a:r>
          </a:p>
          <a:p>
            <a:pPr lvl="2"/>
            <a:r>
              <a:rPr lang="en-US" dirty="0" smtClean="0"/>
              <a:t>A reduction in the value of existing wealth</a:t>
            </a:r>
          </a:p>
          <a:p>
            <a:pPr lvl="2"/>
            <a:r>
              <a:rPr lang="en-US" dirty="0" smtClean="0"/>
              <a:t>An increase in future expenditures</a:t>
            </a:r>
          </a:p>
          <a:p>
            <a:pPr lvl="2"/>
            <a:r>
              <a:rPr lang="en-US" dirty="0" smtClean="0"/>
              <a:t>A reduction in future income</a:t>
            </a:r>
          </a:p>
          <a:p>
            <a:pPr lvl="2"/>
            <a:r>
              <a:rPr lang="en-US" dirty="0" smtClean="0"/>
              <a:t>An increase in the discount rate</a:t>
            </a:r>
          </a:p>
          <a:p>
            <a:pPr lvl="2"/>
            <a:endParaRPr lang="en-US" dirty="0" smtClean="0"/>
          </a:p>
          <a:p>
            <a:pPr>
              <a:lnSpc>
                <a:spcPct val="90000"/>
              </a:lnSpc>
            </a:pPr>
            <a:r>
              <a:rPr lang="en-US" dirty="0" smtClean="0"/>
              <a:t>The firm should </a:t>
            </a:r>
            <a:r>
              <a:rPr lang="en-US" u="sng" dirty="0" smtClean="0"/>
              <a:t>identify</a:t>
            </a:r>
            <a:r>
              <a:rPr lang="en-US" dirty="0" smtClean="0"/>
              <a:t> all opportunities and threats, </a:t>
            </a:r>
            <a:r>
              <a:rPr lang="en-US" u="sng" dirty="0" smtClean="0"/>
              <a:t>quantify</a:t>
            </a:r>
            <a:r>
              <a:rPr lang="en-US" dirty="0" smtClean="0"/>
              <a:t> and </a:t>
            </a:r>
            <a:r>
              <a:rPr lang="en-US" u="sng" dirty="0" smtClean="0"/>
              <a:t>prioritize</a:t>
            </a:r>
            <a:r>
              <a:rPr lang="en-US" dirty="0" smtClean="0"/>
              <a:t> them, and find means to </a:t>
            </a:r>
            <a:r>
              <a:rPr lang="en-US" u="sng" dirty="0" smtClean="0"/>
              <a:t>manage</a:t>
            </a:r>
            <a:r>
              <a:rPr lang="en-US" dirty="0" smtClean="0"/>
              <a:t> them </a:t>
            </a:r>
            <a:r>
              <a:rPr lang="en-US" u="sng" dirty="0" smtClean="0"/>
              <a:t>collectively</a:t>
            </a:r>
            <a:r>
              <a:rPr lang="en-US" dirty="0" smtClean="0"/>
              <a:t> and effectively to enhance firm value.</a:t>
            </a:r>
          </a:p>
          <a:p>
            <a:pPr lvl="1">
              <a:lnSpc>
                <a:spcPct val="90000"/>
              </a:lnSpc>
            </a:pPr>
            <a:r>
              <a:rPr lang="en-US" dirty="0" smtClean="0"/>
              <a:t>It should be indifferent whether a risk is financial, operational or strategic.</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ERM Goals</a:t>
            </a:r>
            <a:endParaRPr lang="en-US" dirty="0"/>
          </a:p>
        </p:txBody>
      </p:sp>
      <p:sp>
        <p:nvSpPr>
          <p:cNvPr id="4" name="Content Placeholder 3"/>
          <p:cNvSpPr>
            <a:spLocks noGrp="1"/>
          </p:cNvSpPr>
          <p:nvPr>
            <p:ph idx="1"/>
          </p:nvPr>
        </p:nvSpPr>
        <p:spPr/>
        <p:txBody>
          <a:bodyPr/>
          <a:lstStyle/>
          <a:p>
            <a:r>
              <a:rPr lang="en-US" dirty="0" smtClean="0"/>
              <a:t>ERM deals with all risks critical to the maintenance and enhancement of firm value.</a:t>
            </a:r>
          </a:p>
          <a:p>
            <a:pPr lvl="1"/>
            <a:r>
              <a:rPr lang="en-US" dirty="0" smtClean="0"/>
              <a:t>The risk manager should be indifferent whether a risk is financial, operational or strategic.</a:t>
            </a:r>
          </a:p>
          <a:p>
            <a:pPr lvl="1"/>
            <a:endParaRPr lang="en-US" dirty="0" smtClean="0"/>
          </a:p>
          <a:p>
            <a:r>
              <a:rPr lang="en-US" dirty="0" smtClean="0"/>
              <a:t>A firm can alter its risk portfolio in three ways:</a:t>
            </a:r>
          </a:p>
          <a:p>
            <a:pPr lvl="1"/>
            <a:r>
              <a:rPr lang="en-US" dirty="0" smtClean="0"/>
              <a:t>Modify its operations</a:t>
            </a:r>
          </a:p>
          <a:p>
            <a:pPr lvl="1"/>
            <a:r>
              <a:rPr lang="en-US" dirty="0" smtClean="0"/>
              <a:t>Adjust its capital structure</a:t>
            </a:r>
          </a:p>
          <a:p>
            <a:pPr lvl="1"/>
            <a:r>
              <a:rPr lang="en-US" dirty="0" smtClean="0"/>
              <a:t>Employ targeted financial instruments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ERM Goals</a:t>
            </a:r>
            <a:endParaRPr lang="en-US" dirty="0"/>
          </a:p>
        </p:txBody>
      </p:sp>
      <p:sp>
        <p:nvSpPr>
          <p:cNvPr id="4" name="Content Placeholder 3"/>
          <p:cNvSpPr>
            <a:spLocks noGrp="1"/>
          </p:cNvSpPr>
          <p:nvPr>
            <p:ph idx="1"/>
          </p:nvPr>
        </p:nvSpPr>
        <p:spPr/>
        <p:txBody>
          <a:bodyPr/>
          <a:lstStyle/>
          <a:p>
            <a:r>
              <a:rPr lang="en-US" dirty="0" smtClean="0"/>
              <a:t>The Committee of Sponsoring Organizations of the </a:t>
            </a:r>
            <a:r>
              <a:rPr lang="en-US" dirty="0" err="1" smtClean="0"/>
              <a:t>Treadway</a:t>
            </a:r>
            <a:r>
              <a:rPr lang="en-US" dirty="0" smtClean="0"/>
              <a:t> Commission (COSO)</a:t>
            </a:r>
          </a:p>
          <a:p>
            <a:pPr lvl="1"/>
            <a:r>
              <a:rPr lang="en-US" dirty="0" smtClean="0"/>
              <a:t>An effective ERM approach should be oriented toward several sub-goals:</a:t>
            </a:r>
          </a:p>
          <a:p>
            <a:pPr lvl="1"/>
            <a:endParaRPr lang="en-US" dirty="0" smtClean="0"/>
          </a:p>
          <a:p>
            <a:pPr lvl="1"/>
            <a:r>
              <a:rPr lang="en-US" dirty="0" smtClean="0"/>
              <a:t>Ensure that the firm’s risk appetite is aligned with its overall strategy;</a:t>
            </a:r>
          </a:p>
          <a:p>
            <a:pPr lvl="1"/>
            <a:r>
              <a:rPr lang="en-US" dirty="0" smtClean="0"/>
              <a:t>Enhance risk response decisions</a:t>
            </a:r>
          </a:p>
          <a:p>
            <a:pPr lvl="1"/>
            <a:r>
              <a:rPr lang="en-US" dirty="0" smtClean="0"/>
              <a:t>Reduce operational surprises and losses</a:t>
            </a:r>
          </a:p>
          <a:p>
            <a:pPr lvl="1"/>
            <a:r>
              <a:rPr lang="en-US" dirty="0" smtClean="0"/>
              <a:t>Identify and act on (new) business opportunities from successfully managing risks</a:t>
            </a:r>
          </a:p>
          <a:p>
            <a:pPr lvl="1"/>
            <a:r>
              <a:rPr lang="en-US" dirty="0" smtClean="0"/>
              <a:t>Allow management effectively to assess the firm’s capital needs and improve capital allocation</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8</a:t>
            </a:fld>
            <a:endParaRPr lang="en-US"/>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4457355" y="304800"/>
            <a:ext cx="4443761" cy="685800"/>
          </a:xfrm>
          <a:prstGeom prst="rect">
            <a:avLst/>
          </a:prstGeom>
          <a:noFill/>
          <a:ln w="9525">
            <a:noFill/>
            <a:miter lim="800000"/>
            <a:headEnd/>
            <a:tailEnd/>
          </a:ln>
        </p:spPr>
      </p:pic>
      <p:pic>
        <p:nvPicPr>
          <p:cNvPr id="6" name="Picture 3">
            <a:hlinkClick r:id="rId2"/>
          </p:cNvPr>
          <p:cNvPicPr>
            <a:picLocks noChangeAspect="1" noChangeArrowheads="1"/>
          </p:cNvPicPr>
          <p:nvPr/>
        </p:nvPicPr>
        <p:blipFill>
          <a:blip r:embed="rId4" cstate="print"/>
          <a:srcRect/>
          <a:stretch>
            <a:fillRect/>
          </a:stretch>
        </p:blipFill>
        <p:spPr bwMode="auto">
          <a:xfrm>
            <a:off x="0" y="1524000"/>
            <a:ext cx="565785" cy="114300"/>
          </a:xfrm>
          <a:prstGeom prst="rect">
            <a:avLst/>
          </a:prstGeom>
          <a:noFill/>
          <a:ln w="9525">
            <a:solidFill>
              <a:schemeClr val="bg1">
                <a:lumMod val="85000"/>
              </a:schemeClr>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of RM on Cash Flow Volatility </a:t>
            </a:r>
            <a:r>
              <a:rPr lang="en-US" sz="2000" dirty="0" smtClean="0"/>
              <a:t>(Figure 12.2)</a:t>
            </a:r>
            <a:r>
              <a:rPr lang="en-US" dirty="0" smtClean="0"/>
              <a:t> </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9</a:t>
            </a:fld>
            <a:endParaRPr lang="en-US"/>
          </a:p>
        </p:txBody>
      </p:sp>
      <p:grpSp>
        <p:nvGrpSpPr>
          <p:cNvPr id="28" name="Group 27"/>
          <p:cNvGrpSpPr/>
          <p:nvPr/>
        </p:nvGrpSpPr>
        <p:grpSpPr>
          <a:xfrm>
            <a:off x="990600" y="1371600"/>
            <a:ext cx="7162800" cy="4572000"/>
            <a:chOff x="990600" y="1524000"/>
            <a:chExt cx="7162800" cy="4572000"/>
          </a:xfrm>
        </p:grpSpPr>
        <p:sp>
          <p:nvSpPr>
            <p:cNvPr id="16" name="Rectangle 15"/>
            <p:cNvSpPr/>
            <p:nvPr/>
          </p:nvSpPr>
          <p:spPr>
            <a:xfrm>
              <a:off x="990600" y="1524000"/>
              <a:ext cx="7162800" cy="457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400" b="1" dirty="0" smtClean="0"/>
            </a:p>
          </p:txBody>
        </p:sp>
        <p:grpSp>
          <p:nvGrpSpPr>
            <p:cNvPr id="17" name="Group 5"/>
            <p:cNvGrpSpPr>
              <a:grpSpLocks/>
            </p:cNvGrpSpPr>
            <p:nvPr/>
          </p:nvGrpSpPr>
          <p:grpSpPr bwMode="auto">
            <a:xfrm>
              <a:off x="1219200" y="1828800"/>
              <a:ext cx="6592888" cy="4048125"/>
              <a:chOff x="972" y="1249"/>
              <a:chExt cx="3443" cy="2209"/>
            </a:xfrm>
          </p:grpSpPr>
          <p:sp>
            <p:nvSpPr>
              <p:cNvPr id="18" name="Line 6"/>
              <p:cNvSpPr>
                <a:spLocks noChangeShapeType="1"/>
              </p:cNvSpPr>
              <p:nvPr/>
            </p:nvSpPr>
            <p:spPr bwMode="auto">
              <a:xfrm>
                <a:off x="1244" y="1249"/>
                <a:ext cx="0" cy="1941"/>
              </a:xfrm>
              <a:prstGeom prst="line">
                <a:avLst/>
              </a:prstGeom>
              <a:noFill/>
              <a:ln w="19050">
                <a:solidFill>
                  <a:schemeClr val="tx1"/>
                </a:solidFill>
                <a:round/>
                <a:headEnd/>
                <a:tailEnd/>
              </a:ln>
              <a:effectLst/>
            </p:spPr>
            <p:txBody>
              <a:bodyPr/>
              <a:lstStyle/>
              <a:p>
                <a:endParaRPr lang="en-US"/>
              </a:p>
            </p:txBody>
          </p:sp>
          <p:sp>
            <p:nvSpPr>
              <p:cNvPr id="19" name="Text Box 7"/>
              <p:cNvSpPr txBox="1">
                <a:spLocks noChangeArrowheads="1"/>
              </p:cNvSpPr>
              <p:nvPr/>
            </p:nvSpPr>
            <p:spPr bwMode="auto">
              <a:xfrm>
                <a:off x="2292" y="3303"/>
                <a:ext cx="484" cy="155"/>
              </a:xfrm>
              <a:prstGeom prst="rect">
                <a:avLst/>
              </a:prstGeom>
              <a:noFill/>
              <a:ln w="9525">
                <a:noFill/>
                <a:miter lim="800000"/>
                <a:headEnd/>
                <a:tailEnd/>
              </a:ln>
              <a:effectLst/>
            </p:spPr>
            <p:txBody>
              <a:bodyPr wrap="none">
                <a:spAutoFit/>
              </a:bodyPr>
              <a:lstStyle/>
              <a:p>
                <a:pPr eaLnBrk="1" hangingPunct="1"/>
                <a:r>
                  <a:rPr lang="en-US" sz="1400"/>
                  <a:t>Cash Flow</a:t>
                </a:r>
              </a:p>
            </p:txBody>
          </p:sp>
          <p:sp>
            <p:nvSpPr>
              <p:cNvPr id="20" name="Text Box 8"/>
              <p:cNvSpPr txBox="1">
                <a:spLocks noChangeArrowheads="1"/>
              </p:cNvSpPr>
              <p:nvPr/>
            </p:nvSpPr>
            <p:spPr bwMode="auto">
              <a:xfrm rot="-5400000">
                <a:off x="793" y="2252"/>
                <a:ext cx="502" cy="144"/>
              </a:xfrm>
              <a:prstGeom prst="rect">
                <a:avLst/>
              </a:prstGeom>
              <a:noFill/>
              <a:ln w="9525">
                <a:noFill/>
                <a:miter lim="800000"/>
                <a:headEnd/>
                <a:tailEnd/>
              </a:ln>
              <a:effectLst/>
            </p:spPr>
            <p:txBody>
              <a:bodyPr wrap="none">
                <a:spAutoFit/>
              </a:bodyPr>
              <a:lstStyle/>
              <a:p>
                <a:pPr eaLnBrk="1" hangingPunct="1"/>
                <a:r>
                  <a:rPr lang="en-US" sz="1400"/>
                  <a:t>Likelihood</a:t>
                </a:r>
              </a:p>
            </p:txBody>
          </p:sp>
          <p:sp>
            <p:nvSpPr>
              <p:cNvPr id="21" name="Freeform 9"/>
              <p:cNvSpPr>
                <a:spLocks/>
              </p:cNvSpPr>
              <p:nvPr/>
            </p:nvSpPr>
            <p:spPr bwMode="auto">
              <a:xfrm>
                <a:off x="1329" y="2121"/>
                <a:ext cx="2909" cy="1061"/>
              </a:xfrm>
              <a:custGeom>
                <a:avLst/>
                <a:gdLst/>
                <a:ahLst/>
                <a:cxnLst>
                  <a:cxn ang="0">
                    <a:pos x="0" y="1061"/>
                  </a:cxn>
                  <a:cxn ang="0">
                    <a:pos x="406" y="825"/>
                  </a:cxn>
                  <a:cxn ang="0">
                    <a:pos x="819" y="5"/>
                  </a:cxn>
                  <a:cxn ang="0">
                    <a:pos x="1573" y="854"/>
                  </a:cxn>
                  <a:cxn ang="0">
                    <a:pos x="2909" y="1054"/>
                  </a:cxn>
                </a:cxnLst>
                <a:rect l="0" t="0" r="r" b="b"/>
                <a:pathLst>
                  <a:path w="2909" h="1061">
                    <a:moveTo>
                      <a:pt x="0" y="1061"/>
                    </a:moveTo>
                    <a:cubicBezTo>
                      <a:pt x="68" y="1022"/>
                      <a:pt x="270" y="1001"/>
                      <a:pt x="406" y="825"/>
                    </a:cubicBezTo>
                    <a:cubicBezTo>
                      <a:pt x="542" y="649"/>
                      <a:pt x="625" y="0"/>
                      <a:pt x="819" y="5"/>
                    </a:cubicBezTo>
                    <a:cubicBezTo>
                      <a:pt x="1013" y="10"/>
                      <a:pt x="1225" y="679"/>
                      <a:pt x="1573" y="854"/>
                    </a:cubicBezTo>
                    <a:cubicBezTo>
                      <a:pt x="1921" y="1029"/>
                      <a:pt x="2631" y="1012"/>
                      <a:pt x="2909" y="1054"/>
                    </a:cubicBezTo>
                  </a:path>
                </a:pathLst>
              </a:custGeom>
              <a:noFill/>
              <a:ln w="19050" cap="flat" cmpd="sng">
                <a:solidFill>
                  <a:srgbClr val="FF3300"/>
                </a:solidFill>
                <a:prstDash val="solid"/>
                <a:round/>
                <a:headEnd type="none" w="med" len="med"/>
                <a:tailEnd type="none" w="med" len="med"/>
              </a:ln>
              <a:effectLst/>
            </p:spPr>
            <p:txBody>
              <a:bodyPr wrap="none">
                <a:spAutoFit/>
              </a:bodyPr>
              <a:lstStyle/>
              <a:p>
                <a:endParaRPr lang="en-US"/>
              </a:p>
            </p:txBody>
          </p:sp>
          <p:sp>
            <p:nvSpPr>
              <p:cNvPr id="22" name="Freeform 10"/>
              <p:cNvSpPr>
                <a:spLocks/>
              </p:cNvSpPr>
              <p:nvPr/>
            </p:nvSpPr>
            <p:spPr bwMode="auto">
              <a:xfrm>
                <a:off x="1321" y="1702"/>
                <a:ext cx="2939" cy="1540"/>
              </a:xfrm>
              <a:custGeom>
                <a:avLst/>
                <a:gdLst/>
                <a:ahLst/>
                <a:cxnLst>
                  <a:cxn ang="0">
                    <a:pos x="0" y="1487"/>
                  </a:cxn>
                  <a:cxn ang="0">
                    <a:pos x="584" y="1229"/>
                  </a:cxn>
                  <a:cxn ang="0">
                    <a:pos x="835" y="11"/>
                  </a:cxn>
                  <a:cxn ang="0">
                    <a:pos x="1219" y="1296"/>
                  </a:cxn>
                  <a:cxn ang="0">
                    <a:pos x="2939" y="1473"/>
                  </a:cxn>
                </a:cxnLst>
                <a:rect l="0" t="0" r="r" b="b"/>
                <a:pathLst>
                  <a:path w="2939" h="1540">
                    <a:moveTo>
                      <a:pt x="0" y="1487"/>
                    </a:moveTo>
                    <a:cubicBezTo>
                      <a:pt x="97" y="1444"/>
                      <a:pt x="445" y="1475"/>
                      <a:pt x="584" y="1229"/>
                    </a:cubicBezTo>
                    <a:cubicBezTo>
                      <a:pt x="723" y="983"/>
                      <a:pt x="729" y="0"/>
                      <a:pt x="835" y="11"/>
                    </a:cubicBezTo>
                    <a:cubicBezTo>
                      <a:pt x="941" y="22"/>
                      <a:pt x="868" y="1052"/>
                      <a:pt x="1219" y="1296"/>
                    </a:cubicBezTo>
                    <a:cubicBezTo>
                      <a:pt x="1570" y="1540"/>
                      <a:pt x="2581" y="1436"/>
                      <a:pt x="2939" y="1473"/>
                    </a:cubicBezTo>
                  </a:path>
                </a:pathLst>
              </a:custGeom>
              <a:noFill/>
              <a:ln w="19050" cap="flat" cmpd="sng">
                <a:solidFill>
                  <a:schemeClr val="accent2"/>
                </a:solidFill>
                <a:prstDash val="solid"/>
                <a:round/>
                <a:headEnd type="none" w="med" len="med"/>
                <a:tailEnd type="none" w="med" len="med"/>
              </a:ln>
              <a:effectLst/>
            </p:spPr>
            <p:txBody>
              <a:bodyPr wrap="none">
                <a:spAutoFit/>
              </a:bodyPr>
              <a:lstStyle/>
              <a:p>
                <a:endParaRPr lang="en-US"/>
              </a:p>
            </p:txBody>
          </p:sp>
          <p:sp>
            <p:nvSpPr>
              <p:cNvPr id="23" name="Line 11"/>
              <p:cNvSpPr>
                <a:spLocks noChangeShapeType="1"/>
              </p:cNvSpPr>
              <p:nvPr/>
            </p:nvSpPr>
            <p:spPr bwMode="auto">
              <a:xfrm>
                <a:off x="1233" y="3196"/>
                <a:ext cx="3182" cy="0"/>
              </a:xfrm>
              <a:prstGeom prst="line">
                <a:avLst/>
              </a:prstGeom>
              <a:noFill/>
              <a:ln w="19050">
                <a:solidFill>
                  <a:srgbClr val="000000"/>
                </a:solidFill>
                <a:round/>
                <a:headEnd/>
                <a:tailEnd/>
              </a:ln>
              <a:effectLst/>
            </p:spPr>
            <p:txBody>
              <a:bodyPr>
                <a:spAutoFit/>
              </a:bodyPr>
              <a:lstStyle/>
              <a:p>
                <a:endParaRPr lang="en-US"/>
              </a:p>
            </p:txBody>
          </p:sp>
          <p:sp>
            <p:nvSpPr>
              <p:cNvPr id="24" name="Text Box 12"/>
              <p:cNvSpPr txBox="1">
                <a:spLocks noChangeArrowheads="1"/>
              </p:cNvSpPr>
              <p:nvPr/>
            </p:nvSpPr>
            <p:spPr bwMode="auto">
              <a:xfrm>
                <a:off x="2476" y="1568"/>
                <a:ext cx="927" cy="156"/>
              </a:xfrm>
              <a:prstGeom prst="rect">
                <a:avLst/>
              </a:prstGeom>
              <a:noFill/>
              <a:ln w="9525">
                <a:noFill/>
                <a:miter lim="800000"/>
                <a:headEnd/>
                <a:tailEnd/>
              </a:ln>
              <a:effectLst/>
            </p:spPr>
            <p:txBody>
              <a:bodyPr wrap="none">
                <a:spAutoFit/>
              </a:bodyPr>
              <a:lstStyle/>
              <a:p>
                <a:pPr eaLnBrk="1" hangingPunct="1"/>
                <a:r>
                  <a:rPr lang="en-US" sz="1400"/>
                  <a:t>Post-risk management</a:t>
                </a:r>
              </a:p>
            </p:txBody>
          </p:sp>
          <p:sp>
            <p:nvSpPr>
              <p:cNvPr id="25" name="Text Box 13"/>
              <p:cNvSpPr txBox="1">
                <a:spLocks noChangeArrowheads="1"/>
              </p:cNvSpPr>
              <p:nvPr/>
            </p:nvSpPr>
            <p:spPr bwMode="auto">
              <a:xfrm>
                <a:off x="2734" y="2292"/>
                <a:ext cx="889" cy="156"/>
              </a:xfrm>
              <a:prstGeom prst="rect">
                <a:avLst/>
              </a:prstGeom>
              <a:noFill/>
              <a:ln w="9525">
                <a:noFill/>
                <a:miter lim="800000"/>
                <a:headEnd/>
                <a:tailEnd/>
              </a:ln>
              <a:effectLst/>
            </p:spPr>
            <p:txBody>
              <a:bodyPr wrap="none">
                <a:spAutoFit/>
              </a:bodyPr>
              <a:lstStyle/>
              <a:p>
                <a:pPr eaLnBrk="1" hangingPunct="1"/>
                <a:r>
                  <a:rPr lang="en-US" sz="1400"/>
                  <a:t>Pre-risk management</a:t>
                </a:r>
              </a:p>
            </p:txBody>
          </p:sp>
          <p:sp>
            <p:nvSpPr>
              <p:cNvPr id="26" name="Line 14"/>
              <p:cNvSpPr>
                <a:spLocks noChangeShapeType="1"/>
              </p:cNvSpPr>
              <p:nvPr/>
            </p:nvSpPr>
            <p:spPr bwMode="auto">
              <a:xfrm flipH="1">
                <a:off x="2665" y="2496"/>
                <a:ext cx="221" cy="221"/>
              </a:xfrm>
              <a:prstGeom prst="line">
                <a:avLst/>
              </a:prstGeom>
              <a:noFill/>
              <a:ln w="9525">
                <a:solidFill>
                  <a:srgbClr val="000000"/>
                </a:solidFill>
                <a:round/>
                <a:headEnd/>
                <a:tailEnd type="triangle" w="med" len="med"/>
              </a:ln>
              <a:effectLst/>
            </p:spPr>
            <p:txBody>
              <a:bodyPr>
                <a:spAutoFit/>
              </a:bodyPr>
              <a:lstStyle/>
              <a:p>
                <a:endParaRPr lang="en-US"/>
              </a:p>
            </p:txBody>
          </p:sp>
          <p:sp>
            <p:nvSpPr>
              <p:cNvPr id="27" name="Line 15"/>
              <p:cNvSpPr>
                <a:spLocks noChangeShapeType="1"/>
              </p:cNvSpPr>
              <p:nvPr/>
            </p:nvSpPr>
            <p:spPr bwMode="auto">
              <a:xfrm flipH="1">
                <a:off x="2236" y="1765"/>
                <a:ext cx="311" cy="147"/>
              </a:xfrm>
              <a:prstGeom prst="line">
                <a:avLst/>
              </a:prstGeom>
              <a:noFill/>
              <a:ln w="9525">
                <a:solidFill>
                  <a:srgbClr val="000000"/>
                </a:solidFill>
                <a:round/>
                <a:headEnd/>
                <a:tailEnd type="triangle" w="med" len="med"/>
              </a:ln>
              <a:effectLst/>
            </p:spPr>
            <p:txBody>
              <a:bodyPr wrap="none">
                <a:spAutoFit/>
              </a:bodyPr>
              <a:lstStyle/>
              <a:p>
                <a:endParaRPr lang="en-US"/>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400" b="1" dirty="0" smtClean="0"/>
        </a:defPPr>
      </a:lstStyle>
      <a:style>
        <a:lnRef idx="1">
          <a:schemeClr val="dk1"/>
        </a:lnRef>
        <a:fillRef idx="2">
          <a:schemeClr val="dk1"/>
        </a:fillRef>
        <a:effectRef idx="1">
          <a:schemeClr val="dk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1549</Words>
  <Application>Microsoft Office PowerPoint</Application>
  <PresentationFormat>On-screen Show (4:3)</PresentationFormat>
  <Paragraphs>305</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Clip</vt:lpstr>
      <vt:lpstr>Slide 1</vt:lpstr>
      <vt:lpstr>Risk Management and Insurance: Perspectives in a Global Economy  12. Enterprise Risk Management</vt:lpstr>
      <vt:lpstr>Study Points</vt:lpstr>
      <vt:lpstr>ERM Evolution (Figure 12.1)</vt:lpstr>
      <vt:lpstr>ERM Evolution (Figure 12.1) (textbook version)</vt:lpstr>
      <vt:lpstr>Risk Management Fundamentals</vt:lpstr>
      <vt:lpstr>ERM Goals</vt:lpstr>
      <vt:lpstr>ERM Goals</vt:lpstr>
      <vt:lpstr>Impact of RM on Cash Flow Volatility (Figure 12.2) </vt:lpstr>
      <vt:lpstr>The ERM Frameworks</vt:lpstr>
      <vt:lpstr>The ERM Process</vt:lpstr>
      <vt:lpstr>The ERM Process (Figure 12.3)</vt:lpstr>
      <vt:lpstr>Environmental Analysis – Internal </vt:lpstr>
      <vt:lpstr>Environmental Analysis – Internal</vt:lpstr>
      <vt:lpstr>Top 10 Class Action Settlements (Securities Litigation)</vt:lpstr>
      <vt:lpstr>Environmental Analysis – Internal</vt:lpstr>
      <vt:lpstr>Environmental Analysis – External</vt:lpstr>
      <vt:lpstr>Risk Quantification</vt:lpstr>
      <vt:lpstr>Decision Tree Analysis (Figure 12.4)</vt:lpstr>
      <vt:lpstr>Risk Mapping</vt:lpstr>
      <vt:lpstr>The IRM-AIRMIC-ALARM approach (Table 12.2)</vt:lpstr>
      <vt:lpstr>Risk Mapping (Figure 12.5)</vt:lpstr>
      <vt:lpstr>Risk Mapping (new)</vt:lpstr>
      <vt:lpstr>Risk Response</vt:lpstr>
      <vt:lpstr>Risk Control and Financing (Figure 12.7)</vt:lpstr>
      <vt:lpstr>Yearly Comparison of Development (Figure 12.6)</vt:lpstr>
      <vt:lpstr>Risk Response</vt:lpstr>
      <vt:lpstr>Plan Administration</vt:lpstr>
      <vt:lpstr>Plan Administration Using a multinational program as an example</vt:lpstr>
      <vt:lpstr>Plan Administration – Decentralized Program</vt:lpstr>
      <vt:lpstr>Plan Administration – Centralized Program</vt:lpstr>
      <vt:lpstr>Controlled Master Program (CMP) (new)</vt:lpstr>
      <vt:lpstr>Discussion Questions</vt:lpstr>
      <vt:lpstr>Discussion Question 1</vt:lpstr>
      <vt:lpstr>Discussion Question 2</vt:lpstr>
      <vt:lpstr>Discussion Question 3</vt:lpstr>
      <vt:lpstr>Discussion Question 4</vt:lpstr>
      <vt:lpstr>Discussion Question 5</vt:lpstr>
      <vt:lpstr>Discussion Question 6</vt:lpstr>
      <vt:lpstr>Discussion Question 7</vt:lpstr>
    </vt:vector>
  </TitlesOfParts>
  <Company>Information Technology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kwonw</dc:creator>
  <cp:lastModifiedBy>kwonw</cp:lastModifiedBy>
  <cp:revision>27</cp:revision>
  <dcterms:created xsi:type="dcterms:W3CDTF">2010-01-31T21:02:46Z</dcterms:created>
  <dcterms:modified xsi:type="dcterms:W3CDTF">2010-02-15T01:56:43Z</dcterms:modified>
</cp:coreProperties>
</file>