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3"/>
  </p:notesMasterIdLst>
  <p:handoutMasterIdLst>
    <p:handoutMasterId r:id="rId44"/>
  </p:handoutMasterIdLst>
  <p:sldIdLst>
    <p:sldId id="302" r:id="rId2"/>
    <p:sldId id="337"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8" r:id="rId37"/>
    <p:sldId id="339" r:id="rId38"/>
    <p:sldId id="340" r:id="rId39"/>
    <p:sldId id="341" r:id="rId40"/>
    <p:sldId id="342" r:id="rId41"/>
    <p:sldId id="343"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41" autoAdjust="0"/>
    <p:restoredTop sz="94660"/>
  </p:normalViewPr>
  <p:slideViewPr>
    <p:cSldViewPr>
      <p:cViewPr varScale="1">
        <p:scale>
          <a:sx n="69" d="100"/>
          <a:sy n="69" d="100"/>
        </p:scale>
        <p:origin x="-7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32EA2C1-1D1E-4468-92B9-9D9EB19E456F}" type="datetimeFigureOut">
              <a:rPr lang="en-US" smtClean="0"/>
              <a:t>12/10/2010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DB9471D-1F07-4545-875D-23D705A027BF}"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A0AE2BF-E4DF-49BC-8EEF-6E7275BD2B6D}" type="datetimeFigureOut">
              <a:rPr lang="en-US" smtClean="0"/>
              <a:pPr/>
              <a:t>12/10/2010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190FC1B-0153-43C0-8744-0857849AD27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7772400" cy="1470025"/>
          </a:xfrm>
        </p:spPr>
        <p:txBody>
          <a:bodyPr/>
          <a:lstStyle>
            <a:lvl1pPr algn="r">
              <a:defRPr>
                <a:solidFill>
                  <a:srgbClr val="FFFF00"/>
                </a:solidFill>
              </a:defRPr>
            </a:lvl1pPr>
          </a:lstStyle>
          <a:p>
            <a:r>
              <a:rPr lang="en-US" smtClean="0"/>
              <a:t>Click to edit Master title style</a:t>
            </a:r>
            <a:endParaRPr lang="en-US"/>
          </a:p>
        </p:txBody>
      </p:sp>
      <p:sp>
        <p:nvSpPr>
          <p:cNvPr id="3" name="Subtitle 2"/>
          <p:cNvSpPr>
            <a:spLocks noGrp="1"/>
          </p:cNvSpPr>
          <p:nvPr>
            <p:ph type="subTitle" idx="1"/>
          </p:nvPr>
        </p:nvSpPr>
        <p:spPr>
          <a:xfrm>
            <a:off x="2362200" y="3352800"/>
            <a:ext cx="4343400" cy="1752600"/>
          </a:xfrm>
          <a:noFill/>
        </p:spPr>
        <p:txBody>
          <a:bodyPr/>
          <a:lstStyle>
            <a:lvl1pPr marL="0" indent="0" algn="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B947F0-8514-451A-A080-782172E4B990}" type="datetime1">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2" descr="E:\0 My Documents 2009 11 27\0 W Jean Kwon\0 Pictures\My Web Background\Book_cover.jpg"/>
          <p:cNvPicPr>
            <a:picLocks noChangeAspect="1" noChangeArrowheads="1"/>
          </p:cNvPicPr>
          <p:nvPr userDrawn="1"/>
        </p:nvPicPr>
        <p:blipFill>
          <a:blip r:embed="rId2" cstate="print"/>
          <a:srcRect/>
          <a:stretch>
            <a:fillRect/>
          </a:stretch>
        </p:blipFill>
        <p:spPr bwMode="auto">
          <a:xfrm>
            <a:off x="6858000" y="3429000"/>
            <a:ext cx="1857375" cy="2722563"/>
          </a:xfrm>
          <a:prstGeom prst="rect">
            <a:avLst/>
          </a:prstGeom>
          <a:ln>
            <a:noFill/>
          </a:ln>
          <a:effectLst>
            <a:outerShdw blurRad="292100" dist="139700" dir="2700000" algn="tl" rotWithShape="0">
              <a:srgbClr val="333333">
                <a:alpha val="65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E1764B-B286-4342-9672-BB52463E5C30}" type="datetime1">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9B10F5-F985-4A20-A47A-B901E662F791}" type="datetime1">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smtClean="0"/>
              <a:t>Click to edit Master title style</a:t>
            </a:r>
            <a:endParaRPr lang="en-US"/>
          </a:p>
        </p:txBody>
      </p:sp>
      <p:sp>
        <p:nvSpPr>
          <p:cNvPr id="3" name="Content Placeholder 2"/>
          <p:cNvSpPr>
            <a:spLocks noGrp="1"/>
          </p:cNvSpPr>
          <p:nvPr>
            <p:ph idx="1"/>
          </p:nvPr>
        </p:nvSpPr>
        <p:spPr>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2302B7-B625-4903-87E6-C31497FA9F8C}" type="datetime1">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13" name="Slide Number Placeholder 6"/>
          <p:cNvSpPr>
            <a:spLocks noGrp="1"/>
          </p:cNvSpPr>
          <p:nvPr>
            <p:ph type="sldNum" sz="quarter" idx="12"/>
          </p:nvPr>
        </p:nvSpPr>
        <p:spPr>
          <a:xfrm>
            <a:off x="8229600" y="6629400"/>
            <a:ext cx="914400" cy="152400"/>
          </a:xfrm>
        </p:spPr>
        <p:txBody>
          <a:bodyPr/>
          <a:lstStyle/>
          <a:p>
            <a:fld id="{1E48E7AC-00C8-46B0-AB26-1C1DD380E9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447800"/>
            <a:ext cx="4267200" cy="4953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47800"/>
            <a:ext cx="4267200" cy="49530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EB7BE7E6-F0BF-40C3-9A1D-8608AE4C10E3}" type="datetime1">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1417638"/>
            <a:ext cx="4268788" cy="639762"/>
          </a:xfrm>
          <a:solidFill>
            <a:schemeClr val="tx2">
              <a:lumMod val="75000"/>
              <a:alpha val="40000"/>
            </a:schemeClr>
          </a:solidFill>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none"/>
        </p:style>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174874"/>
            <a:ext cx="4268788" cy="4225925"/>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417638"/>
            <a:ext cx="4270374" cy="639762"/>
          </a:xfrm>
          <a:solidFill>
            <a:schemeClr val="tx2">
              <a:lumMod val="75000"/>
              <a:alpha val="40000"/>
            </a:schemeClr>
          </a:solidFill>
          <a:effectLst>
            <a:outerShdw blurRad="40000" dist="20000" dir="5400000" rotWithShape="0">
              <a:srgbClr val="000000">
                <a:alpha val="38000"/>
              </a:srgbClr>
            </a:outerShdw>
            <a:softEdge rad="12700"/>
          </a:effectLst>
        </p:spPr>
        <p:style>
          <a:lnRef idx="1">
            <a:schemeClr val="dk1"/>
          </a:lnRef>
          <a:fillRef idx="2">
            <a:schemeClr val="dk1"/>
          </a:fillRef>
          <a:effectRef idx="1">
            <a:schemeClr val="dk1"/>
          </a:effectRef>
          <a:fontRef idx="none"/>
        </p:style>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4965" y="2174874"/>
            <a:ext cx="4270435" cy="4225925"/>
          </a:xfrm>
        </p:spPr>
        <p:txBody>
          <a:bodyPr>
            <a:normAutofit/>
          </a:bodyPr>
          <a:lstStyle>
            <a:lvl1pPr>
              <a:defRPr sz="20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CDF2716-6B02-41A5-9AA2-889F20157FE6}" type="datetime1">
              <a:rPr lang="en-US" smtClean="0"/>
              <a:pPr/>
              <a:t>12/10/2010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57ADB5-CF97-43D6-8C92-99D2C6F51BD1}" type="datetime1">
              <a:rPr lang="en-US" smtClean="0"/>
              <a:pPr/>
              <a:t>12/10/2010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2CF20-652D-494C-9EB4-C3BD396929A2}" type="datetime1">
              <a:rPr lang="en-US" smtClean="0"/>
              <a:pPr/>
              <a:t>12/10/2010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0" cap="none" baseline="0">
                <a:latin typeface="Arial Rounded MT Bold"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4FFC6621-E325-49F1-96A0-8DB16F418B4D}" type="datetime1">
              <a:rPr lang="en-US" smtClean="0"/>
              <a:pPr/>
              <a:t>12/10/2010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3D62BF-597E-42B0-BD1A-60D2E9E20554}" type="datetime1">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E41753-6664-47E4-912B-6F0074A96CF3}" type="datetime1">
              <a:rPr lang="en-US" smtClean="0"/>
              <a:pPr/>
              <a:t>12/10/2010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48E7AC-00C8-46B0-AB26-1C1DD380E9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762000"/>
          </a:xfrm>
          <a:prstGeom prst="rect">
            <a:avLst/>
          </a:prstGeom>
          <a:solidFill>
            <a:schemeClr val="tx2">
              <a:lumMod val="75000"/>
              <a:alpha val="50000"/>
            </a:schemeClr>
          </a:solidFill>
        </p:spPr>
        <p:style>
          <a:lnRef idx="0">
            <a:schemeClr val="accent1"/>
          </a:lnRef>
          <a:fillRef idx="3">
            <a:schemeClr val="accent1"/>
          </a:fillRef>
          <a:effectRef idx="3">
            <a:schemeClr val="accent1"/>
          </a:effectRef>
          <a:fontRef idx="none"/>
        </p:style>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686800" cy="4876800"/>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553201"/>
            <a:ext cx="914400" cy="152400"/>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E4D62793-E93D-46A2-9DBF-4625DB186490}" type="datetime1">
              <a:rPr lang="en-US" smtClean="0"/>
              <a:pPr/>
              <a:t>12/10/2010</a:t>
            </a:fld>
            <a:endParaRPr lang="en-US" dirty="0"/>
          </a:p>
        </p:txBody>
      </p:sp>
      <p:sp>
        <p:nvSpPr>
          <p:cNvPr id="5" name="Footer Placeholder 4"/>
          <p:cNvSpPr>
            <a:spLocks noGrp="1"/>
          </p:cNvSpPr>
          <p:nvPr>
            <p:ph type="ftr" sz="quarter" idx="3"/>
          </p:nvPr>
        </p:nvSpPr>
        <p:spPr>
          <a:xfrm>
            <a:off x="3124200" y="6553201"/>
            <a:ext cx="1240971" cy="152400"/>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8229600" y="6629400"/>
            <a:ext cx="914400" cy="152400"/>
          </a:xfrm>
          <a:prstGeom prst="rect">
            <a:avLst/>
          </a:prstGeom>
        </p:spPr>
        <p:txBody>
          <a:bodyPr vert="horz" lIns="91440" tIns="45720" rIns="91440" bIns="45720" rtlCol="0" anchor="ctr"/>
          <a:lstStyle>
            <a:lvl1pPr algn="r">
              <a:defRPr sz="800">
                <a:solidFill>
                  <a:schemeClr val="bg1"/>
                </a:solidFill>
                <a:latin typeface="Arial" pitchFamily="34" charset="0"/>
                <a:cs typeface="Arial" pitchFamily="34" charset="0"/>
              </a:defRPr>
            </a:lvl1pPr>
          </a:lstStyle>
          <a:p>
            <a:fld id="{1E48E7AC-00C8-46B0-AB26-1C1DD380E9D7}" type="slidenum">
              <a:rPr lang="en-US" smtClean="0"/>
              <a:pPr/>
              <a:t>‹#›</a:t>
            </a:fld>
            <a:endParaRPr lang="en-US" dirty="0"/>
          </a:p>
        </p:txBody>
      </p:sp>
      <p:cxnSp>
        <p:nvCxnSpPr>
          <p:cNvPr id="11" name="Straight Connector 10"/>
          <p:cNvCxnSpPr/>
          <p:nvPr userDrawn="1"/>
        </p:nvCxnSpPr>
        <p:spPr>
          <a:xfrm>
            <a:off x="228600" y="1066800"/>
            <a:ext cx="86868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1"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800" kern="1200">
          <a:solidFill>
            <a:srgbClr val="FFFF00"/>
          </a:solidFill>
          <a:latin typeface="Arial Rounded MT Bold"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facpub.stjohns.edu/~kwonw/Blackwell.html" TargetMode="External"/><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hyperlink" Target="mailto:Kwonw@stjohns.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hyperlink" Target="http://www.acdi-cida.gc.ca/INET/IMAGES.NSF/vLUImages/Afrique_subsaharienne/$file/Africa-map-e.gif"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images.google.com/imgres?imgurl=http://www.gotterdammerung.org/graphics/map-east-asia.gif&amp;imgrefurl=http://www.gotterdammerung.org/books/subjects/east-asia.html&amp;usg=__xMI_3nsI1-QOA-9pLJH4Cud_qMs=&amp;h=352&amp;w=564&amp;sz=17&amp;hl=en&amp;start=4&amp;um=1&amp;itbs=1&amp;tbnid=RrD72VxsjUFtRM:&amp;tbnh=84&amp;tbnw=134&amp;prev=/images?q=east+asia&amp;hl=en&amp;lr=&amp;um=1" TargetMode="External"/><Relationship Id="rId1" Type="http://schemas.openxmlformats.org/officeDocument/2006/relationships/slideLayout" Target="../slideLayouts/slideLayout3.xml"/><Relationship Id="rId4" Type="http://schemas.openxmlformats.org/officeDocument/2006/relationships/image" Target="../media/image10.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3.jpeg"/><Relationship Id="rId2" Type="http://schemas.openxmlformats.org/officeDocument/2006/relationships/hyperlink" Target="http://images.google.com/imgres?imgurl=http://hrsbstaff.ednet.ns.ca/ltemplin/images/gavel.jpg&amp;imgrefurl=http://hrsbstaff.ednet.ns.ca/ltemplin/law12/tort_law.htm&amp;usg=__FD0q0a4FHfOYVHi8dS7dvHlgNAk=&amp;h=365&amp;w=500&amp;sz=28&amp;hl=en&amp;start=2&amp;um=1&amp;itbs=1&amp;tbnid=mgOzA0KcRjospM:&amp;tbnh=95&amp;tbnw=130&amp;prev=/images?q=Tort+Law&amp;hl=en&amp;lr=&amp;sa=G&amp;um=1" TargetMode="External"/><Relationship Id="rId1" Type="http://schemas.openxmlformats.org/officeDocument/2006/relationships/slideLayout" Target="../slideLayouts/slideLayout7.xml"/><Relationship Id="rId6" Type="http://schemas.openxmlformats.org/officeDocument/2006/relationships/hyperlink" Target="http://images.google.com/imgres?imgurl=http://www.nononsenselaw.com/negligence.jpg&amp;imgrefurl=http://www.nononsenselaw.com/negligence.html&amp;usg=__mLW9lIuvf6KWSWDFPv0TD_G_dSU=&amp;h=444&amp;w=517&amp;sz=54&amp;hl=en&amp;start=15&amp;um=1&amp;itbs=1&amp;tbnid=yQX44ajYN8Ov_M:&amp;tbnh=113&amp;tbnw=131&amp;prev=/images?q=Tort+Law&amp;hl=en&amp;lr=&amp;sa=G&amp;um=1" TargetMode="External"/><Relationship Id="rId5" Type="http://schemas.openxmlformats.org/officeDocument/2006/relationships/image" Target="../media/image12.jpeg"/><Relationship Id="rId4" Type="http://schemas.openxmlformats.org/officeDocument/2006/relationships/hyperlink" Target="http://images.google.com/imgres?imgurl=http://www.routledgelaw.com/common/jackets/weblarge/978187690/9781876905163.jpg&amp;imgrefurl=http://www.routledgelaw.com/books/Australian-Principles-of-Tort-Law-isbn9781876905163&amp;usg=__KjA7vSnAAmTOk79xUykCIGyEBR8=&amp;h=300&amp;w=201&amp;sz=14&amp;hl=en&amp;start=8&amp;um=1&amp;itbs=1&amp;tbnid=bQq3SE2_BXeTiM:&amp;tbnh=116&amp;tbnw=78&amp;prev=/images?q=Tort+Law&amp;hl=en&amp;lr=&amp;sa=G&amp;um=1"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images.google.com/imgres?imgurl=http://internationallawyers-eg.com/services.files/Contract-and-Gavlin%5B1%5D.jpg&amp;imgrefurl=http://internationallawyers-eg.com/services.html&amp;usg=__vhW1n6sVVkqJ8E0hIFCunzSL1fE=&amp;h=246&amp;w=330&amp;sz=38&amp;hl=en&amp;start=9&amp;um=1&amp;itbs=1&amp;tbnid=kcK3MYfPWFr4ZM:&amp;tbnh=89&amp;tbnw=119&amp;prev=/images?q=contract+Law&amp;hl=en&amp;lr=&amp;um=1"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jpeg"/><Relationship Id="rId2" Type="http://schemas.openxmlformats.org/officeDocument/2006/relationships/hyperlink" Target="http://images.google.com/imgres?imgurl=http://upload.wikimedia.org/wikipedia/commons/archive/2/21/20090202220758!LegalSystemsOfTheWorldMap.png&amp;imgrefurl=http://commons.wikimedia.org/wiki/File:LegalSystemsOfTheWorldMap.png&amp;usg=__fNqznKcoldRv5YcOc3fy6j6luL8=&amp;h=628&amp;w=1400&amp;sz=56&amp;hl=en&amp;start=2&amp;um=1&amp;itbs=1&amp;tbnid=aTF9KXm5y_mnWM:&amp;tbnh=67&amp;tbnw=150&amp;prev=/images?q=Legal+Systems+of+the+World&amp;hl=en&amp;lr=&amp;sa=N&amp;um=1" TargetMode="External"/><Relationship Id="rId1" Type="http://schemas.openxmlformats.org/officeDocument/2006/relationships/slideLayout" Target="../slideLayouts/slideLayout7.xml"/><Relationship Id="rId6" Type="http://schemas.openxmlformats.org/officeDocument/2006/relationships/hyperlink" Target="http://images.google.com/imgres?imgurl=http://www.aboutlawschools.org/law/images/legalsystems.jpg&amp;imgrefurl=http://www.aboutlawschools.org/law/legalsystems/&amp;usg=__cEvK8gARfxeFFTChIso7thqSCK8=&amp;h=199&amp;w=430&amp;sz=18&amp;hl=en&amp;start=14&amp;um=1&amp;itbs=1&amp;tbnid=LiJPEtEKjNg94M:&amp;tbnh=58&amp;tbnw=126&amp;prev=/images?q=Legal+Systems+of+the+World&amp;hl=en&amp;lr=&amp;sa=N&amp;um=1" TargetMode="External"/><Relationship Id="rId5" Type="http://schemas.openxmlformats.org/officeDocument/2006/relationships/image" Target="../media/image4.jpeg"/><Relationship Id="rId4" Type="http://schemas.openxmlformats.org/officeDocument/2006/relationships/hyperlink" Target="http://images.google.com/imgres?imgurl=http://wapedia.mobi/thumb/333614618/en/fixed/470/639/Milkau_Oberer_Teil_der_Stele_mit_dem_Text_von_Hammurapis_Gesetzescode_369-2.jpg&amp;imgrefurl=http://wapedia.mobi/en/Legal_systems_of_the_world&amp;usg=__q1dVa-lCJhbVOCQ9rJ1nJYtLbt0=&amp;h=639&amp;w=470&amp;sz=77&amp;hl=en&amp;start=18&amp;um=1&amp;itbs=1&amp;tbnid=H7LcsPdKv2SKLM:&amp;tbnh=137&amp;tbnw=101&amp;prev=/images?q=Legal+Systems+of+the+World&amp;hl=en&amp;lr=&amp;sa=N&amp;um=1"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images.google.com/imgres?imgurl=http://www.unc.edu/~cernst/epigraph3.gif&amp;imgrefurl=http://www.unc.edu/~cernst/islam.htm&amp;usg=__VpsPbur67iufglOKotJD-bxGNhw=&amp;h=1388&amp;w=1397&amp;sz=25&amp;hl=en&amp;start=6&amp;um=1&amp;itbs=1&amp;tbnid=DiUN_UzrIX1vTM:&amp;tbnh=149&amp;tbnw=150&amp;prev=/images?q=Islamic+Law&amp;hl=en&amp;lr=&amp;sa=G&amp;um=1" TargetMode="External"/><Relationship Id="rId2" Type="http://schemas.openxmlformats.org/officeDocument/2006/relationships/hyperlink" Target="mailto:Kwonw@stjohns.edu"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0066" name="Picture 2" descr="E:\0 My Documents 2009 11 27\0 W Jean Kwon\0 Pictures\My Web Background\Book_cover.jpg"/>
          <p:cNvPicPr>
            <a:picLocks noChangeAspect="1" noChangeArrowheads="1"/>
          </p:cNvPicPr>
          <p:nvPr/>
        </p:nvPicPr>
        <p:blipFill>
          <a:blip r:embed="rId2" cstate="print"/>
          <a:srcRect/>
          <a:stretch>
            <a:fillRect/>
          </a:stretch>
        </p:blipFill>
        <p:spPr bwMode="auto">
          <a:xfrm>
            <a:off x="214313" y="214313"/>
            <a:ext cx="4386262" cy="64293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714875" y="228600"/>
            <a:ext cx="4289425" cy="1570038"/>
          </a:xfrm>
          <a:prstGeom prst="rect">
            <a:avLst/>
          </a:prstGeo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spAutoFit/>
          </a:bodyPr>
          <a:lstStyle/>
          <a:p>
            <a:pPr algn="r">
              <a:defRPr/>
            </a:pPr>
            <a:r>
              <a:rPr lang="en-US" sz="3200" b="1" dirty="0">
                <a:solidFill>
                  <a:srgbClr val="FFFF00"/>
                </a:solidFill>
                <a:latin typeface="+mn-lt"/>
              </a:rPr>
              <a:t>PowerPoint Slides</a:t>
            </a:r>
            <a:br>
              <a:rPr lang="en-US" sz="3200" b="1" dirty="0">
                <a:solidFill>
                  <a:srgbClr val="FFFF00"/>
                </a:solidFill>
                <a:latin typeface="+mn-lt"/>
              </a:rPr>
            </a:br>
            <a:r>
              <a:rPr lang="en-US" sz="3200" b="1" dirty="0">
                <a:solidFill>
                  <a:srgbClr val="FFFF00"/>
                </a:solidFill>
                <a:latin typeface="+mn-lt"/>
              </a:rPr>
              <a:t>for Professors</a:t>
            </a:r>
          </a:p>
          <a:p>
            <a:pPr algn="r">
              <a:defRPr/>
            </a:pPr>
            <a:endParaRPr lang="en-US" dirty="0">
              <a:solidFill>
                <a:srgbClr val="FFFF00"/>
              </a:solidFill>
              <a:latin typeface="+mn-lt"/>
            </a:endParaRPr>
          </a:p>
          <a:p>
            <a:pPr algn="r">
              <a:defRPr/>
            </a:pPr>
            <a:r>
              <a:rPr lang="en-US" dirty="0">
                <a:solidFill>
                  <a:srgbClr val="FFFF00"/>
                </a:solidFill>
                <a:latin typeface="+mn-lt"/>
              </a:rPr>
              <a:t>Spring 2010 Version</a:t>
            </a:r>
          </a:p>
        </p:txBody>
      </p:sp>
      <p:sp>
        <p:nvSpPr>
          <p:cNvPr id="8196" name="Rectangle 2"/>
          <p:cNvSpPr>
            <a:spLocks noChangeArrowheads="1"/>
          </p:cNvSpPr>
          <p:nvPr/>
        </p:nvSpPr>
        <p:spPr bwMode="auto">
          <a:xfrm>
            <a:off x="5105400" y="2895600"/>
            <a:ext cx="3967163" cy="3890963"/>
          </a:xfrm>
          <a:prstGeom prst="rect">
            <a:avLst/>
          </a:prstGeom>
          <a:noFill/>
          <a:ln w="9525">
            <a:noFill/>
            <a:miter lim="800000"/>
            <a:headEnd/>
            <a:tailEnd/>
          </a:ln>
        </p:spPr>
        <p:txBody>
          <a:bodyPr/>
          <a:lstStyle/>
          <a:p>
            <a:pPr algn="r" eaLnBrk="1" hangingPunct="1">
              <a:spcBef>
                <a:spcPct val="20000"/>
              </a:spcBef>
              <a:buClr>
                <a:schemeClr val="hlink"/>
              </a:buClr>
              <a:buSzPct val="80000"/>
            </a:pPr>
            <a:r>
              <a:rPr lang="en-US" sz="1000" dirty="0">
                <a:solidFill>
                  <a:srgbClr val="FFFF00"/>
                </a:solidFill>
              </a:rPr>
              <a:t>This file as well as all other PowerPoint files for the book, “</a:t>
            </a:r>
            <a:r>
              <a:rPr lang="en-US" sz="1000" i="1" dirty="0">
                <a:solidFill>
                  <a:srgbClr val="FFFF00"/>
                </a:solidFill>
              </a:rPr>
              <a:t>Risk Management and Insurance: Perspectives in a Global Economy</a:t>
            </a:r>
            <a:r>
              <a:rPr lang="en-US" sz="1000" dirty="0">
                <a:solidFill>
                  <a:srgbClr val="FFFF00"/>
                </a:solidFill>
              </a:rPr>
              <a:t>” authored by Skipper and Kwon and published by Blackwell (2007), has been created </a:t>
            </a:r>
            <a:r>
              <a:rPr lang="en-US" sz="1000" u="sng" dirty="0">
                <a:solidFill>
                  <a:srgbClr val="FFFF00"/>
                </a:solidFill>
              </a:rPr>
              <a:t>solely</a:t>
            </a:r>
            <a:r>
              <a:rPr lang="en-US" sz="1000" dirty="0">
                <a:solidFill>
                  <a:srgbClr val="FFFF00"/>
                </a:solidFill>
              </a:rPr>
              <a:t> for classes where the book is used as a text. Use or reproduction of the file for any other purposes, known or to be known, is prohibited without prior written permission by the authors.</a:t>
            </a:r>
          </a:p>
          <a:p>
            <a:pPr algn="r" eaLnBrk="1" hangingPunct="1">
              <a:spcBef>
                <a:spcPct val="20000"/>
              </a:spcBef>
              <a:buClr>
                <a:schemeClr val="hlink"/>
              </a:buClr>
              <a:buSzPct val="80000"/>
            </a:pPr>
            <a:endParaRPr lang="en-US" sz="1000" dirty="0">
              <a:solidFill>
                <a:srgbClr val="FFFF00"/>
              </a:solidFill>
            </a:endParaRPr>
          </a:p>
          <a:p>
            <a:pPr algn="r" eaLnBrk="1" hangingPunct="1">
              <a:spcBef>
                <a:spcPct val="20000"/>
              </a:spcBef>
              <a:buClr>
                <a:schemeClr val="hlink"/>
              </a:buClr>
              <a:buSzPct val="80000"/>
            </a:pPr>
            <a:r>
              <a:rPr lang="en-US" sz="1000" dirty="0">
                <a:solidFill>
                  <a:srgbClr val="FFFF00"/>
                </a:solidFill>
              </a:rPr>
              <a:t>Visit the following site for updates:</a:t>
            </a:r>
          </a:p>
          <a:p>
            <a:pPr algn="r" eaLnBrk="1" hangingPunct="1">
              <a:spcBef>
                <a:spcPct val="20000"/>
              </a:spcBef>
              <a:buClr>
                <a:schemeClr val="hlink"/>
              </a:buClr>
              <a:buSzPct val="80000"/>
              <a:buFont typeface="Wingdings" pitchFamily="2" charset="2"/>
              <a:buNone/>
            </a:pPr>
            <a:r>
              <a:rPr lang="en-US" sz="1000" dirty="0">
                <a:hlinkClick r:id="rId3"/>
              </a:rPr>
              <a:t>http://facpub.stjohns.edu/~kwonw/Blackwell.html</a:t>
            </a:r>
            <a:r>
              <a:rPr lang="en-US" sz="1000" dirty="0">
                <a:solidFill>
                  <a:srgbClr val="FFFF00"/>
                </a:solidFill>
              </a:rPr>
              <a:t>.</a:t>
            </a:r>
          </a:p>
          <a:p>
            <a:pPr algn="r" eaLnBrk="1" hangingPunct="1">
              <a:spcBef>
                <a:spcPct val="20000"/>
              </a:spcBef>
              <a:buClr>
                <a:schemeClr val="hlink"/>
              </a:buClr>
              <a:buSzPct val="80000"/>
              <a:buFont typeface="Wingdings" pitchFamily="2" charset="2"/>
              <a:buNone/>
            </a:pPr>
            <a:endParaRPr lang="en-US" sz="1000" dirty="0">
              <a:solidFill>
                <a:srgbClr val="FFFF00"/>
              </a:solidFill>
            </a:endParaRPr>
          </a:p>
          <a:p>
            <a:pPr algn="r" eaLnBrk="1" hangingPunct="1">
              <a:spcBef>
                <a:spcPct val="20000"/>
              </a:spcBef>
              <a:buClr>
                <a:schemeClr val="hlink"/>
              </a:buClr>
              <a:buSzPct val="80000"/>
              <a:buFont typeface="Wingdings" pitchFamily="2" charset="2"/>
              <a:buNone/>
            </a:pPr>
            <a:endParaRPr lang="en-US" sz="1000" dirty="0">
              <a:solidFill>
                <a:srgbClr val="FFFF00"/>
              </a:solidFill>
            </a:endParaRPr>
          </a:p>
          <a:p>
            <a:pPr algn="r" eaLnBrk="1" hangingPunct="1">
              <a:spcBef>
                <a:spcPct val="20000"/>
              </a:spcBef>
              <a:buClr>
                <a:schemeClr val="hlink"/>
              </a:buClr>
              <a:buSzPct val="80000"/>
              <a:buFont typeface="Wingdings" pitchFamily="2" charset="2"/>
              <a:buNone/>
            </a:pPr>
            <a:r>
              <a:rPr lang="en-US" sz="1000" dirty="0">
                <a:solidFill>
                  <a:srgbClr val="FFFF00"/>
                </a:solidFill>
              </a:rPr>
              <a:t>To change the slide design/background,</a:t>
            </a:r>
          </a:p>
          <a:p>
            <a:pPr algn="r" eaLnBrk="1" hangingPunct="1">
              <a:spcBef>
                <a:spcPct val="20000"/>
              </a:spcBef>
              <a:buClr>
                <a:schemeClr val="hlink"/>
              </a:buClr>
              <a:buSzPct val="80000"/>
              <a:buFont typeface="Wingdings" pitchFamily="2" charset="2"/>
              <a:buNone/>
            </a:pPr>
            <a:r>
              <a:rPr lang="en-US" sz="1000" dirty="0">
                <a:solidFill>
                  <a:srgbClr val="FFFF00"/>
                </a:solidFill>
              </a:rPr>
              <a:t>[View] </a:t>
            </a:r>
            <a:r>
              <a:rPr lang="en-US" sz="1000" dirty="0">
                <a:solidFill>
                  <a:srgbClr val="FFFF00"/>
                </a:solidFill>
                <a:sym typeface="Wingdings" pitchFamily="2" charset="2"/>
              </a:rPr>
              <a:t> [Slide Master]</a:t>
            </a:r>
          </a:p>
          <a:p>
            <a:pPr algn="r" eaLnBrk="1" hangingPunct="1">
              <a:spcBef>
                <a:spcPct val="20000"/>
              </a:spcBef>
              <a:buClr>
                <a:schemeClr val="hlink"/>
              </a:buClr>
              <a:buSzPct val="80000"/>
              <a:buFont typeface="Wingdings" pitchFamily="2" charset="2"/>
              <a:buNone/>
            </a:pPr>
            <a:endParaRPr lang="en-US" sz="1000" dirty="0">
              <a:solidFill>
                <a:srgbClr val="FFFF00"/>
              </a:solidFill>
              <a:sym typeface="Wingdings" pitchFamily="2" charset="2"/>
            </a:endParaRPr>
          </a:p>
          <a:p>
            <a:pPr algn="r" eaLnBrk="1" hangingPunct="1">
              <a:spcBef>
                <a:spcPct val="20000"/>
              </a:spcBef>
              <a:buClr>
                <a:schemeClr val="hlink"/>
              </a:buClr>
              <a:buSzPct val="80000"/>
              <a:buFont typeface="Wingdings" pitchFamily="2" charset="2"/>
              <a:buNone/>
            </a:pPr>
            <a:endParaRPr lang="en-US" sz="1000" dirty="0">
              <a:solidFill>
                <a:srgbClr val="FFFF00"/>
              </a:solidFill>
              <a:sym typeface="Wingdings" pitchFamily="2" charset="2"/>
            </a:endParaRPr>
          </a:p>
          <a:p>
            <a:pPr algn="r" eaLnBrk="1" hangingPunct="1">
              <a:spcBef>
                <a:spcPct val="20000"/>
              </a:spcBef>
              <a:buClr>
                <a:schemeClr val="hlink"/>
              </a:buClr>
              <a:buSzPct val="80000"/>
              <a:buFont typeface="Wingdings" pitchFamily="2" charset="2"/>
              <a:buNone/>
            </a:pPr>
            <a:r>
              <a:rPr lang="en-US" sz="1000" dirty="0">
                <a:solidFill>
                  <a:srgbClr val="FFFF00"/>
                </a:solidFill>
                <a:sym typeface="Wingdings" pitchFamily="2" charset="2"/>
              </a:rPr>
              <a:t>W. Jean Kwon, Ph.D., CPCU</a:t>
            </a:r>
            <a:br>
              <a:rPr lang="en-US" sz="1000" dirty="0">
                <a:solidFill>
                  <a:srgbClr val="FFFF00"/>
                </a:solidFill>
                <a:sym typeface="Wingdings" pitchFamily="2" charset="2"/>
              </a:rPr>
            </a:br>
            <a:r>
              <a:rPr lang="en-US" sz="1000" dirty="0">
                <a:solidFill>
                  <a:srgbClr val="FFFF00"/>
                </a:solidFill>
                <a:sym typeface="Wingdings" pitchFamily="2" charset="2"/>
              </a:rPr>
              <a:t>School of Risk Management, St. John’s University</a:t>
            </a:r>
            <a:br>
              <a:rPr lang="en-US" sz="1000" dirty="0">
                <a:solidFill>
                  <a:srgbClr val="FFFF00"/>
                </a:solidFill>
                <a:sym typeface="Wingdings" pitchFamily="2" charset="2"/>
              </a:rPr>
            </a:br>
            <a:r>
              <a:rPr lang="en-US" sz="1000" dirty="0">
                <a:solidFill>
                  <a:srgbClr val="FFFF00"/>
                </a:solidFill>
                <a:sym typeface="Wingdings" pitchFamily="2" charset="2"/>
              </a:rPr>
              <a:t>101 Murray Street</a:t>
            </a:r>
            <a:br>
              <a:rPr lang="en-US" sz="1000" dirty="0">
                <a:solidFill>
                  <a:srgbClr val="FFFF00"/>
                </a:solidFill>
                <a:sym typeface="Wingdings" pitchFamily="2" charset="2"/>
              </a:rPr>
            </a:br>
            <a:r>
              <a:rPr lang="en-US" sz="1000" dirty="0">
                <a:solidFill>
                  <a:srgbClr val="FFFF00"/>
                </a:solidFill>
                <a:sym typeface="Wingdings" pitchFamily="2" charset="2"/>
              </a:rPr>
              <a:t>New York, NY 10007, USA</a:t>
            </a:r>
          </a:p>
          <a:p>
            <a:pPr algn="r" eaLnBrk="1" hangingPunct="1">
              <a:spcBef>
                <a:spcPct val="20000"/>
              </a:spcBef>
              <a:buClr>
                <a:schemeClr val="hlink"/>
              </a:buClr>
              <a:buSzPct val="80000"/>
              <a:buFont typeface="Wingdings" pitchFamily="2" charset="2"/>
              <a:buNone/>
            </a:pPr>
            <a:r>
              <a:rPr lang="en-US" sz="1000" dirty="0">
                <a:solidFill>
                  <a:srgbClr val="FFFF00"/>
                </a:solidFill>
                <a:sym typeface="Wingdings" pitchFamily="2" charset="2"/>
              </a:rPr>
              <a:t>Phone: +1 (212) 277-5196</a:t>
            </a:r>
            <a:br>
              <a:rPr lang="en-US" sz="1000" dirty="0">
                <a:solidFill>
                  <a:srgbClr val="FFFF00"/>
                </a:solidFill>
                <a:sym typeface="Wingdings" pitchFamily="2" charset="2"/>
              </a:rPr>
            </a:br>
            <a:r>
              <a:rPr lang="en-US" sz="1000" dirty="0">
                <a:solidFill>
                  <a:srgbClr val="FFFF00"/>
                </a:solidFill>
                <a:sym typeface="Wingdings" pitchFamily="2" charset="2"/>
              </a:rPr>
              <a:t>E-mail: </a:t>
            </a:r>
            <a:r>
              <a:rPr lang="en-US" sz="1000" dirty="0">
                <a:solidFill>
                  <a:srgbClr val="FFFF00"/>
                </a:solidFill>
                <a:hlinkClick r:id="rId4"/>
              </a:rPr>
              <a:t>Kwonw@stjohns.edu</a:t>
            </a:r>
            <a:r>
              <a:rPr lang="en-US" sz="1000" dirty="0">
                <a:solidFill>
                  <a:srgbClr val="FFFF00"/>
                </a:solidFill>
              </a:rPr>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Takaful Nonlife Insurance Operation (new)</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10</a:t>
            </a:fld>
            <a:endParaRPr lang="en-US"/>
          </a:p>
        </p:txBody>
      </p:sp>
      <p:grpSp>
        <p:nvGrpSpPr>
          <p:cNvPr id="38" name="Group 37"/>
          <p:cNvGrpSpPr/>
          <p:nvPr/>
        </p:nvGrpSpPr>
        <p:grpSpPr>
          <a:xfrm>
            <a:off x="381000" y="1143000"/>
            <a:ext cx="8229600" cy="5562600"/>
            <a:chOff x="381000" y="1143000"/>
            <a:chExt cx="8229600" cy="5562600"/>
          </a:xfrm>
        </p:grpSpPr>
        <p:sp>
          <p:nvSpPr>
            <p:cNvPr id="6" name="Rectangle 4"/>
            <p:cNvSpPr>
              <a:spLocks noChangeArrowheads="1"/>
            </p:cNvSpPr>
            <p:nvPr/>
          </p:nvSpPr>
          <p:spPr bwMode="auto">
            <a:xfrm>
              <a:off x="914400" y="2668588"/>
              <a:ext cx="3200400" cy="531812"/>
            </a:xfrm>
            <a:prstGeom prst="rect">
              <a:avLst/>
            </a:prstGeom>
            <a:solidFill>
              <a:srgbClr val="F8F8F8"/>
            </a:solidFill>
            <a:ln w="12700">
              <a:solidFill>
                <a:schemeClr val="tx1"/>
              </a:solidFill>
              <a:miter lim="800000"/>
              <a:headEnd/>
              <a:tailEnd/>
            </a:ln>
            <a:effectLst/>
          </p:spPr>
          <p:txBody>
            <a:bodyPr wrap="none" anchor="ctr"/>
            <a:lstStyle/>
            <a:p>
              <a:pPr algn="ctr"/>
              <a:r>
                <a:rPr lang="en-US" sz="1400">
                  <a:solidFill>
                    <a:srgbClr val="000099"/>
                  </a:solidFill>
                </a:rPr>
                <a:t>Premiums (</a:t>
              </a:r>
              <a:r>
                <a:rPr lang="en-US" sz="1400" i="1">
                  <a:solidFill>
                    <a:srgbClr val="000099"/>
                  </a:solidFill>
                </a:rPr>
                <a:t>Takaful </a:t>
              </a:r>
              <a:r>
                <a:rPr lang="en-US" sz="1400">
                  <a:solidFill>
                    <a:srgbClr val="000099"/>
                  </a:solidFill>
                </a:rPr>
                <a:t>Fund)</a:t>
              </a:r>
            </a:p>
          </p:txBody>
        </p:sp>
        <p:sp>
          <p:nvSpPr>
            <p:cNvPr id="7" name="Rectangle 5"/>
            <p:cNvSpPr>
              <a:spLocks noChangeArrowheads="1"/>
            </p:cNvSpPr>
            <p:nvPr/>
          </p:nvSpPr>
          <p:spPr bwMode="auto">
            <a:xfrm>
              <a:off x="914400" y="3657600"/>
              <a:ext cx="1981200" cy="531813"/>
            </a:xfrm>
            <a:prstGeom prst="rect">
              <a:avLst/>
            </a:prstGeom>
            <a:solidFill>
              <a:srgbClr val="F8F8F8"/>
            </a:solidFill>
            <a:ln w="12700">
              <a:solidFill>
                <a:schemeClr val="tx1"/>
              </a:solidFill>
              <a:miter lim="800000"/>
              <a:headEnd/>
              <a:tailEnd/>
            </a:ln>
            <a:effectLst/>
          </p:spPr>
          <p:txBody>
            <a:bodyPr anchor="ctr"/>
            <a:lstStyle/>
            <a:p>
              <a:pPr algn="ctr"/>
              <a:r>
                <a:rPr lang="en-US" sz="1400">
                  <a:solidFill>
                    <a:srgbClr val="000099"/>
                  </a:solidFill>
                </a:rPr>
                <a:t>Insurance Benefits &amp; Claims Expenses</a:t>
              </a:r>
            </a:p>
          </p:txBody>
        </p:sp>
        <p:sp>
          <p:nvSpPr>
            <p:cNvPr id="8" name="Rectangle 6"/>
            <p:cNvSpPr>
              <a:spLocks noChangeArrowheads="1"/>
            </p:cNvSpPr>
            <p:nvPr/>
          </p:nvSpPr>
          <p:spPr bwMode="auto">
            <a:xfrm>
              <a:off x="4495800" y="2667000"/>
              <a:ext cx="3733800" cy="531813"/>
            </a:xfrm>
            <a:prstGeom prst="rect">
              <a:avLst/>
            </a:prstGeom>
            <a:solidFill>
              <a:srgbClr val="F8F8F8"/>
            </a:solidFill>
            <a:ln w="12700">
              <a:solidFill>
                <a:schemeClr val="tx1"/>
              </a:solidFill>
              <a:miter lim="800000"/>
              <a:headEnd/>
              <a:tailEnd/>
            </a:ln>
            <a:effectLst/>
          </p:spPr>
          <p:txBody>
            <a:bodyPr wrap="none" anchor="ctr"/>
            <a:lstStyle/>
            <a:p>
              <a:pPr algn="ctr"/>
              <a:r>
                <a:rPr lang="en-US" sz="1400" i="1">
                  <a:solidFill>
                    <a:srgbClr val="000099"/>
                  </a:solidFill>
                </a:rPr>
                <a:t>Shariah</a:t>
              </a:r>
              <a:r>
                <a:rPr lang="en-US" sz="1400">
                  <a:solidFill>
                    <a:srgbClr val="000099"/>
                  </a:solidFill>
                </a:rPr>
                <a:t> Conforming Investment</a:t>
              </a:r>
            </a:p>
          </p:txBody>
        </p:sp>
        <p:sp>
          <p:nvSpPr>
            <p:cNvPr id="9" name="Line 7"/>
            <p:cNvSpPr>
              <a:spLocks noChangeShapeType="1"/>
            </p:cNvSpPr>
            <p:nvPr/>
          </p:nvSpPr>
          <p:spPr bwMode="auto">
            <a:xfrm flipV="1">
              <a:off x="762000" y="2362200"/>
              <a:ext cx="0" cy="4191000"/>
            </a:xfrm>
            <a:prstGeom prst="line">
              <a:avLst/>
            </a:prstGeom>
            <a:noFill/>
            <a:ln w="12700">
              <a:solidFill>
                <a:schemeClr val="bg1"/>
              </a:solidFill>
              <a:round/>
              <a:headEnd/>
              <a:tailEnd type="triangle" w="med" len="med"/>
            </a:ln>
            <a:effectLst/>
          </p:spPr>
          <p:txBody>
            <a:bodyPr wrap="none" anchor="ctr"/>
            <a:lstStyle/>
            <a:p>
              <a:endParaRPr lang="en-US"/>
            </a:p>
          </p:txBody>
        </p:sp>
        <p:sp>
          <p:nvSpPr>
            <p:cNvPr id="10" name="Rectangle 8"/>
            <p:cNvSpPr>
              <a:spLocks noChangeArrowheads="1"/>
            </p:cNvSpPr>
            <p:nvPr/>
          </p:nvSpPr>
          <p:spPr bwMode="auto">
            <a:xfrm>
              <a:off x="381000" y="1828800"/>
              <a:ext cx="3733800" cy="531813"/>
            </a:xfrm>
            <a:prstGeom prst="rect">
              <a:avLst/>
            </a:prstGeom>
            <a:solidFill>
              <a:srgbClr val="CCFFFF"/>
            </a:solidFill>
            <a:ln w="12700">
              <a:solidFill>
                <a:schemeClr val="tx1"/>
              </a:solidFill>
              <a:miter lim="800000"/>
              <a:headEnd/>
              <a:tailEnd/>
            </a:ln>
            <a:effectLst/>
          </p:spPr>
          <p:txBody>
            <a:bodyPr wrap="none" anchor="ctr"/>
            <a:lstStyle/>
            <a:p>
              <a:pPr algn="ctr"/>
              <a:r>
                <a:rPr lang="en-US" sz="1400">
                  <a:solidFill>
                    <a:srgbClr val="000099"/>
                  </a:solidFill>
                </a:rPr>
                <a:t>Insureds (Participants)</a:t>
              </a:r>
            </a:p>
          </p:txBody>
        </p:sp>
        <p:sp>
          <p:nvSpPr>
            <p:cNvPr id="11" name="Rectangle 9"/>
            <p:cNvSpPr>
              <a:spLocks noChangeArrowheads="1"/>
            </p:cNvSpPr>
            <p:nvPr/>
          </p:nvSpPr>
          <p:spPr bwMode="auto">
            <a:xfrm>
              <a:off x="4495800" y="1830388"/>
              <a:ext cx="3733800" cy="531812"/>
            </a:xfrm>
            <a:prstGeom prst="rect">
              <a:avLst/>
            </a:prstGeom>
            <a:solidFill>
              <a:srgbClr val="CCFFFF"/>
            </a:solidFill>
            <a:ln w="12700">
              <a:solidFill>
                <a:schemeClr val="tx1"/>
              </a:solidFill>
              <a:miter lim="800000"/>
              <a:headEnd/>
              <a:tailEnd/>
            </a:ln>
            <a:effectLst/>
          </p:spPr>
          <p:txBody>
            <a:bodyPr wrap="none" anchor="ctr"/>
            <a:lstStyle/>
            <a:p>
              <a:pPr algn="ctr"/>
              <a:r>
                <a:rPr lang="en-US" sz="1400">
                  <a:solidFill>
                    <a:srgbClr val="000099"/>
                  </a:solidFill>
                </a:rPr>
                <a:t>Insurer-Operator (Shareholders)</a:t>
              </a:r>
            </a:p>
          </p:txBody>
        </p:sp>
        <p:cxnSp>
          <p:nvCxnSpPr>
            <p:cNvPr id="12" name="AutoShape 10"/>
            <p:cNvCxnSpPr>
              <a:cxnSpLocks noChangeShapeType="1"/>
            </p:cNvCxnSpPr>
            <p:nvPr/>
          </p:nvCxnSpPr>
          <p:spPr bwMode="auto">
            <a:xfrm flipV="1">
              <a:off x="4191000" y="3009900"/>
              <a:ext cx="381000" cy="1588"/>
            </a:xfrm>
            <a:prstGeom prst="straightConnector1">
              <a:avLst/>
            </a:prstGeom>
            <a:noFill/>
            <a:ln w="12700">
              <a:solidFill>
                <a:schemeClr val="bg1"/>
              </a:solidFill>
              <a:round/>
              <a:headEnd/>
              <a:tailEnd type="triangle" w="med" len="med"/>
            </a:ln>
            <a:effectLst/>
          </p:spPr>
        </p:cxnSp>
        <p:sp>
          <p:nvSpPr>
            <p:cNvPr id="13" name="Text Box 11"/>
            <p:cNvSpPr txBox="1">
              <a:spLocks noChangeArrowheads="1"/>
            </p:cNvSpPr>
            <p:nvPr/>
          </p:nvSpPr>
          <p:spPr bwMode="auto">
            <a:xfrm>
              <a:off x="2743200" y="6172200"/>
              <a:ext cx="394660" cy="307777"/>
            </a:xfrm>
            <a:prstGeom prst="rect">
              <a:avLst/>
            </a:prstGeom>
            <a:noFill/>
            <a:ln w="12700">
              <a:noFill/>
              <a:miter lim="800000"/>
              <a:headEnd/>
              <a:tailEnd/>
            </a:ln>
            <a:effectLst/>
          </p:spPr>
          <p:txBody>
            <a:bodyPr wrap="none">
              <a:spAutoFit/>
            </a:bodyPr>
            <a:lstStyle/>
            <a:p>
              <a:r>
                <a:rPr lang="en-US" sz="1400" i="1">
                  <a:solidFill>
                    <a:schemeClr val="bg1"/>
                  </a:solidFill>
                </a:rPr>
                <a:t>S</a:t>
              </a:r>
              <a:r>
                <a:rPr lang="en-US" sz="1400">
                  <a:solidFill>
                    <a:schemeClr val="bg1"/>
                  </a:solidFill>
                </a:rPr>
                <a:t>%</a:t>
              </a:r>
            </a:p>
          </p:txBody>
        </p:sp>
        <p:sp>
          <p:nvSpPr>
            <p:cNvPr id="14" name="Text Box 12"/>
            <p:cNvSpPr txBox="1">
              <a:spLocks noChangeArrowheads="1"/>
            </p:cNvSpPr>
            <p:nvPr/>
          </p:nvSpPr>
          <p:spPr bwMode="auto">
            <a:xfrm>
              <a:off x="5638800" y="6172200"/>
              <a:ext cx="764953" cy="307777"/>
            </a:xfrm>
            <a:prstGeom prst="rect">
              <a:avLst/>
            </a:prstGeom>
            <a:noFill/>
            <a:ln w="12700">
              <a:noFill/>
              <a:miter lim="800000"/>
              <a:headEnd/>
              <a:tailEnd/>
            </a:ln>
            <a:effectLst/>
          </p:spPr>
          <p:txBody>
            <a:bodyPr wrap="none">
              <a:spAutoFit/>
            </a:bodyPr>
            <a:lstStyle/>
            <a:p>
              <a:r>
                <a:rPr lang="en-US" sz="1400">
                  <a:solidFill>
                    <a:schemeClr val="bg1"/>
                  </a:solidFill>
                </a:rPr>
                <a:t>(</a:t>
              </a:r>
              <a:r>
                <a:rPr lang="en-US" sz="1400" i="1">
                  <a:solidFill>
                    <a:schemeClr val="bg1"/>
                  </a:solidFill>
                </a:rPr>
                <a:t>1</a:t>
              </a:r>
              <a:r>
                <a:rPr lang="en-US" sz="1400">
                  <a:solidFill>
                    <a:schemeClr val="bg1"/>
                  </a:solidFill>
                </a:rPr>
                <a:t> – </a:t>
              </a:r>
              <a:r>
                <a:rPr lang="en-US" sz="1400" i="1">
                  <a:solidFill>
                    <a:schemeClr val="bg1"/>
                  </a:solidFill>
                </a:rPr>
                <a:t>S</a:t>
              </a:r>
              <a:r>
                <a:rPr lang="en-US" sz="1400">
                  <a:solidFill>
                    <a:schemeClr val="bg1"/>
                  </a:solidFill>
                </a:rPr>
                <a:t>)%</a:t>
              </a:r>
            </a:p>
          </p:txBody>
        </p:sp>
        <p:sp>
          <p:nvSpPr>
            <p:cNvPr id="15" name="Rectangle 13"/>
            <p:cNvSpPr>
              <a:spLocks noChangeArrowheads="1"/>
            </p:cNvSpPr>
            <p:nvPr/>
          </p:nvSpPr>
          <p:spPr bwMode="auto">
            <a:xfrm>
              <a:off x="3352800" y="5715000"/>
              <a:ext cx="2286000" cy="531813"/>
            </a:xfrm>
            <a:prstGeom prst="rect">
              <a:avLst/>
            </a:prstGeom>
            <a:solidFill>
              <a:srgbClr val="F8F8F8"/>
            </a:solidFill>
            <a:ln w="12700">
              <a:solidFill>
                <a:schemeClr val="tx1"/>
              </a:solidFill>
              <a:miter lim="800000"/>
              <a:headEnd/>
              <a:tailEnd/>
            </a:ln>
            <a:effectLst/>
          </p:spPr>
          <p:txBody>
            <a:bodyPr wrap="none" anchor="ctr"/>
            <a:lstStyle/>
            <a:p>
              <a:pPr algn="ctr"/>
              <a:r>
                <a:rPr lang="en-US" sz="1400">
                  <a:solidFill>
                    <a:srgbClr val="000099"/>
                  </a:solidFill>
                </a:rPr>
                <a:t>Operating Profits</a:t>
              </a:r>
            </a:p>
          </p:txBody>
        </p:sp>
        <p:sp>
          <p:nvSpPr>
            <p:cNvPr id="16" name="Line 14"/>
            <p:cNvSpPr>
              <a:spLocks noChangeShapeType="1"/>
            </p:cNvSpPr>
            <p:nvPr/>
          </p:nvSpPr>
          <p:spPr bwMode="auto">
            <a:xfrm>
              <a:off x="5638800" y="3200400"/>
              <a:ext cx="0" cy="1828800"/>
            </a:xfrm>
            <a:prstGeom prst="line">
              <a:avLst/>
            </a:prstGeom>
            <a:noFill/>
            <a:ln w="12700">
              <a:solidFill>
                <a:schemeClr val="bg1"/>
              </a:solidFill>
              <a:round/>
              <a:headEnd/>
              <a:tailEnd type="triangle" w="med" len="med"/>
            </a:ln>
            <a:effectLst/>
          </p:spPr>
          <p:txBody>
            <a:bodyPr wrap="none" anchor="ctr"/>
            <a:lstStyle/>
            <a:p>
              <a:endParaRPr lang="en-US"/>
            </a:p>
          </p:txBody>
        </p:sp>
        <p:sp>
          <p:nvSpPr>
            <p:cNvPr id="17" name="Line 15"/>
            <p:cNvSpPr>
              <a:spLocks noChangeShapeType="1"/>
            </p:cNvSpPr>
            <p:nvPr/>
          </p:nvSpPr>
          <p:spPr bwMode="auto">
            <a:xfrm flipV="1">
              <a:off x="8610600" y="2055813"/>
              <a:ext cx="0" cy="4497387"/>
            </a:xfrm>
            <a:prstGeom prst="line">
              <a:avLst/>
            </a:prstGeom>
            <a:noFill/>
            <a:ln w="9525">
              <a:solidFill>
                <a:schemeClr val="bg1"/>
              </a:solidFill>
              <a:round/>
              <a:headEnd/>
              <a:tailEnd/>
            </a:ln>
            <a:effectLst/>
          </p:spPr>
          <p:txBody>
            <a:bodyPr/>
            <a:lstStyle/>
            <a:p>
              <a:endParaRPr lang="en-US"/>
            </a:p>
          </p:txBody>
        </p:sp>
        <p:sp>
          <p:nvSpPr>
            <p:cNvPr id="18" name="Line 16"/>
            <p:cNvSpPr>
              <a:spLocks noChangeShapeType="1"/>
            </p:cNvSpPr>
            <p:nvPr/>
          </p:nvSpPr>
          <p:spPr bwMode="auto">
            <a:xfrm flipH="1">
              <a:off x="8229600" y="2055813"/>
              <a:ext cx="381000" cy="0"/>
            </a:xfrm>
            <a:prstGeom prst="line">
              <a:avLst/>
            </a:prstGeom>
            <a:noFill/>
            <a:ln w="9525">
              <a:solidFill>
                <a:schemeClr val="bg1"/>
              </a:solidFill>
              <a:round/>
              <a:headEnd/>
              <a:tailEnd type="triangle" w="med" len="med"/>
            </a:ln>
            <a:effectLst/>
          </p:spPr>
          <p:txBody>
            <a:bodyPr/>
            <a:lstStyle/>
            <a:p>
              <a:endParaRPr lang="en-US"/>
            </a:p>
          </p:txBody>
        </p:sp>
        <p:sp>
          <p:nvSpPr>
            <p:cNvPr id="19" name="Rectangle 17"/>
            <p:cNvSpPr>
              <a:spLocks noChangeArrowheads="1"/>
            </p:cNvSpPr>
            <p:nvPr/>
          </p:nvSpPr>
          <p:spPr bwMode="auto">
            <a:xfrm>
              <a:off x="914400" y="4343400"/>
              <a:ext cx="1981200" cy="531813"/>
            </a:xfrm>
            <a:prstGeom prst="rect">
              <a:avLst/>
            </a:prstGeom>
            <a:solidFill>
              <a:srgbClr val="F8F8F8"/>
            </a:solidFill>
            <a:ln w="12700">
              <a:solidFill>
                <a:schemeClr val="tx1"/>
              </a:solidFill>
              <a:miter lim="800000"/>
              <a:headEnd/>
              <a:tailEnd/>
            </a:ln>
            <a:effectLst/>
          </p:spPr>
          <p:txBody>
            <a:bodyPr anchor="ctr"/>
            <a:lstStyle/>
            <a:p>
              <a:pPr algn="ctr"/>
              <a:r>
                <a:rPr lang="en-US" sz="1400">
                  <a:solidFill>
                    <a:srgbClr val="000099"/>
                  </a:solidFill>
                </a:rPr>
                <a:t>Loss Reserves</a:t>
              </a:r>
            </a:p>
          </p:txBody>
        </p:sp>
        <p:sp>
          <p:nvSpPr>
            <p:cNvPr id="20" name="Rectangle 18"/>
            <p:cNvSpPr>
              <a:spLocks noChangeArrowheads="1"/>
            </p:cNvSpPr>
            <p:nvPr/>
          </p:nvSpPr>
          <p:spPr bwMode="auto">
            <a:xfrm>
              <a:off x="2133600" y="5029200"/>
              <a:ext cx="1981200" cy="531813"/>
            </a:xfrm>
            <a:prstGeom prst="rect">
              <a:avLst/>
            </a:prstGeom>
            <a:solidFill>
              <a:srgbClr val="F8F8F8"/>
            </a:solidFill>
            <a:ln w="12700">
              <a:solidFill>
                <a:schemeClr val="tx1"/>
              </a:solidFill>
              <a:miter lim="800000"/>
              <a:headEnd/>
              <a:tailEnd/>
            </a:ln>
            <a:effectLst/>
          </p:spPr>
          <p:txBody>
            <a:bodyPr anchor="ctr"/>
            <a:lstStyle/>
            <a:p>
              <a:pPr algn="ctr"/>
              <a:r>
                <a:rPr lang="en-US" sz="1400">
                  <a:solidFill>
                    <a:srgbClr val="000099"/>
                  </a:solidFill>
                </a:rPr>
                <a:t>Net Underwriting</a:t>
              </a:r>
              <a:br>
                <a:rPr lang="en-US" sz="1400">
                  <a:solidFill>
                    <a:srgbClr val="000099"/>
                  </a:solidFill>
                </a:rPr>
              </a:br>
              <a:r>
                <a:rPr lang="en-US" sz="1400">
                  <a:solidFill>
                    <a:srgbClr val="000099"/>
                  </a:solidFill>
                </a:rPr>
                <a:t>Profit</a:t>
              </a:r>
            </a:p>
          </p:txBody>
        </p:sp>
        <p:sp>
          <p:nvSpPr>
            <p:cNvPr id="21" name="Rectangle 19"/>
            <p:cNvSpPr>
              <a:spLocks noChangeArrowheads="1"/>
            </p:cNvSpPr>
            <p:nvPr/>
          </p:nvSpPr>
          <p:spPr bwMode="auto">
            <a:xfrm>
              <a:off x="4572000" y="5029200"/>
              <a:ext cx="2057400" cy="531813"/>
            </a:xfrm>
            <a:prstGeom prst="rect">
              <a:avLst/>
            </a:prstGeom>
            <a:solidFill>
              <a:srgbClr val="F8F8F8"/>
            </a:solidFill>
            <a:ln w="12700">
              <a:solidFill>
                <a:schemeClr val="tx1"/>
              </a:solidFill>
              <a:miter lim="800000"/>
              <a:headEnd/>
              <a:tailEnd/>
            </a:ln>
            <a:effectLst/>
          </p:spPr>
          <p:txBody>
            <a:bodyPr anchor="ctr"/>
            <a:lstStyle/>
            <a:p>
              <a:pPr algn="ctr"/>
              <a:r>
                <a:rPr lang="en-US" sz="1400">
                  <a:solidFill>
                    <a:srgbClr val="000099"/>
                  </a:solidFill>
                </a:rPr>
                <a:t>Net Investment</a:t>
              </a:r>
              <a:br>
                <a:rPr lang="en-US" sz="1400">
                  <a:solidFill>
                    <a:srgbClr val="000099"/>
                  </a:solidFill>
                </a:rPr>
              </a:br>
              <a:r>
                <a:rPr lang="en-US" sz="1400">
                  <a:solidFill>
                    <a:srgbClr val="000099"/>
                  </a:solidFill>
                </a:rPr>
                <a:t>Profit</a:t>
              </a:r>
            </a:p>
          </p:txBody>
        </p:sp>
        <p:sp>
          <p:nvSpPr>
            <p:cNvPr id="22" name="Line 20"/>
            <p:cNvSpPr>
              <a:spLocks noChangeShapeType="1"/>
            </p:cNvSpPr>
            <p:nvPr/>
          </p:nvSpPr>
          <p:spPr bwMode="auto">
            <a:xfrm flipH="1">
              <a:off x="1981200" y="3276600"/>
              <a:ext cx="0" cy="457200"/>
            </a:xfrm>
            <a:prstGeom prst="line">
              <a:avLst/>
            </a:prstGeom>
            <a:noFill/>
            <a:ln w="9525">
              <a:solidFill>
                <a:schemeClr val="bg1"/>
              </a:solidFill>
              <a:round/>
              <a:headEnd/>
              <a:tailEnd type="triangle" w="med" len="med"/>
            </a:ln>
            <a:effectLst/>
          </p:spPr>
          <p:txBody>
            <a:bodyPr/>
            <a:lstStyle/>
            <a:p>
              <a:endParaRPr lang="en-US"/>
            </a:p>
          </p:txBody>
        </p:sp>
        <p:cxnSp>
          <p:nvCxnSpPr>
            <p:cNvPr id="23" name="AutoShape 21"/>
            <p:cNvCxnSpPr>
              <a:cxnSpLocks noChangeShapeType="1"/>
            </p:cNvCxnSpPr>
            <p:nvPr/>
          </p:nvCxnSpPr>
          <p:spPr bwMode="auto">
            <a:xfrm>
              <a:off x="1981200" y="4265613"/>
              <a:ext cx="0" cy="153987"/>
            </a:xfrm>
            <a:prstGeom prst="straightConnector1">
              <a:avLst/>
            </a:prstGeom>
            <a:noFill/>
            <a:ln w="9525">
              <a:solidFill>
                <a:schemeClr val="bg1"/>
              </a:solidFill>
              <a:round/>
              <a:headEnd/>
              <a:tailEnd type="triangle" w="med" len="med"/>
            </a:ln>
            <a:effectLst/>
          </p:spPr>
        </p:cxnSp>
        <p:sp>
          <p:nvSpPr>
            <p:cNvPr id="24" name="Line 22"/>
            <p:cNvSpPr>
              <a:spLocks noChangeShapeType="1"/>
            </p:cNvSpPr>
            <p:nvPr/>
          </p:nvSpPr>
          <p:spPr bwMode="auto">
            <a:xfrm>
              <a:off x="3581400" y="3276600"/>
              <a:ext cx="0" cy="1828800"/>
            </a:xfrm>
            <a:prstGeom prst="line">
              <a:avLst/>
            </a:prstGeom>
            <a:noFill/>
            <a:ln w="12700">
              <a:solidFill>
                <a:schemeClr val="bg1"/>
              </a:solidFill>
              <a:round/>
              <a:headEnd/>
              <a:tailEnd type="triangle" w="med" len="med"/>
            </a:ln>
            <a:effectLst/>
          </p:spPr>
          <p:txBody>
            <a:bodyPr wrap="none" anchor="ctr"/>
            <a:lstStyle/>
            <a:p>
              <a:endParaRPr lang="en-US"/>
            </a:p>
          </p:txBody>
        </p:sp>
        <p:sp>
          <p:nvSpPr>
            <p:cNvPr id="25" name="Line 23"/>
            <p:cNvSpPr>
              <a:spLocks noChangeShapeType="1"/>
            </p:cNvSpPr>
            <p:nvPr/>
          </p:nvSpPr>
          <p:spPr bwMode="auto">
            <a:xfrm>
              <a:off x="762000" y="6553200"/>
              <a:ext cx="3352800" cy="0"/>
            </a:xfrm>
            <a:prstGeom prst="line">
              <a:avLst/>
            </a:prstGeom>
            <a:noFill/>
            <a:ln w="9525">
              <a:solidFill>
                <a:schemeClr val="bg1"/>
              </a:solidFill>
              <a:round/>
              <a:headEnd/>
              <a:tailEnd/>
            </a:ln>
            <a:effectLst/>
          </p:spPr>
          <p:txBody>
            <a:bodyPr/>
            <a:lstStyle/>
            <a:p>
              <a:endParaRPr lang="en-US"/>
            </a:p>
          </p:txBody>
        </p:sp>
        <p:sp>
          <p:nvSpPr>
            <p:cNvPr id="26" name="Line 24"/>
            <p:cNvSpPr>
              <a:spLocks noChangeShapeType="1"/>
            </p:cNvSpPr>
            <p:nvPr/>
          </p:nvSpPr>
          <p:spPr bwMode="auto">
            <a:xfrm flipV="1">
              <a:off x="4114800" y="6248400"/>
              <a:ext cx="0" cy="304800"/>
            </a:xfrm>
            <a:prstGeom prst="line">
              <a:avLst/>
            </a:prstGeom>
            <a:noFill/>
            <a:ln w="9525">
              <a:solidFill>
                <a:schemeClr val="bg1"/>
              </a:solidFill>
              <a:round/>
              <a:headEnd/>
              <a:tailEnd/>
            </a:ln>
            <a:effectLst/>
          </p:spPr>
          <p:txBody>
            <a:bodyPr/>
            <a:lstStyle/>
            <a:p>
              <a:endParaRPr lang="en-US"/>
            </a:p>
          </p:txBody>
        </p:sp>
        <p:sp>
          <p:nvSpPr>
            <p:cNvPr id="27" name="Line 25"/>
            <p:cNvSpPr>
              <a:spLocks noChangeShapeType="1"/>
            </p:cNvSpPr>
            <p:nvPr/>
          </p:nvSpPr>
          <p:spPr bwMode="auto">
            <a:xfrm flipH="1" flipV="1">
              <a:off x="5181600" y="6553200"/>
              <a:ext cx="3429000" cy="0"/>
            </a:xfrm>
            <a:prstGeom prst="line">
              <a:avLst/>
            </a:prstGeom>
            <a:noFill/>
            <a:ln w="9525">
              <a:solidFill>
                <a:schemeClr val="bg1"/>
              </a:solidFill>
              <a:round/>
              <a:headEnd/>
              <a:tailEnd/>
            </a:ln>
            <a:effectLst/>
          </p:spPr>
          <p:txBody>
            <a:bodyPr/>
            <a:lstStyle/>
            <a:p>
              <a:endParaRPr lang="en-US"/>
            </a:p>
          </p:txBody>
        </p:sp>
        <p:sp>
          <p:nvSpPr>
            <p:cNvPr id="28" name="Line 26"/>
            <p:cNvSpPr>
              <a:spLocks noChangeShapeType="1"/>
            </p:cNvSpPr>
            <p:nvPr/>
          </p:nvSpPr>
          <p:spPr bwMode="auto">
            <a:xfrm flipH="1">
              <a:off x="5181600" y="6248400"/>
              <a:ext cx="0" cy="304800"/>
            </a:xfrm>
            <a:prstGeom prst="line">
              <a:avLst/>
            </a:prstGeom>
            <a:noFill/>
            <a:ln w="9525">
              <a:solidFill>
                <a:schemeClr val="bg1"/>
              </a:solidFill>
              <a:round/>
              <a:headEnd/>
              <a:tailEnd/>
            </a:ln>
            <a:effectLst/>
          </p:spPr>
          <p:txBody>
            <a:bodyPr/>
            <a:lstStyle/>
            <a:p>
              <a:endParaRPr lang="en-US"/>
            </a:p>
          </p:txBody>
        </p:sp>
        <p:sp>
          <p:nvSpPr>
            <p:cNvPr id="29" name="Line 27"/>
            <p:cNvSpPr>
              <a:spLocks noChangeShapeType="1"/>
            </p:cNvSpPr>
            <p:nvPr/>
          </p:nvSpPr>
          <p:spPr bwMode="auto">
            <a:xfrm>
              <a:off x="3810000" y="5562600"/>
              <a:ext cx="0" cy="152400"/>
            </a:xfrm>
            <a:prstGeom prst="line">
              <a:avLst/>
            </a:prstGeom>
            <a:noFill/>
            <a:ln w="9525">
              <a:solidFill>
                <a:schemeClr val="bg1"/>
              </a:solidFill>
              <a:round/>
              <a:headEnd/>
              <a:tailEnd type="triangle" w="med" len="med"/>
            </a:ln>
            <a:effectLst/>
          </p:spPr>
          <p:txBody>
            <a:bodyPr/>
            <a:lstStyle/>
            <a:p>
              <a:endParaRPr lang="en-US"/>
            </a:p>
          </p:txBody>
        </p:sp>
        <p:sp>
          <p:nvSpPr>
            <p:cNvPr id="30" name="Line 28"/>
            <p:cNvSpPr>
              <a:spLocks noChangeShapeType="1"/>
            </p:cNvSpPr>
            <p:nvPr/>
          </p:nvSpPr>
          <p:spPr bwMode="auto">
            <a:xfrm>
              <a:off x="5410200" y="5562600"/>
              <a:ext cx="0" cy="152400"/>
            </a:xfrm>
            <a:prstGeom prst="line">
              <a:avLst/>
            </a:prstGeom>
            <a:noFill/>
            <a:ln w="9525">
              <a:solidFill>
                <a:schemeClr val="bg1"/>
              </a:solidFill>
              <a:round/>
              <a:headEnd/>
              <a:tailEnd type="triangle" w="med" len="med"/>
            </a:ln>
            <a:effectLst/>
          </p:spPr>
          <p:txBody>
            <a:bodyPr/>
            <a:lstStyle/>
            <a:p>
              <a:endParaRPr lang="en-US"/>
            </a:p>
          </p:txBody>
        </p:sp>
        <p:sp>
          <p:nvSpPr>
            <p:cNvPr id="31" name="Line 29"/>
            <p:cNvSpPr>
              <a:spLocks noChangeShapeType="1"/>
            </p:cNvSpPr>
            <p:nvPr/>
          </p:nvSpPr>
          <p:spPr bwMode="auto">
            <a:xfrm>
              <a:off x="2286000" y="2362200"/>
              <a:ext cx="0" cy="304800"/>
            </a:xfrm>
            <a:prstGeom prst="line">
              <a:avLst/>
            </a:prstGeom>
            <a:noFill/>
            <a:ln w="9525">
              <a:solidFill>
                <a:schemeClr val="tx1"/>
              </a:solidFill>
              <a:round/>
              <a:headEnd/>
              <a:tailEnd type="triangle" w="med" len="med"/>
            </a:ln>
            <a:effectLst/>
          </p:spPr>
          <p:txBody>
            <a:bodyPr/>
            <a:lstStyle/>
            <a:p>
              <a:endParaRPr lang="en-US"/>
            </a:p>
          </p:txBody>
        </p:sp>
        <p:cxnSp>
          <p:nvCxnSpPr>
            <p:cNvPr id="32" name="AutoShape 30"/>
            <p:cNvCxnSpPr>
              <a:cxnSpLocks noChangeShapeType="1"/>
            </p:cNvCxnSpPr>
            <p:nvPr/>
          </p:nvCxnSpPr>
          <p:spPr bwMode="auto">
            <a:xfrm rot="5400000" flipV="1">
              <a:off x="4533106" y="-151606"/>
              <a:ext cx="1588" cy="4114800"/>
            </a:xfrm>
            <a:prstGeom prst="bentConnector3">
              <a:avLst>
                <a:gd name="adj1" fmla="val -25300000"/>
              </a:avLst>
            </a:prstGeom>
            <a:noFill/>
            <a:ln w="9525">
              <a:solidFill>
                <a:schemeClr val="bg1"/>
              </a:solidFill>
              <a:prstDash val="dash"/>
              <a:miter lim="800000"/>
              <a:headEnd type="triangle" w="med" len="med"/>
              <a:tailEnd type="triangle" w="med" len="med"/>
            </a:ln>
            <a:effectLst/>
          </p:spPr>
        </p:cxnSp>
        <p:sp>
          <p:nvSpPr>
            <p:cNvPr id="33" name="Text Box 31"/>
            <p:cNvSpPr txBox="1">
              <a:spLocks noChangeArrowheads="1"/>
            </p:cNvSpPr>
            <p:nvPr/>
          </p:nvSpPr>
          <p:spPr bwMode="auto">
            <a:xfrm>
              <a:off x="2590800" y="1371600"/>
              <a:ext cx="3302764" cy="307777"/>
            </a:xfrm>
            <a:prstGeom prst="rect">
              <a:avLst/>
            </a:prstGeom>
            <a:noFill/>
            <a:ln w="9525">
              <a:noFill/>
              <a:miter lim="800000"/>
              <a:headEnd/>
              <a:tailEnd/>
            </a:ln>
            <a:effectLst/>
          </p:spPr>
          <p:txBody>
            <a:bodyPr wrap="none">
              <a:spAutoFit/>
            </a:bodyPr>
            <a:lstStyle/>
            <a:p>
              <a:pPr eaLnBrk="1" hangingPunct="1"/>
              <a:r>
                <a:rPr lang="en-US" sz="1400">
                  <a:solidFill>
                    <a:schemeClr val="bg1"/>
                  </a:solidFill>
                </a:rPr>
                <a:t>Repayment Using Future Premiums/Profits</a:t>
              </a:r>
            </a:p>
          </p:txBody>
        </p:sp>
        <p:sp>
          <p:nvSpPr>
            <p:cNvPr id="34" name="Line 32"/>
            <p:cNvSpPr>
              <a:spLocks noChangeShapeType="1"/>
            </p:cNvSpPr>
            <p:nvPr/>
          </p:nvSpPr>
          <p:spPr bwMode="auto">
            <a:xfrm>
              <a:off x="6248400" y="1600200"/>
              <a:ext cx="152400" cy="0"/>
            </a:xfrm>
            <a:prstGeom prst="line">
              <a:avLst/>
            </a:prstGeom>
            <a:noFill/>
            <a:ln w="9525">
              <a:solidFill>
                <a:schemeClr val="bg1"/>
              </a:solidFill>
              <a:round/>
              <a:headEnd/>
              <a:tailEnd type="triangle" w="med" len="med"/>
            </a:ln>
            <a:effectLst/>
          </p:spPr>
          <p:txBody>
            <a:bodyPr/>
            <a:lstStyle/>
            <a:p>
              <a:endParaRPr lang="en-US"/>
            </a:p>
          </p:txBody>
        </p:sp>
        <p:sp>
          <p:nvSpPr>
            <p:cNvPr id="35" name="Text Box 33"/>
            <p:cNvSpPr txBox="1">
              <a:spLocks noChangeArrowheads="1"/>
            </p:cNvSpPr>
            <p:nvPr/>
          </p:nvSpPr>
          <p:spPr bwMode="auto">
            <a:xfrm>
              <a:off x="2895600" y="1143000"/>
              <a:ext cx="3101811" cy="307777"/>
            </a:xfrm>
            <a:prstGeom prst="rect">
              <a:avLst/>
            </a:prstGeom>
            <a:noFill/>
            <a:ln w="9525">
              <a:noFill/>
              <a:miter lim="800000"/>
              <a:headEnd/>
              <a:tailEnd/>
            </a:ln>
            <a:effectLst/>
          </p:spPr>
          <p:txBody>
            <a:bodyPr wrap="none">
              <a:spAutoFit/>
            </a:bodyPr>
            <a:lstStyle/>
            <a:p>
              <a:pPr eaLnBrk="1" hangingPunct="1"/>
              <a:r>
                <a:rPr lang="en-US" sz="1400" dirty="0">
                  <a:solidFill>
                    <a:schemeClr val="bg1"/>
                  </a:solidFill>
                </a:rPr>
                <a:t>Interest-free Loan for Underwriting Loss</a:t>
              </a:r>
            </a:p>
          </p:txBody>
        </p:sp>
        <p:sp>
          <p:nvSpPr>
            <p:cNvPr id="36" name="Line 34"/>
            <p:cNvSpPr>
              <a:spLocks noChangeShapeType="1"/>
            </p:cNvSpPr>
            <p:nvPr/>
          </p:nvSpPr>
          <p:spPr bwMode="auto">
            <a:xfrm>
              <a:off x="2819400" y="1371600"/>
              <a:ext cx="152400" cy="0"/>
            </a:xfrm>
            <a:prstGeom prst="line">
              <a:avLst/>
            </a:prstGeom>
            <a:noFill/>
            <a:ln w="9525">
              <a:solidFill>
                <a:schemeClr val="bg1"/>
              </a:solidFill>
              <a:round/>
              <a:headEnd type="triangle" w="med" len="med"/>
              <a:tailEnd/>
            </a:ln>
            <a:effectLst/>
          </p:spPr>
          <p:txBody>
            <a:bodyPr/>
            <a:lstStyle/>
            <a:p>
              <a:endParaRPr lang="en-US"/>
            </a:p>
          </p:txBody>
        </p:sp>
        <p:sp>
          <p:nvSpPr>
            <p:cNvPr id="37" name="Rectangle 35"/>
            <p:cNvSpPr>
              <a:spLocks noChangeArrowheads="1"/>
            </p:cNvSpPr>
            <p:nvPr/>
          </p:nvSpPr>
          <p:spPr bwMode="auto">
            <a:xfrm>
              <a:off x="6629400" y="6248400"/>
              <a:ext cx="1066800" cy="457200"/>
            </a:xfrm>
            <a:prstGeom prst="rect">
              <a:avLst/>
            </a:prstGeom>
            <a:solidFill>
              <a:srgbClr val="F8F8F8"/>
            </a:solidFill>
            <a:ln w="9525">
              <a:solidFill>
                <a:schemeClr val="tx1"/>
              </a:solidFill>
              <a:miter lim="800000"/>
              <a:headEnd/>
              <a:tailEnd/>
            </a:ln>
            <a:effectLst/>
          </p:spPr>
          <p:txBody>
            <a:bodyPr anchor="ctr"/>
            <a:lstStyle/>
            <a:p>
              <a:pPr algn="ctr"/>
              <a:r>
                <a:rPr lang="en-US" sz="1400">
                  <a:solidFill>
                    <a:srgbClr val="000099"/>
                  </a:solidFill>
                </a:rPr>
                <a:t>Insurer Expenses</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Laws in Sub-Saharan Africa</a:t>
            </a:r>
            <a:endParaRPr lang="en-US" dirty="0"/>
          </a:p>
        </p:txBody>
      </p:sp>
      <p:sp>
        <p:nvSpPr>
          <p:cNvPr id="4" name="Content Placeholder 3"/>
          <p:cNvSpPr>
            <a:spLocks noGrp="1"/>
          </p:cNvSpPr>
          <p:nvPr>
            <p:ph sz="half" idx="1"/>
          </p:nvPr>
        </p:nvSpPr>
        <p:spPr/>
        <p:txBody>
          <a:bodyPr/>
          <a:lstStyle/>
          <a:p>
            <a:r>
              <a:rPr lang="en-US" dirty="0" smtClean="0"/>
              <a:t>A long tradition of unwritten customs that focus primarily on resolving disputes among tribal families and individuals</a:t>
            </a:r>
          </a:p>
          <a:p>
            <a:pPr lvl="1"/>
            <a:r>
              <a:rPr lang="en-US" dirty="0" smtClean="0"/>
              <a:t>Tribal judges often assume the role of arbitrator or mediator.</a:t>
            </a:r>
          </a:p>
          <a:p>
            <a:pPr lvl="1"/>
            <a:endParaRPr lang="en-US" dirty="0" smtClean="0"/>
          </a:p>
          <a:p>
            <a:r>
              <a:rPr lang="en-US" dirty="0" smtClean="0"/>
              <a:t>Be mindful of the differences between law as written and law as practiced</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11</a:t>
            </a:fld>
            <a:endParaRPr lang="en-US"/>
          </a:p>
        </p:txBody>
      </p:sp>
      <p:pic>
        <p:nvPicPr>
          <p:cNvPr id="31746" name="Picture 2" descr="Sub-Saharan Africa">
            <a:hlinkClick r:id="rId2"/>
          </p:cNvPr>
          <p:cNvPicPr>
            <a:picLocks noChangeAspect="1" noChangeArrowheads="1"/>
          </p:cNvPicPr>
          <p:nvPr/>
        </p:nvPicPr>
        <p:blipFill>
          <a:blip r:embed="rId3" cstate="print"/>
          <a:srcRect/>
          <a:stretch>
            <a:fillRect/>
          </a:stretch>
        </p:blipFill>
        <p:spPr bwMode="auto">
          <a:xfrm>
            <a:off x="6069084" y="1447800"/>
            <a:ext cx="2770115" cy="25908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Laws in (East) Asia</a:t>
            </a:r>
            <a:endParaRPr lang="en-US" dirty="0"/>
          </a:p>
        </p:txBody>
      </p:sp>
      <p:sp>
        <p:nvSpPr>
          <p:cNvPr id="4" name="Content Placeholder 3"/>
          <p:cNvSpPr>
            <a:spLocks noGrp="1"/>
          </p:cNvSpPr>
          <p:nvPr>
            <p:ph sz="half" idx="1"/>
          </p:nvPr>
        </p:nvSpPr>
        <p:spPr/>
        <p:txBody>
          <a:bodyPr/>
          <a:lstStyle/>
          <a:p>
            <a:r>
              <a:rPr lang="en-US" dirty="0" smtClean="0"/>
              <a:t>China, Japan, Korea and Taiwan</a:t>
            </a:r>
          </a:p>
          <a:p>
            <a:pPr lvl="1"/>
            <a:endParaRPr lang="en-US" dirty="0" smtClean="0"/>
          </a:p>
          <a:p>
            <a:r>
              <a:rPr lang="en-US" dirty="0" smtClean="0"/>
              <a:t>The Confucian ideal of the family</a:t>
            </a:r>
          </a:p>
          <a:p>
            <a:pPr lvl="1"/>
            <a:endParaRPr lang="en-US" dirty="0" smtClean="0"/>
          </a:p>
          <a:p>
            <a:r>
              <a:rPr lang="en-US" dirty="0" smtClean="0"/>
              <a:t>Use of a formal legal system by individuals and businesses is viewed as disruptive to the societal goal of harmony.</a:t>
            </a:r>
          </a:p>
          <a:p>
            <a:pPr lvl="1"/>
            <a:r>
              <a:rPr lang="en-US" dirty="0" smtClean="0"/>
              <a:t>Case of Japan in pages 237-238</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12</a:t>
            </a:fld>
            <a:endParaRPr lang="en-US"/>
          </a:p>
        </p:txBody>
      </p:sp>
      <p:pic>
        <p:nvPicPr>
          <p:cNvPr id="30722" name="Picture 2" descr="http://t3.gstatic.com/images?q=tbn:RrD72VxsjUFtRM:http://www.gotterdammerung.org/graphics/map-east-asia.gif">
            <a:hlinkClick r:id="rId2"/>
          </p:cNvPr>
          <p:cNvPicPr>
            <a:picLocks noChangeAspect="1" noChangeArrowheads="1"/>
          </p:cNvPicPr>
          <p:nvPr/>
        </p:nvPicPr>
        <p:blipFill>
          <a:blip r:embed="rId3" cstate="print"/>
          <a:srcRect/>
          <a:stretch>
            <a:fillRect/>
          </a:stretch>
        </p:blipFill>
        <p:spPr bwMode="auto">
          <a:xfrm>
            <a:off x="7239000" y="1524000"/>
            <a:ext cx="1600200" cy="1003110"/>
          </a:xfrm>
          <a:prstGeom prst="rect">
            <a:avLst/>
          </a:prstGeom>
          <a:noFill/>
        </p:spPr>
      </p:pic>
      <p:pic>
        <p:nvPicPr>
          <p:cNvPr id="30724" name="Picture 4" descr="http://www.csuchico.edu/~cheinz/syllabi/asst001/fall97/images/kung-fu.GIF"/>
          <p:cNvPicPr>
            <a:picLocks noChangeAspect="1" noChangeArrowheads="1"/>
          </p:cNvPicPr>
          <p:nvPr/>
        </p:nvPicPr>
        <p:blipFill>
          <a:blip r:embed="rId4" cstate="print"/>
          <a:srcRect/>
          <a:stretch>
            <a:fillRect/>
          </a:stretch>
        </p:blipFill>
        <p:spPr bwMode="auto">
          <a:xfrm>
            <a:off x="7810500" y="2638426"/>
            <a:ext cx="1028700" cy="193099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Substantive and Procedural Law</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Substantive Development</a:t>
            </a:r>
            <a:endParaRPr lang="en-US" dirty="0"/>
          </a:p>
        </p:txBody>
      </p:sp>
      <p:sp>
        <p:nvSpPr>
          <p:cNvPr id="4" name="Content Placeholder 3"/>
          <p:cNvSpPr>
            <a:spLocks noGrp="1"/>
          </p:cNvSpPr>
          <p:nvPr>
            <p:ph idx="1"/>
          </p:nvPr>
        </p:nvSpPr>
        <p:spPr/>
        <p:txBody>
          <a:bodyPr/>
          <a:lstStyle/>
          <a:p>
            <a:pPr>
              <a:lnSpc>
                <a:spcPct val="90000"/>
              </a:lnSpc>
            </a:pPr>
            <a:r>
              <a:rPr lang="en-US" dirty="0" smtClean="0"/>
              <a:t>Defines, creates and regulates rights</a:t>
            </a:r>
          </a:p>
          <a:p>
            <a:pPr lvl="1">
              <a:lnSpc>
                <a:spcPct val="90000"/>
              </a:lnSpc>
            </a:pPr>
            <a:endParaRPr lang="en-US" dirty="0" smtClean="0"/>
          </a:p>
          <a:p>
            <a:pPr>
              <a:lnSpc>
                <a:spcPct val="90000"/>
              </a:lnSpc>
            </a:pPr>
            <a:r>
              <a:rPr lang="en-US" dirty="0" smtClean="0"/>
              <a:t>Civil law traditionally divided into two substantive categories: tort and contract</a:t>
            </a:r>
          </a:p>
          <a:p>
            <a:pPr lvl="1">
              <a:lnSpc>
                <a:spcPct val="90000"/>
              </a:lnSpc>
            </a:pPr>
            <a:r>
              <a:rPr lang="en-US" dirty="0" smtClean="0"/>
              <a:t>Tort to compensate for damage suffered, where liability is based on the wrongdoer’s socially unreasonable conduct</a:t>
            </a:r>
          </a:p>
          <a:p>
            <a:pPr lvl="1">
              <a:lnSpc>
                <a:spcPct val="90000"/>
              </a:lnSpc>
            </a:pPr>
            <a:r>
              <a:rPr lang="en-US" dirty="0" smtClean="0"/>
              <a:t>Damages for breach of contract are sought when a party fails to perform any promise that forms the whole or part of an agreement</a:t>
            </a:r>
          </a:p>
          <a:p>
            <a:pPr lvl="1">
              <a:lnSpc>
                <a:spcPct val="90000"/>
              </a:lnSpc>
            </a:pPr>
            <a:r>
              <a:rPr lang="en-US" dirty="0" smtClean="0"/>
              <a:t>Insurance coverage and prospective tort damages can vary considerably by jurisdiction.</a:t>
            </a:r>
          </a:p>
          <a:p>
            <a:pPr lvl="1">
              <a:lnSpc>
                <a:spcPct val="90000"/>
              </a:lnSpc>
            </a:pPr>
            <a:endParaRPr lang="en-US" dirty="0" smtClean="0"/>
          </a:p>
          <a:p>
            <a:pPr>
              <a:lnSpc>
                <a:spcPct val="90000"/>
              </a:lnSpc>
            </a:pPr>
            <a:r>
              <a:rPr lang="en-US" dirty="0" smtClean="0"/>
              <a:t>The task of understanding international trends in tort and contract law is challenging.</a:t>
            </a:r>
          </a:p>
          <a:p>
            <a:pPr lvl="1">
              <a:lnSpc>
                <a:spcPct val="90000"/>
              </a:lnSpc>
            </a:pPr>
            <a:r>
              <a:rPr lang="en-US" dirty="0" smtClean="0"/>
              <a:t>The UN Convention on Contracts for the International Sale of Goods</a:t>
            </a:r>
          </a:p>
        </p:txBody>
      </p:sp>
      <p:sp>
        <p:nvSpPr>
          <p:cNvPr id="2" name="Slide Number Placeholder 1"/>
          <p:cNvSpPr>
            <a:spLocks noGrp="1"/>
          </p:cNvSpPr>
          <p:nvPr>
            <p:ph type="sldNum" sz="quarter" idx="12"/>
          </p:nvPr>
        </p:nvSpPr>
        <p:spPr/>
        <p:txBody>
          <a:bodyPr/>
          <a:lstStyle/>
          <a:p>
            <a:fld id="{1E48E7AC-00C8-46B0-AB26-1C1DD380E9D7}"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Procedural Development</a:t>
            </a:r>
            <a:endParaRPr lang="en-US" dirty="0"/>
          </a:p>
        </p:txBody>
      </p:sp>
      <p:sp>
        <p:nvSpPr>
          <p:cNvPr id="4" name="Content Placeholder 3"/>
          <p:cNvSpPr>
            <a:spLocks noGrp="1"/>
          </p:cNvSpPr>
          <p:nvPr>
            <p:ph idx="1"/>
          </p:nvPr>
        </p:nvSpPr>
        <p:spPr/>
        <p:txBody>
          <a:bodyPr/>
          <a:lstStyle/>
          <a:p>
            <a:pPr>
              <a:lnSpc>
                <a:spcPct val="90000"/>
              </a:lnSpc>
            </a:pPr>
            <a:r>
              <a:rPr lang="en-US" dirty="0" smtClean="0"/>
              <a:t>Prescribes methods of enforcement of rights or obtaining redress for their violation</a:t>
            </a:r>
          </a:p>
          <a:p>
            <a:pPr lvl="1">
              <a:lnSpc>
                <a:spcPct val="90000"/>
              </a:lnSpc>
            </a:pPr>
            <a:endParaRPr lang="en-US" dirty="0" smtClean="0"/>
          </a:p>
          <a:p>
            <a:pPr>
              <a:lnSpc>
                <a:spcPct val="90000"/>
              </a:lnSpc>
            </a:pPr>
            <a:r>
              <a:rPr lang="en-US" dirty="0" smtClean="0"/>
              <a:t>International contracting parties often insert arbitration clauses that subject the parties to international arbitral tribunals</a:t>
            </a:r>
          </a:p>
          <a:p>
            <a:pPr lvl="1">
              <a:lnSpc>
                <a:spcPct val="90000"/>
              </a:lnSpc>
            </a:pPr>
            <a:r>
              <a:rPr lang="en-US" dirty="0" smtClean="0"/>
              <a:t>The International Chamber of Commerce</a:t>
            </a:r>
          </a:p>
          <a:p>
            <a:pPr lvl="1">
              <a:lnSpc>
                <a:spcPct val="90000"/>
              </a:lnSpc>
            </a:pPr>
            <a:r>
              <a:rPr lang="en-US" dirty="0" smtClean="0"/>
              <a:t>The UN Commission on International Trade Law</a:t>
            </a:r>
          </a:p>
          <a:p>
            <a:pPr lvl="1">
              <a:lnSpc>
                <a:spcPct val="90000"/>
              </a:lnSpc>
            </a:pPr>
            <a:r>
              <a:rPr lang="en-US" dirty="0" smtClean="0"/>
              <a:t>The UN Convention on the Recognition and Enforcement of Foreign Arbitral Awards (a.k.a., the New York Convention)</a:t>
            </a:r>
          </a:p>
          <a:p>
            <a:pPr lvl="1">
              <a:lnSpc>
                <a:spcPct val="90000"/>
              </a:lnSpc>
            </a:pPr>
            <a:endParaRPr lang="en-US" dirty="0" smtClean="0"/>
          </a:p>
          <a:p>
            <a:pPr>
              <a:lnSpc>
                <a:spcPct val="90000"/>
              </a:lnSpc>
            </a:pPr>
            <a:r>
              <a:rPr lang="en-US" dirty="0" smtClean="0"/>
              <a:t>International trade also influenced by governmental actions and “commercial diplomacy”</a:t>
            </a:r>
          </a:p>
          <a:p>
            <a:pPr lvl="1">
              <a:lnSpc>
                <a:spcPct val="90000"/>
              </a:lnSpc>
            </a:pPr>
            <a:r>
              <a:rPr lang="en-US" dirty="0" smtClean="0"/>
              <a:t>The Generalized System of Preferences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Tort Law Variations Internationally</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16</a:t>
            </a:fld>
            <a:endParaRPr lang="en-US"/>
          </a:p>
        </p:txBody>
      </p:sp>
      <p:pic>
        <p:nvPicPr>
          <p:cNvPr id="26626" name="Picture 2" descr="http://t3.gstatic.com/images?q=tbn:mgOzA0KcRjospM:http://hrsbstaff.ednet.ns.ca/ltemplin/images/gavel.jpg">
            <a:hlinkClick r:id="rId2"/>
          </p:cNvPr>
          <p:cNvPicPr>
            <a:picLocks noChangeAspect="1" noChangeArrowheads="1"/>
          </p:cNvPicPr>
          <p:nvPr/>
        </p:nvPicPr>
        <p:blipFill>
          <a:blip r:embed="rId3" cstate="print"/>
          <a:srcRect/>
          <a:stretch>
            <a:fillRect/>
          </a:stretch>
        </p:blipFill>
        <p:spPr bwMode="auto">
          <a:xfrm>
            <a:off x="7239000" y="3429000"/>
            <a:ext cx="1238250" cy="904876"/>
          </a:xfrm>
          <a:prstGeom prst="rect">
            <a:avLst/>
          </a:prstGeom>
          <a:noFill/>
        </p:spPr>
      </p:pic>
      <p:pic>
        <p:nvPicPr>
          <p:cNvPr id="26628" name="Picture 4" descr="http://t3.gstatic.com/images?q=tbn:bQq3SE2_BXeTiM:http://www.routledgelaw.com/common/jackets/weblarge/978187690/9781876905163.jpg">
            <a:hlinkClick r:id="rId4"/>
          </p:cNvPr>
          <p:cNvPicPr>
            <a:picLocks noChangeAspect="1" noChangeArrowheads="1"/>
          </p:cNvPicPr>
          <p:nvPr/>
        </p:nvPicPr>
        <p:blipFill>
          <a:blip r:embed="rId5" cstate="print"/>
          <a:srcRect/>
          <a:stretch>
            <a:fillRect/>
          </a:stretch>
        </p:blipFill>
        <p:spPr bwMode="auto">
          <a:xfrm>
            <a:off x="6400800" y="3200400"/>
            <a:ext cx="742950" cy="1104901"/>
          </a:xfrm>
          <a:prstGeom prst="rect">
            <a:avLst/>
          </a:prstGeom>
          <a:noFill/>
        </p:spPr>
      </p:pic>
      <p:pic>
        <p:nvPicPr>
          <p:cNvPr id="26630" name="Picture 6" descr="http://t0.gstatic.com/images?q=tbn:yQX44ajYN8Ov_M:http://www.nononsenselaw.com/negligence.jpg">
            <a:hlinkClick r:id="rId6"/>
          </p:cNvPr>
          <p:cNvPicPr>
            <a:picLocks noChangeAspect="1" noChangeArrowheads="1"/>
          </p:cNvPicPr>
          <p:nvPr/>
        </p:nvPicPr>
        <p:blipFill>
          <a:blip r:embed="rId7" cstate="print"/>
          <a:srcRect/>
          <a:stretch>
            <a:fillRect/>
          </a:stretch>
        </p:blipFill>
        <p:spPr bwMode="auto">
          <a:xfrm>
            <a:off x="5105400" y="3200400"/>
            <a:ext cx="1247775" cy="1076326"/>
          </a:xfrm>
          <a:prstGeom prst="rect">
            <a:avLst/>
          </a:prstGeom>
          <a:noFill/>
        </p:spPr>
      </p:pic>
      <p:sp>
        <p:nvSpPr>
          <p:cNvPr id="9" name="Rounded Rectangle 8"/>
          <p:cNvSpPr/>
          <p:nvPr/>
        </p:nvSpPr>
        <p:spPr>
          <a:xfrm>
            <a:off x="5181600" y="4572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Refer also to Chapter 22 (Nonlife Insurance) for liability insurance products.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Law of Torts</a:t>
            </a:r>
            <a:endParaRPr lang="en-US" dirty="0"/>
          </a:p>
        </p:txBody>
      </p:sp>
      <p:sp>
        <p:nvSpPr>
          <p:cNvPr id="4" name="Content Placeholder 3"/>
          <p:cNvSpPr>
            <a:spLocks noGrp="1"/>
          </p:cNvSpPr>
          <p:nvPr>
            <p:ph idx="1"/>
          </p:nvPr>
        </p:nvSpPr>
        <p:spPr/>
        <p:txBody>
          <a:bodyPr>
            <a:normAutofit lnSpcReduction="10000"/>
          </a:bodyPr>
          <a:lstStyle/>
          <a:p>
            <a:r>
              <a:rPr lang="en-US" dirty="0" smtClean="0"/>
              <a:t>Intentional tort</a:t>
            </a:r>
          </a:p>
          <a:p>
            <a:pPr lvl="1"/>
            <a:r>
              <a:rPr lang="en-US" dirty="0" smtClean="0"/>
              <a:t>The actual or implied intent to harm another person or his (her) property</a:t>
            </a:r>
          </a:p>
          <a:p>
            <a:pPr lvl="1"/>
            <a:endParaRPr lang="en-US" dirty="0" smtClean="0"/>
          </a:p>
          <a:p>
            <a:r>
              <a:rPr lang="en-US" dirty="0" smtClean="0"/>
              <a:t>Negligence</a:t>
            </a:r>
          </a:p>
          <a:p>
            <a:pPr lvl="1"/>
            <a:r>
              <a:rPr lang="en-US" dirty="0" smtClean="0"/>
              <a:t>The required standard of care is what a reasonable person of ordinary prudence would have done in the circumstances.</a:t>
            </a:r>
          </a:p>
          <a:p>
            <a:pPr lvl="1"/>
            <a:endParaRPr lang="en-US" dirty="0" smtClean="0"/>
          </a:p>
          <a:p>
            <a:r>
              <a:rPr lang="en-US" dirty="0" smtClean="0"/>
              <a:t>Strict liability</a:t>
            </a:r>
          </a:p>
          <a:p>
            <a:pPr lvl="1"/>
            <a:r>
              <a:rPr lang="en-US" dirty="0" smtClean="0"/>
              <a:t>Liability regardless of fault</a:t>
            </a:r>
          </a:p>
          <a:p>
            <a:pPr lvl="1"/>
            <a:endParaRPr lang="en-US" dirty="0" smtClean="0"/>
          </a:p>
          <a:p>
            <a:r>
              <a:rPr lang="en-US" dirty="0" smtClean="0"/>
              <a:t>Tort costs</a:t>
            </a:r>
          </a:p>
          <a:p>
            <a:pPr lvl="1"/>
            <a:r>
              <a:rPr lang="en-US" dirty="0" smtClean="0"/>
              <a:t>Figure 10.2</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Tort costs (Figure 10.2)</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18</a:t>
            </a:fld>
            <a:endParaRPr lang="en-US"/>
          </a:p>
        </p:txBody>
      </p:sp>
      <p:pic>
        <p:nvPicPr>
          <p:cNvPr id="5" name="Picture 6"/>
          <p:cNvPicPr>
            <a:picLocks noChangeAspect="1" noChangeArrowheads="1"/>
          </p:cNvPicPr>
          <p:nvPr/>
        </p:nvPicPr>
        <p:blipFill>
          <a:blip r:embed="rId2" cstate="print"/>
          <a:srcRect/>
          <a:stretch>
            <a:fillRect/>
          </a:stretch>
        </p:blipFill>
        <p:spPr bwMode="auto">
          <a:xfrm>
            <a:off x="762000" y="1371600"/>
            <a:ext cx="7432348" cy="4462463"/>
          </a:xfrm>
          <a:prstGeom prst="rect">
            <a:avLst/>
          </a:prstGeom>
          <a:noFill/>
          <a:ln w="9525" algn="ctr">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 Liability</a:t>
            </a:r>
            <a:endParaRPr lang="en-US" dirty="0"/>
          </a:p>
        </p:txBody>
      </p:sp>
      <p:sp>
        <p:nvSpPr>
          <p:cNvPr id="4" name="Content Placeholder 3"/>
          <p:cNvSpPr>
            <a:spLocks noGrp="1"/>
          </p:cNvSpPr>
          <p:nvPr>
            <p:ph idx="1"/>
          </p:nvPr>
        </p:nvSpPr>
        <p:spPr/>
        <p:txBody>
          <a:bodyPr>
            <a:normAutofit lnSpcReduction="10000"/>
          </a:bodyPr>
          <a:lstStyle/>
          <a:p>
            <a:r>
              <a:rPr lang="en-US" dirty="0" smtClean="0"/>
              <a:t>The legal liability of the manufacturer (and sometimes the distributor or seller) for a product that causes injury to the purchaser or user</a:t>
            </a:r>
          </a:p>
          <a:p>
            <a:pPr lvl="1"/>
            <a:r>
              <a:rPr lang="en-US" dirty="0" smtClean="0"/>
              <a:t>Principle of </a:t>
            </a:r>
            <a:r>
              <a:rPr lang="en-US" i="1" dirty="0" smtClean="0"/>
              <a:t>caveat emptor</a:t>
            </a:r>
            <a:endParaRPr lang="en-US" dirty="0" smtClean="0"/>
          </a:p>
          <a:p>
            <a:pPr lvl="1"/>
            <a:r>
              <a:rPr lang="en-US" dirty="0" smtClean="0"/>
              <a:t>Principle of </a:t>
            </a:r>
            <a:r>
              <a:rPr lang="en-US" dirty="0" err="1" smtClean="0"/>
              <a:t>privity</a:t>
            </a:r>
            <a:r>
              <a:rPr lang="en-US" dirty="0" smtClean="0"/>
              <a:t> of contract</a:t>
            </a:r>
          </a:p>
          <a:p>
            <a:pPr lvl="1"/>
            <a:endParaRPr lang="en-US" dirty="0" smtClean="0"/>
          </a:p>
          <a:p>
            <a:r>
              <a:rPr lang="en-US" dirty="0" smtClean="0"/>
              <a:t>Legal basis for lawsuits</a:t>
            </a:r>
          </a:p>
          <a:p>
            <a:pPr lvl="1"/>
            <a:r>
              <a:rPr lang="en-US" dirty="0" smtClean="0"/>
              <a:t>Tort law</a:t>
            </a:r>
          </a:p>
          <a:p>
            <a:pPr lvl="2"/>
            <a:r>
              <a:rPr lang="en-US" dirty="0" smtClean="0"/>
              <a:t>Design defect</a:t>
            </a:r>
          </a:p>
          <a:p>
            <a:pPr lvl="2"/>
            <a:r>
              <a:rPr lang="en-US" dirty="0" smtClean="0"/>
              <a:t>Manufacturing defect</a:t>
            </a:r>
          </a:p>
          <a:p>
            <a:pPr lvl="2"/>
            <a:r>
              <a:rPr lang="en-US" dirty="0" smtClean="0"/>
              <a:t>Marketing (warning) defect</a:t>
            </a:r>
          </a:p>
          <a:p>
            <a:pPr lvl="1"/>
            <a:r>
              <a:rPr lang="en-US" dirty="0" smtClean="0"/>
              <a:t>Strict liability</a:t>
            </a:r>
          </a:p>
          <a:p>
            <a:pPr lvl="1"/>
            <a:r>
              <a:rPr lang="en-US" dirty="0" smtClean="0"/>
              <a:t>Contractual liability</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300" i="1" dirty="0" smtClean="0"/>
              <a:t>Risk Management and Insurance: Perspectives in a Global Economy</a:t>
            </a:r>
            <a:r>
              <a:rPr lang="en-US" sz="1300" dirty="0" smtClean="0"/>
              <a:t/>
            </a:r>
            <a:br>
              <a:rPr lang="en-US" sz="1300" dirty="0" smtClean="0"/>
            </a:br>
            <a:r>
              <a:rPr lang="en-US" dirty="0" smtClean="0"/>
              <a:t> 10. The Legal Environment</a:t>
            </a:r>
            <a:endParaRPr lang="en-US" dirty="0"/>
          </a:p>
        </p:txBody>
      </p:sp>
      <p:sp>
        <p:nvSpPr>
          <p:cNvPr id="3" name="Subtitle 2"/>
          <p:cNvSpPr>
            <a:spLocks noGrp="1"/>
          </p:cNvSpPr>
          <p:nvPr>
            <p:ph type="subTitle" idx="1"/>
          </p:nvPr>
        </p:nvSpPr>
        <p:spPr/>
        <p:txBody>
          <a:bodyPr/>
          <a:lstStyle/>
          <a:p>
            <a:r>
              <a:rPr lang="en-US" dirty="0" smtClean="0"/>
              <a:t>Click Here to Add Professor and Course Information</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 Liability</a:t>
            </a:r>
            <a:endParaRPr lang="en-US" dirty="0"/>
          </a:p>
        </p:txBody>
      </p:sp>
      <p:sp>
        <p:nvSpPr>
          <p:cNvPr id="4" name="Content Placeholder 3"/>
          <p:cNvSpPr>
            <a:spLocks noGrp="1"/>
          </p:cNvSpPr>
          <p:nvPr>
            <p:ph idx="1"/>
          </p:nvPr>
        </p:nvSpPr>
        <p:spPr/>
        <p:txBody>
          <a:bodyPr/>
          <a:lstStyle/>
          <a:p>
            <a:r>
              <a:rPr lang="en-US" dirty="0" smtClean="0"/>
              <a:t>Product safety</a:t>
            </a:r>
          </a:p>
          <a:p>
            <a:pPr lvl="1"/>
            <a:r>
              <a:rPr lang="en-US" dirty="0" smtClean="0"/>
              <a:t>International Organization for Standardization (ISO)</a:t>
            </a:r>
          </a:p>
          <a:p>
            <a:pPr lvl="2"/>
            <a:r>
              <a:rPr lang="en-US" dirty="0" smtClean="0"/>
              <a:t>ISO 9000 series</a:t>
            </a:r>
          </a:p>
          <a:p>
            <a:pPr lvl="2"/>
            <a:endParaRPr lang="en-US" dirty="0" smtClean="0"/>
          </a:p>
          <a:p>
            <a:r>
              <a:rPr lang="en-US" dirty="0" smtClean="0"/>
              <a:t>Failure to meet such a standard can result in liability when a customer has suffered from a design defect, manufacturing defect or marketing defect of the product.</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20</a:t>
            </a:fld>
            <a:endParaRPr lang="en-US"/>
          </a:p>
        </p:txBody>
      </p:sp>
      <p:sp>
        <p:nvSpPr>
          <p:cNvPr id="5" name="Rounded Rectangle 4"/>
          <p:cNvSpPr/>
          <p:nvPr/>
        </p:nvSpPr>
        <p:spPr>
          <a:xfrm>
            <a:off x="5486400" y="55626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Refer to pages 307-309 about ISO9000 and 14000.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 Liability – Regulation</a:t>
            </a:r>
            <a:endParaRPr lang="en-US" dirty="0"/>
          </a:p>
        </p:txBody>
      </p:sp>
      <p:sp>
        <p:nvSpPr>
          <p:cNvPr id="4" name="Content Placeholder 3"/>
          <p:cNvSpPr>
            <a:spLocks noGrp="1"/>
          </p:cNvSpPr>
          <p:nvPr>
            <p:ph idx="1"/>
          </p:nvPr>
        </p:nvSpPr>
        <p:spPr/>
        <p:txBody>
          <a:bodyPr>
            <a:normAutofit lnSpcReduction="10000"/>
          </a:bodyPr>
          <a:lstStyle/>
          <a:p>
            <a:r>
              <a:rPr lang="en-US" dirty="0" smtClean="0"/>
              <a:t>The U.S.</a:t>
            </a:r>
          </a:p>
          <a:p>
            <a:pPr lvl="1"/>
            <a:r>
              <a:rPr lang="en-US" dirty="0" smtClean="0"/>
              <a:t>Neither U.S. nor foreign manufacturers can rely on a single, comprehensive national product liability law except for:</a:t>
            </a:r>
          </a:p>
          <a:p>
            <a:pPr lvl="2"/>
            <a:r>
              <a:rPr lang="en-US" dirty="0" smtClean="0"/>
              <a:t>The Consumer Product Safety Act</a:t>
            </a:r>
          </a:p>
          <a:p>
            <a:pPr lvl="2"/>
            <a:r>
              <a:rPr lang="en-US" dirty="0" smtClean="0"/>
              <a:t>The Model Uniform Products Liability Act</a:t>
            </a:r>
          </a:p>
          <a:p>
            <a:pPr lvl="3"/>
            <a:r>
              <a:rPr lang="en-US" dirty="0" smtClean="0"/>
              <a:t>This model act is purely advisory.</a:t>
            </a:r>
          </a:p>
          <a:p>
            <a:pPr lvl="3"/>
            <a:endParaRPr lang="en-US" dirty="0" smtClean="0"/>
          </a:p>
          <a:p>
            <a:pPr lvl="1"/>
            <a:r>
              <a:rPr lang="en-US" dirty="0" smtClean="0"/>
              <a:t>U.S. tort principles assign liability to manufacturers, suppliers and</a:t>
            </a:r>
          </a:p>
          <a:p>
            <a:pPr lvl="1"/>
            <a:r>
              <a:rPr lang="en-US" dirty="0" smtClean="0"/>
              <a:t>their agents for injuries by consumers and users resulting from the use of their products that are defective or when the use itself involves an unreasonable risk of harm.</a:t>
            </a:r>
          </a:p>
          <a:p>
            <a:pPr lvl="1"/>
            <a:endParaRPr lang="en-US" dirty="0" smtClean="0"/>
          </a:p>
          <a:p>
            <a:pPr lvl="1"/>
            <a:r>
              <a:rPr lang="en-US" dirty="0" smtClean="0"/>
              <a:t>Punitive damage</a:t>
            </a:r>
          </a:p>
          <a:p>
            <a:pPr lvl="1"/>
            <a:r>
              <a:rPr lang="en-US" dirty="0" smtClean="0"/>
              <a:t>Jury system</a:t>
            </a:r>
          </a:p>
        </p:txBody>
      </p:sp>
      <p:sp>
        <p:nvSpPr>
          <p:cNvPr id="2" name="Slide Number Placeholder 1"/>
          <p:cNvSpPr>
            <a:spLocks noGrp="1"/>
          </p:cNvSpPr>
          <p:nvPr>
            <p:ph type="sldNum" sz="quarter" idx="12"/>
          </p:nvPr>
        </p:nvSpPr>
        <p:spPr/>
        <p:txBody>
          <a:bodyPr/>
          <a:lstStyle/>
          <a:p>
            <a:fld id="{1E48E7AC-00C8-46B0-AB26-1C1DD380E9D7}" type="slidenum">
              <a:rPr lang="en-US" smtClean="0"/>
              <a:pPr/>
              <a:t>21</a:t>
            </a:fld>
            <a:endParaRPr lang="en-US"/>
          </a:p>
        </p:txBody>
      </p:sp>
      <p:sp>
        <p:nvSpPr>
          <p:cNvPr id="5" name="Rounded Rectangle 4"/>
          <p:cNvSpPr/>
          <p:nvPr/>
        </p:nvSpPr>
        <p:spPr>
          <a:xfrm>
            <a:off x="5486400" y="55626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Insight 10.1 for mass tort class action in the U.S.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 Liability – Regulation</a:t>
            </a:r>
            <a:endParaRPr lang="en-US" dirty="0"/>
          </a:p>
        </p:txBody>
      </p:sp>
      <p:sp>
        <p:nvSpPr>
          <p:cNvPr id="4" name="Content Placeholder 3"/>
          <p:cNvSpPr>
            <a:spLocks noGrp="1"/>
          </p:cNvSpPr>
          <p:nvPr>
            <p:ph idx="1"/>
          </p:nvPr>
        </p:nvSpPr>
        <p:spPr/>
        <p:txBody>
          <a:bodyPr/>
          <a:lstStyle/>
          <a:p>
            <a:r>
              <a:rPr lang="en-US" dirty="0" smtClean="0"/>
              <a:t>The E.U. Products Liability Directive</a:t>
            </a:r>
          </a:p>
          <a:p>
            <a:pPr lvl="1"/>
            <a:r>
              <a:rPr lang="en-US" dirty="0" smtClean="0"/>
              <a:t>The basis of civil and criminal liability within E.U. member states for damages caused by defective products to individuals</a:t>
            </a:r>
          </a:p>
          <a:p>
            <a:pPr lvl="1"/>
            <a:r>
              <a:rPr lang="en-US" dirty="0" smtClean="0"/>
              <a:t>Seeks to harmonize national rules</a:t>
            </a:r>
          </a:p>
          <a:p>
            <a:pPr lvl="1"/>
            <a:r>
              <a:rPr lang="en-US" dirty="0" smtClean="0"/>
              <a:t>Affects importers and any persons or entities using trade names or trademarks as well</a:t>
            </a:r>
          </a:p>
          <a:p>
            <a:pPr lvl="1"/>
            <a:r>
              <a:rPr lang="en-US" dirty="0" smtClean="0"/>
              <a:t>Proposes member states to adopt statutes of limitation and repose</a:t>
            </a:r>
          </a:p>
          <a:p>
            <a:pPr lvl="1"/>
            <a:endParaRPr lang="en-US" dirty="0" smtClean="0"/>
          </a:p>
          <a:p>
            <a:r>
              <a:rPr lang="en-US" dirty="0" smtClean="0"/>
              <a:t>The E.U. General Product Safety Directive</a:t>
            </a:r>
          </a:p>
          <a:p>
            <a:pPr lvl="1"/>
            <a:r>
              <a:rPr lang="en-US" dirty="0" smtClean="0"/>
              <a:t>Defines a “safe product” and provides a matrix for assessing safety</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Product Liability – Regulation</a:t>
            </a:r>
            <a:endParaRPr lang="en-US" dirty="0"/>
          </a:p>
        </p:txBody>
      </p:sp>
      <p:sp>
        <p:nvSpPr>
          <p:cNvPr id="4" name="Content Placeholder 3"/>
          <p:cNvSpPr>
            <a:spLocks noGrp="1"/>
          </p:cNvSpPr>
          <p:nvPr>
            <p:ph idx="1"/>
          </p:nvPr>
        </p:nvSpPr>
        <p:spPr/>
        <p:txBody>
          <a:bodyPr/>
          <a:lstStyle/>
          <a:p>
            <a:r>
              <a:rPr lang="en-US" dirty="0" smtClean="0"/>
              <a:t>Japan</a:t>
            </a:r>
          </a:p>
          <a:p>
            <a:pPr lvl="1"/>
            <a:r>
              <a:rPr lang="en-US" dirty="0" smtClean="0"/>
              <a:t>Attitudes in Japan toward compensation for loss cannot be separated from its history and culture that support institutional authority.</a:t>
            </a:r>
          </a:p>
          <a:p>
            <a:pPr lvl="1"/>
            <a:r>
              <a:rPr lang="en-US" dirty="0" smtClean="0"/>
              <a:t>Changes were made in its product liability law, effective in 1995.</a:t>
            </a:r>
          </a:p>
          <a:p>
            <a:pPr lvl="2"/>
            <a:r>
              <a:rPr lang="en-US" dirty="0" smtClean="0"/>
              <a:t>Defines “liable manufacturers” and employs the principle of strict liability</a:t>
            </a:r>
          </a:p>
          <a:p>
            <a:pPr lvl="1"/>
            <a:r>
              <a:rPr lang="en-US" dirty="0" smtClean="0"/>
              <a:t>Plaintiffs in Japan depend greatly on the country’s extensive alternative dispute resolution system.</a:t>
            </a:r>
          </a:p>
          <a:p>
            <a:pPr lvl="1"/>
            <a:r>
              <a:rPr lang="en-US" dirty="0" smtClean="0"/>
              <a:t>Private conciliation cases, </a:t>
            </a:r>
            <a:r>
              <a:rPr lang="en-US" i="1" dirty="0" err="1" smtClean="0"/>
              <a:t>chotei</a:t>
            </a:r>
            <a:r>
              <a:rPr lang="en-US" dirty="0" smtClean="0"/>
              <a:t>, are encouraged.</a:t>
            </a:r>
          </a:p>
          <a:p>
            <a:pPr lvl="1"/>
            <a:endParaRPr lang="en-US" dirty="0" smtClean="0"/>
          </a:p>
          <a:p>
            <a:pPr lvl="1"/>
            <a:r>
              <a:rPr lang="en-US" dirty="0" smtClean="0"/>
              <a:t>Even in this relatively favorable environment, Japanese manufacturers are now attuned more than ever to the product liability.</a:t>
            </a:r>
          </a:p>
        </p:txBody>
      </p:sp>
      <p:sp>
        <p:nvSpPr>
          <p:cNvPr id="2" name="Slide Number Placeholder 1"/>
          <p:cNvSpPr>
            <a:spLocks noGrp="1"/>
          </p:cNvSpPr>
          <p:nvPr>
            <p:ph type="sldNum" sz="quarter" idx="12"/>
          </p:nvPr>
        </p:nvSpPr>
        <p:spPr/>
        <p:txBody>
          <a:bodyPr/>
          <a:lstStyle/>
          <a:p>
            <a:fld id="{1E48E7AC-00C8-46B0-AB26-1C1DD380E9D7}"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Automobile Liability</a:t>
            </a:r>
            <a:endParaRPr lang="en-US" dirty="0"/>
          </a:p>
        </p:txBody>
      </p:sp>
      <p:sp>
        <p:nvSpPr>
          <p:cNvPr id="4" name="Content Placeholder 3"/>
          <p:cNvSpPr>
            <a:spLocks noGrp="1"/>
          </p:cNvSpPr>
          <p:nvPr>
            <p:ph idx="1"/>
          </p:nvPr>
        </p:nvSpPr>
        <p:spPr/>
        <p:txBody>
          <a:bodyPr/>
          <a:lstStyle/>
          <a:p>
            <a:r>
              <a:rPr lang="en-US" dirty="0" smtClean="0"/>
              <a:t>The law commonly prescribes the party responsible for paying damages as a result of the negligent operation or use of a vehicle. </a:t>
            </a:r>
          </a:p>
          <a:p>
            <a:pPr lvl="1"/>
            <a:r>
              <a:rPr lang="en-US" dirty="0" smtClean="0"/>
              <a:t>Vehicle owners often also can be held responsible for the harm to others caused by the negligent operation of their vehicles by someone to whom they have given permission to use their vehicle.</a:t>
            </a:r>
          </a:p>
          <a:p>
            <a:pPr lvl="1"/>
            <a:endParaRPr lang="en-US" dirty="0" smtClean="0"/>
          </a:p>
          <a:p>
            <a:r>
              <a:rPr lang="en-US" dirty="0" smtClean="0"/>
              <a:t>Legal variations</a:t>
            </a:r>
          </a:p>
          <a:p>
            <a:pPr lvl="1"/>
            <a:r>
              <a:rPr lang="en-US" dirty="0" smtClean="0"/>
              <a:t>Most countries mandate that motor vehicle owners must maintain liability insurance in connection with their ownership and use of their automobile.</a:t>
            </a:r>
          </a:p>
          <a:p>
            <a:pPr lvl="1"/>
            <a:r>
              <a:rPr lang="en-US" dirty="0" smtClean="0"/>
              <a:t>Differences exist worldwide in coverage scope and limits.</a:t>
            </a:r>
          </a:p>
          <a:p>
            <a:pPr lvl="1"/>
            <a:r>
              <a:rPr lang="en-US" dirty="0" smtClean="0"/>
              <a:t>Table 10.3</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Automobile Liability Insurance </a:t>
            </a:r>
            <a:r>
              <a:rPr lang="en-US" sz="2000" dirty="0" smtClean="0"/>
              <a:t>(Table 10.3)</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25</a:t>
            </a:fld>
            <a:endParaRPr lang="en-US"/>
          </a:p>
        </p:txBody>
      </p:sp>
      <p:pic>
        <p:nvPicPr>
          <p:cNvPr id="5" name="Picture 4"/>
          <p:cNvPicPr>
            <a:picLocks noChangeAspect="1" noChangeArrowheads="1"/>
          </p:cNvPicPr>
          <p:nvPr/>
        </p:nvPicPr>
        <p:blipFill>
          <a:blip r:embed="rId2" cstate="print"/>
          <a:srcRect/>
          <a:stretch>
            <a:fillRect/>
          </a:stretch>
        </p:blipFill>
        <p:spPr bwMode="auto">
          <a:xfrm>
            <a:off x="685800" y="1295400"/>
            <a:ext cx="7862783" cy="48355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Automobile Liability – Issues</a:t>
            </a:r>
            <a:endParaRPr lang="en-US" dirty="0"/>
          </a:p>
        </p:txBody>
      </p:sp>
      <p:sp>
        <p:nvSpPr>
          <p:cNvPr id="4" name="Content Placeholder 3"/>
          <p:cNvSpPr>
            <a:spLocks noGrp="1"/>
          </p:cNvSpPr>
          <p:nvPr>
            <p:ph idx="1"/>
          </p:nvPr>
        </p:nvSpPr>
        <p:spPr/>
        <p:txBody>
          <a:bodyPr/>
          <a:lstStyle/>
          <a:p>
            <a:pPr>
              <a:lnSpc>
                <a:spcPct val="90000"/>
              </a:lnSpc>
            </a:pPr>
            <a:r>
              <a:rPr lang="en-US" dirty="0" smtClean="0"/>
              <a:t>Uninsured and underinsured motorists</a:t>
            </a:r>
          </a:p>
          <a:p>
            <a:pPr>
              <a:lnSpc>
                <a:spcPct val="90000"/>
              </a:lnSpc>
            </a:pPr>
            <a:endParaRPr lang="en-US" dirty="0" smtClean="0"/>
          </a:p>
          <a:p>
            <a:pPr>
              <a:lnSpc>
                <a:spcPct val="90000"/>
              </a:lnSpc>
            </a:pPr>
            <a:r>
              <a:rPr lang="en-US" dirty="0" smtClean="0"/>
              <a:t>Assigned risk plans</a:t>
            </a:r>
          </a:p>
          <a:p>
            <a:pPr lvl="1">
              <a:lnSpc>
                <a:spcPct val="90000"/>
              </a:lnSpc>
            </a:pPr>
            <a:r>
              <a:rPr lang="en-US" dirty="0" smtClean="0"/>
              <a:t>Arrangements for assigning “unwanted” insureds to a servicing insurer so as to guarantee coverage and commonly at subsidized premium rates</a:t>
            </a:r>
          </a:p>
          <a:p>
            <a:pPr lvl="1">
              <a:lnSpc>
                <a:spcPct val="90000"/>
              </a:lnSpc>
            </a:pPr>
            <a:r>
              <a:rPr lang="en-US" dirty="0" smtClean="0"/>
              <a:t>Also known as</a:t>
            </a:r>
            <a:r>
              <a:rPr lang="en-US" b="1" dirty="0" smtClean="0"/>
              <a:t> </a:t>
            </a:r>
            <a:r>
              <a:rPr lang="en-US" b="1" dirty="0" smtClean="0">
                <a:solidFill>
                  <a:srgbClr val="FF0000"/>
                </a:solidFill>
              </a:rPr>
              <a:t>residual markets</a:t>
            </a:r>
            <a:r>
              <a:rPr lang="en-US" dirty="0" smtClean="0"/>
              <a:t>, </a:t>
            </a:r>
            <a:r>
              <a:rPr lang="en-US" b="1" dirty="0" smtClean="0"/>
              <a:t>high-risk insurance markets</a:t>
            </a:r>
            <a:r>
              <a:rPr lang="en-US" dirty="0" smtClean="0"/>
              <a:t>, </a:t>
            </a:r>
            <a:r>
              <a:rPr lang="en-US" b="1" dirty="0" smtClean="0"/>
              <a:t>joint underwriting associations (JUAs) </a:t>
            </a:r>
            <a:r>
              <a:rPr lang="en-US" dirty="0" smtClean="0"/>
              <a:t>and </a:t>
            </a:r>
            <a:r>
              <a:rPr lang="en-US" b="1" dirty="0" smtClean="0"/>
              <a:t>automobile reinsurance pools</a:t>
            </a:r>
            <a:endParaRPr lang="en-US" dirty="0" smtClean="0"/>
          </a:p>
          <a:p>
            <a:pPr lvl="1">
              <a:lnSpc>
                <a:spcPct val="90000"/>
              </a:lnSpc>
            </a:pPr>
            <a:endParaRPr lang="en-US" dirty="0" smtClean="0"/>
          </a:p>
          <a:p>
            <a:pPr>
              <a:lnSpc>
                <a:spcPct val="90000"/>
              </a:lnSpc>
            </a:pPr>
            <a:r>
              <a:rPr lang="en-US" dirty="0" smtClean="0"/>
              <a:t>No fault insurance</a:t>
            </a:r>
          </a:p>
          <a:p>
            <a:pPr lvl="1">
              <a:lnSpc>
                <a:spcPct val="90000"/>
              </a:lnSpc>
            </a:pPr>
            <a:r>
              <a:rPr lang="en-US" dirty="0" smtClean="0"/>
              <a:t>Pure no-fault insurance plan</a:t>
            </a:r>
          </a:p>
          <a:p>
            <a:pPr lvl="1">
              <a:lnSpc>
                <a:spcPct val="90000"/>
              </a:lnSpc>
            </a:pPr>
            <a:r>
              <a:rPr lang="en-US" dirty="0" smtClean="0"/>
              <a:t>Add-on no-fault insurance plan</a:t>
            </a:r>
          </a:p>
          <a:p>
            <a:pPr lvl="1">
              <a:lnSpc>
                <a:spcPct val="90000"/>
              </a:lnSpc>
            </a:pPr>
            <a:r>
              <a:rPr lang="en-US" dirty="0" smtClean="0"/>
              <a:t>Modified no-fault insurance plan</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Corporate Governance Liability</a:t>
            </a:r>
            <a:endParaRPr lang="en-US" dirty="0"/>
          </a:p>
        </p:txBody>
      </p:sp>
      <p:sp>
        <p:nvSpPr>
          <p:cNvPr id="4" name="Content Placeholder 3"/>
          <p:cNvSpPr>
            <a:spLocks noGrp="1"/>
          </p:cNvSpPr>
          <p:nvPr>
            <p:ph idx="1"/>
          </p:nvPr>
        </p:nvSpPr>
        <p:spPr/>
        <p:txBody>
          <a:bodyPr/>
          <a:lstStyle/>
          <a:p>
            <a:r>
              <a:rPr lang="en-US" dirty="0" smtClean="0"/>
              <a:t>The </a:t>
            </a:r>
            <a:r>
              <a:rPr lang="en-US" i="1" dirty="0" smtClean="0"/>
              <a:t>Sarbanes-Oxley </a:t>
            </a:r>
            <a:r>
              <a:rPr lang="en-US" dirty="0" smtClean="0"/>
              <a:t>Act of 2002 (U.S.)</a:t>
            </a:r>
          </a:p>
          <a:p>
            <a:pPr lvl="1"/>
            <a:r>
              <a:rPr lang="en-US" dirty="0" smtClean="0"/>
              <a:t>CEO and CFO certification</a:t>
            </a:r>
          </a:p>
          <a:p>
            <a:pPr lvl="1"/>
            <a:endParaRPr lang="en-US" dirty="0" smtClean="0"/>
          </a:p>
          <a:p>
            <a:r>
              <a:rPr lang="en-US" dirty="0" smtClean="0"/>
              <a:t>The Walt Disney Company Case (2005) – fiduciary duties</a:t>
            </a:r>
          </a:p>
          <a:p>
            <a:pPr lvl="1"/>
            <a:r>
              <a:rPr lang="en-US" dirty="0" smtClean="0"/>
              <a:t>Business judgment rule</a:t>
            </a:r>
          </a:p>
          <a:p>
            <a:pPr lvl="1"/>
            <a:r>
              <a:rPr lang="en-US" dirty="0" smtClean="0"/>
              <a:t>Fiduciary duty of due care</a:t>
            </a:r>
          </a:p>
          <a:p>
            <a:pPr lvl="1"/>
            <a:r>
              <a:rPr lang="en-US" dirty="0" smtClean="0"/>
              <a:t>Fiduciary duty of loyalty</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Risks and the Law</a:t>
            </a:r>
            <a:endParaRPr lang="en-US" dirty="0"/>
          </a:p>
        </p:txBody>
      </p:sp>
      <p:sp>
        <p:nvSpPr>
          <p:cNvPr id="4" name="Content Placeholder 3"/>
          <p:cNvSpPr>
            <a:spLocks noGrp="1"/>
          </p:cNvSpPr>
          <p:nvPr>
            <p:ph idx="1"/>
          </p:nvPr>
        </p:nvSpPr>
        <p:spPr/>
        <p:txBody>
          <a:bodyPr/>
          <a:lstStyle/>
          <a:p>
            <a:r>
              <a:rPr lang="en-US" dirty="0" smtClean="0"/>
              <a:t>Two treaties</a:t>
            </a:r>
          </a:p>
          <a:p>
            <a:pPr lvl="1"/>
            <a:r>
              <a:rPr lang="en-US" dirty="0" smtClean="0"/>
              <a:t>The 1972 UN Conference of the Human Environment (Stockholm)</a:t>
            </a:r>
          </a:p>
          <a:p>
            <a:pPr lvl="2"/>
            <a:r>
              <a:rPr lang="en-US" dirty="0" smtClean="0"/>
              <a:t>Introduced “sustainable development”</a:t>
            </a:r>
          </a:p>
          <a:p>
            <a:pPr lvl="1"/>
            <a:r>
              <a:rPr lang="en-US" dirty="0" smtClean="0"/>
              <a:t>The 1997 Kyoto Protocol</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28</a:t>
            </a:fld>
            <a:endParaRPr lang="en-US"/>
          </a:p>
        </p:txBody>
      </p:sp>
      <p:sp>
        <p:nvSpPr>
          <p:cNvPr id="5" name="WordArt 4"/>
          <p:cNvSpPr>
            <a:spLocks noChangeArrowheads="1" noChangeShapeType="1" noTextEdit="1"/>
          </p:cNvSpPr>
          <p:nvPr/>
        </p:nvSpPr>
        <p:spPr bwMode="auto">
          <a:xfrm>
            <a:off x="6324600" y="2971800"/>
            <a:ext cx="2209801" cy="485774"/>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dirty="0" smtClean="0">
                <a:ln w="9525">
                  <a:round/>
                  <a:headEnd/>
                  <a:tailEnd/>
                </a:ln>
                <a:gradFill rotWithShape="0">
                  <a:gsLst>
                    <a:gs pos="0">
                      <a:srgbClr val="FFE701"/>
                    </a:gs>
                    <a:gs pos="100000">
                      <a:srgbClr val="FE3E02"/>
                    </a:gs>
                  </a:gsLst>
                  <a:lin ang="5400000" scaled="1"/>
                </a:gradFill>
                <a:latin typeface="Impact"/>
              </a:rPr>
              <a:t>Copenhagen 15</a:t>
            </a:r>
            <a:endParaRPr lang="en-US" sz="3600" kern="10" dirty="0">
              <a:ln w="9525">
                <a:round/>
                <a:headEnd/>
                <a:tailEnd/>
              </a:ln>
              <a:gradFill rotWithShape="0">
                <a:gsLst>
                  <a:gs pos="0">
                    <a:srgbClr val="FFE701"/>
                  </a:gs>
                  <a:gs pos="100000">
                    <a:srgbClr val="FE3E02"/>
                  </a:gs>
                </a:gsLst>
                <a:lin ang="5400000" scaled="1"/>
              </a:gradFill>
              <a:latin typeface="Impact"/>
            </a:endParaRPr>
          </a:p>
        </p:txBody>
      </p:sp>
      <p:sp>
        <p:nvSpPr>
          <p:cNvPr id="6" name="Rounded Rectangle 5"/>
          <p:cNvSpPr/>
          <p:nvPr/>
        </p:nvSpPr>
        <p:spPr>
          <a:xfrm>
            <a:off x="5562600" y="54864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Chapter 6 also covers this topic but from a different angle.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Laws – Variations</a:t>
            </a:r>
            <a:endParaRPr lang="en-US" dirty="0"/>
          </a:p>
        </p:txBody>
      </p:sp>
      <p:sp>
        <p:nvSpPr>
          <p:cNvPr id="4" name="Content Placeholder 3"/>
          <p:cNvSpPr>
            <a:spLocks noGrp="1"/>
          </p:cNvSpPr>
          <p:nvPr>
            <p:ph idx="1"/>
          </p:nvPr>
        </p:nvSpPr>
        <p:spPr/>
        <p:txBody>
          <a:bodyPr/>
          <a:lstStyle/>
          <a:p>
            <a:r>
              <a:rPr lang="en-US" dirty="0" smtClean="0"/>
              <a:t>The U.S.</a:t>
            </a:r>
          </a:p>
          <a:p>
            <a:pPr lvl="1"/>
            <a:r>
              <a:rPr lang="en-US" dirty="0" smtClean="0"/>
              <a:t>The “polluter pays” principle</a:t>
            </a:r>
          </a:p>
          <a:p>
            <a:pPr lvl="1"/>
            <a:r>
              <a:rPr lang="en-US" dirty="0" smtClean="0"/>
              <a:t>Three key acts</a:t>
            </a:r>
          </a:p>
          <a:p>
            <a:pPr lvl="2"/>
            <a:r>
              <a:rPr lang="en-US" dirty="0" smtClean="0"/>
              <a:t>The </a:t>
            </a:r>
            <a:r>
              <a:rPr lang="en-US" i="1" dirty="0" smtClean="0"/>
              <a:t>Clean Air Act </a:t>
            </a:r>
            <a:r>
              <a:rPr lang="en-US" dirty="0" smtClean="0"/>
              <a:t>(CAA) of 1970 (air quality)</a:t>
            </a:r>
          </a:p>
          <a:p>
            <a:pPr lvl="2"/>
            <a:r>
              <a:rPr lang="en-US" dirty="0" smtClean="0"/>
              <a:t>The Clean Water Act of 1987 (water quality)</a:t>
            </a:r>
          </a:p>
          <a:p>
            <a:pPr lvl="2"/>
            <a:r>
              <a:rPr lang="en-US" dirty="0" smtClean="0"/>
              <a:t>The Comprehensive Environmental Response, Compensation and Liability Act of 1980 (CERCLA) (hazardous waste)</a:t>
            </a:r>
          </a:p>
          <a:p>
            <a:pPr lvl="1"/>
            <a:endParaRPr lang="en-US" dirty="0" smtClean="0"/>
          </a:p>
          <a:p>
            <a:r>
              <a:rPr lang="en-US" dirty="0" smtClean="0"/>
              <a:t>The E.U.</a:t>
            </a:r>
          </a:p>
          <a:p>
            <a:pPr lvl="1"/>
            <a:r>
              <a:rPr lang="en-US" dirty="0" smtClean="0"/>
              <a:t>Has adopted the precautionary principle</a:t>
            </a:r>
          </a:p>
          <a:p>
            <a:pPr lvl="1"/>
            <a:r>
              <a:rPr lang="en-US" dirty="0" smtClean="0"/>
              <a:t>Selected directives and programs</a:t>
            </a:r>
          </a:p>
          <a:p>
            <a:pPr lvl="2"/>
            <a:r>
              <a:rPr lang="en-US" dirty="0" smtClean="0"/>
              <a:t>The “Clean Air for Europe” (CAFE) in 2002</a:t>
            </a:r>
          </a:p>
          <a:p>
            <a:pPr lvl="2"/>
            <a:r>
              <a:rPr lang="en-US" dirty="0" smtClean="0"/>
              <a:t>The Waste Framework Directives effective in 2006</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Study Points</a:t>
            </a:r>
            <a:endParaRPr lang="en-US" dirty="0"/>
          </a:p>
        </p:txBody>
      </p:sp>
      <p:sp>
        <p:nvSpPr>
          <p:cNvPr id="4" name="Content Placeholder 3"/>
          <p:cNvSpPr>
            <a:spLocks noGrp="1"/>
          </p:cNvSpPr>
          <p:nvPr>
            <p:ph idx="1"/>
          </p:nvPr>
        </p:nvSpPr>
        <p:spPr/>
        <p:txBody>
          <a:bodyPr/>
          <a:lstStyle/>
          <a:p>
            <a:r>
              <a:rPr lang="en-US" dirty="0" smtClean="0"/>
              <a:t>Major legal systems of the world</a:t>
            </a:r>
          </a:p>
          <a:p>
            <a:pPr lvl="1"/>
            <a:endParaRPr lang="en-US" dirty="0" smtClean="0"/>
          </a:p>
          <a:p>
            <a:r>
              <a:rPr lang="en-US" dirty="0" smtClean="0"/>
              <a:t>Substantive and procedural law</a:t>
            </a:r>
          </a:p>
          <a:p>
            <a:pPr lvl="1"/>
            <a:endParaRPr lang="en-US" dirty="0" smtClean="0"/>
          </a:p>
          <a:p>
            <a:r>
              <a:rPr lang="en-US" dirty="0" smtClean="0"/>
              <a:t>Tort law variations internationally</a:t>
            </a:r>
          </a:p>
          <a:p>
            <a:pPr lvl="1"/>
            <a:endParaRPr lang="en-US" dirty="0" smtClean="0"/>
          </a:p>
          <a:p>
            <a:r>
              <a:rPr lang="en-US" dirty="0" smtClean="0"/>
              <a:t>International variations in contract law</a:t>
            </a:r>
          </a:p>
          <a:p>
            <a:pPr lvl="1"/>
            <a:endParaRPr lang="en-US" dirty="0" smtClean="0"/>
          </a:p>
          <a:p>
            <a:r>
              <a:rPr lang="en-US" dirty="0" smtClean="0"/>
              <a:t>Choice of law and free trade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Environmental Laws – Variations</a:t>
            </a:r>
            <a:endParaRPr lang="en-US" dirty="0"/>
          </a:p>
        </p:txBody>
      </p:sp>
      <p:sp>
        <p:nvSpPr>
          <p:cNvPr id="4" name="Content Placeholder 3"/>
          <p:cNvSpPr>
            <a:spLocks noGrp="1"/>
          </p:cNvSpPr>
          <p:nvPr>
            <p:ph idx="1"/>
          </p:nvPr>
        </p:nvSpPr>
        <p:spPr/>
        <p:txBody>
          <a:bodyPr/>
          <a:lstStyle/>
          <a:p>
            <a:r>
              <a:rPr lang="en-US" dirty="0" smtClean="0"/>
              <a:t>Japan</a:t>
            </a:r>
          </a:p>
          <a:p>
            <a:pPr lvl="1"/>
            <a:r>
              <a:rPr lang="en-US" dirty="0" smtClean="0"/>
              <a:t>Significant industrial pollution and harm to its citizens during the post WWII recovery period</a:t>
            </a:r>
          </a:p>
          <a:p>
            <a:pPr lvl="2"/>
            <a:r>
              <a:rPr lang="en-US" i="1" dirty="0" err="1" smtClean="0"/>
              <a:t>Itai-Itai</a:t>
            </a:r>
            <a:r>
              <a:rPr lang="en-US" dirty="0" smtClean="0"/>
              <a:t> in 1950</a:t>
            </a:r>
          </a:p>
          <a:p>
            <a:pPr lvl="1"/>
            <a:r>
              <a:rPr lang="en-US" dirty="0" smtClean="0"/>
              <a:t>Selected laws</a:t>
            </a:r>
          </a:p>
          <a:p>
            <a:pPr lvl="2"/>
            <a:r>
              <a:rPr lang="en-US" dirty="0" smtClean="0"/>
              <a:t>The Basic Environment Law in 1993</a:t>
            </a:r>
          </a:p>
          <a:p>
            <a:pPr lvl="2"/>
            <a:r>
              <a:rPr lang="en-US" dirty="0" smtClean="0"/>
              <a:t>The Environmental Impact Assessment Law in 1997</a:t>
            </a:r>
          </a:p>
          <a:p>
            <a:pPr lvl="2"/>
            <a:endParaRPr lang="en-US" dirty="0" smtClean="0"/>
          </a:p>
          <a:p>
            <a:pPr lvl="1"/>
            <a:r>
              <a:rPr lang="en-US" dirty="0" smtClean="0"/>
              <a:t>Japan today enforces a wide spectrum of environmental laws and regulations dealing with air and water pollution and hazardous waste.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Contract Law Variations Internationally</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31</a:t>
            </a:fld>
            <a:endParaRPr lang="en-US"/>
          </a:p>
        </p:txBody>
      </p:sp>
      <p:pic>
        <p:nvPicPr>
          <p:cNvPr id="11266" name="Picture 2" descr="http://t3.gstatic.com/images?q=tbn:kcK3MYfPWFr4ZM:http://internationallawyers-eg.com/services.files/Contract-and-Gavlin%255B1%255D.jpg">
            <a:hlinkClick r:id="rId2"/>
          </p:cNvPr>
          <p:cNvPicPr>
            <a:picLocks noChangeAspect="1" noChangeArrowheads="1"/>
          </p:cNvPicPr>
          <p:nvPr/>
        </p:nvPicPr>
        <p:blipFill>
          <a:blip r:embed="rId3" cstate="print"/>
          <a:srcRect/>
          <a:stretch>
            <a:fillRect/>
          </a:stretch>
        </p:blipFill>
        <p:spPr bwMode="auto">
          <a:xfrm>
            <a:off x="6934200" y="3220250"/>
            <a:ext cx="1514475" cy="113267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Performance</a:t>
            </a:r>
            <a:endParaRPr lang="en-US" dirty="0"/>
          </a:p>
        </p:txBody>
      </p:sp>
      <p:sp>
        <p:nvSpPr>
          <p:cNvPr id="4" name="Content Placeholder 3"/>
          <p:cNvSpPr>
            <a:spLocks noGrp="1"/>
          </p:cNvSpPr>
          <p:nvPr>
            <p:ph idx="1"/>
          </p:nvPr>
        </p:nvSpPr>
        <p:spPr/>
        <p:txBody>
          <a:bodyPr/>
          <a:lstStyle/>
          <a:p>
            <a:r>
              <a:rPr lang="en-US" dirty="0" smtClean="0"/>
              <a:t>Breach of contract</a:t>
            </a:r>
          </a:p>
          <a:p>
            <a:pPr lvl="1"/>
            <a:r>
              <a:rPr lang="en-US" dirty="0" smtClean="0"/>
              <a:t>Common law countries typically provide for monetary damages, measured as the differences between the value of the performance actually received and the value contracted for.</a:t>
            </a:r>
          </a:p>
          <a:p>
            <a:pPr lvl="1"/>
            <a:endParaRPr lang="en-US" dirty="0" smtClean="0"/>
          </a:p>
          <a:p>
            <a:pPr lvl="1"/>
            <a:r>
              <a:rPr lang="en-US" dirty="0" smtClean="0"/>
              <a:t>Civil law systems have traditionally denied monetary awards unless the breaching party was guilty of substantial fault or fraud.</a:t>
            </a:r>
          </a:p>
          <a:p>
            <a:pPr lvl="2"/>
            <a:r>
              <a:rPr lang="en-US" dirty="0" smtClean="0"/>
              <a:t>In lieu of monetary damages, civil law countries permit the buyer of a product or service unilaterally to reduce the price it pays to offset damages caused by the seller.</a:t>
            </a:r>
          </a:p>
          <a:p>
            <a:pPr lvl="2"/>
            <a:r>
              <a:rPr lang="en-US" dirty="0" smtClean="0"/>
              <a:t>To support the concept of reduction in price, civil law courts often grant decrees of “specific performance.”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Contract Negotiations</a:t>
            </a:r>
            <a:endParaRPr lang="en-US" dirty="0"/>
          </a:p>
        </p:txBody>
      </p:sp>
      <p:sp>
        <p:nvSpPr>
          <p:cNvPr id="4" name="Content Placeholder 3"/>
          <p:cNvSpPr>
            <a:spLocks noGrp="1"/>
          </p:cNvSpPr>
          <p:nvPr>
            <p:ph idx="1"/>
          </p:nvPr>
        </p:nvSpPr>
        <p:spPr/>
        <p:txBody>
          <a:bodyPr/>
          <a:lstStyle/>
          <a:p>
            <a:r>
              <a:rPr lang="en-US" dirty="0" smtClean="0"/>
              <a:t>Contract negotiations</a:t>
            </a:r>
          </a:p>
          <a:p>
            <a:pPr lvl="1"/>
            <a:r>
              <a:rPr lang="en-US" dirty="0" smtClean="0"/>
              <a:t>The parties and their lawyers often develop a formal contract through several informal meetings as well as drafts of contracts circulated on various aspects of the contractual relationship.</a:t>
            </a:r>
          </a:p>
          <a:p>
            <a:pPr lvl="1"/>
            <a:endParaRPr lang="en-US" dirty="0" smtClean="0"/>
          </a:p>
          <a:p>
            <a:pPr lvl="1"/>
            <a:r>
              <a:rPr lang="en-US" dirty="0" smtClean="0"/>
              <a:t>The courts in most common law countries will not impose any pre-contractual liability stemming from the negotiations, based on the doctrine of “freedom of negotiation.”</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Fault in Negotiating</a:t>
            </a:r>
            <a:endParaRPr lang="en-US" dirty="0"/>
          </a:p>
        </p:txBody>
      </p:sp>
      <p:sp>
        <p:nvSpPr>
          <p:cNvPr id="4" name="Content Placeholder 3"/>
          <p:cNvSpPr>
            <a:spLocks noGrp="1"/>
          </p:cNvSpPr>
          <p:nvPr>
            <p:ph idx="1"/>
          </p:nvPr>
        </p:nvSpPr>
        <p:spPr/>
        <p:txBody>
          <a:bodyPr/>
          <a:lstStyle/>
          <a:p>
            <a:r>
              <a:rPr lang="en-US" i="1" dirty="0" smtClean="0"/>
              <a:t>Caveat emptor</a:t>
            </a:r>
            <a:r>
              <a:rPr lang="en-US" dirty="0" smtClean="0"/>
              <a:t> vs. </a:t>
            </a:r>
            <a:r>
              <a:rPr lang="en-US" i="1" dirty="0" smtClean="0"/>
              <a:t>culpa in </a:t>
            </a:r>
            <a:r>
              <a:rPr lang="en-US" i="1" dirty="0" err="1" smtClean="0"/>
              <a:t>contrahendo</a:t>
            </a:r>
            <a:r>
              <a:rPr lang="en-US" dirty="0" smtClean="0"/>
              <a:t> (fault in negotiating)</a:t>
            </a:r>
          </a:p>
          <a:p>
            <a:pPr lvl="1"/>
            <a:r>
              <a:rPr lang="en-US" dirty="0" smtClean="0"/>
              <a:t>Many civil law countries impose an overall duty to negotiate in good faith once a legally relevant relationship has come into existence.</a:t>
            </a:r>
          </a:p>
          <a:p>
            <a:pPr lvl="1"/>
            <a:endParaRPr lang="en-US" dirty="0" smtClean="0"/>
          </a:p>
          <a:p>
            <a:pPr lvl="1"/>
            <a:r>
              <a:rPr lang="en-US" dirty="0" smtClean="0"/>
              <a:t>In many civil law countries, the doctrine of </a:t>
            </a:r>
            <a:r>
              <a:rPr lang="en-US" i="1" dirty="0" smtClean="0"/>
              <a:t>culpa in </a:t>
            </a:r>
            <a:r>
              <a:rPr lang="en-US" i="1" dirty="0" err="1" smtClean="0"/>
              <a:t>contrahendo</a:t>
            </a:r>
            <a:r>
              <a:rPr lang="en-US" i="1" dirty="0" smtClean="0"/>
              <a:t> </a:t>
            </a:r>
            <a:r>
              <a:rPr lang="en-US" dirty="0" smtClean="0"/>
              <a:t>would impose liability on the party who failed to discharge his or her duty to inform.</a:t>
            </a:r>
          </a:p>
          <a:p>
            <a:pPr lvl="1"/>
            <a:endParaRPr lang="en-US" dirty="0" smtClean="0"/>
          </a:p>
          <a:p>
            <a:pPr lvl="1"/>
            <a:r>
              <a:rPr lang="en-US" dirty="0" smtClean="0"/>
              <a:t>In most common law countries, while the seller’s acts might be ethically defective, the prospective purchaser would be left with no recourse at law as no contractual relationship existed.</a:t>
            </a:r>
            <a:endParaRPr lang="en-US" i="1" dirty="0" smtClean="0"/>
          </a:p>
        </p:txBody>
      </p:sp>
      <p:sp>
        <p:nvSpPr>
          <p:cNvPr id="2" name="Slide Number Placeholder 1"/>
          <p:cNvSpPr>
            <a:spLocks noGrp="1"/>
          </p:cNvSpPr>
          <p:nvPr>
            <p:ph type="sldNum" sz="quarter" idx="12"/>
          </p:nvPr>
        </p:nvSpPr>
        <p:spPr/>
        <p:txBody>
          <a:bodyPr/>
          <a:lstStyle/>
          <a:p>
            <a:fld id="{1E48E7AC-00C8-46B0-AB26-1C1DD380E9D7}"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Choice of Law and Free Trade</a:t>
            </a:r>
            <a:endParaRPr lang="en-US" dirty="0"/>
          </a:p>
        </p:txBody>
      </p:sp>
      <p:sp>
        <p:nvSpPr>
          <p:cNvPr id="4" name="Content Placeholder 3"/>
          <p:cNvSpPr>
            <a:spLocks noGrp="1"/>
          </p:cNvSpPr>
          <p:nvPr>
            <p:ph idx="1"/>
          </p:nvPr>
        </p:nvSpPr>
        <p:spPr/>
        <p:txBody>
          <a:bodyPr/>
          <a:lstStyle/>
          <a:p>
            <a:r>
              <a:rPr lang="en-US" dirty="0" smtClean="0"/>
              <a:t>Growth in free trade rests in part upon contractual stability.</a:t>
            </a:r>
          </a:p>
          <a:p>
            <a:pPr lvl="1"/>
            <a:endParaRPr lang="en-US" dirty="0" smtClean="0"/>
          </a:p>
          <a:p>
            <a:r>
              <a:rPr lang="en-US" dirty="0" smtClean="0"/>
              <a:t>Most international contracts provide either for a certain nation’s law to apply (i.e., a choice of law provision) or for an arbitral procedure to control dispute resolution.</a:t>
            </a:r>
          </a:p>
          <a:p>
            <a:pPr lvl="1"/>
            <a:endParaRPr lang="en-US" dirty="0" smtClean="0"/>
          </a:p>
          <a:p>
            <a:r>
              <a:rPr lang="en-US" dirty="0" smtClean="0"/>
              <a:t>MNCs need to be aware that legal systems reflect cultural differences.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Discussion Questions</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1</a:t>
            </a:r>
            <a:endParaRPr lang="en-US" dirty="0"/>
          </a:p>
        </p:txBody>
      </p:sp>
      <p:sp>
        <p:nvSpPr>
          <p:cNvPr id="4" name="Content Placeholder 3"/>
          <p:cNvSpPr>
            <a:spLocks noGrp="1"/>
          </p:cNvSpPr>
          <p:nvPr>
            <p:ph idx="1"/>
          </p:nvPr>
        </p:nvSpPr>
        <p:spPr/>
        <p:txBody>
          <a:bodyPr/>
          <a:lstStyle/>
          <a:p>
            <a:r>
              <a:rPr lang="en-US" dirty="0" smtClean="0"/>
              <a:t>What is the fundamental difference between civil law and common law?</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2</a:t>
            </a:r>
            <a:endParaRPr lang="en-US" dirty="0"/>
          </a:p>
        </p:txBody>
      </p:sp>
      <p:sp>
        <p:nvSpPr>
          <p:cNvPr id="4" name="Content Placeholder 3"/>
          <p:cNvSpPr>
            <a:spLocks noGrp="1"/>
          </p:cNvSpPr>
          <p:nvPr>
            <p:ph idx="1"/>
          </p:nvPr>
        </p:nvSpPr>
        <p:spPr/>
        <p:txBody>
          <a:bodyPr/>
          <a:lstStyle/>
          <a:p>
            <a:r>
              <a:rPr lang="en-US" dirty="0" smtClean="0"/>
              <a:t>Why are tort costs in the U.S. (as a percentage of GDP) significantly higher than in the other industrialized nations of the world?</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3</a:t>
            </a:r>
            <a:endParaRPr lang="en-US" dirty="0"/>
          </a:p>
        </p:txBody>
      </p:sp>
      <p:sp>
        <p:nvSpPr>
          <p:cNvPr id="4" name="Content Placeholder 3"/>
          <p:cNvSpPr>
            <a:spLocks noGrp="1"/>
          </p:cNvSpPr>
          <p:nvPr>
            <p:ph idx="1"/>
          </p:nvPr>
        </p:nvSpPr>
        <p:spPr/>
        <p:txBody>
          <a:bodyPr/>
          <a:lstStyle/>
          <a:p>
            <a:r>
              <a:rPr lang="en-US" dirty="0" smtClean="0"/>
              <a:t>Give several reasons why manufacturers of products sold in Japan have had little need for product liability insurance in the past. What effect on product liability insurance demand would you expect a high export volume to have?</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Major Legal Systems of the World</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a:t>
            </a:fld>
            <a:endParaRPr lang="en-US"/>
          </a:p>
        </p:txBody>
      </p:sp>
      <p:pic>
        <p:nvPicPr>
          <p:cNvPr id="38914" name="Picture 2" descr="http://t1.gstatic.com/images?q=tbn:aTF9KXm5y_mnWM:http://upload.wikimedia.org/wikipedia/commons/archive/2/21/20090202220758!LegalSystemsOfTheWorldMap.png">
            <a:hlinkClick r:id="rId2"/>
          </p:cNvPr>
          <p:cNvPicPr>
            <a:picLocks noChangeAspect="1" noChangeArrowheads="1"/>
          </p:cNvPicPr>
          <p:nvPr/>
        </p:nvPicPr>
        <p:blipFill>
          <a:blip r:embed="rId3" cstate="print"/>
          <a:srcRect/>
          <a:stretch>
            <a:fillRect/>
          </a:stretch>
        </p:blipFill>
        <p:spPr bwMode="auto">
          <a:xfrm>
            <a:off x="6781800" y="3581400"/>
            <a:ext cx="1733550" cy="774319"/>
          </a:xfrm>
          <a:prstGeom prst="rect">
            <a:avLst/>
          </a:prstGeom>
          <a:noFill/>
        </p:spPr>
      </p:pic>
      <p:pic>
        <p:nvPicPr>
          <p:cNvPr id="38916" name="Picture 4" descr="http://t0.gstatic.com/images?q=tbn:H7LcsPdKv2SKLM:http://wapedia.mobi/thumb/333614618/en/fixed/470/639/Milkau_Oberer_Teil_der_Stele_mit_dem_Text_von_Hammurapis_Gesetzescode_369-2.jpg">
            <a:hlinkClick r:id="rId4"/>
          </p:cNvPr>
          <p:cNvPicPr>
            <a:picLocks noChangeAspect="1" noChangeArrowheads="1"/>
          </p:cNvPicPr>
          <p:nvPr/>
        </p:nvPicPr>
        <p:blipFill>
          <a:blip r:embed="rId5" cstate="print"/>
          <a:srcRect/>
          <a:stretch>
            <a:fillRect/>
          </a:stretch>
        </p:blipFill>
        <p:spPr bwMode="auto">
          <a:xfrm>
            <a:off x="5791200" y="3124200"/>
            <a:ext cx="905848" cy="1228726"/>
          </a:xfrm>
          <a:prstGeom prst="rect">
            <a:avLst/>
          </a:prstGeom>
          <a:noFill/>
        </p:spPr>
      </p:pic>
      <p:pic>
        <p:nvPicPr>
          <p:cNvPr id="38918" name="Picture 6" descr="http://t3.gstatic.com/images?q=tbn:LiJPEtEKjNg94M:http://www.aboutlawschools.org/law/images/legalsystems.jpg">
            <a:hlinkClick r:id="rId6"/>
          </p:cNvPr>
          <p:cNvPicPr>
            <a:picLocks noChangeAspect="1" noChangeArrowheads="1"/>
          </p:cNvPicPr>
          <p:nvPr/>
        </p:nvPicPr>
        <p:blipFill>
          <a:blip r:embed="rId7" cstate="print"/>
          <a:srcRect/>
          <a:stretch>
            <a:fillRect/>
          </a:stretch>
        </p:blipFill>
        <p:spPr bwMode="auto">
          <a:xfrm>
            <a:off x="4164725" y="3581400"/>
            <a:ext cx="1531225" cy="704851"/>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4</a:t>
            </a:r>
            <a:endParaRPr lang="en-US" dirty="0"/>
          </a:p>
        </p:txBody>
      </p:sp>
      <p:sp>
        <p:nvSpPr>
          <p:cNvPr id="4" name="Content Placeholder 3"/>
          <p:cNvSpPr>
            <a:spLocks noGrp="1"/>
          </p:cNvSpPr>
          <p:nvPr>
            <p:ph idx="1"/>
          </p:nvPr>
        </p:nvSpPr>
        <p:spPr/>
        <p:txBody>
          <a:bodyPr/>
          <a:lstStyle/>
          <a:p>
            <a:r>
              <a:rPr lang="en-US" dirty="0" smtClean="0"/>
              <a:t>Distinguish between the contract concepts of “</a:t>
            </a:r>
            <a:r>
              <a:rPr lang="en-US" i="1" dirty="0" smtClean="0"/>
              <a:t>caveat emptor</a:t>
            </a:r>
            <a:r>
              <a:rPr lang="en-US" dirty="0" smtClean="0"/>
              <a:t>” and “</a:t>
            </a:r>
            <a:r>
              <a:rPr lang="en-US" i="1" dirty="0" smtClean="0"/>
              <a:t>culpa in </a:t>
            </a:r>
            <a:r>
              <a:rPr lang="en-US" i="1" dirty="0" err="1" smtClean="0"/>
              <a:t>contrahendo</a:t>
            </a:r>
            <a:r>
              <a:rPr lang="en-US" dirty="0" smtClean="0"/>
              <a:t>.” Do you believe that these concepts also should apply to contracts of financial services (e.g., insurance) (a) between individuals and insurers and (b) between large corporations as insureds and insurance companies?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Discussion Question 5</a:t>
            </a:r>
            <a:endParaRPr lang="en-US" dirty="0"/>
          </a:p>
        </p:txBody>
      </p:sp>
      <p:sp>
        <p:nvSpPr>
          <p:cNvPr id="4" name="Content Placeholder 3"/>
          <p:cNvSpPr>
            <a:spLocks noGrp="1"/>
          </p:cNvSpPr>
          <p:nvPr>
            <p:ph idx="1"/>
          </p:nvPr>
        </p:nvSpPr>
        <p:spPr/>
        <p:txBody>
          <a:bodyPr/>
          <a:lstStyle/>
          <a:p>
            <a:r>
              <a:rPr lang="en-US" dirty="0" smtClean="0"/>
              <a:t>Do you agree or disagree with the following proposition: “With increasing globalization, national legal systems will converge.” Explain your reasoning.</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41</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Major Legal Systems </a:t>
            </a:r>
            <a:r>
              <a:rPr lang="en-US" sz="2000" dirty="0" smtClean="0"/>
              <a:t>(Figure 10.1)</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5</a:t>
            </a:fld>
            <a:endParaRPr lang="en-US"/>
          </a:p>
        </p:txBody>
      </p:sp>
      <p:pic>
        <p:nvPicPr>
          <p:cNvPr id="5" name="Picture 5"/>
          <p:cNvPicPr>
            <a:picLocks noChangeAspect="1" noChangeArrowheads="1"/>
          </p:cNvPicPr>
          <p:nvPr/>
        </p:nvPicPr>
        <p:blipFill>
          <a:blip r:embed="rId2" cstate="print"/>
          <a:srcRect/>
          <a:stretch>
            <a:fillRect/>
          </a:stretch>
        </p:blipFill>
        <p:spPr bwMode="auto">
          <a:xfrm>
            <a:off x="762000" y="1371600"/>
            <a:ext cx="7693347" cy="47275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Civil Law and Common Law</a:t>
            </a:r>
            <a:endParaRPr lang="en-US" dirty="0"/>
          </a:p>
        </p:txBody>
      </p:sp>
      <p:sp>
        <p:nvSpPr>
          <p:cNvPr id="5" name="Text Placeholder 4"/>
          <p:cNvSpPr>
            <a:spLocks noGrp="1"/>
          </p:cNvSpPr>
          <p:nvPr>
            <p:ph type="body" idx="1"/>
          </p:nvPr>
        </p:nvSpPr>
        <p:spPr/>
        <p:txBody>
          <a:bodyPr/>
          <a:lstStyle/>
          <a:p>
            <a:r>
              <a:rPr lang="en-US" dirty="0" smtClean="0"/>
              <a:t>Civil Law</a:t>
            </a:r>
            <a:endParaRPr lang="en-US" dirty="0"/>
          </a:p>
        </p:txBody>
      </p:sp>
      <p:sp>
        <p:nvSpPr>
          <p:cNvPr id="6" name="Content Placeholder 5"/>
          <p:cNvSpPr>
            <a:spLocks noGrp="1"/>
          </p:cNvSpPr>
          <p:nvPr>
            <p:ph sz="half" idx="2"/>
          </p:nvPr>
        </p:nvSpPr>
        <p:spPr/>
        <p:txBody>
          <a:bodyPr/>
          <a:lstStyle/>
          <a:p>
            <a:r>
              <a:rPr lang="en-US" dirty="0" smtClean="0"/>
              <a:t>Describe and limit individual rights with respect to contracts (including business relationships), torts and statutes</a:t>
            </a:r>
          </a:p>
          <a:p>
            <a:pPr lvl="1"/>
            <a:endParaRPr lang="en-US" dirty="0" smtClean="0"/>
          </a:p>
          <a:p>
            <a:r>
              <a:rPr lang="en-US" dirty="0" smtClean="0"/>
              <a:t>Civil law nations expect their legislatures to codify laws that anticipate contingencies.</a:t>
            </a:r>
          </a:p>
          <a:p>
            <a:endParaRPr lang="en-US" dirty="0"/>
          </a:p>
        </p:txBody>
      </p:sp>
      <p:sp>
        <p:nvSpPr>
          <p:cNvPr id="7" name="Text Placeholder 6"/>
          <p:cNvSpPr>
            <a:spLocks noGrp="1"/>
          </p:cNvSpPr>
          <p:nvPr>
            <p:ph type="body" sz="quarter" idx="3"/>
          </p:nvPr>
        </p:nvSpPr>
        <p:spPr/>
        <p:txBody>
          <a:bodyPr/>
          <a:lstStyle/>
          <a:p>
            <a:r>
              <a:rPr lang="en-US" dirty="0" smtClean="0"/>
              <a:t>Common Law</a:t>
            </a:r>
            <a:endParaRPr lang="en-US" dirty="0"/>
          </a:p>
        </p:txBody>
      </p:sp>
      <p:sp>
        <p:nvSpPr>
          <p:cNvPr id="8" name="Content Placeholder 7"/>
          <p:cNvSpPr>
            <a:spLocks noGrp="1"/>
          </p:cNvSpPr>
          <p:nvPr>
            <p:ph sz="quarter" idx="4"/>
          </p:nvPr>
        </p:nvSpPr>
        <p:spPr/>
        <p:txBody>
          <a:bodyPr/>
          <a:lstStyle/>
          <a:p>
            <a:r>
              <a:rPr lang="en-US" dirty="0" smtClean="0"/>
              <a:t>A collection of judge-made principles that reflect usages and customs embodied in court decisions handed down from antiquity</a:t>
            </a:r>
          </a:p>
          <a:p>
            <a:pPr lvl="1"/>
            <a:endParaRPr lang="en-US" dirty="0" smtClean="0"/>
          </a:p>
          <a:p>
            <a:r>
              <a:rPr lang="en-US" dirty="0" smtClean="0"/>
              <a:t>The Doctrine of </a:t>
            </a:r>
            <a:r>
              <a:rPr lang="en-US" i="1" dirty="0" smtClean="0"/>
              <a:t>Stare </a:t>
            </a:r>
            <a:r>
              <a:rPr lang="en-US" i="1" dirty="0" err="1" smtClean="0"/>
              <a:t>Decisis</a:t>
            </a:r>
            <a:endParaRPr lang="en-US" dirty="0" smtClean="0"/>
          </a:p>
          <a:p>
            <a:pPr lvl="1"/>
            <a:endParaRPr lang="en-US" dirty="0" smtClean="0"/>
          </a:p>
          <a:p>
            <a:r>
              <a:rPr lang="en-US" dirty="0" smtClean="0"/>
              <a:t>Common law nations expect their courts to make case-by-case decisions that together comprise the law of contracts and torts.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6</a:t>
            </a:fld>
            <a:endParaRPr lang="en-US"/>
          </a:p>
        </p:txBody>
      </p:sp>
      <p:sp>
        <p:nvSpPr>
          <p:cNvPr id="9" name="Rounded Rectangle 8"/>
          <p:cNvSpPr/>
          <p:nvPr/>
        </p:nvSpPr>
        <p:spPr>
          <a:xfrm>
            <a:off x="152400" y="5638800"/>
            <a:ext cx="3352800" cy="9906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Table 10.1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Islamic Law</a:t>
            </a:r>
            <a:endParaRPr lang="en-US" dirty="0"/>
          </a:p>
        </p:txBody>
      </p:sp>
      <p:sp>
        <p:nvSpPr>
          <p:cNvPr id="4" name="Content Placeholder 3"/>
          <p:cNvSpPr>
            <a:spLocks noGrp="1"/>
          </p:cNvSpPr>
          <p:nvPr>
            <p:ph idx="1"/>
          </p:nvPr>
        </p:nvSpPr>
        <p:spPr/>
        <p:txBody>
          <a:bodyPr/>
          <a:lstStyle/>
          <a:p>
            <a:r>
              <a:rPr lang="en-US" dirty="0" smtClean="0"/>
              <a:t>Three principles sources</a:t>
            </a:r>
          </a:p>
          <a:p>
            <a:pPr lvl="1"/>
            <a:r>
              <a:rPr lang="en-US" dirty="0" smtClean="0"/>
              <a:t>The </a:t>
            </a:r>
            <a:r>
              <a:rPr lang="en-US" i="1" dirty="0" smtClean="0"/>
              <a:t>Qur’an</a:t>
            </a:r>
          </a:p>
          <a:p>
            <a:pPr lvl="2"/>
            <a:endParaRPr lang="en-US" i="1" dirty="0" smtClean="0"/>
          </a:p>
          <a:p>
            <a:pPr lvl="1"/>
            <a:r>
              <a:rPr lang="en-US" dirty="0" smtClean="0"/>
              <a:t>The </a:t>
            </a:r>
            <a:r>
              <a:rPr lang="en-US" i="1" dirty="0" err="1" smtClean="0"/>
              <a:t>Sunnah</a:t>
            </a:r>
            <a:r>
              <a:rPr lang="en-US" dirty="0" smtClean="0"/>
              <a:t> (decisions and sayings of Muhammad)</a:t>
            </a:r>
          </a:p>
          <a:p>
            <a:pPr lvl="1"/>
            <a:endParaRPr lang="en-US" dirty="0" smtClean="0"/>
          </a:p>
          <a:p>
            <a:pPr lvl="1"/>
            <a:r>
              <a:rPr lang="en-US" dirty="0" smtClean="0"/>
              <a:t>The </a:t>
            </a:r>
            <a:r>
              <a:rPr lang="en-US" i="1" dirty="0" err="1" smtClean="0"/>
              <a:t>Shariah</a:t>
            </a:r>
            <a:r>
              <a:rPr lang="en-US" dirty="0" smtClean="0"/>
              <a:t> (collective reasoning of scholars)</a:t>
            </a:r>
          </a:p>
          <a:p>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7</a:t>
            </a:fld>
            <a:endParaRPr lang="en-US"/>
          </a:p>
        </p:txBody>
      </p:sp>
      <p:sp>
        <p:nvSpPr>
          <p:cNvPr id="5" name="Rounded Rectangle 4"/>
          <p:cNvSpPr/>
          <p:nvPr/>
        </p:nvSpPr>
        <p:spPr>
          <a:xfrm>
            <a:off x="4800600" y="4572000"/>
            <a:ext cx="4114800" cy="19050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r"/>
            <a:r>
              <a:rPr lang="en-US" sz="1400" dirty="0" smtClean="0">
                <a:latin typeface="Arial" pitchFamily="34" charset="0"/>
                <a:cs typeface="Arial" pitchFamily="34" charset="0"/>
              </a:rPr>
              <a:t>See also pages 586-587.</a:t>
            </a:r>
          </a:p>
          <a:p>
            <a:pPr algn="r"/>
            <a:endParaRPr lang="en-US" sz="1400" dirty="0" smtClean="0">
              <a:latin typeface="Arial" pitchFamily="34" charset="0"/>
              <a:cs typeface="Arial" pitchFamily="34" charset="0"/>
            </a:endParaRPr>
          </a:p>
          <a:p>
            <a:pPr algn="r"/>
            <a:r>
              <a:rPr lang="en-US" sz="1400" dirty="0" smtClean="0">
                <a:latin typeface="Arial" pitchFamily="34" charset="0"/>
                <a:cs typeface="Arial" pitchFamily="34" charset="0"/>
              </a:rPr>
              <a:t>Check “Kwon (2007), “Islamic Principles and Takaful Insurance,” Journal of Insurance Regulation (September) for a detailed description of the principles and insurance. E-mail request using </a:t>
            </a:r>
            <a:r>
              <a:rPr lang="en-US" sz="1400" dirty="0" smtClean="0">
                <a:latin typeface="Arial" pitchFamily="34" charset="0"/>
                <a:cs typeface="Arial" pitchFamily="34" charset="0"/>
                <a:hlinkClick r:id="rId2"/>
              </a:rPr>
              <a:t>Kwonw@stjohns.edu</a:t>
            </a:r>
            <a:r>
              <a:rPr lang="en-US" sz="1400" dirty="0" smtClean="0">
                <a:latin typeface="Arial" pitchFamily="34" charset="0"/>
                <a:cs typeface="Arial" pitchFamily="34" charset="0"/>
              </a:rPr>
              <a:t>.  </a:t>
            </a:r>
          </a:p>
        </p:txBody>
      </p:sp>
      <p:pic>
        <p:nvPicPr>
          <p:cNvPr id="35842" name="Picture 2" descr="http://t1.gstatic.com/images?q=tbn:DiUN_UzrIX1vTM:http://www.unc.edu/~cernst/epigraph3.gif">
            <a:hlinkClick r:id="rId3"/>
          </p:cNvPr>
          <p:cNvPicPr>
            <a:picLocks noChangeAspect="1" noChangeArrowheads="1"/>
          </p:cNvPicPr>
          <p:nvPr/>
        </p:nvPicPr>
        <p:blipFill>
          <a:blip r:embed="rId4" cstate="print"/>
          <a:srcRect/>
          <a:stretch>
            <a:fillRect/>
          </a:stretch>
        </p:blipFill>
        <p:spPr bwMode="auto">
          <a:xfrm>
            <a:off x="8129235" y="228600"/>
            <a:ext cx="767114" cy="76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Roots of Islamic Principles (new)</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8</a:t>
            </a:fld>
            <a:endParaRPr lang="en-US"/>
          </a:p>
        </p:txBody>
      </p:sp>
      <p:grpSp>
        <p:nvGrpSpPr>
          <p:cNvPr id="36" name="Group 35"/>
          <p:cNvGrpSpPr/>
          <p:nvPr/>
        </p:nvGrpSpPr>
        <p:grpSpPr>
          <a:xfrm>
            <a:off x="1143000" y="1447800"/>
            <a:ext cx="6978650" cy="4876800"/>
            <a:chOff x="1143000" y="1447800"/>
            <a:chExt cx="6978650" cy="4876800"/>
          </a:xfrm>
        </p:grpSpPr>
        <p:sp>
          <p:nvSpPr>
            <p:cNvPr id="6" name="Rectangle 6"/>
            <p:cNvSpPr>
              <a:spLocks noChangeArrowheads="1"/>
            </p:cNvSpPr>
            <p:nvPr/>
          </p:nvSpPr>
          <p:spPr bwMode="auto">
            <a:xfrm>
              <a:off x="2787840" y="1447800"/>
              <a:ext cx="2574532" cy="5020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r>
                <a:rPr lang="en-US" dirty="0"/>
                <a:t>Qur’an</a:t>
              </a:r>
            </a:p>
            <a:p>
              <a:pPr algn="ctr" eaLnBrk="1" hangingPunct="1"/>
              <a:r>
                <a:rPr lang="en-US" sz="1200" dirty="0"/>
                <a:t>(God’s Final Code of Life)</a:t>
              </a:r>
            </a:p>
          </p:txBody>
        </p:sp>
        <p:sp>
          <p:nvSpPr>
            <p:cNvPr id="7" name="Rectangle 7"/>
            <p:cNvSpPr>
              <a:spLocks noChangeArrowheads="1"/>
            </p:cNvSpPr>
            <p:nvPr/>
          </p:nvSpPr>
          <p:spPr bwMode="auto">
            <a:xfrm>
              <a:off x="2787840" y="2236694"/>
              <a:ext cx="2574532" cy="5020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r>
                <a:rPr lang="en-US"/>
                <a:t>Sunnah</a:t>
              </a:r>
            </a:p>
            <a:p>
              <a:pPr algn="ctr" eaLnBrk="1" hangingPunct="1"/>
              <a:r>
                <a:rPr lang="en-US" sz="1200"/>
                <a:t>(Tradition of Prophet Muhammad)</a:t>
              </a:r>
            </a:p>
          </p:txBody>
        </p:sp>
        <p:sp>
          <p:nvSpPr>
            <p:cNvPr id="8" name="Rectangle 8"/>
            <p:cNvSpPr>
              <a:spLocks noChangeArrowheads="1"/>
            </p:cNvSpPr>
            <p:nvPr/>
          </p:nvSpPr>
          <p:spPr bwMode="auto">
            <a:xfrm>
              <a:off x="2787840" y="3025588"/>
              <a:ext cx="2574532" cy="502024"/>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algn="ctr" eaLnBrk="1" hangingPunct="1"/>
              <a:r>
                <a:rPr lang="en-US" dirty="0" err="1"/>
                <a:t>Ijtihad</a:t>
              </a:r>
              <a:endParaRPr lang="en-US" dirty="0"/>
            </a:p>
            <a:p>
              <a:pPr algn="ctr" eaLnBrk="1" hangingPunct="1"/>
              <a:r>
                <a:rPr lang="en-US" sz="1200" dirty="0"/>
                <a:t>(Independent Legal Reasoning)</a:t>
              </a:r>
            </a:p>
          </p:txBody>
        </p:sp>
        <p:sp>
          <p:nvSpPr>
            <p:cNvPr id="9" name="Rectangle 9"/>
            <p:cNvSpPr>
              <a:spLocks noChangeArrowheads="1"/>
            </p:cNvSpPr>
            <p:nvPr/>
          </p:nvSpPr>
          <p:spPr bwMode="auto">
            <a:xfrm>
              <a:off x="1286030" y="4459941"/>
              <a:ext cx="2574532" cy="358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a:t>Qiyas </a:t>
              </a:r>
              <a:r>
                <a:rPr lang="en-US" sz="1200"/>
                <a:t>(Legal Analogy)</a:t>
              </a:r>
            </a:p>
          </p:txBody>
        </p:sp>
        <p:sp>
          <p:nvSpPr>
            <p:cNvPr id="10" name="Rectangle 10"/>
            <p:cNvSpPr>
              <a:spLocks noChangeArrowheads="1"/>
            </p:cNvSpPr>
            <p:nvPr/>
          </p:nvSpPr>
          <p:spPr bwMode="auto">
            <a:xfrm>
              <a:off x="1286030" y="4961965"/>
              <a:ext cx="2574532" cy="358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a:t>Istihsan </a:t>
              </a:r>
              <a:r>
                <a:rPr lang="en-US" sz="1200"/>
                <a:t>(Preference)</a:t>
              </a:r>
            </a:p>
          </p:txBody>
        </p:sp>
        <p:sp>
          <p:nvSpPr>
            <p:cNvPr id="11" name="Rectangle 11"/>
            <p:cNvSpPr>
              <a:spLocks noChangeArrowheads="1"/>
            </p:cNvSpPr>
            <p:nvPr/>
          </p:nvSpPr>
          <p:spPr bwMode="auto">
            <a:xfrm>
              <a:off x="1286030" y="5463988"/>
              <a:ext cx="2574532" cy="358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a:t>Istislah </a:t>
              </a:r>
              <a:r>
                <a:rPr lang="en-US" sz="1200"/>
                <a:t>(Public Welfare)</a:t>
              </a:r>
            </a:p>
          </p:txBody>
        </p:sp>
        <p:sp>
          <p:nvSpPr>
            <p:cNvPr id="12" name="Rectangle 12"/>
            <p:cNvSpPr>
              <a:spLocks noChangeArrowheads="1"/>
            </p:cNvSpPr>
            <p:nvPr/>
          </p:nvSpPr>
          <p:spPr bwMode="auto">
            <a:xfrm>
              <a:off x="1286030" y="5966012"/>
              <a:ext cx="2574532" cy="358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a:t>Urf </a:t>
              </a:r>
              <a:r>
                <a:rPr lang="en-US" sz="1200"/>
                <a:t>(Custom)</a:t>
              </a:r>
            </a:p>
          </p:txBody>
        </p:sp>
        <p:sp>
          <p:nvSpPr>
            <p:cNvPr id="13" name="Rectangle 13"/>
            <p:cNvSpPr>
              <a:spLocks noChangeArrowheads="1"/>
            </p:cNvSpPr>
            <p:nvPr/>
          </p:nvSpPr>
          <p:spPr bwMode="auto">
            <a:xfrm>
              <a:off x="1143000" y="3886200"/>
              <a:ext cx="2789076" cy="358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a:t>Individual Scholastic Work</a:t>
              </a:r>
              <a:endParaRPr lang="en-US" sz="1200"/>
            </a:p>
          </p:txBody>
        </p:sp>
        <p:sp>
          <p:nvSpPr>
            <p:cNvPr id="14" name="Rectangle 14"/>
            <p:cNvSpPr>
              <a:spLocks noChangeArrowheads="1"/>
            </p:cNvSpPr>
            <p:nvPr/>
          </p:nvSpPr>
          <p:spPr bwMode="auto">
            <a:xfrm>
              <a:off x="4146620" y="3886200"/>
              <a:ext cx="2789076" cy="3585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a:t>Ijma </a:t>
              </a:r>
              <a:r>
                <a:rPr lang="en-US" sz="1200"/>
                <a:t>(Collective Reasoning)</a:t>
              </a:r>
            </a:p>
          </p:txBody>
        </p:sp>
        <p:cxnSp>
          <p:nvCxnSpPr>
            <p:cNvPr id="15" name="AutoShape 15"/>
            <p:cNvCxnSpPr>
              <a:cxnSpLocks noChangeShapeType="1"/>
            </p:cNvCxnSpPr>
            <p:nvPr/>
          </p:nvCxnSpPr>
          <p:spPr bwMode="auto">
            <a:xfrm rot="5400000">
              <a:off x="3931670" y="2142567"/>
              <a:ext cx="286871" cy="1490"/>
            </a:xfrm>
            <a:prstGeom prst="straightConnector1">
              <a:avLst/>
            </a:prstGeom>
            <a:noFill/>
            <a:ln w="28575">
              <a:solidFill>
                <a:schemeClr val="bg1"/>
              </a:solidFill>
              <a:round/>
              <a:headEnd/>
              <a:tailEnd type="triangle" w="med" len="med"/>
            </a:ln>
            <a:effectLst/>
          </p:spPr>
        </p:cxnSp>
        <p:cxnSp>
          <p:nvCxnSpPr>
            <p:cNvPr id="16" name="AutoShape 16"/>
            <p:cNvCxnSpPr>
              <a:cxnSpLocks noChangeShapeType="1"/>
            </p:cNvCxnSpPr>
            <p:nvPr/>
          </p:nvCxnSpPr>
          <p:spPr bwMode="auto">
            <a:xfrm rot="5400000">
              <a:off x="3931670" y="2931461"/>
              <a:ext cx="286871" cy="1490"/>
            </a:xfrm>
            <a:prstGeom prst="straightConnector1">
              <a:avLst/>
            </a:prstGeom>
            <a:noFill/>
            <a:ln w="28575">
              <a:solidFill>
                <a:schemeClr val="bg1"/>
              </a:solidFill>
              <a:round/>
              <a:headEnd/>
              <a:tailEnd type="triangle" w="med" len="med"/>
            </a:ln>
            <a:effectLst/>
          </p:spPr>
        </p:cxnSp>
        <p:cxnSp>
          <p:nvCxnSpPr>
            <p:cNvPr id="17" name="AutoShape 17"/>
            <p:cNvCxnSpPr>
              <a:cxnSpLocks noChangeShapeType="1"/>
            </p:cNvCxnSpPr>
            <p:nvPr/>
          </p:nvCxnSpPr>
          <p:spPr bwMode="auto">
            <a:xfrm rot="5400000">
              <a:off x="3127028" y="2987428"/>
              <a:ext cx="358588" cy="1537568"/>
            </a:xfrm>
            <a:prstGeom prst="bentConnector3">
              <a:avLst>
                <a:gd name="adj1" fmla="val 50000"/>
              </a:avLst>
            </a:prstGeom>
            <a:noFill/>
            <a:ln w="28575">
              <a:solidFill>
                <a:schemeClr val="bg1"/>
              </a:solidFill>
              <a:miter lim="800000"/>
              <a:headEnd/>
              <a:tailEnd type="triangle" w="med" len="med"/>
            </a:ln>
            <a:effectLst/>
          </p:spPr>
        </p:cxnSp>
        <p:cxnSp>
          <p:nvCxnSpPr>
            <p:cNvPr id="18" name="AutoShape 18"/>
            <p:cNvCxnSpPr>
              <a:cxnSpLocks noChangeShapeType="1"/>
            </p:cNvCxnSpPr>
            <p:nvPr/>
          </p:nvCxnSpPr>
          <p:spPr bwMode="auto">
            <a:xfrm rot="16200000" flipH="1">
              <a:off x="4628838" y="3023185"/>
              <a:ext cx="358588" cy="1466053"/>
            </a:xfrm>
            <a:prstGeom prst="bentConnector3">
              <a:avLst>
                <a:gd name="adj1" fmla="val 50000"/>
              </a:avLst>
            </a:prstGeom>
            <a:noFill/>
            <a:ln w="28575">
              <a:solidFill>
                <a:schemeClr val="bg1"/>
              </a:solidFill>
              <a:miter lim="800000"/>
              <a:headEnd/>
              <a:tailEnd type="triangle" w="med" len="med"/>
            </a:ln>
            <a:effectLst/>
          </p:spPr>
        </p:cxnSp>
        <p:cxnSp>
          <p:nvCxnSpPr>
            <p:cNvPr id="19" name="AutoShape 19"/>
            <p:cNvCxnSpPr>
              <a:cxnSpLocks noChangeShapeType="1"/>
              <a:stCxn id="13" idx="1"/>
              <a:endCxn id="9" idx="1"/>
            </p:cNvCxnSpPr>
            <p:nvPr/>
          </p:nvCxnSpPr>
          <p:spPr bwMode="auto">
            <a:xfrm rot="10800000" flipH="1" flipV="1">
              <a:off x="1143000" y="4065494"/>
              <a:ext cx="143030" cy="573741"/>
            </a:xfrm>
            <a:prstGeom prst="bentConnector3">
              <a:avLst>
                <a:gd name="adj1" fmla="val -150000"/>
              </a:avLst>
            </a:prstGeom>
            <a:noFill/>
            <a:ln w="9525">
              <a:solidFill>
                <a:schemeClr val="bg1"/>
              </a:solidFill>
              <a:miter lim="800000"/>
              <a:headEnd/>
              <a:tailEnd type="triangle" w="med" len="med"/>
            </a:ln>
            <a:effectLst/>
          </p:spPr>
        </p:cxnSp>
        <p:cxnSp>
          <p:nvCxnSpPr>
            <p:cNvPr id="20" name="AutoShape 20"/>
            <p:cNvCxnSpPr>
              <a:cxnSpLocks noChangeShapeType="1"/>
              <a:stCxn id="13" idx="1"/>
              <a:endCxn id="10" idx="1"/>
            </p:cNvCxnSpPr>
            <p:nvPr/>
          </p:nvCxnSpPr>
          <p:spPr bwMode="auto">
            <a:xfrm rot="10800000" flipH="1" flipV="1">
              <a:off x="1143000" y="4065494"/>
              <a:ext cx="143030" cy="1075765"/>
            </a:xfrm>
            <a:prstGeom prst="bentConnector3">
              <a:avLst>
                <a:gd name="adj1" fmla="val -150000"/>
              </a:avLst>
            </a:prstGeom>
            <a:noFill/>
            <a:ln w="9525">
              <a:solidFill>
                <a:schemeClr val="bg1"/>
              </a:solidFill>
              <a:miter lim="800000"/>
              <a:headEnd/>
              <a:tailEnd type="triangle" w="med" len="med"/>
            </a:ln>
            <a:effectLst/>
          </p:spPr>
        </p:cxnSp>
        <p:cxnSp>
          <p:nvCxnSpPr>
            <p:cNvPr id="21" name="AutoShape 21"/>
            <p:cNvCxnSpPr>
              <a:cxnSpLocks noChangeShapeType="1"/>
              <a:stCxn id="13" idx="1"/>
              <a:endCxn id="11" idx="1"/>
            </p:cNvCxnSpPr>
            <p:nvPr/>
          </p:nvCxnSpPr>
          <p:spPr bwMode="auto">
            <a:xfrm rot="10800000" flipH="1" flipV="1">
              <a:off x="1143000" y="4065494"/>
              <a:ext cx="143030" cy="1577788"/>
            </a:xfrm>
            <a:prstGeom prst="bentConnector3">
              <a:avLst>
                <a:gd name="adj1" fmla="val -150000"/>
              </a:avLst>
            </a:prstGeom>
            <a:noFill/>
            <a:ln w="9525">
              <a:solidFill>
                <a:schemeClr val="bg1"/>
              </a:solidFill>
              <a:miter lim="800000"/>
              <a:headEnd/>
              <a:tailEnd type="triangle" w="med" len="med"/>
            </a:ln>
            <a:effectLst/>
          </p:spPr>
        </p:cxnSp>
        <p:cxnSp>
          <p:nvCxnSpPr>
            <p:cNvPr id="22" name="AutoShape 22"/>
            <p:cNvCxnSpPr>
              <a:cxnSpLocks noChangeShapeType="1"/>
            </p:cNvCxnSpPr>
            <p:nvPr/>
          </p:nvCxnSpPr>
          <p:spPr bwMode="auto">
            <a:xfrm rot="10800000" flipH="1" flipV="1">
              <a:off x="1143000" y="4092388"/>
              <a:ext cx="143030" cy="2079812"/>
            </a:xfrm>
            <a:prstGeom prst="bentConnector3">
              <a:avLst>
                <a:gd name="adj1" fmla="val -150000"/>
              </a:avLst>
            </a:prstGeom>
            <a:noFill/>
            <a:ln w="9525">
              <a:solidFill>
                <a:schemeClr val="bg1"/>
              </a:solidFill>
              <a:miter lim="800000"/>
              <a:headEnd/>
              <a:tailEnd type="triangle" w="med" len="med"/>
            </a:ln>
            <a:effectLst/>
          </p:spPr>
        </p:cxnSp>
        <p:cxnSp>
          <p:nvCxnSpPr>
            <p:cNvPr id="23" name="AutoShape 23"/>
            <p:cNvCxnSpPr>
              <a:cxnSpLocks noChangeShapeType="1"/>
            </p:cNvCxnSpPr>
            <p:nvPr/>
          </p:nvCxnSpPr>
          <p:spPr bwMode="auto">
            <a:xfrm>
              <a:off x="3932076" y="4114800"/>
              <a:ext cx="214544" cy="1494"/>
            </a:xfrm>
            <a:prstGeom prst="straightConnector1">
              <a:avLst/>
            </a:prstGeom>
            <a:noFill/>
            <a:ln w="28575">
              <a:solidFill>
                <a:schemeClr val="bg1"/>
              </a:solidFill>
              <a:round/>
              <a:headEnd type="triangle" w="med" len="med"/>
              <a:tailEnd type="triangle" w="med" len="med"/>
            </a:ln>
            <a:effectLst/>
          </p:spPr>
        </p:cxnSp>
        <p:sp>
          <p:nvSpPr>
            <p:cNvPr id="24" name="Text Box 24"/>
            <p:cNvSpPr txBox="1">
              <a:spLocks noChangeArrowheads="1"/>
            </p:cNvSpPr>
            <p:nvPr/>
          </p:nvSpPr>
          <p:spPr bwMode="auto">
            <a:xfrm>
              <a:off x="7293271" y="4358341"/>
              <a:ext cx="828379" cy="316753"/>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spAutoFit/>
            </a:bodyPr>
            <a:lstStyle/>
            <a:p>
              <a:pPr eaLnBrk="1" hangingPunct="1"/>
              <a:r>
                <a:rPr lang="en-US"/>
                <a:t>Shariah</a:t>
              </a:r>
            </a:p>
          </p:txBody>
        </p:sp>
        <p:sp>
          <p:nvSpPr>
            <p:cNvPr id="25" name="AutoShape 25"/>
            <p:cNvSpPr>
              <a:spLocks/>
            </p:cNvSpPr>
            <p:nvPr/>
          </p:nvSpPr>
          <p:spPr bwMode="auto">
            <a:xfrm>
              <a:off x="7078726" y="2953871"/>
              <a:ext cx="214544" cy="3227294"/>
            </a:xfrm>
            <a:prstGeom prst="rightBrace">
              <a:avLst>
                <a:gd name="adj1" fmla="val 125000"/>
                <a:gd name="adj2" fmla="val 50000"/>
              </a:avLst>
            </a:prstGeom>
            <a:noFill/>
            <a:ln w="9525">
              <a:solidFill>
                <a:schemeClr val="bg1"/>
              </a:solidFill>
              <a:round/>
              <a:headEnd/>
              <a:tailEnd/>
            </a:ln>
            <a:effectLst/>
          </p:spPr>
          <p:txBody>
            <a:bodyPr wrap="none" anchor="ct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Takaful Life Insurance Operation (new)</a:t>
            </a:r>
            <a:endParaRPr lang="en-US" dirty="0"/>
          </a:p>
        </p:txBody>
      </p:sp>
      <p:sp>
        <p:nvSpPr>
          <p:cNvPr id="2" name="Slide Number Placeholder 1"/>
          <p:cNvSpPr>
            <a:spLocks noGrp="1"/>
          </p:cNvSpPr>
          <p:nvPr>
            <p:ph type="sldNum" sz="quarter" idx="12"/>
          </p:nvPr>
        </p:nvSpPr>
        <p:spPr/>
        <p:txBody>
          <a:bodyPr/>
          <a:lstStyle/>
          <a:p>
            <a:fld id="{1E48E7AC-00C8-46B0-AB26-1C1DD380E9D7}" type="slidenum">
              <a:rPr lang="en-US" smtClean="0"/>
              <a:pPr/>
              <a:t>9</a:t>
            </a:fld>
            <a:endParaRPr lang="en-US"/>
          </a:p>
        </p:txBody>
      </p:sp>
      <p:grpSp>
        <p:nvGrpSpPr>
          <p:cNvPr id="47" name="Group 46"/>
          <p:cNvGrpSpPr/>
          <p:nvPr/>
        </p:nvGrpSpPr>
        <p:grpSpPr>
          <a:xfrm>
            <a:off x="533400" y="1190625"/>
            <a:ext cx="8153400" cy="5334000"/>
            <a:chOff x="533400" y="1190625"/>
            <a:chExt cx="8153400" cy="5334000"/>
          </a:xfrm>
        </p:grpSpPr>
        <p:sp>
          <p:nvSpPr>
            <p:cNvPr id="6" name="Rectangle 47"/>
            <p:cNvSpPr>
              <a:spLocks noChangeArrowheads="1"/>
            </p:cNvSpPr>
            <p:nvPr/>
          </p:nvSpPr>
          <p:spPr bwMode="auto">
            <a:xfrm>
              <a:off x="533400" y="1876425"/>
              <a:ext cx="3733800" cy="531813"/>
            </a:xfrm>
            <a:prstGeom prst="rect">
              <a:avLst/>
            </a:prstGeom>
            <a:solidFill>
              <a:srgbClr val="F8F8F8"/>
            </a:solidFill>
            <a:ln w="9525">
              <a:solidFill>
                <a:schemeClr val="tx1"/>
              </a:solidFill>
              <a:miter lim="800000"/>
              <a:headEnd/>
              <a:tailEnd/>
            </a:ln>
            <a:effectLst/>
          </p:spPr>
          <p:txBody>
            <a:bodyPr wrap="none" anchor="ctr"/>
            <a:lstStyle/>
            <a:p>
              <a:pPr algn="ctr"/>
              <a:r>
                <a:rPr lang="en-US" sz="1400">
                  <a:solidFill>
                    <a:srgbClr val="000099"/>
                  </a:solidFill>
                </a:rPr>
                <a:t>Premiums (Policyholders’ Fund)</a:t>
              </a:r>
            </a:p>
          </p:txBody>
        </p:sp>
        <p:sp>
          <p:nvSpPr>
            <p:cNvPr id="7" name="Rectangle 48"/>
            <p:cNvSpPr>
              <a:spLocks noChangeArrowheads="1"/>
            </p:cNvSpPr>
            <p:nvPr/>
          </p:nvSpPr>
          <p:spPr bwMode="auto">
            <a:xfrm>
              <a:off x="534988" y="2714625"/>
              <a:ext cx="1751013" cy="531813"/>
            </a:xfrm>
            <a:prstGeom prst="rect">
              <a:avLst/>
            </a:prstGeom>
            <a:solidFill>
              <a:srgbClr val="F8F8F8"/>
            </a:solidFill>
            <a:ln w="9525">
              <a:solidFill>
                <a:schemeClr val="tx1"/>
              </a:solidFill>
              <a:miter lim="800000"/>
              <a:headEnd/>
              <a:tailEnd/>
            </a:ln>
            <a:effectLst/>
          </p:spPr>
          <p:txBody>
            <a:bodyPr anchor="ctr"/>
            <a:lstStyle/>
            <a:p>
              <a:pPr algn="ctr"/>
              <a:r>
                <a:rPr lang="en-US" sz="1400">
                  <a:solidFill>
                    <a:srgbClr val="000099"/>
                  </a:solidFill>
                </a:rPr>
                <a:t>Individual (Savings) Account</a:t>
              </a:r>
            </a:p>
          </p:txBody>
        </p:sp>
        <p:sp>
          <p:nvSpPr>
            <p:cNvPr id="8" name="Rectangle 49"/>
            <p:cNvSpPr>
              <a:spLocks noChangeArrowheads="1"/>
            </p:cNvSpPr>
            <p:nvPr/>
          </p:nvSpPr>
          <p:spPr bwMode="auto">
            <a:xfrm>
              <a:off x="2438400" y="2714625"/>
              <a:ext cx="1828800" cy="531813"/>
            </a:xfrm>
            <a:prstGeom prst="rect">
              <a:avLst/>
            </a:prstGeom>
            <a:solidFill>
              <a:srgbClr val="F8F8F8"/>
            </a:solidFill>
            <a:ln w="9525">
              <a:solidFill>
                <a:schemeClr val="tx1"/>
              </a:solidFill>
              <a:miter lim="800000"/>
              <a:headEnd/>
              <a:tailEnd/>
            </a:ln>
            <a:effectLst/>
          </p:spPr>
          <p:txBody>
            <a:bodyPr anchor="ctr"/>
            <a:lstStyle/>
            <a:p>
              <a:pPr algn="ctr"/>
              <a:r>
                <a:rPr lang="en-US" sz="1400">
                  <a:solidFill>
                    <a:srgbClr val="000099"/>
                  </a:solidFill>
                </a:rPr>
                <a:t>Special (Risk) Account</a:t>
              </a:r>
            </a:p>
          </p:txBody>
        </p:sp>
        <p:sp>
          <p:nvSpPr>
            <p:cNvPr id="9" name="Rectangle 50"/>
            <p:cNvSpPr>
              <a:spLocks noChangeArrowheads="1"/>
            </p:cNvSpPr>
            <p:nvPr/>
          </p:nvSpPr>
          <p:spPr bwMode="auto">
            <a:xfrm>
              <a:off x="4648200" y="2714625"/>
              <a:ext cx="3733800" cy="531813"/>
            </a:xfrm>
            <a:prstGeom prst="rect">
              <a:avLst/>
            </a:prstGeom>
            <a:solidFill>
              <a:srgbClr val="F8F8F8"/>
            </a:solidFill>
            <a:ln w="9525">
              <a:solidFill>
                <a:schemeClr val="tx1"/>
              </a:solidFill>
              <a:miter lim="800000"/>
              <a:headEnd/>
              <a:tailEnd/>
            </a:ln>
            <a:effectLst/>
          </p:spPr>
          <p:txBody>
            <a:bodyPr wrap="none" anchor="ctr"/>
            <a:lstStyle/>
            <a:p>
              <a:pPr algn="ctr"/>
              <a:r>
                <a:rPr lang="en-US" sz="1400" i="1">
                  <a:solidFill>
                    <a:srgbClr val="000099"/>
                  </a:solidFill>
                </a:rPr>
                <a:t>Shariah</a:t>
              </a:r>
              <a:r>
                <a:rPr lang="en-US" sz="1400">
                  <a:solidFill>
                    <a:srgbClr val="000099"/>
                  </a:solidFill>
                </a:rPr>
                <a:t> Conforming Investment</a:t>
              </a:r>
            </a:p>
          </p:txBody>
        </p:sp>
        <p:cxnSp>
          <p:nvCxnSpPr>
            <p:cNvPr id="10" name="AutoShape 51"/>
            <p:cNvCxnSpPr>
              <a:cxnSpLocks noChangeShapeType="1"/>
              <a:stCxn id="8" idx="3"/>
              <a:endCxn id="9" idx="1"/>
            </p:cNvCxnSpPr>
            <p:nvPr/>
          </p:nvCxnSpPr>
          <p:spPr bwMode="auto">
            <a:xfrm>
              <a:off x="4267200" y="2981325"/>
              <a:ext cx="381000" cy="0"/>
            </a:xfrm>
            <a:prstGeom prst="straightConnector1">
              <a:avLst/>
            </a:prstGeom>
            <a:noFill/>
            <a:ln w="9525">
              <a:solidFill>
                <a:schemeClr val="bg1"/>
              </a:solidFill>
              <a:round/>
              <a:headEnd/>
              <a:tailEnd type="triangle" w="med" len="med"/>
            </a:ln>
            <a:effectLst/>
          </p:spPr>
        </p:cxnSp>
        <p:sp>
          <p:nvSpPr>
            <p:cNvPr id="11" name="Line 52"/>
            <p:cNvSpPr>
              <a:spLocks noChangeShapeType="1"/>
            </p:cNvSpPr>
            <p:nvPr/>
          </p:nvSpPr>
          <p:spPr bwMode="auto">
            <a:xfrm>
              <a:off x="7239000" y="3248025"/>
              <a:ext cx="0" cy="1219200"/>
            </a:xfrm>
            <a:prstGeom prst="line">
              <a:avLst/>
            </a:prstGeom>
            <a:noFill/>
            <a:ln w="9525">
              <a:solidFill>
                <a:schemeClr val="bg1"/>
              </a:solidFill>
              <a:round/>
              <a:headEnd/>
              <a:tailEnd type="triangle" w="med" len="med"/>
            </a:ln>
            <a:effectLst/>
          </p:spPr>
          <p:txBody>
            <a:bodyPr wrap="none" anchor="ctr"/>
            <a:lstStyle/>
            <a:p>
              <a:endParaRPr lang="en-US"/>
            </a:p>
          </p:txBody>
        </p:sp>
        <p:sp>
          <p:nvSpPr>
            <p:cNvPr id="12" name="Line 53"/>
            <p:cNvSpPr>
              <a:spLocks noChangeShapeType="1"/>
            </p:cNvSpPr>
            <p:nvPr/>
          </p:nvSpPr>
          <p:spPr bwMode="auto">
            <a:xfrm>
              <a:off x="1524000" y="2408238"/>
              <a:ext cx="0" cy="304800"/>
            </a:xfrm>
            <a:prstGeom prst="line">
              <a:avLst/>
            </a:prstGeom>
            <a:noFill/>
            <a:ln w="9525">
              <a:solidFill>
                <a:schemeClr val="bg1"/>
              </a:solidFill>
              <a:round/>
              <a:headEnd/>
              <a:tailEnd type="triangle" w="med" len="med"/>
            </a:ln>
            <a:effectLst/>
          </p:spPr>
          <p:txBody>
            <a:bodyPr wrap="none" anchor="ctr"/>
            <a:lstStyle/>
            <a:p>
              <a:endParaRPr lang="en-US"/>
            </a:p>
          </p:txBody>
        </p:sp>
        <p:sp>
          <p:nvSpPr>
            <p:cNvPr id="13" name="Line 54"/>
            <p:cNvSpPr>
              <a:spLocks noChangeShapeType="1"/>
            </p:cNvSpPr>
            <p:nvPr/>
          </p:nvSpPr>
          <p:spPr bwMode="auto">
            <a:xfrm>
              <a:off x="3427413" y="2408238"/>
              <a:ext cx="0" cy="304800"/>
            </a:xfrm>
            <a:prstGeom prst="line">
              <a:avLst/>
            </a:prstGeom>
            <a:noFill/>
            <a:ln w="9525">
              <a:solidFill>
                <a:schemeClr val="bg1"/>
              </a:solidFill>
              <a:round/>
              <a:headEnd/>
              <a:tailEnd type="triangle" w="med" len="med"/>
            </a:ln>
            <a:effectLst/>
          </p:spPr>
          <p:txBody>
            <a:bodyPr wrap="none" anchor="ctr"/>
            <a:lstStyle/>
            <a:p>
              <a:endParaRPr lang="en-US"/>
            </a:p>
          </p:txBody>
        </p:sp>
        <p:sp>
          <p:nvSpPr>
            <p:cNvPr id="14" name="Line 55"/>
            <p:cNvSpPr>
              <a:spLocks noChangeShapeType="1"/>
            </p:cNvSpPr>
            <p:nvPr/>
          </p:nvSpPr>
          <p:spPr bwMode="auto">
            <a:xfrm flipV="1">
              <a:off x="1524000" y="6296025"/>
              <a:ext cx="2971800" cy="0"/>
            </a:xfrm>
            <a:prstGeom prst="line">
              <a:avLst/>
            </a:prstGeom>
            <a:noFill/>
            <a:ln w="9525">
              <a:solidFill>
                <a:schemeClr val="bg1"/>
              </a:solidFill>
              <a:round/>
              <a:headEnd/>
              <a:tailEnd/>
            </a:ln>
            <a:effectLst/>
          </p:spPr>
          <p:txBody>
            <a:bodyPr wrap="none" anchor="ctr"/>
            <a:lstStyle/>
            <a:p>
              <a:endParaRPr lang="en-US"/>
            </a:p>
          </p:txBody>
        </p:sp>
        <p:sp>
          <p:nvSpPr>
            <p:cNvPr id="15" name="Line 56"/>
            <p:cNvSpPr>
              <a:spLocks noChangeShapeType="1"/>
            </p:cNvSpPr>
            <p:nvPr/>
          </p:nvSpPr>
          <p:spPr bwMode="auto">
            <a:xfrm flipV="1">
              <a:off x="1524000" y="3476625"/>
              <a:ext cx="0" cy="2819400"/>
            </a:xfrm>
            <a:prstGeom prst="line">
              <a:avLst/>
            </a:prstGeom>
            <a:noFill/>
            <a:ln w="9525">
              <a:solidFill>
                <a:schemeClr val="bg1"/>
              </a:solidFill>
              <a:round/>
              <a:headEnd/>
              <a:tailEnd type="triangle" w="med" len="med"/>
            </a:ln>
            <a:effectLst/>
          </p:spPr>
          <p:txBody>
            <a:bodyPr wrap="none" anchor="ctr"/>
            <a:lstStyle/>
            <a:p>
              <a:endParaRPr lang="en-US"/>
            </a:p>
          </p:txBody>
        </p:sp>
        <p:sp>
          <p:nvSpPr>
            <p:cNvPr id="16" name="Text Box 57"/>
            <p:cNvSpPr txBox="1">
              <a:spLocks noChangeArrowheads="1"/>
            </p:cNvSpPr>
            <p:nvPr/>
          </p:nvSpPr>
          <p:spPr bwMode="auto">
            <a:xfrm>
              <a:off x="3119438" y="5991225"/>
              <a:ext cx="394660" cy="307777"/>
            </a:xfrm>
            <a:prstGeom prst="rect">
              <a:avLst/>
            </a:prstGeom>
            <a:noFill/>
            <a:ln w="9525">
              <a:noFill/>
              <a:miter lim="800000"/>
              <a:headEnd/>
              <a:tailEnd/>
            </a:ln>
            <a:effectLst/>
          </p:spPr>
          <p:txBody>
            <a:bodyPr wrap="none">
              <a:spAutoFit/>
            </a:bodyPr>
            <a:lstStyle/>
            <a:p>
              <a:r>
                <a:rPr lang="en-US" sz="1400" i="1">
                  <a:solidFill>
                    <a:schemeClr val="bg1"/>
                  </a:solidFill>
                </a:rPr>
                <a:t>S%</a:t>
              </a:r>
            </a:p>
          </p:txBody>
        </p:sp>
        <p:sp>
          <p:nvSpPr>
            <p:cNvPr id="17" name="Text Box 58"/>
            <p:cNvSpPr txBox="1">
              <a:spLocks noChangeArrowheads="1"/>
            </p:cNvSpPr>
            <p:nvPr/>
          </p:nvSpPr>
          <p:spPr bwMode="auto">
            <a:xfrm>
              <a:off x="5791200" y="5991225"/>
              <a:ext cx="764953" cy="307777"/>
            </a:xfrm>
            <a:prstGeom prst="rect">
              <a:avLst/>
            </a:prstGeom>
            <a:noFill/>
            <a:ln w="9525">
              <a:noFill/>
              <a:miter lim="800000"/>
              <a:headEnd/>
              <a:tailEnd/>
            </a:ln>
            <a:effectLst/>
          </p:spPr>
          <p:txBody>
            <a:bodyPr wrap="none">
              <a:spAutoFit/>
            </a:bodyPr>
            <a:lstStyle/>
            <a:p>
              <a:r>
                <a:rPr lang="en-US" sz="1400">
                  <a:solidFill>
                    <a:schemeClr val="bg1"/>
                  </a:solidFill>
                </a:rPr>
                <a:t>(</a:t>
              </a:r>
              <a:r>
                <a:rPr lang="en-US" sz="1400" i="1">
                  <a:solidFill>
                    <a:schemeClr val="bg1"/>
                  </a:solidFill>
                </a:rPr>
                <a:t>1</a:t>
              </a:r>
              <a:r>
                <a:rPr lang="en-US" sz="1400">
                  <a:solidFill>
                    <a:schemeClr val="bg1"/>
                  </a:solidFill>
                </a:rPr>
                <a:t> – </a:t>
              </a:r>
              <a:r>
                <a:rPr lang="en-US" sz="1400" i="1">
                  <a:solidFill>
                    <a:schemeClr val="bg1"/>
                  </a:solidFill>
                </a:rPr>
                <a:t>S</a:t>
              </a:r>
              <a:r>
                <a:rPr lang="en-US" sz="1400">
                  <a:solidFill>
                    <a:schemeClr val="bg1"/>
                  </a:solidFill>
                </a:rPr>
                <a:t>)%</a:t>
              </a:r>
            </a:p>
          </p:txBody>
        </p:sp>
        <p:sp>
          <p:nvSpPr>
            <p:cNvPr id="18" name="Rectangle 59"/>
            <p:cNvSpPr>
              <a:spLocks noChangeArrowheads="1"/>
            </p:cNvSpPr>
            <p:nvPr/>
          </p:nvSpPr>
          <p:spPr bwMode="auto">
            <a:xfrm>
              <a:off x="5486400" y="4468813"/>
              <a:ext cx="2895600" cy="531813"/>
            </a:xfrm>
            <a:prstGeom prst="rect">
              <a:avLst/>
            </a:prstGeom>
            <a:solidFill>
              <a:srgbClr val="F8F8F8"/>
            </a:solidFill>
            <a:ln w="9525">
              <a:solidFill>
                <a:schemeClr val="tx1"/>
              </a:solidFill>
              <a:miter lim="800000"/>
              <a:headEnd/>
              <a:tailEnd/>
            </a:ln>
            <a:effectLst/>
          </p:spPr>
          <p:txBody>
            <a:bodyPr wrap="none" anchor="ctr"/>
            <a:lstStyle/>
            <a:p>
              <a:pPr algn="ctr"/>
              <a:r>
                <a:rPr lang="en-US" sz="1400">
                  <a:solidFill>
                    <a:srgbClr val="000099"/>
                  </a:solidFill>
                </a:rPr>
                <a:t>Net Investment Profit</a:t>
              </a:r>
            </a:p>
          </p:txBody>
        </p:sp>
        <p:sp>
          <p:nvSpPr>
            <p:cNvPr id="19" name="Rectangle 60"/>
            <p:cNvSpPr>
              <a:spLocks noChangeArrowheads="1"/>
            </p:cNvSpPr>
            <p:nvPr/>
          </p:nvSpPr>
          <p:spPr bwMode="auto">
            <a:xfrm>
              <a:off x="3581400" y="5534025"/>
              <a:ext cx="2286000" cy="531813"/>
            </a:xfrm>
            <a:prstGeom prst="rect">
              <a:avLst/>
            </a:prstGeom>
            <a:solidFill>
              <a:srgbClr val="F8F8F8"/>
            </a:solidFill>
            <a:ln w="9525">
              <a:solidFill>
                <a:schemeClr val="tx1"/>
              </a:solidFill>
              <a:miter lim="800000"/>
              <a:headEnd/>
              <a:tailEnd/>
            </a:ln>
            <a:effectLst/>
          </p:spPr>
          <p:txBody>
            <a:bodyPr anchor="ctr"/>
            <a:lstStyle/>
            <a:p>
              <a:pPr algn="ctr"/>
              <a:r>
                <a:rPr lang="en-US" sz="1400">
                  <a:solidFill>
                    <a:srgbClr val="000099"/>
                  </a:solidFill>
                </a:rPr>
                <a:t>Operating Profit </a:t>
              </a:r>
            </a:p>
          </p:txBody>
        </p:sp>
        <p:sp>
          <p:nvSpPr>
            <p:cNvPr id="20" name="Line 61"/>
            <p:cNvSpPr>
              <a:spLocks noChangeShapeType="1"/>
            </p:cNvSpPr>
            <p:nvPr/>
          </p:nvSpPr>
          <p:spPr bwMode="auto">
            <a:xfrm flipV="1">
              <a:off x="8686800" y="2105025"/>
              <a:ext cx="0" cy="4191000"/>
            </a:xfrm>
            <a:prstGeom prst="line">
              <a:avLst/>
            </a:prstGeom>
            <a:noFill/>
            <a:ln w="9525">
              <a:solidFill>
                <a:schemeClr val="bg1"/>
              </a:solidFill>
              <a:round/>
              <a:headEnd/>
              <a:tailEnd/>
            </a:ln>
            <a:effectLst/>
          </p:spPr>
          <p:txBody>
            <a:bodyPr/>
            <a:lstStyle/>
            <a:p>
              <a:endParaRPr lang="en-US"/>
            </a:p>
          </p:txBody>
        </p:sp>
        <p:sp>
          <p:nvSpPr>
            <p:cNvPr id="21" name="Line 62"/>
            <p:cNvSpPr>
              <a:spLocks noChangeShapeType="1"/>
            </p:cNvSpPr>
            <p:nvPr/>
          </p:nvSpPr>
          <p:spPr bwMode="auto">
            <a:xfrm flipH="1">
              <a:off x="8382000" y="2105025"/>
              <a:ext cx="304800" cy="0"/>
            </a:xfrm>
            <a:prstGeom prst="line">
              <a:avLst/>
            </a:prstGeom>
            <a:noFill/>
            <a:ln w="9525">
              <a:solidFill>
                <a:schemeClr val="bg1"/>
              </a:solidFill>
              <a:round/>
              <a:headEnd/>
              <a:tailEnd type="triangle" w="med" len="med"/>
            </a:ln>
            <a:effectLst/>
          </p:spPr>
          <p:txBody>
            <a:bodyPr/>
            <a:lstStyle/>
            <a:p>
              <a:endParaRPr lang="en-US"/>
            </a:p>
          </p:txBody>
        </p:sp>
        <p:sp>
          <p:nvSpPr>
            <p:cNvPr id="22" name="Rectangle 63"/>
            <p:cNvSpPr>
              <a:spLocks noChangeArrowheads="1"/>
            </p:cNvSpPr>
            <p:nvPr/>
          </p:nvSpPr>
          <p:spPr bwMode="auto">
            <a:xfrm>
              <a:off x="2438400" y="3629025"/>
              <a:ext cx="1524000" cy="531813"/>
            </a:xfrm>
            <a:prstGeom prst="rect">
              <a:avLst/>
            </a:prstGeom>
            <a:solidFill>
              <a:srgbClr val="F8F8F8"/>
            </a:solidFill>
            <a:ln w="9525">
              <a:solidFill>
                <a:schemeClr val="tx1"/>
              </a:solidFill>
              <a:miter lim="800000"/>
              <a:headEnd/>
              <a:tailEnd/>
            </a:ln>
            <a:effectLst/>
          </p:spPr>
          <p:txBody>
            <a:bodyPr anchor="ctr"/>
            <a:lstStyle/>
            <a:p>
              <a:pPr algn="ctr"/>
              <a:r>
                <a:rPr lang="en-US" sz="1200">
                  <a:solidFill>
                    <a:srgbClr val="000099"/>
                  </a:solidFill>
                </a:rPr>
                <a:t>Insurance Benefits &amp; Claims Expenses</a:t>
              </a:r>
            </a:p>
          </p:txBody>
        </p:sp>
        <p:sp>
          <p:nvSpPr>
            <p:cNvPr id="23" name="Line 64"/>
            <p:cNvSpPr>
              <a:spLocks noChangeShapeType="1"/>
            </p:cNvSpPr>
            <p:nvPr/>
          </p:nvSpPr>
          <p:spPr bwMode="auto">
            <a:xfrm>
              <a:off x="3429000" y="3248025"/>
              <a:ext cx="0" cy="381000"/>
            </a:xfrm>
            <a:prstGeom prst="line">
              <a:avLst/>
            </a:prstGeom>
            <a:noFill/>
            <a:ln w="9525">
              <a:solidFill>
                <a:schemeClr val="bg1"/>
              </a:solidFill>
              <a:round/>
              <a:headEnd/>
              <a:tailEnd type="triangle" w="med" len="med"/>
            </a:ln>
            <a:effectLst/>
          </p:spPr>
          <p:txBody>
            <a:bodyPr/>
            <a:lstStyle/>
            <a:p>
              <a:endParaRPr lang="en-US"/>
            </a:p>
          </p:txBody>
        </p:sp>
        <p:sp>
          <p:nvSpPr>
            <p:cNvPr id="25" name="Rectangle 69"/>
            <p:cNvSpPr>
              <a:spLocks noChangeArrowheads="1"/>
            </p:cNvSpPr>
            <p:nvPr/>
          </p:nvSpPr>
          <p:spPr bwMode="auto">
            <a:xfrm>
              <a:off x="4648200" y="1876425"/>
              <a:ext cx="3733800" cy="531813"/>
            </a:xfrm>
            <a:prstGeom prst="rect">
              <a:avLst/>
            </a:prstGeom>
            <a:solidFill>
              <a:srgbClr val="F8F8F8"/>
            </a:solidFill>
            <a:ln w="9525">
              <a:solidFill>
                <a:schemeClr val="tx1"/>
              </a:solidFill>
              <a:miter lim="800000"/>
              <a:headEnd/>
              <a:tailEnd/>
            </a:ln>
            <a:effectLst/>
          </p:spPr>
          <p:txBody>
            <a:bodyPr wrap="none" anchor="ctr"/>
            <a:lstStyle/>
            <a:p>
              <a:pPr algn="ctr"/>
              <a:r>
                <a:rPr lang="en-US" sz="1400">
                  <a:solidFill>
                    <a:srgbClr val="000099"/>
                  </a:solidFill>
                </a:rPr>
                <a:t>Capital (Shareholders’ Fund)</a:t>
              </a:r>
            </a:p>
          </p:txBody>
        </p:sp>
        <p:cxnSp>
          <p:nvCxnSpPr>
            <p:cNvPr id="26" name="AutoShape 70"/>
            <p:cNvCxnSpPr>
              <a:cxnSpLocks noChangeShapeType="1"/>
              <a:stCxn id="7" idx="3"/>
              <a:endCxn id="8" idx="1"/>
            </p:cNvCxnSpPr>
            <p:nvPr/>
          </p:nvCxnSpPr>
          <p:spPr bwMode="auto">
            <a:xfrm>
              <a:off x="2286000" y="2981325"/>
              <a:ext cx="152400" cy="0"/>
            </a:xfrm>
            <a:prstGeom prst="straightConnector1">
              <a:avLst/>
            </a:prstGeom>
            <a:noFill/>
            <a:ln w="9525">
              <a:solidFill>
                <a:schemeClr val="tx1"/>
              </a:solidFill>
              <a:round/>
              <a:headEnd/>
              <a:tailEnd/>
            </a:ln>
            <a:effectLst/>
          </p:spPr>
        </p:cxnSp>
        <p:sp>
          <p:nvSpPr>
            <p:cNvPr id="27" name="Rectangle 71"/>
            <p:cNvSpPr>
              <a:spLocks noChangeArrowheads="1"/>
            </p:cNvSpPr>
            <p:nvPr/>
          </p:nvSpPr>
          <p:spPr bwMode="auto">
            <a:xfrm>
              <a:off x="2438400" y="4467225"/>
              <a:ext cx="1524000" cy="531813"/>
            </a:xfrm>
            <a:prstGeom prst="rect">
              <a:avLst/>
            </a:prstGeom>
            <a:solidFill>
              <a:srgbClr val="F8F8F8"/>
            </a:solidFill>
            <a:ln w="9525">
              <a:solidFill>
                <a:schemeClr val="tx1"/>
              </a:solidFill>
              <a:miter lim="800000"/>
              <a:headEnd/>
              <a:tailEnd/>
            </a:ln>
            <a:effectLst/>
          </p:spPr>
          <p:txBody>
            <a:bodyPr anchor="ctr"/>
            <a:lstStyle/>
            <a:p>
              <a:pPr algn="ctr"/>
              <a:r>
                <a:rPr lang="en-US" sz="1400">
                  <a:solidFill>
                    <a:srgbClr val="000099"/>
                  </a:solidFill>
                </a:rPr>
                <a:t>Underwriting Profit</a:t>
              </a:r>
            </a:p>
          </p:txBody>
        </p:sp>
        <p:sp>
          <p:nvSpPr>
            <p:cNvPr id="28" name="Line 72"/>
            <p:cNvSpPr>
              <a:spLocks noChangeShapeType="1"/>
            </p:cNvSpPr>
            <p:nvPr/>
          </p:nvSpPr>
          <p:spPr bwMode="auto">
            <a:xfrm>
              <a:off x="5029200" y="6067425"/>
              <a:ext cx="0" cy="228600"/>
            </a:xfrm>
            <a:prstGeom prst="line">
              <a:avLst/>
            </a:prstGeom>
            <a:noFill/>
            <a:ln w="9525">
              <a:solidFill>
                <a:schemeClr val="bg1"/>
              </a:solidFill>
              <a:round/>
              <a:headEnd/>
              <a:tailEnd/>
            </a:ln>
            <a:effectLst/>
          </p:spPr>
          <p:txBody>
            <a:bodyPr/>
            <a:lstStyle/>
            <a:p>
              <a:endParaRPr lang="en-US"/>
            </a:p>
          </p:txBody>
        </p:sp>
        <p:sp>
          <p:nvSpPr>
            <p:cNvPr id="29" name="Line 73"/>
            <p:cNvSpPr>
              <a:spLocks noChangeShapeType="1"/>
            </p:cNvSpPr>
            <p:nvPr/>
          </p:nvSpPr>
          <p:spPr bwMode="auto">
            <a:xfrm>
              <a:off x="5029200" y="6296025"/>
              <a:ext cx="1676400" cy="0"/>
            </a:xfrm>
            <a:prstGeom prst="line">
              <a:avLst/>
            </a:prstGeom>
            <a:noFill/>
            <a:ln w="9525">
              <a:solidFill>
                <a:schemeClr val="bg1"/>
              </a:solidFill>
              <a:round/>
              <a:headEnd/>
              <a:tailEnd/>
            </a:ln>
            <a:effectLst/>
          </p:spPr>
          <p:txBody>
            <a:bodyPr/>
            <a:lstStyle/>
            <a:p>
              <a:endParaRPr lang="en-US"/>
            </a:p>
          </p:txBody>
        </p:sp>
        <p:sp>
          <p:nvSpPr>
            <p:cNvPr id="30" name="Line 74"/>
            <p:cNvSpPr>
              <a:spLocks noChangeShapeType="1"/>
            </p:cNvSpPr>
            <p:nvPr/>
          </p:nvSpPr>
          <p:spPr bwMode="auto">
            <a:xfrm>
              <a:off x="4114800" y="3248025"/>
              <a:ext cx="0" cy="1447800"/>
            </a:xfrm>
            <a:prstGeom prst="line">
              <a:avLst/>
            </a:prstGeom>
            <a:noFill/>
            <a:ln w="9525">
              <a:solidFill>
                <a:schemeClr val="bg1"/>
              </a:solidFill>
              <a:round/>
              <a:headEnd/>
              <a:tailEnd/>
            </a:ln>
            <a:effectLst/>
          </p:spPr>
          <p:txBody>
            <a:bodyPr/>
            <a:lstStyle/>
            <a:p>
              <a:endParaRPr lang="en-US"/>
            </a:p>
          </p:txBody>
        </p:sp>
        <p:sp>
          <p:nvSpPr>
            <p:cNvPr id="31" name="Line 75"/>
            <p:cNvSpPr>
              <a:spLocks noChangeShapeType="1"/>
            </p:cNvSpPr>
            <p:nvPr/>
          </p:nvSpPr>
          <p:spPr bwMode="auto">
            <a:xfrm flipH="1">
              <a:off x="3962400" y="4695825"/>
              <a:ext cx="152400" cy="0"/>
            </a:xfrm>
            <a:prstGeom prst="line">
              <a:avLst/>
            </a:prstGeom>
            <a:noFill/>
            <a:ln w="9525">
              <a:solidFill>
                <a:schemeClr val="bg1"/>
              </a:solidFill>
              <a:round/>
              <a:headEnd/>
              <a:tailEnd type="triangle" w="med" len="med"/>
            </a:ln>
            <a:effectLst/>
          </p:spPr>
          <p:txBody>
            <a:bodyPr/>
            <a:lstStyle/>
            <a:p>
              <a:endParaRPr lang="en-US">
                <a:solidFill>
                  <a:schemeClr val="bg1"/>
                </a:solidFill>
              </a:endParaRPr>
            </a:p>
          </p:txBody>
        </p:sp>
        <p:sp>
          <p:nvSpPr>
            <p:cNvPr id="32" name="Line 76"/>
            <p:cNvSpPr>
              <a:spLocks noChangeShapeType="1"/>
            </p:cNvSpPr>
            <p:nvPr/>
          </p:nvSpPr>
          <p:spPr bwMode="auto">
            <a:xfrm>
              <a:off x="7239000" y="5000625"/>
              <a:ext cx="0" cy="228600"/>
            </a:xfrm>
            <a:prstGeom prst="line">
              <a:avLst/>
            </a:prstGeom>
            <a:noFill/>
            <a:ln w="9525">
              <a:solidFill>
                <a:schemeClr val="bg1"/>
              </a:solidFill>
              <a:round/>
              <a:headEnd/>
              <a:tailEnd/>
            </a:ln>
            <a:effectLst/>
          </p:spPr>
          <p:txBody>
            <a:bodyPr/>
            <a:lstStyle/>
            <a:p>
              <a:endParaRPr lang="en-US"/>
            </a:p>
          </p:txBody>
        </p:sp>
        <p:sp>
          <p:nvSpPr>
            <p:cNvPr id="33" name="Line 77"/>
            <p:cNvSpPr>
              <a:spLocks noChangeShapeType="1"/>
            </p:cNvSpPr>
            <p:nvPr/>
          </p:nvSpPr>
          <p:spPr bwMode="auto">
            <a:xfrm flipH="1">
              <a:off x="3352800" y="5229225"/>
              <a:ext cx="3886200" cy="0"/>
            </a:xfrm>
            <a:prstGeom prst="line">
              <a:avLst/>
            </a:prstGeom>
            <a:noFill/>
            <a:ln w="9525">
              <a:solidFill>
                <a:schemeClr val="bg1"/>
              </a:solidFill>
              <a:round/>
              <a:headEnd/>
              <a:tailEnd/>
            </a:ln>
            <a:effectLst/>
          </p:spPr>
          <p:txBody>
            <a:bodyPr/>
            <a:lstStyle/>
            <a:p>
              <a:endParaRPr lang="en-US"/>
            </a:p>
          </p:txBody>
        </p:sp>
        <p:sp>
          <p:nvSpPr>
            <p:cNvPr id="34" name="Line 78"/>
            <p:cNvSpPr>
              <a:spLocks noChangeShapeType="1"/>
            </p:cNvSpPr>
            <p:nvPr/>
          </p:nvSpPr>
          <p:spPr bwMode="auto">
            <a:xfrm flipV="1">
              <a:off x="3352800" y="5000625"/>
              <a:ext cx="0" cy="228600"/>
            </a:xfrm>
            <a:prstGeom prst="line">
              <a:avLst/>
            </a:prstGeom>
            <a:noFill/>
            <a:ln w="9525">
              <a:solidFill>
                <a:schemeClr val="bg1"/>
              </a:solidFill>
              <a:round/>
              <a:headEnd/>
              <a:tailEnd/>
            </a:ln>
            <a:effectLst/>
          </p:spPr>
          <p:txBody>
            <a:bodyPr/>
            <a:lstStyle/>
            <a:p>
              <a:endParaRPr lang="en-US">
                <a:solidFill>
                  <a:schemeClr val="bg1"/>
                </a:solidFill>
              </a:endParaRPr>
            </a:p>
          </p:txBody>
        </p:sp>
        <p:sp>
          <p:nvSpPr>
            <p:cNvPr id="35" name="Line 79"/>
            <p:cNvSpPr>
              <a:spLocks noChangeShapeType="1"/>
            </p:cNvSpPr>
            <p:nvPr/>
          </p:nvSpPr>
          <p:spPr bwMode="auto">
            <a:xfrm>
              <a:off x="4724400" y="5229225"/>
              <a:ext cx="0" cy="304800"/>
            </a:xfrm>
            <a:prstGeom prst="line">
              <a:avLst/>
            </a:prstGeom>
            <a:noFill/>
            <a:ln w="9525">
              <a:solidFill>
                <a:schemeClr val="bg1"/>
              </a:solidFill>
              <a:round/>
              <a:headEnd/>
              <a:tailEnd type="triangle" w="med" len="med"/>
            </a:ln>
            <a:effectLst/>
          </p:spPr>
          <p:txBody>
            <a:bodyPr/>
            <a:lstStyle/>
            <a:p>
              <a:endParaRPr lang="en-US"/>
            </a:p>
          </p:txBody>
        </p:sp>
        <p:sp>
          <p:nvSpPr>
            <p:cNvPr id="36" name="Line 80"/>
            <p:cNvSpPr>
              <a:spLocks noChangeShapeType="1"/>
            </p:cNvSpPr>
            <p:nvPr/>
          </p:nvSpPr>
          <p:spPr bwMode="auto">
            <a:xfrm>
              <a:off x="4495800" y="6067425"/>
              <a:ext cx="0" cy="228600"/>
            </a:xfrm>
            <a:prstGeom prst="line">
              <a:avLst/>
            </a:prstGeom>
            <a:noFill/>
            <a:ln w="9525">
              <a:solidFill>
                <a:schemeClr val="bg1"/>
              </a:solidFill>
              <a:round/>
              <a:headEnd/>
              <a:tailEnd/>
            </a:ln>
            <a:effectLst/>
          </p:spPr>
          <p:txBody>
            <a:bodyPr/>
            <a:lstStyle/>
            <a:p>
              <a:endParaRPr lang="en-US"/>
            </a:p>
          </p:txBody>
        </p:sp>
        <p:cxnSp>
          <p:nvCxnSpPr>
            <p:cNvPr id="37" name="AutoShape 81"/>
            <p:cNvCxnSpPr>
              <a:cxnSpLocks noChangeShapeType="1"/>
              <a:stCxn id="6" idx="0"/>
              <a:endCxn id="25" idx="0"/>
            </p:cNvCxnSpPr>
            <p:nvPr/>
          </p:nvCxnSpPr>
          <p:spPr bwMode="auto">
            <a:xfrm rot="5400000" flipV="1">
              <a:off x="4456113" y="-179388"/>
              <a:ext cx="1588" cy="4114800"/>
            </a:xfrm>
            <a:prstGeom prst="bentConnector3">
              <a:avLst>
                <a:gd name="adj1" fmla="val -25300000"/>
              </a:avLst>
            </a:prstGeom>
            <a:noFill/>
            <a:ln w="9525">
              <a:solidFill>
                <a:schemeClr val="bg1"/>
              </a:solidFill>
              <a:prstDash val="dash"/>
              <a:miter lim="800000"/>
              <a:headEnd type="triangle" w="med" len="med"/>
              <a:tailEnd type="triangle" w="med" len="med"/>
            </a:ln>
            <a:effectLst/>
          </p:spPr>
        </p:cxnSp>
        <p:sp>
          <p:nvSpPr>
            <p:cNvPr id="38" name="Line 82"/>
            <p:cNvSpPr>
              <a:spLocks noChangeShapeType="1"/>
            </p:cNvSpPr>
            <p:nvPr/>
          </p:nvSpPr>
          <p:spPr bwMode="auto">
            <a:xfrm>
              <a:off x="6172200" y="1571625"/>
              <a:ext cx="152400" cy="0"/>
            </a:xfrm>
            <a:prstGeom prst="line">
              <a:avLst/>
            </a:prstGeom>
            <a:noFill/>
            <a:ln w="9525">
              <a:solidFill>
                <a:schemeClr val="bg1"/>
              </a:solidFill>
              <a:round/>
              <a:headEnd/>
              <a:tailEnd type="triangle" w="med" len="med"/>
            </a:ln>
            <a:effectLst/>
          </p:spPr>
          <p:txBody>
            <a:bodyPr/>
            <a:lstStyle/>
            <a:p>
              <a:endParaRPr lang="en-US"/>
            </a:p>
          </p:txBody>
        </p:sp>
        <p:sp>
          <p:nvSpPr>
            <p:cNvPr id="39" name="Text Box 83"/>
            <p:cNvSpPr txBox="1">
              <a:spLocks noChangeArrowheads="1"/>
            </p:cNvSpPr>
            <p:nvPr/>
          </p:nvSpPr>
          <p:spPr bwMode="auto">
            <a:xfrm>
              <a:off x="2895600" y="1190625"/>
              <a:ext cx="3101811" cy="307777"/>
            </a:xfrm>
            <a:prstGeom prst="rect">
              <a:avLst/>
            </a:prstGeom>
            <a:noFill/>
            <a:ln w="9525">
              <a:noFill/>
              <a:miter lim="800000"/>
              <a:headEnd/>
              <a:tailEnd/>
            </a:ln>
            <a:effectLst/>
          </p:spPr>
          <p:txBody>
            <a:bodyPr wrap="none">
              <a:spAutoFit/>
            </a:bodyPr>
            <a:lstStyle/>
            <a:p>
              <a:pPr eaLnBrk="1" hangingPunct="1"/>
              <a:r>
                <a:rPr lang="en-US" sz="1400" dirty="0">
                  <a:solidFill>
                    <a:schemeClr val="bg1"/>
                  </a:solidFill>
                </a:rPr>
                <a:t>Interest-free Loan for Underwriting Loss</a:t>
              </a:r>
            </a:p>
          </p:txBody>
        </p:sp>
        <p:sp>
          <p:nvSpPr>
            <p:cNvPr id="40" name="Line 84"/>
            <p:cNvSpPr>
              <a:spLocks noChangeShapeType="1"/>
            </p:cNvSpPr>
            <p:nvPr/>
          </p:nvSpPr>
          <p:spPr bwMode="auto">
            <a:xfrm>
              <a:off x="2743200" y="1343025"/>
              <a:ext cx="152400" cy="0"/>
            </a:xfrm>
            <a:prstGeom prst="line">
              <a:avLst/>
            </a:prstGeom>
            <a:noFill/>
            <a:ln w="9525">
              <a:solidFill>
                <a:schemeClr val="bg1"/>
              </a:solidFill>
              <a:round/>
              <a:headEnd type="triangle" w="med" len="med"/>
              <a:tailEnd/>
            </a:ln>
            <a:effectLst/>
          </p:spPr>
          <p:txBody>
            <a:bodyPr/>
            <a:lstStyle/>
            <a:p>
              <a:endParaRPr lang="en-US"/>
            </a:p>
          </p:txBody>
        </p:sp>
        <p:sp>
          <p:nvSpPr>
            <p:cNvPr id="41" name="Text Box 85"/>
            <p:cNvSpPr txBox="1">
              <a:spLocks noChangeArrowheads="1"/>
            </p:cNvSpPr>
            <p:nvPr/>
          </p:nvSpPr>
          <p:spPr bwMode="auto">
            <a:xfrm>
              <a:off x="2590800" y="1419225"/>
              <a:ext cx="3302764" cy="307777"/>
            </a:xfrm>
            <a:prstGeom prst="rect">
              <a:avLst/>
            </a:prstGeom>
            <a:noFill/>
            <a:ln w="9525">
              <a:noFill/>
              <a:miter lim="800000"/>
              <a:headEnd/>
              <a:tailEnd/>
            </a:ln>
            <a:effectLst/>
          </p:spPr>
          <p:txBody>
            <a:bodyPr wrap="none">
              <a:spAutoFit/>
            </a:bodyPr>
            <a:lstStyle/>
            <a:p>
              <a:pPr eaLnBrk="1" hangingPunct="1"/>
              <a:r>
                <a:rPr lang="en-US" sz="1400">
                  <a:solidFill>
                    <a:schemeClr val="bg1"/>
                  </a:solidFill>
                </a:rPr>
                <a:t>Repayment Using Future Premiums/Profits</a:t>
              </a:r>
            </a:p>
          </p:txBody>
        </p:sp>
        <p:sp>
          <p:nvSpPr>
            <p:cNvPr id="42" name="Rectangle 86"/>
            <p:cNvSpPr>
              <a:spLocks noChangeArrowheads="1"/>
            </p:cNvSpPr>
            <p:nvPr/>
          </p:nvSpPr>
          <p:spPr bwMode="auto">
            <a:xfrm>
              <a:off x="6705600" y="6067425"/>
              <a:ext cx="1066800" cy="457200"/>
            </a:xfrm>
            <a:prstGeom prst="rect">
              <a:avLst/>
            </a:prstGeom>
            <a:solidFill>
              <a:srgbClr val="F8F8F8"/>
            </a:solidFill>
            <a:ln w="9525">
              <a:solidFill>
                <a:schemeClr val="tx1"/>
              </a:solidFill>
              <a:miter lim="800000"/>
              <a:headEnd/>
              <a:tailEnd/>
            </a:ln>
            <a:effectLst/>
          </p:spPr>
          <p:txBody>
            <a:bodyPr anchor="ctr"/>
            <a:lstStyle/>
            <a:p>
              <a:pPr algn="ctr"/>
              <a:r>
                <a:rPr lang="en-US" sz="1400">
                  <a:solidFill>
                    <a:srgbClr val="000099"/>
                  </a:solidFill>
                </a:rPr>
                <a:t>Insurer Expenses</a:t>
              </a:r>
            </a:p>
          </p:txBody>
        </p:sp>
        <p:sp>
          <p:nvSpPr>
            <p:cNvPr id="43" name="Line 87"/>
            <p:cNvSpPr>
              <a:spLocks noChangeShapeType="1"/>
            </p:cNvSpPr>
            <p:nvPr/>
          </p:nvSpPr>
          <p:spPr bwMode="auto">
            <a:xfrm flipH="1">
              <a:off x="7772400" y="6296025"/>
              <a:ext cx="914400" cy="0"/>
            </a:xfrm>
            <a:prstGeom prst="line">
              <a:avLst/>
            </a:prstGeom>
            <a:noFill/>
            <a:ln w="9525">
              <a:solidFill>
                <a:schemeClr val="bg1"/>
              </a:solidFill>
              <a:round/>
              <a:headEnd/>
              <a:tailEnd/>
            </a:ln>
            <a:effectLst/>
          </p:spPr>
          <p:txBody>
            <a:bodyP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1400" b="1" dirty="0" smtClean="0"/>
        </a:defPPr>
      </a:lstStyle>
      <a:style>
        <a:lnRef idx="1">
          <a:schemeClr val="dk1"/>
        </a:lnRef>
        <a:fillRef idx="2">
          <a:schemeClr val="dk1"/>
        </a:fillRef>
        <a:effectRef idx="1">
          <a:schemeClr val="dk1"/>
        </a:effectRef>
        <a:fontRef idx="minor">
          <a:schemeClr val="dk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2155</Words>
  <Application>Microsoft Office PowerPoint</Application>
  <PresentationFormat>On-screen Show (4:3)</PresentationFormat>
  <Paragraphs>326</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Risk Management and Insurance: Perspectives in a Global Economy  10. The Legal Environment</vt:lpstr>
      <vt:lpstr>Study Points</vt:lpstr>
      <vt:lpstr>Major Legal Systems of the World</vt:lpstr>
      <vt:lpstr>Major Legal Systems (Figure 10.1)</vt:lpstr>
      <vt:lpstr>Civil Law and Common Law</vt:lpstr>
      <vt:lpstr>Islamic Law</vt:lpstr>
      <vt:lpstr>Roots of Islamic Principles (new)</vt:lpstr>
      <vt:lpstr>Takaful Life Insurance Operation (new)</vt:lpstr>
      <vt:lpstr>Takaful Nonlife Insurance Operation (new)</vt:lpstr>
      <vt:lpstr>Laws in Sub-Saharan Africa</vt:lpstr>
      <vt:lpstr>Laws in (East) Asia</vt:lpstr>
      <vt:lpstr>Substantive and Procedural Law</vt:lpstr>
      <vt:lpstr>Substantive Development</vt:lpstr>
      <vt:lpstr>Procedural Development</vt:lpstr>
      <vt:lpstr>Tort Law Variations Internationally</vt:lpstr>
      <vt:lpstr>The Law of Torts</vt:lpstr>
      <vt:lpstr>Tort costs (Figure 10.2)</vt:lpstr>
      <vt:lpstr>Product Liability</vt:lpstr>
      <vt:lpstr>Product Liability</vt:lpstr>
      <vt:lpstr>Product Liability – Regulation</vt:lpstr>
      <vt:lpstr>Product Liability – Regulation</vt:lpstr>
      <vt:lpstr>Product Liability – Regulation</vt:lpstr>
      <vt:lpstr>Automobile Liability</vt:lpstr>
      <vt:lpstr>Automobile Liability Insurance (Table 10.3)</vt:lpstr>
      <vt:lpstr>Automobile Liability – Issues</vt:lpstr>
      <vt:lpstr>Corporate Governance Liability</vt:lpstr>
      <vt:lpstr>Environmental Risks and the Law</vt:lpstr>
      <vt:lpstr>Environmental Laws – Variations</vt:lpstr>
      <vt:lpstr>Environmental Laws – Variations</vt:lpstr>
      <vt:lpstr>Contract Law Variations Internationally</vt:lpstr>
      <vt:lpstr>Performance</vt:lpstr>
      <vt:lpstr>Contract Negotiations</vt:lpstr>
      <vt:lpstr>Fault in Negotiating</vt:lpstr>
      <vt:lpstr>Choice of Law and Free Trade</vt:lpstr>
      <vt:lpstr>Discussion Questions</vt:lpstr>
      <vt:lpstr>Discussion Question 1</vt:lpstr>
      <vt:lpstr>Discussion Question 2</vt:lpstr>
      <vt:lpstr>Discussion Question 3</vt:lpstr>
      <vt:lpstr>Discussion Question 4</vt:lpstr>
      <vt:lpstr>Discussion Question 5</vt:lpstr>
    </vt:vector>
  </TitlesOfParts>
  <Company>Information Technology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kwonw</dc:creator>
  <cp:lastModifiedBy>djones</cp:lastModifiedBy>
  <cp:revision>33</cp:revision>
  <dcterms:created xsi:type="dcterms:W3CDTF">2010-01-31T21:02:46Z</dcterms:created>
  <dcterms:modified xsi:type="dcterms:W3CDTF">2010-12-10T18:22:04Z</dcterms:modified>
</cp:coreProperties>
</file>