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6C57C-0BA9-4C69-9242-0287152F1A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6E0C7-ADAE-4080-BF49-19CA41E34E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17378-96B2-4FB2-B189-6C67C0B22F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C67F0-8788-4238-8631-F83F017E81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E1E31-F5C1-49E4-A48F-4314EEE06F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ACC1F-9519-48A1-85DE-E21340479E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A2517-AA45-4235-9E43-2A76DCCC01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4DB09-5AAC-4D40-814A-6DF7BF42A2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2D1C4-0306-496A-AA90-F2AA813147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DD299-5C09-4868-A152-C25176E110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F61D2-8136-41ED-BB7B-4E0A2E560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6039E-641D-4ECE-A12E-45EC46FBDB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9370960-D4C9-45F0-B18A-33B2299F06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Fall 2011 Rates New Schedule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748940"/>
              </p:ext>
            </p:extLst>
          </p:nvPr>
        </p:nvGraphicFramePr>
        <p:xfrm>
          <a:off x="533401" y="1295401"/>
          <a:ext cx="8229599" cy="5359240"/>
        </p:xfrm>
        <a:graphic>
          <a:graphicData uri="http://schemas.openxmlformats.org/drawingml/2006/table">
            <a:tbl>
              <a:tblPr/>
              <a:tblGrid>
                <a:gridCol w="2922662"/>
                <a:gridCol w="538385"/>
                <a:gridCol w="846033"/>
                <a:gridCol w="335259"/>
                <a:gridCol w="217677"/>
                <a:gridCol w="427201"/>
                <a:gridCol w="410198"/>
                <a:gridCol w="2532184"/>
              </a:tblGrid>
              <a:tr h="30879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Master's  Student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FTE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 Pay </a:t>
                      </a:r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Rate </a:t>
                      </a:r>
                      <a:r>
                        <a:rPr lang="en-US" sz="1000" b="1" i="0" u="none" strike="noStrike" baseline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          </a:t>
                      </a:r>
                    </a:p>
                    <a:p>
                      <a:pPr algn="ctr" fontAlgn="b"/>
                      <a:r>
                        <a:rPr lang="en-US" sz="1000" b="1" i="0" u="none" strike="noStrike" baseline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 Range</a:t>
                      </a:r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: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 smtClean="0">
                          <a:latin typeface="Arial"/>
                        </a:rPr>
                        <a:t>Commensurate </a:t>
                      </a:r>
                      <a:r>
                        <a:rPr lang="en-US" sz="1000" b="1" i="0" u="none" strike="noStrike" baseline="0" dirty="0">
                          <a:latin typeface="Arial"/>
                        </a:rPr>
                        <a:t>w/ Duties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latin typeface="Arial"/>
                        </a:rPr>
                        <a:t>0.50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 smtClean="0">
                          <a:latin typeface="Arial"/>
                        </a:rPr>
                        <a:t>  $630.00 </a:t>
                      </a:r>
                      <a:r>
                        <a:rPr lang="en-US" sz="1000" b="1" i="0" u="none" strike="noStrike" baseline="0" dirty="0">
                          <a:latin typeface="Arial"/>
                        </a:rPr>
                        <a:t>- </a:t>
                      </a:r>
                      <a:r>
                        <a:rPr lang="en-US" sz="1000" b="1" i="0" u="none" strike="noStrike" baseline="0" dirty="0" smtClean="0">
                          <a:latin typeface="Arial"/>
                        </a:rPr>
                        <a:t>    </a:t>
                      </a:r>
                    </a:p>
                    <a:p>
                      <a:pPr algn="l" fontAlgn="b"/>
                      <a:r>
                        <a:rPr lang="en-US" sz="1000" b="1" i="0" u="none" strike="noStrike" baseline="0" dirty="0" smtClean="0">
                          <a:latin typeface="Arial"/>
                        </a:rPr>
                        <a:t>  $990.00</a:t>
                      </a:r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847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1" i="1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1" i="1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329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Ph. D. Student</a:t>
                      </a:r>
                    </a:p>
                  </a:txBody>
                  <a:tcPr marL="5624" marR="5624" marT="562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FTE</a:t>
                      </a:r>
                    </a:p>
                  </a:txBody>
                  <a:tcPr marL="5624" marR="5624" marT="562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Pay Rates</a:t>
                      </a:r>
                    </a:p>
                  </a:txBody>
                  <a:tcPr marL="5624" marR="5624" marT="562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5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1st Year Student</a:t>
                      </a:r>
                    </a:p>
                    <a:p>
                      <a:pPr algn="l" fontAlgn="b"/>
                      <a:r>
                        <a:rPr lang="en-US" sz="10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3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 smtClean="0">
                          <a:latin typeface="Arial"/>
                        </a:rPr>
                        <a:t>Instructional </a:t>
                      </a:r>
                      <a:r>
                        <a:rPr lang="en-US" sz="1000" b="1" i="0" u="none" strike="noStrike" baseline="0" dirty="0">
                          <a:latin typeface="Arial"/>
                        </a:rPr>
                        <a:t>Assistant Only:</a:t>
                      </a:r>
                    </a:p>
                  </a:txBody>
                  <a:tcPr marL="5624" marR="5624" marT="5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latin typeface="Arial"/>
                        </a:rPr>
                        <a:t>0.50</a:t>
                      </a:r>
                    </a:p>
                  </a:txBody>
                  <a:tcPr marL="5624" marR="5624" marT="5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$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2,150.00</a:t>
                      </a:r>
                      <a:endParaRPr lang="en-US" sz="1000" b="1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28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Fall Instructional Asst</a:t>
                      </a:r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. &amp; </a:t>
                      </a:r>
                      <a:r>
                        <a:rPr lang="en-US" sz="1000" b="1" i="0" u="none" strike="noStrike" baseline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Teaching </a:t>
                      </a:r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Fellows: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FTE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  <a:r>
                        <a:rPr lang="en-US" sz="1000" b="1" i="0" u="none" strike="noStrike" baseline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Note: If PhD student is on old rate schedule, they must stay on old schedule until they graduate. They cannot use this schedule.</a:t>
                      </a:r>
                      <a:endParaRPr lang="en-US" sz="1000" b="1" i="0" u="none" strike="noStrike" baseline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5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Sept 1 ,2011 to Jan 16,2012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FF0000"/>
                          </a:solidFill>
                          <a:latin typeface="Arial"/>
                        </a:rPr>
                        <a:t>epar</a:t>
                      </a:r>
                      <a:r>
                        <a:rPr lang="en-US" sz="1000" b="0" i="0" u="none" strike="noStrike" baseline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 dates</a:t>
                      </a:r>
                    </a:p>
                    <a:p>
                      <a:pPr algn="l" fontAlgn="b"/>
                      <a:endParaRPr lang="en-US" sz="1000" b="0" i="0" u="none" strike="noStrike" baseline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5624" marR="5624" marT="5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1st Year Student</a:t>
                      </a:r>
                    </a:p>
                    <a:p>
                      <a:pPr algn="l" fontAlgn="b"/>
                      <a:r>
                        <a:rPr lang="en-US" sz="10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2nd Year Student</a:t>
                      </a:r>
                    </a:p>
                  </a:txBody>
                  <a:tcPr marL="5624" marR="5624" marT="5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3rd Year + Student</a:t>
                      </a:r>
                    </a:p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  <a:tr h="291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 </a:t>
                      </a:r>
                      <a:r>
                        <a:rPr lang="en-US" sz="1000" b="1" i="0" u="none" strike="noStrike" baseline="0" dirty="0" smtClean="0">
                          <a:latin typeface="Arial"/>
                        </a:rPr>
                        <a:t>Instructional Assistant</a:t>
                      </a:r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 </a:t>
                      </a:r>
                      <a:r>
                        <a:rPr lang="en-US" sz="1000" b="1" i="0" u="none" strike="noStrike" baseline="0" dirty="0" smtClean="0">
                          <a:latin typeface="Arial"/>
                        </a:rPr>
                        <a:t>0.40</a:t>
                      </a:r>
                    </a:p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$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2,150.00 </a:t>
                      </a:r>
                      <a:endParaRPr lang="en-US" sz="1000" b="0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 smtClean="0">
                          <a:latin typeface="Arial"/>
                        </a:rPr>
                        <a:t>$2,200</a:t>
                      </a:r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 smtClean="0">
                          <a:latin typeface="Arial"/>
                        </a:rPr>
                        <a:t>2250.00</a:t>
                      </a:r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  <a:tr h="157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 smtClean="0">
                          <a:latin typeface="Arial"/>
                        </a:rPr>
                        <a:t>Teaching Fellow</a:t>
                      </a:r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latin typeface="Arial"/>
                        </a:rPr>
                        <a:t>0.10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$2,000.00 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$4,000.00 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latin typeface="Arial"/>
                        </a:rPr>
                        <a:t>$4,000.00 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  <a:tr h="14862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0879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5624" marR="5624" marT="5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  <a:tr h="263297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  <a:tr h="263297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  <a:tr h="263297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0879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5624" marR="5624" marT="5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  <a:tr h="263297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  <a:tr h="263297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Fall 2011 Rates Old Schedule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748940"/>
              </p:ext>
            </p:extLst>
          </p:nvPr>
        </p:nvGraphicFramePr>
        <p:xfrm>
          <a:off x="228600" y="1271496"/>
          <a:ext cx="8547760" cy="2843305"/>
        </p:xfrm>
        <a:graphic>
          <a:graphicData uri="http://schemas.openxmlformats.org/drawingml/2006/table">
            <a:tbl>
              <a:tblPr/>
              <a:tblGrid>
                <a:gridCol w="2895600"/>
                <a:gridCol w="533400"/>
                <a:gridCol w="838200"/>
                <a:gridCol w="76200"/>
                <a:gridCol w="762000"/>
                <a:gridCol w="781539"/>
                <a:gridCol w="547816"/>
                <a:gridCol w="423245"/>
                <a:gridCol w="828906"/>
                <a:gridCol w="860854"/>
              </a:tblGrid>
              <a:tr h="3268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1" i="1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1" i="1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1" u="none" strike="noStrike" baseline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Ph. D. Student</a:t>
                      </a:r>
                    </a:p>
                  </a:txBody>
                  <a:tcPr marL="5624" marR="5624" marT="562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FTE</a:t>
                      </a:r>
                    </a:p>
                  </a:txBody>
                  <a:tcPr marL="5624" marR="5624" marT="562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Pay Rates</a:t>
                      </a:r>
                    </a:p>
                  </a:txBody>
                  <a:tcPr marL="5624" marR="5624" marT="562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  <a:tr h="25035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 smtClean="0">
                          <a:latin typeface="Arial"/>
                        </a:rPr>
                        <a:t>Instructional </a:t>
                      </a:r>
                      <a:r>
                        <a:rPr lang="en-US" sz="1000" b="1" i="0" u="none" strike="noStrike" baseline="0" dirty="0">
                          <a:latin typeface="Arial"/>
                        </a:rPr>
                        <a:t>Assistant Only:</a:t>
                      </a:r>
                    </a:p>
                  </a:txBody>
                  <a:tcPr marL="5624" marR="5624" marT="5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latin typeface="Arial"/>
                        </a:rPr>
                        <a:t>0.50</a:t>
                      </a:r>
                    </a:p>
                  </a:txBody>
                  <a:tcPr marL="5624" marR="5624" marT="5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1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baseline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  <a:tr h="326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Fall Instructional Asst</a:t>
                      </a:r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. &amp; </a:t>
                      </a:r>
                      <a:r>
                        <a:rPr lang="en-US" sz="1000" b="1" i="0" u="none" strike="noStrike" baseline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Teaching </a:t>
                      </a:r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Fellows: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solidFill>
                            <a:srgbClr val="FFFFFF"/>
                          </a:solidFill>
                          <a:latin typeface="Arial"/>
                        </a:rPr>
                        <a:t>FTE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  <a:r>
                        <a:rPr lang="en-US" sz="1000" b="1" i="0" u="none" strike="noStrike" baseline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Note: If PhD student is a first year PhD student use New Schedule. Only use this schedule for </a:t>
                      </a:r>
                      <a:r>
                        <a:rPr lang="en-US" sz="1000" b="1" i="0" u="none" strike="noStrike" baseline="0" smtClean="0">
                          <a:solidFill>
                            <a:srgbClr val="FF0000"/>
                          </a:solidFill>
                          <a:latin typeface="Arial"/>
                        </a:rPr>
                        <a:t>Students in their 2</a:t>
                      </a:r>
                      <a:r>
                        <a:rPr lang="en-US" sz="1000" b="1" i="0" u="none" strike="noStrike" baseline="30000" smtClean="0">
                          <a:solidFill>
                            <a:srgbClr val="FF0000"/>
                          </a:solidFill>
                          <a:latin typeface="Arial"/>
                        </a:rPr>
                        <a:t>nd</a:t>
                      </a:r>
                      <a:r>
                        <a:rPr lang="en-US" sz="1000" b="1" i="0" u="none" strike="noStrike" baseline="0" smtClean="0">
                          <a:solidFill>
                            <a:srgbClr val="FF0000"/>
                          </a:solidFill>
                          <a:latin typeface="Arial"/>
                        </a:rPr>
                        <a:t> , 3</a:t>
                      </a:r>
                      <a:r>
                        <a:rPr lang="en-US" sz="1000" b="1" i="0" u="none" strike="noStrike" baseline="30000" smtClean="0">
                          <a:solidFill>
                            <a:srgbClr val="FF0000"/>
                          </a:solidFill>
                          <a:latin typeface="Arial"/>
                        </a:rPr>
                        <a:t>rd</a:t>
                      </a:r>
                      <a:r>
                        <a:rPr lang="en-US" sz="1000" b="1" i="0" u="none" strike="noStrike" baseline="0" smtClean="0">
                          <a:solidFill>
                            <a:srgbClr val="FF0000"/>
                          </a:solidFill>
                          <a:latin typeface="Arial"/>
                        </a:rPr>
                        <a:t>  or 4</a:t>
                      </a:r>
                      <a:r>
                        <a:rPr lang="en-US" sz="1000" b="1" i="0" u="none" strike="noStrike" baseline="30000" smtClean="0">
                          <a:solidFill>
                            <a:srgbClr val="FF0000"/>
                          </a:solidFill>
                          <a:latin typeface="Arial"/>
                        </a:rPr>
                        <a:t>th</a:t>
                      </a:r>
                      <a:r>
                        <a:rPr lang="en-US" sz="1000" b="1" i="0" u="none" strike="noStrike" baseline="0" smtClean="0">
                          <a:solidFill>
                            <a:srgbClr val="FF0000"/>
                          </a:solidFill>
                          <a:latin typeface="Arial"/>
                        </a:rPr>
                        <a:t> year. </a:t>
                      </a:r>
                      <a:endParaRPr lang="en-US" sz="1000" b="1" i="0" u="none" strike="noStrike" baseline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Sept 1 ,2011 to Jan 16,2012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FF0000"/>
                          </a:solidFill>
                          <a:latin typeface="Arial"/>
                        </a:rPr>
                        <a:t>epar</a:t>
                      </a:r>
                      <a:r>
                        <a:rPr lang="en-US" sz="1000" b="0" i="0" u="none" strike="noStrike" baseline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 dates</a:t>
                      </a:r>
                    </a:p>
                    <a:p>
                      <a:pPr algn="l" fontAlgn="b"/>
                      <a:endParaRPr lang="en-US" sz="1000" b="0" i="0" u="none" strike="noStrike" baseline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5624" marR="5624" marT="5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2nd Year Student</a:t>
                      </a:r>
                    </a:p>
                  </a:txBody>
                  <a:tcPr marL="5624" marR="5624" marT="5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3rd Year + Student</a:t>
                      </a:r>
                    </a:p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  <a:tr h="3623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 smtClean="0">
                          <a:latin typeface="Arial"/>
                        </a:rPr>
                        <a:t>IA</a:t>
                      </a:r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latin typeface="Arial"/>
                        </a:rPr>
                        <a:t>0.40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baseline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Teaching 1 course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Teaching 2 </a:t>
                      </a:r>
                      <a:r>
                        <a:rPr lang="en-US" sz="1000" b="1" i="0" u="none" strike="noStrike" baseline="0" dirty="0" smtClean="0">
                          <a:latin typeface="Arial"/>
                        </a:rPr>
                        <a:t>courses</a:t>
                      </a:r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Teaching 1 course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Teaching 2 </a:t>
                      </a:r>
                      <a:r>
                        <a:rPr lang="en-US" sz="1000" b="1" i="0" u="none" strike="noStrike" baseline="0" dirty="0" smtClean="0">
                          <a:latin typeface="Arial"/>
                        </a:rPr>
                        <a:t>courses</a:t>
                      </a:r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  <a:tr h="184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 smtClean="0">
                          <a:latin typeface="Arial"/>
                        </a:rPr>
                        <a:t>$</a:t>
                      </a:r>
                      <a:r>
                        <a:rPr lang="en-US" sz="1000" b="0" i="0" u="none" strike="noStrike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2,150.00</a:t>
                      </a:r>
                      <a:endParaRPr lang="en-US" sz="1000" b="0" i="0" u="none" strike="noStrike" kern="1200" baseline="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 smtClean="0">
                          <a:latin typeface="Arial"/>
                        </a:rPr>
                        <a:t>$2,150.00 </a:t>
                      </a:r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 smtClean="0">
                          <a:latin typeface="Arial"/>
                        </a:rPr>
                        <a:t>$2,200.00 </a:t>
                      </a:r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 smtClean="0">
                          <a:latin typeface="Arial"/>
                        </a:rPr>
                        <a:t>$2,200.00 </a:t>
                      </a:r>
                      <a:endParaRPr lang="en-US" sz="1000" b="0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  <a:tr h="184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 smtClean="0">
                          <a:latin typeface="Arial"/>
                        </a:rPr>
                        <a:t>TF</a:t>
                      </a:r>
                      <a:endParaRPr lang="en-US" sz="1000" b="1" i="0" u="none" strike="noStrike" baseline="0" dirty="0"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latin typeface="Arial"/>
                        </a:rPr>
                        <a:t>0.10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$2,000.00 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$4,000.00 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latin typeface="Arial"/>
                        </a:rPr>
                        <a:t>$2,000.00 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latin typeface="Arial"/>
                        </a:rPr>
                        <a:t>$4,000.00 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  <a:tr h="1341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0" dirty="0">
                          <a:latin typeface="Arial"/>
                        </a:rPr>
                        <a:t> </a:t>
                      </a:r>
                    </a:p>
                  </a:txBody>
                  <a:tcPr marL="5624" marR="5624" marT="5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Y10 Summer 2010 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FY10 Summer 2010 Presentation</Template>
  <TotalTime>1505</TotalTime>
  <Words>163</Words>
  <Application>Microsoft Office PowerPoint</Application>
  <PresentationFormat>On-screen Show (4:3)</PresentationFormat>
  <Paragraphs>96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FY10 Summer 2010 Presentation</vt:lpstr>
      <vt:lpstr>Fall 2011 Rates New Schedule</vt:lpstr>
      <vt:lpstr>Fall 2011 Rates Old Schedule</vt:lpstr>
    </vt:vector>
  </TitlesOfParts>
  <Company>University of Houston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2010 Rates</dc:title>
  <dc:creator>Rmendoza</dc:creator>
  <cp:lastModifiedBy>sbrown</cp:lastModifiedBy>
  <cp:revision>38</cp:revision>
  <cp:lastPrinted>2011-03-18T21:12:21Z</cp:lastPrinted>
  <dcterms:created xsi:type="dcterms:W3CDTF">2010-03-23T21:01:45Z</dcterms:created>
  <dcterms:modified xsi:type="dcterms:W3CDTF">2012-01-03T16:00:07Z</dcterms:modified>
</cp:coreProperties>
</file>