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7"/>
  </p:notesMasterIdLst>
  <p:handoutMasterIdLst>
    <p:handoutMasterId r:id="rId18"/>
  </p:handoutMasterIdLst>
  <p:sldIdLst>
    <p:sldId id="330" r:id="rId3"/>
    <p:sldId id="439" r:id="rId4"/>
    <p:sldId id="413" r:id="rId5"/>
    <p:sldId id="415" r:id="rId6"/>
    <p:sldId id="426" r:id="rId7"/>
    <p:sldId id="424" r:id="rId8"/>
    <p:sldId id="440" r:id="rId9"/>
    <p:sldId id="427" r:id="rId10"/>
    <p:sldId id="429" r:id="rId11"/>
    <p:sldId id="431" r:id="rId12"/>
    <p:sldId id="437" r:id="rId13"/>
    <p:sldId id="433" r:id="rId14"/>
    <p:sldId id="441" r:id="rId15"/>
    <p:sldId id="442" r:id="rId16"/>
  </p:sldIdLst>
  <p:sldSz cx="9144000" cy="6858000" type="screen4x3"/>
  <p:notesSz cx="6858000" cy="9144000"/>
  <p:embeddedFontLst>
    <p:embeddedFont>
      <p:font typeface="Noto Sans" panose="020B0502040504020204" pitchFamily="34" charset="0"/>
      <p:regular r:id="rId19"/>
      <p:bold r:id="rId20"/>
      <p:italic r:id="rId21"/>
      <p:boldItalic r:id="rId22"/>
    </p:embeddedFont>
    <p:embeddedFont>
      <p:font typeface="Noto Sans Symbols" panose="020B0502040504020204" pitchFamily="34" charset="0"/>
      <p:regular r:id="rId23"/>
      <p:bold r:id="rId24"/>
      <p:italic r:id="rId25"/>
      <p:boldItalic r:id="rId26"/>
    </p:embeddedFont>
    <p:embeddedFont>
      <p:font typeface="Verdana" panose="020B060403050404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guide id="8"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87902" autoAdjust="0"/>
  </p:normalViewPr>
  <p:slideViewPr>
    <p:cSldViewPr snapToGrid="0" snapToObjects="1">
      <p:cViewPr varScale="1">
        <p:scale>
          <a:sx n="98" d="100"/>
          <a:sy n="98" d="100"/>
        </p:scale>
        <p:origin x="2104" y="200"/>
      </p:cViewPr>
      <p:guideLst>
        <p:guide orient="horz" pos="4042"/>
        <p:guide pos="295"/>
        <p:guide orient="horz" pos="4178"/>
        <p:guide orient="horz" pos="119"/>
        <p:guide orient="horz" pos="709"/>
        <p:guide orient="horz" pos="1071"/>
        <p:guide pos="635"/>
        <p:guide orient="horz" pos="9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4"/>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12/26/21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Sales decline for a number of reasons, including technological advances, shifts in consumer tastes, and increased domestic and foreign competition. All can lead to overcapacity, increased price cutting, and profit erosion. As sales and profits decline, some firms withdraw. Those remaining may reduce the number of products they offer, exiting smaller segments and weaker trade channels, cutting marketing budgets, and reducing prices further. Unless strong reasons for retention exist, carrying a weak product is often very costly.</a:t>
            </a:r>
          </a:p>
          <a:p>
            <a:endParaRPr lang="en-US" dirty="0">
              <a:latin typeface="Arial" panose="020B0604020202020204" pitchFamily="34" charset="0"/>
            </a:endParaRPr>
          </a:p>
          <a:p>
            <a:r>
              <a:rPr lang="en-US" dirty="0">
                <a:latin typeface="Arial" panose="020B0604020202020204" pitchFamily="34" charset="0"/>
              </a:rPr>
              <a:t>Eliminating Weak Products Besides being unprofitable, weak products consume a disproportionate amount of management</a:t>
            </a:r>
            <a:r>
              <a:rPr lang="en-US" altLang="en-US" dirty="0">
                <a:latin typeface="Arial" panose="020B0604020202020204" pitchFamily="34" charset="0"/>
              </a:rPr>
              <a:t>’</a:t>
            </a:r>
            <a:r>
              <a:rPr lang="en-US" dirty="0">
                <a:latin typeface="Arial" panose="020B0604020202020204" pitchFamily="34" charset="0"/>
              </a:rPr>
              <a:t>s time, require frequent price and inventory adjustments, incur expensive setup for what are usually short production runs, draw advertising and sales force attention better used to make healthy products more profitable, and cast a negative shadow on company image.</a:t>
            </a:r>
          </a:p>
          <a:p>
            <a:endParaRPr lang="en-US" dirty="0">
              <a:latin typeface="Arial" panose="020B0604020202020204" pitchFamily="34" charset="0"/>
            </a:endParaRPr>
          </a:p>
          <a:p>
            <a:r>
              <a:rPr lang="en-US" dirty="0">
                <a:latin typeface="Arial" panose="020B0604020202020204" pitchFamily="34" charset="0"/>
              </a:rPr>
              <a:t>Harvesting and Divesting Strategies for harvesting and for divesting are quite different. Harvesting calls for gradually reducing a product or business</a:t>
            </a:r>
            <a:r>
              <a:rPr lang="en-US" altLang="en-US" dirty="0">
                <a:latin typeface="Arial" panose="020B0604020202020204" pitchFamily="34" charset="0"/>
              </a:rPr>
              <a:t>’</a:t>
            </a:r>
            <a:r>
              <a:rPr lang="en-US" dirty="0">
                <a:latin typeface="Arial" panose="020B0604020202020204" pitchFamily="34" charset="0"/>
              </a:rPr>
              <a:t>s costs while trying to maintain sales. When a company decides to divest a product with strong distribution and residual goodwill, it can probably sell it to another firm.</a:t>
            </a:r>
            <a:endParaRPr lang="en-IN" dirty="0"/>
          </a:p>
          <a:p>
            <a:endParaRPr lang="en-US" dirty="0">
              <a:latin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5749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501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special categories of product life cycles: fads and trends. </a:t>
            </a:r>
          </a:p>
          <a:p>
            <a:r>
              <a:rPr lang="en-US" dirty="0"/>
              <a:t>• A fad is “unpredictable, short-lived, and without social, economic, and political significance.” A company can cash in on a fad such as Crocs clogs, Elmo TMX dolls, and Pokémon gifts and toys, but getting it right requires luck and good timing. Fads come quickly into public view, are adopted with great zeal, peak early, and decline very fast. Their acceptance cycle is short, and they tend to attract only a limited following searching for excitement or wanting to distinguish themselves from others. It is important to note that sometimes it is hard to tell whether a product is a fad or not. For example, GoPro cameras have been frequently referred to as a fad, but they have stuck around. </a:t>
            </a:r>
          </a:p>
          <a:p>
            <a:r>
              <a:rPr lang="en-US" dirty="0"/>
              <a:t>• A trend is a direction or sequence of events with momentum and durability. Trends are more predictable and durable than fads; they reveal the shape of the future and can provide strategic direction. A trend toward health and nutrition awareness has brought increased government regulation and negative publicity for firms seen as peddling unhealthful food. Macaroni Grill revamped its menu to include more low-calorie and low-fat offerings after The Today Show called its chicken and artichoke sandwich “the calorie equivalent of 16 </a:t>
            </a:r>
            <a:r>
              <a:rPr lang="en-US" dirty="0" err="1"/>
              <a:t>Fudgesicles</a:t>
            </a:r>
            <a:r>
              <a:rPr lang="en-US" dirty="0"/>
              <a:t>” and Men’s Health declared its 1,630-calorie dessert ravioli the “worst dessert in America.”</a:t>
            </a:r>
            <a:endParaRPr lang="en-US" dirty="0">
              <a:latin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571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special categories of product life cycles: fads and trends. </a:t>
            </a:r>
          </a:p>
          <a:p>
            <a:r>
              <a:rPr lang="en-US" dirty="0"/>
              <a:t>• A fad is “unpredictable, short-lived, and without social, economic, and political significance.” A company can cash in on a fad such as Crocs clogs, Elmo TMX dolls, and Pokémon gifts and toys, but getting it right requires luck and good timing. Fads come quickly into public view, are adopted with great zeal, peak early, and decline very fast. Their acceptance cycle is short, and they tend to attract only a limited following searching for excitement or wanting to distinguish themselves from others. It is important to note that sometimes it is hard to tell whether a product is a fad or not. For example, GoPro cameras have been frequently referred to as a fad, but they have stuck around. </a:t>
            </a:r>
          </a:p>
          <a:p>
            <a:r>
              <a:rPr lang="en-US" dirty="0"/>
              <a:t>• A trend is a direction or sequence of events with momentum and durability. Trends are more predictable and durable than fads; they reveal the shape of the future and can provide strategic direction. A trend toward health and nutrition awareness has brought increased government regulation and negative publicity for firms seen as peddling unhealthful food. Macaroni Grill revamped its menu to include more low-calorie and low-fat offerings after The Today Show called its chicken and artichoke sandwich “the calorie equivalent of 16 </a:t>
            </a:r>
            <a:r>
              <a:rPr lang="en-US" dirty="0" err="1"/>
              <a:t>Fudgesicles</a:t>
            </a:r>
            <a:r>
              <a:rPr lang="en-US" dirty="0"/>
              <a:t>” and Men’s Health declared its 1,630-calorie dessert ravioli the “worst dessert in America.”</a:t>
            </a:r>
            <a:endParaRPr lang="en-US" dirty="0">
              <a:latin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7905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special categories of product life cycles: fads and trends. </a:t>
            </a:r>
          </a:p>
          <a:p>
            <a:r>
              <a:rPr lang="en-US" dirty="0"/>
              <a:t>• A fad is “unpredictable, short-lived, and without social, economic, and political significance.” A company can cash in on a fad such as Crocs clogs, Elmo TMX dolls, and Pokémon gifts and toys, but getting it right requires luck and good timing. Fads come quickly into public view, are adopted with great zeal, peak early, and decline very fast. Their acceptance cycle is short, and they tend to attract only a limited following searching for excitement or wanting to distinguish themselves from others. It is important to note that sometimes it is hard to tell whether a product is a fad or not. For example, GoPro cameras have been frequently referred to as a fad, but they have stuck around. </a:t>
            </a:r>
          </a:p>
          <a:p>
            <a:r>
              <a:rPr lang="en-US" dirty="0"/>
              <a:t>• A trend is a direction or sequence of events with momentum and durability. Trends are more predictable and durable than fads; they reveal the shape of the future and can provide strategic direction. A trend toward health and nutrition awareness has brought increased government regulation and negative publicity for firms seen as peddling unhealthful food. Macaroni Grill revamped its menu to include more low-calorie and low-fat offerings after The Today Show called its chicken and artichoke sandwich “the calorie equivalent of 16 </a:t>
            </a:r>
            <a:r>
              <a:rPr lang="en-US" dirty="0" err="1"/>
              <a:t>Fudgesicles</a:t>
            </a:r>
            <a:r>
              <a:rPr lang="en-US" dirty="0"/>
              <a:t>” and Men’s Health declared its 1,630-calorie dessert ravioli the “worst dessert in America.”</a:t>
            </a:r>
            <a:endParaRPr lang="en-US" dirty="0">
              <a:latin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765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524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Figure 17.1 shows the Product-market Growth Framework.</a:t>
            </a:r>
          </a:p>
          <a:p>
            <a:endParaRPr lang="en-US" dirty="0">
              <a:latin typeface="Arial" panose="020B0604020202020204" pitchFamily="34" charset="0"/>
            </a:endParaRPr>
          </a:p>
          <a:p>
            <a:r>
              <a:rPr lang="en-US" dirty="0"/>
              <a:t>The company first considers whether it could gain more market share with its current products in their current markets using a market-penetration strategy. </a:t>
            </a:r>
          </a:p>
          <a:p>
            <a:endParaRPr lang="en-US" dirty="0"/>
          </a:p>
          <a:p>
            <a:r>
              <a:rPr lang="en-US" dirty="0"/>
              <a:t>Next, it considers whether it can find or develop new markets for its current products using a market-development strategy. </a:t>
            </a:r>
          </a:p>
          <a:p>
            <a:endParaRPr lang="en-US" dirty="0"/>
          </a:p>
          <a:p>
            <a:r>
              <a:rPr lang="en-US" dirty="0"/>
              <a:t>Then it considers whether it can develop new products for its current markets with a product-development strategy. Later, the firm will also review opportunities to develop new products for new markets through a diversification strategy.</a:t>
            </a:r>
          </a:p>
          <a:p>
            <a:endParaRPr lang="en-US" dirty="0">
              <a:latin typeface="Arial" panose="020B0604020202020204" pitchFamily="34" charset="0"/>
            </a:endParaRPr>
          </a:p>
          <a:p>
            <a:r>
              <a:rPr lang="en-US" sz="1200" b="0" i="0" u="none" strike="noStrike" kern="1200" cap="none" dirty="0">
                <a:solidFill>
                  <a:schemeClr val="dk1"/>
                </a:solidFill>
                <a:effectLst/>
                <a:latin typeface="Arial"/>
                <a:ea typeface="Arial"/>
                <a:cs typeface="Arial"/>
                <a:sym typeface="Arial"/>
              </a:rPr>
              <a:t>In the illustration, the boxes are arranged in two rows and two columns. The first and second columns are labeled Current customers and new customers, and the first and second rows are labeled Current products and New products. The box on the top left is labeled Market penetration. The box on the top right is labeled Market development. The box at the bottom left is labeled Product development, and the box at the bottom right is labeled Diversification.</a:t>
            </a:r>
            <a:endParaRPr lang="en-US" dirty="0">
              <a:latin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832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company can grow in two ways: by increasing output and enhancing revenues and profits internally (an approach that is commonly referred to as organic growth) or by relying on mergers and acquisitions. Market-penetration and market-development strategies typically follow the path of </a:t>
            </a:r>
            <a:r>
              <a:rPr lang="en-US" i="1" dirty="0"/>
              <a:t>organic growth</a:t>
            </a:r>
            <a:r>
              <a:rPr lang="en-US" dirty="0"/>
              <a:t>, whereas product development and diversification can involve both organic growth and growth by mergers and acquisitions.</a:t>
            </a:r>
          </a:p>
          <a:p>
            <a:endParaRPr lang="en-US" dirty="0">
              <a:latin typeface="Arial" panose="020B0604020202020204" pitchFamily="34" charset="0"/>
            </a:endParaRPr>
          </a:p>
          <a:p>
            <a:r>
              <a:rPr lang="en-US" dirty="0"/>
              <a:t>A business can increase sales and profits through backward, forward, or horizontal integration within its industry.</a:t>
            </a:r>
          </a:p>
          <a:p>
            <a:endParaRPr lang="en-US" dirty="0"/>
          </a:p>
          <a:p>
            <a:r>
              <a:rPr lang="en-US" dirty="0"/>
              <a:t>How might a company use mergers and acquisitions to grow its business? </a:t>
            </a:r>
          </a:p>
          <a:p>
            <a:endParaRPr lang="en-US" dirty="0"/>
          </a:p>
          <a:p>
            <a:r>
              <a:rPr lang="en-US" dirty="0"/>
              <a:t>The company might acquire one or more of its suppliers to gain more control or generate more profit through backward integration. </a:t>
            </a:r>
          </a:p>
          <a:p>
            <a:endParaRPr lang="en-US" dirty="0"/>
          </a:p>
          <a:p>
            <a:r>
              <a:rPr lang="en-US" dirty="0"/>
              <a:t>It might acquire some wholesalers or retailers, especially if they are highly profitable, in forward integration. </a:t>
            </a:r>
          </a:p>
          <a:p>
            <a:endParaRPr lang="en-US" dirty="0"/>
          </a:p>
          <a:p>
            <a:r>
              <a:rPr lang="en-US" dirty="0"/>
              <a:t>Finally, the company might acquire one or more competitors, provided the government does not bar this horizontal integration. However, these new sources may not deliver the desired sales volume. In that case, the company must consider diversification. </a:t>
            </a:r>
          </a:p>
          <a:p>
            <a:endParaRPr lang="en-US" dirty="0"/>
          </a:p>
          <a:p>
            <a:r>
              <a:rPr lang="en-US" dirty="0"/>
              <a:t>In addition to considering new market opportunities, a company must carefully prune, harvest, or divest itself of tired old businesses to release needed resources for other uses and reduce costs.</a:t>
            </a:r>
            <a:endParaRPr lang="en-US" dirty="0">
              <a:latin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082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Because it takes time to roll out a new product, work out technical problems, fill dealer pipelines, and gain consumer acceptance, sales growth tends to be slow in the introduction stage. Profits are negative or low, and promotional expenditures are at their highest ratio to sales because of the need to (1) inform potential consumers, (2) induce product trial, and (3) secure distribution in retail outlets.44 Prices tend to be higher because costs are high, and firms focus on buyers who are the most ready to buy.</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892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Figure 17.2 shows sales and profit life cycles.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venir Black" pitchFamily="-84" charset="0"/>
              </a:rPr>
              <a:t>A company</a:t>
            </a:r>
            <a:r>
              <a:rPr lang="en-US" altLang="en-US" sz="1200" dirty="0">
                <a:cs typeface="Avenir Black" pitchFamily="-84" charset="0"/>
              </a:rPr>
              <a:t>’</a:t>
            </a:r>
            <a:r>
              <a:rPr lang="en-US" sz="1200" dirty="0">
                <a:cs typeface="Avenir Black" pitchFamily="-84" charset="0"/>
              </a:rPr>
              <a:t>s positioning and differentiation strategy must change as its product, market, and competitors change over the PLC</a:t>
            </a:r>
            <a:endParaRPr lang="en-IN" sz="1200"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graph plots Sales and Profits ($) versus Time. The horizontal axis is labeled Time, and the vertical axis is labeled sales and profit ($). The points in the horizontal axis are Introduction, Growth, Maturity, and Decline. Two concave curves are drawn. The first concave up the increasing curve starts from the origin on an x y plane and ranges until introduction end, increases until Maturity, and then flows as a concave down until Decline ends. The other curve starts below the origin on the x y plane, rises until the midpoint of Growth and Maturity, and then slopes down. Three vertical dotted from the horizontal axis touches both the curves.</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996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Because it takes time to roll out a new product, work out technical problems, fill dealer pipelines, and gain consumer acceptance, sales growth tends to be slow in the introduction stage. Profits are negative or low, and promotional expenditures are at their highest ratio to sales because of the need to (1) inform potential consumers, (2) induce product trial, and (3) secure distribution in retail outlets.44 Prices tend to be higher because costs are high, and firms focus on buyers who are the most ready to buy.</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002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By spending money on product improvement, promotion, and distribution, the firm can capture a dominant position. It trades off maximum current profit for high market share and the hope of even greater profits in the next stage.</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738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key ways to reverse the decline course for a company are market growth and product modification.</a:t>
            </a:r>
          </a:p>
          <a:p>
            <a:endParaRPr lang="en-US" dirty="0"/>
          </a:p>
          <a:p>
            <a:r>
              <a:rPr lang="en-US" dirty="0"/>
              <a:t>Market Growth. A company might try to expand the market for its mature brand by maximizing the two factors that make up sales volume: number of users and usage rate per user. </a:t>
            </a:r>
          </a:p>
          <a:p>
            <a:endParaRPr lang="en-US" dirty="0"/>
          </a:p>
          <a:p>
            <a:r>
              <a:rPr lang="en-US" dirty="0"/>
              <a:t>A company can expand the number of users through either or both of the following strategies: </a:t>
            </a:r>
          </a:p>
          <a:p>
            <a:r>
              <a:rPr lang="en-US" dirty="0"/>
              <a:t>• Convert nonusers. This approach is also referred to as primary demand stimulation. The key to the growth of air freight service was the constant search for new users to whom air carriers could demonstrate the benefits of using air freight rather than ground transportation. </a:t>
            </a:r>
          </a:p>
          <a:p>
            <a:r>
              <a:rPr lang="en-US" dirty="0"/>
              <a:t>• Attract competitors’ customers. This approach is often referred to as steal-share strategy. </a:t>
            </a:r>
          </a:p>
          <a:p>
            <a:endParaRPr lang="en-US" dirty="0"/>
          </a:p>
          <a:p>
            <a:r>
              <a:rPr lang="en-US" dirty="0"/>
              <a:t>A company can increase the usage rates among current users through the following strategies: </a:t>
            </a:r>
          </a:p>
          <a:p>
            <a:r>
              <a:rPr lang="en-US" dirty="0"/>
              <a:t>• Increase the number of usage occasions. For example, Campbell’s began promoting its soups for usage in the summer. Heinz might recommend using vinegar to clean windows. </a:t>
            </a:r>
          </a:p>
          <a:p>
            <a:r>
              <a:rPr lang="en-US" dirty="0"/>
              <a:t>• Increase consumption on each occasion.</a:t>
            </a:r>
          </a:p>
          <a:p>
            <a:r>
              <a:rPr lang="en-US" dirty="0"/>
              <a:t>• Create new usage occasions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870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hasCustomPrompt="1"/>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marL="1143000" marR="0" lvl="2" indent="-230400" algn="l" rtl="0">
              <a:lnSpc>
                <a:spcPct val="100000"/>
              </a:lnSpc>
              <a:spcBef>
                <a:spcPts val="600"/>
              </a:spcBef>
              <a:spcAft>
                <a:spcPts val="0"/>
              </a:spcAft>
              <a:buClr>
                <a:srgbClr val="007FA3"/>
              </a:buClr>
              <a:buSzPct val="100000"/>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4"/>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50"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17</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dirty="0">
                <a:cs typeface="Arial" panose="020B0604020202020204" pitchFamily="34" charset="0"/>
              </a:rPr>
              <a:t>Driving Growth in Competitive Markets</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dirty="0"/>
              <a:t>Decline Stage</a:t>
            </a:r>
            <a:endParaRPr lang="en-IN" dirty="0"/>
          </a:p>
        </p:txBody>
      </p:sp>
      <p:sp>
        <p:nvSpPr>
          <p:cNvPr id="4" name="Content Placeholder 3"/>
          <p:cNvSpPr>
            <a:spLocks noGrp="1"/>
          </p:cNvSpPr>
          <p:nvPr>
            <p:ph sz="quarter" idx="13"/>
          </p:nvPr>
        </p:nvSpPr>
        <p:spPr>
          <a:xfrm>
            <a:off x="457200" y="1556326"/>
            <a:ext cx="8229600" cy="2558473"/>
          </a:xfrm>
        </p:spPr>
        <p:txBody>
          <a:bodyPr/>
          <a:lstStyle/>
          <a:p>
            <a:r>
              <a:rPr lang="en-US" dirty="0">
                <a:cs typeface="Avenir Black" pitchFamily="-84" charset="0"/>
              </a:rPr>
              <a:t>Harvesting and Divesting</a:t>
            </a:r>
          </a:p>
          <a:p>
            <a:pPr lvl="1"/>
            <a:r>
              <a:rPr lang="en-US" b="1" dirty="0">
                <a:cs typeface="Avenir Black" pitchFamily="-84" charset="0"/>
              </a:rPr>
              <a:t>Harvesting</a:t>
            </a:r>
          </a:p>
          <a:p>
            <a:pPr lvl="1"/>
            <a:r>
              <a:rPr lang="en-US" b="1" dirty="0">
                <a:cs typeface="Avenir Black" pitchFamily="-84" charset="0"/>
              </a:rPr>
              <a:t>Divesting</a:t>
            </a:r>
          </a:p>
          <a:p>
            <a:r>
              <a:rPr lang="en-US" dirty="0">
                <a:cs typeface="Avenir Black" pitchFamily="-84" charset="0"/>
              </a:rPr>
              <a:t>Eliminating Weak Products</a:t>
            </a:r>
            <a:endParaRPr lang="en-IN" dirty="0"/>
          </a:p>
        </p:txBody>
      </p:sp>
    </p:spTree>
    <p:extLst>
      <p:ext uri="{BB962C8B-B14F-4D97-AF65-F5344CB8AC3E}">
        <p14:creationId xmlns:p14="http://schemas.microsoft.com/office/powerpoint/2010/main" val="3608286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sz="3200" dirty="0"/>
              <a:t>Product Life Cycle Strategies</a:t>
            </a:r>
            <a:endParaRPr lang="en-IN" sz="3200" b="0" dirty="0"/>
          </a:p>
        </p:txBody>
      </p:sp>
      <p:graphicFrame>
        <p:nvGraphicFramePr>
          <p:cNvPr id="20" name="Table 20">
            <a:extLst>
              <a:ext uri="{FF2B5EF4-FFF2-40B4-BE49-F238E27FC236}">
                <a16:creationId xmlns:a16="http://schemas.microsoft.com/office/drawing/2014/main" id="{FDFAB5FB-3276-41C5-BD48-018356139E11}"/>
              </a:ext>
            </a:extLst>
          </p:cNvPr>
          <p:cNvGraphicFramePr>
            <a:graphicFrameLocks noGrp="1"/>
          </p:cNvGraphicFramePr>
          <p:nvPr>
            <p:ph sz="quarter" idx="14"/>
            <p:extLst>
              <p:ext uri="{D42A27DB-BD31-4B8C-83A1-F6EECF244321}">
                <p14:modId xmlns:p14="http://schemas.microsoft.com/office/powerpoint/2010/main" val="1491979279"/>
              </p:ext>
            </p:extLst>
          </p:nvPr>
        </p:nvGraphicFramePr>
        <p:xfrm>
          <a:off x="457200" y="2182700"/>
          <a:ext cx="8374566" cy="3690279"/>
        </p:xfrm>
        <a:graphic>
          <a:graphicData uri="http://schemas.openxmlformats.org/drawingml/2006/table">
            <a:tbl>
              <a:tblPr firstRow="1" bandRow="1">
                <a:tableStyleId>{40F9630F-82C1-40B7-BC3A-925EFCFF5E92}</a:tableStyleId>
              </a:tblPr>
              <a:tblGrid>
                <a:gridCol w="1572322">
                  <a:extLst>
                    <a:ext uri="{9D8B030D-6E8A-4147-A177-3AD203B41FA5}">
                      <a16:colId xmlns:a16="http://schemas.microsoft.com/office/drawing/2014/main" val="3906650266"/>
                    </a:ext>
                  </a:extLst>
                </a:gridCol>
                <a:gridCol w="1895707">
                  <a:extLst>
                    <a:ext uri="{9D8B030D-6E8A-4147-A177-3AD203B41FA5}">
                      <a16:colId xmlns:a16="http://schemas.microsoft.com/office/drawing/2014/main" val="2832548512"/>
                    </a:ext>
                  </a:extLst>
                </a:gridCol>
                <a:gridCol w="1728439">
                  <a:extLst>
                    <a:ext uri="{9D8B030D-6E8A-4147-A177-3AD203B41FA5}">
                      <a16:colId xmlns:a16="http://schemas.microsoft.com/office/drawing/2014/main" val="2005409045"/>
                    </a:ext>
                  </a:extLst>
                </a:gridCol>
                <a:gridCol w="1929161">
                  <a:extLst>
                    <a:ext uri="{9D8B030D-6E8A-4147-A177-3AD203B41FA5}">
                      <a16:colId xmlns:a16="http://schemas.microsoft.com/office/drawing/2014/main" val="1744587807"/>
                    </a:ext>
                  </a:extLst>
                </a:gridCol>
                <a:gridCol w="1248937">
                  <a:extLst>
                    <a:ext uri="{9D8B030D-6E8A-4147-A177-3AD203B41FA5}">
                      <a16:colId xmlns:a16="http://schemas.microsoft.com/office/drawing/2014/main" val="858827704"/>
                    </a:ext>
                  </a:extLst>
                </a:gridCol>
              </a:tblGrid>
              <a:tr h="337479">
                <a:tc>
                  <a:txBody>
                    <a:bodyPr/>
                    <a:lstStyle/>
                    <a:p>
                      <a:pPr algn="ctr"/>
                      <a:r>
                        <a:rPr lang="en-IN" sz="100" b="1" dirty="0">
                          <a:latin typeface="+mn-lt"/>
                        </a:rPr>
                        <a:t>Blank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1" i="0" u="none" strike="noStrike" cap="none" baseline="0" dirty="0">
                          <a:solidFill>
                            <a:schemeClr val="dk1"/>
                          </a:solidFill>
                          <a:latin typeface="+mn-lt"/>
                          <a:ea typeface="Arial"/>
                          <a:cs typeface="Arial"/>
                          <a:sym typeface="Arial"/>
                        </a:rPr>
                        <a:t>Introduction</a:t>
                      </a:r>
                      <a:endParaRPr lang="en-IN" sz="1400" b="1"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1" i="0" u="none" strike="noStrike" cap="none" baseline="0" dirty="0">
                          <a:solidFill>
                            <a:schemeClr val="dk1"/>
                          </a:solidFill>
                          <a:latin typeface="+mn-lt"/>
                          <a:ea typeface="Arial"/>
                          <a:cs typeface="Arial"/>
                          <a:sym typeface="Arial"/>
                        </a:rPr>
                        <a:t>Growth</a:t>
                      </a:r>
                      <a:endParaRPr lang="en-IN" sz="1400" b="1"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1" i="0" u="none" strike="noStrike" cap="none" baseline="0" dirty="0">
                          <a:solidFill>
                            <a:schemeClr val="dk1"/>
                          </a:solidFill>
                          <a:latin typeface="+mn-lt"/>
                          <a:ea typeface="Arial"/>
                          <a:cs typeface="Arial"/>
                          <a:sym typeface="Arial"/>
                        </a:rPr>
                        <a:t>Maturity</a:t>
                      </a:r>
                      <a:endParaRPr lang="en-IN" sz="1400" b="1"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1" i="0" u="none" strike="noStrike" cap="none" baseline="0" dirty="0">
                          <a:solidFill>
                            <a:schemeClr val="dk1"/>
                          </a:solidFill>
                          <a:latin typeface="+mn-lt"/>
                          <a:ea typeface="Arial"/>
                          <a:cs typeface="Arial"/>
                          <a:sym typeface="Arial"/>
                        </a:rPr>
                        <a:t>Decline</a:t>
                      </a:r>
                      <a:endParaRPr lang="en-IN" sz="1400" b="1"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3445852"/>
                  </a:ext>
                </a:extLst>
              </a:tr>
              <a:tr h="370840">
                <a:tc>
                  <a:txBody>
                    <a:bodyPr/>
                    <a:lstStyle/>
                    <a:p>
                      <a:pPr algn="l"/>
                      <a:r>
                        <a:rPr lang="en-IN" sz="1400" b="0" i="0" u="none" strike="noStrike" cap="none" baseline="0" dirty="0">
                          <a:solidFill>
                            <a:schemeClr val="dk1"/>
                          </a:solidFill>
                          <a:latin typeface="+mn-lt"/>
                          <a:ea typeface="Arial"/>
                          <a:cs typeface="Arial"/>
                          <a:sym typeface="Arial"/>
                        </a:rPr>
                        <a:t>Product</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Offer a basic product</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dk1"/>
                          </a:solidFill>
                          <a:latin typeface="+mn-lt"/>
                          <a:ea typeface="Arial"/>
                          <a:cs typeface="Arial"/>
                          <a:sym typeface="Arial"/>
                        </a:rPr>
                        <a:t>Improve the product and develop product-line extensions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Diversify product offerings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Phase out weak products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2562539"/>
                  </a:ext>
                </a:extLst>
              </a:tr>
              <a:tr h="370840">
                <a:tc>
                  <a:txBody>
                    <a:bodyPr/>
                    <a:lstStyle/>
                    <a:p>
                      <a:pPr algn="l"/>
                      <a:r>
                        <a:rPr lang="en-IN" sz="1400" b="0" i="0" u="none" strike="noStrike" cap="none" baseline="0" dirty="0">
                          <a:solidFill>
                            <a:schemeClr val="dk1"/>
                          </a:solidFill>
                          <a:latin typeface="+mn-lt"/>
                          <a:ea typeface="Arial"/>
                          <a:cs typeface="Arial"/>
                          <a:sym typeface="Arial"/>
                        </a:rPr>
                        <a:t>Price</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Charge cost-plus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Price to penetrate market</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dk1"/>
                          </a:solidFill>
                          <a:latin typeface="+mn-lt"/>
                          <a:ea typeface="Arial"/>
                          <a:cs typeface="Arial"/>
                          <a:sym typeface="Arial"/>
                        </a:rPr>
                        <a:t>Price to match or beat </a:t>
                      </a:r>
                      <a:r>
                        <a:rPr lang="en-IN" sz="1400" b="0" i="0" u="none" strike="noStrike" cap="none" baseline="0" dirty="0">
                          <a:solidFill>
                            <a:schemeClr val="dk1"/>
                          </a:solidFill>
                          <a:latin typeface="+mn-lt"/>
                          <a:ea typeface="Arial"/>
                          <a:cs typeface="Arial"/>
                          <a:sym typeface="Arial"/>
                        </a:rPr>
                        <a:t>competitors’ Price</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Cut price</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7805784"/>
                  </a:ext>
                </a:extLst>
              </a:tr>
              <a:tr h="370840">
                <a:tc>
                  <a:txBody>
                    <a:bodyPr/>
                    <a:lstStyle/>
                    <a:p>
                      <a:pPr algn="l"/>
                      <a:r>
                        <a:rPr lang="en-IN" sz="1400" b="0" i="0" u="none" strike="noStrike" cap="none" baseline="0" dirty="0">
                          <a:solidFill>
                            <a:schemeClr val="dk1"/>
                          </a:solidFill>
                          <a:latin typeface="+mn-lt"/>
                          <a:ea typeface="Arial"/>
                          <a:cs typeface="Arial"/>
                          <a:sym typeface="Arial"/>
                        </a:rPr>
                        <a:t>Communications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dk1"/>
                          </a:solidFill>
                          <a:latin typeface="+mn-lt"/>
                          <a:ea typeface="Arial"/>
                          <a:cs typeface="Arial"/>
                          <a:sym typeface="Arial"/>
                        </a:rPr>
                        <a:t>Build product awareness and trial among early adopters and dealers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dk1"/>
                          </a:solidFill>
                          <a:latin typeface="+mn-lt"/>
                          <a:ea typeface="Arial"/>
                          <a:cs typeface="Arial"/>
                          <a:sym typeface="Arial"/>
                        </a:rPr>
                        <a:t>Build awareness and</a:t>
                      </a:r>
                    </a:p>
                    <a:p>
                      <a:r>
                        <a:rPr lang="en-US" sz="1400" b="0" i="0" u="none" strike="noStrike" cap="none" baseline="0" dirty="0">
                          <a:solidFill>
                            <a:schemeClr val="dk1"/>
                          </a:solidFill>
                          <a:latin typeface="+mn-lt"/>
                          <a:ea typeface="Arial"/>
                          <a:cs typeface="Arial"/>
                          <a:sym typeface="Arial"/>
                        </a:rPr>
                        <a:t>interest in the mass market</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dk1"/>
                          </a:solidFill>
                          <a:latin typeface="+mn-lt"/>
                          <a:ea typeface="Arial"/>
                          <a:cs typeface="Arial"/>
                          <a:sym typeface="Arial"/>
                        </a:rPr>
                        <a:t>Stress brand differences and benefits and encourage brand switching</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dk1"/>
                          </a:solidFill>
                          <a:latin typeface="+mn-lt"/>
                          <a:ea typeface="Arial"/>
                          <a:cs typeface="Arial"/>
                          <a:sym typeface="Arial"/>
                        </a:rPr>
                        <a:t>Reduce to minimal level</a:t>
                      </a:r>
                    </a:p>
                    <a:p>
                      <a:r>
                        <a:rPr lang="en-IN" sz="1400" b="0" i="0" u="none" strike="noStrike" cap="none" baseline="0" dirty="0">
                          <a:solidFill>
                            <a:schemeClr val="dk1"/>
                          </a:solidFill>
                          <a:latin typeface="+mn-lt"/>
                          <a:ea typeface="Arial"/>
                          <a:cs typeface="Arial"/>
                          <a:sym typeface="Arial"/>
                        </a:rPr>
                        <a:t>needed to retain customers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96262"/>
                  </a:ext>
                </a:extLst>
              </a:tr>
              <a:tr h="329949">
                <a:tc>
                  <a:txBody>
                    <a:bodyPr/>
                    <a:lstStyle/>
                    <a:p>
                      <a:pPr algn="l"/>
                      <a:r>
                        <a:rPr lang="en-IN" sz="1400" b="0" i="0" u="none" strike="noStrike" cap="none" baseline="0" dirty="0">
                          <a:solidFill>
                            <a:schemeClr val="dk1"/>
                          </a:solidFill>
                          <a:latin typeface="+mn-lt"/>
                          <a:ea typeface="Arial"/>
                          <a:cs typeface="Arial"/>
                          <a:sym typeface="Arial"/>
                        </a:rPr>
                        <a:t>Distribution</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Build selective distribution</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N" sz="1400" b="0" i="0" u="none" strike="noStrike" cap="none" baseline="0" dirty="0">
                          <a:solidFill>
                            <a:schemeClr val="dk1"/>
                          </a:solidFill>
                          <a:latin typeface="+mn-lt"/>
                          <a:ea typeface="Arial"/>
                          <a:cs typeface="Arial"/>
                          <a:sym typeface="Arial"/>
                        </a:rPr>
                        <a:t>Build intensive distribution</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dk1"/>
                          </a:solidFill>
                          <a:latin typeface="+mn-lt"/>
                          <a:ea typeface="Arial"/>
                          <a:cs typeface="Arial"/>
                          <a:sym typeface="Arial"/>
                        </a:rPr>
                        <a:t>Build more intensive</a:t>
                      </a:r>
                    </a:p>
                    <a:p>
                      <a:r>
                        <a:rPr lang="en-IN" sz="1400" b="0" i="0" u="none" strike="noStrike" cap="none" baseline="0" dirty="0">
                          <a:solidFill>
                            <a:schemeClr val="dk1"/>
                          </a:solidFill>
                          <a:latin typeface="+mn-lt"/>
                          <a:ea typeface="Arial"/>
                          <a:cs typeface="Arial"/>
                          <a:sym typeface="Arial"/>
                        </a:rPr>
                        <a:t>distribution</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dk1"/>
                          </a:solidFill>
                          <a:latin typeface="+mn-lt"/>
                          <a:ea typeface="Arial"/>
                          <a:cs typeface="Arial"/>
                          <a:sym typeface="Arial"/>
                        </a:rPr>
                        <a:t>Phase out unprofitable</a:t>
                      </a:r>
                    </a:p>
                    <a:p>
                      <a:r>
                        <a:rPr lang="en-IN" sz="1400" b="0" i="0" u="none" strike="noStrike" cap="none" baseline="0" dirty="0">
                          <a:solidFill>
                            <a:schemeClr val="dk1"/>
                          </a:solidFill>
                          <a:latin typeface="+mn-lt"/>
                          <a:ea typeface="Arial"/>
                          <a:cs typeface="Arial"/>
                          <a:sym typeface="Arial"/>
                        </a:rPr>
                        <a:t>outlets</a:t>
                      </a:r>
                      <a:endParaRPr lang="en-IN" sz="14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369651"/>
                  </a:ext>
                </a:extLst>
              </a:tr>
            </a:tbl>
          </a:graphicData>
        </a:graphic>
      </p:graphicFrame>
    </p:spTree>
    <p:extLst>
      <p:ext uri="{BB962C8B-B14F-4D97-AF65-F5344CB8AC3E}">
        <p14:creationId xmlns:p14="http://schemas.microsoft.com/office/powerpoint/2010/main" val="305548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sz="3400" dirty="0"/>
              <a:t>Alternative Product Life Cycle Patterns</a:t>
            </a:r>
            <a:endParaRPr lang="en-IN" sz="3400" dirty="0"/>
          </a:p>
        </p:txBody>
      </p:sp>
      <p:sp>
        <p:nvSpPr>
          <p:cNvPr id="4" name="Content Placeholder 3"/>
          <p:cNvSpPr>
            <a:spLocks noGrp="1"/>
          </p:cNvSpPr>
          <p:nvPr>
            <p:ph sz="quarter" idx="13"/>
          </p:nvPr>
        </p:nvSpPr>
        <p:spPr>
          <a:xfrm>
            <a:off x="457200" y="1556327"/>
            <a:ext cx="3403600" cy="1576340"/>
          </a:xfrm>
        </p:spPr>
        <p:txBody>
          <a:bodyPr/>
          <a:lstStyle/>
          <a:p>
            <a:r>
              <a:rPr lang="en-IN" dirty="0"/>
              <a:t>Fads</a:t>
            </a:r>
          </a:p>
          <a:p>
            <a:r>
              <a:rPr lang="en-IN" dirty="0"/>
              <a:t>Trends</a:t>
            </a:r>
          </a:p>
          <a:p>
            <a:r>
              <a:rPr lang="en-IN" dirty="0"/>
              <a:t>Megatrends</a:t>
            </a:r>
          </a:p>
        </p:txBody>
      </p:sp>
      <p:pic>
        <p:nvPicPr>
          <p:cNvPr id="7" name="Picture 3">
            <a:extLst>
              <a:ext uri="{FF2B5EF4-FFF2-40B4-BE49-F238E27FC236}">
                <a16:creationId xmlns:a16="http://schemas.microsoft.com/office/drawing/2014/main" id="{2918A309-E5AB-F044-8AFD-BF47814C22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011" y="3311211"/>
            <a:ext cx="8373292"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970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457200" y="-320207"/>
            <a:ext cx="8229600" cy="1097279"/>
          </a:xfrm>
        </p:spPr>
        <p:txBody>
          <a:bodyPr/>
          <a:lstStyle/>
          <a:p>
            <a:r>
              <a:rPr lang="en-US" sz="3400" dirty="0"/>
              <a:t>Brand Re-invention</a:t>
            </a:r>
            <a:endParaRPr lang="en-IN" sz="3400" dirty="0"/>
          </a:p>
        </p:txBody>
      </p:sp>
      <p:pic>
        <p:nvPicPr>
          <p:cNvPr id="7" name="Picture 6">
            <a:extLst>
              <a:ext uri="{FF2B5EF4-FFF2-40B4-BE49-F238E27FC236}">
                <a16:creationId xmlns:a16="http://schemas.microsoft.com/office/drawing/2014/main" id="{651A7315-6FAF-FB48-88B6-23DFD4324DBD}"/>
              </a:ext>
            </a:extLst>
          </p:cNvPr>
          <p:cNvPicPr>
            <a:picLocks noChangeAspect="1"/>
          </p:cNvPicPr>
          <p:nvPr/>
        </p:nvPicPr>
        <p:blipFill>
          <a:blip r:embed="rId3"/>
          <a:stretch>
            <a:fillRect/>
          </a:stretch>
        </p:blipFill>
        <p:spPr>
          <a:xfrm>
            <a:off x="5145131" y="1316260"/>
            <a:ext cx="2640332" cy="3387093"/>
          </a:xfrm>
          <a:prstGeom prst="rect">
            <a:avLst/>
          </a:prstGeom>
        </p:spPr>
      </p:pic>
      <p:pic>
        <p:nvPicPr>
          <p:cNvPr id="9" name="Picture 8">
            <a:extLst>
              <a:ext uri="{FF2B5EF4-FFF2-40B4-BE49-F238E27FC236}">
                <a16:creationId xmlns:a16="http://schemas.microsoft.com/office/drawing/2014/main" id="{A1531564-A34A-2F45-A4E0-A7574E5DADE1}"/>
              </a:ext>
            </a:extLst>
          </p:cNvPr>
          <p:cNvPicPr>
            <a:picLocks noChangeAspect="1"/>
          </p:cNvPicPr>
          <p:nvPr/>
        </p:nvPicPr>
        <p:blipFill>
          <a:blip r:embed="rId4"/>
          <a:stretch>
            <a:fillRect/>
          </a:stretch>
        </p:blipFill>
        <p:spPr>
          <a:xfrm>
            <a:off x="1293222" y="1411129"/>
            <a:ext cx="2730137" cy="3292224"/>
          </a:xfrm>
          <a:prstGeom prst="rect">
            <a:avLst/>
          </a:prstGeom>
        </p:spPr>
      </p:pic>
      <p:sp>
        <p:nvSpPr>
          <p:cNvPr id="10" name="TextBox 9">
            <a:extLst>
              <a:ext uri="{FF2B5EF4-FFF2-40B4-BE49-F238E27FC236}">
                <a16:creationId xmlns:a16="http://schemas.microsoft.com/office/drawing/2014/main" id="{5FA7887C-3C01-6B4C-8F9E-A505A46D7811}"/>
              </a:ext>
            </a:extLst>
          </p:cNvPr>
          <p:cNvSpPr txBox="1"/>
          <p:nvPr/>
        </p:nvSpPr>
        <p:spPr>
          <a:xfrm>
            <a:off x="2116184" y="4715688"/>
            <a:ext cx="1685109" cy="400110"/>
          </a:xfrm>
          <a:prstGeom prst="rect">
            <a:avLst/>
          </a:prstGeom>
          <a:noFill/>
        </p:spPr>
        <p:txBody>
          <a:bodyPr wrap="square" rtlCol="0">
            <a:spAutoFit/>
          </a:bodyPr>
          <a:lstStyle/>
          <a:p>
            <a:r>
              <a:rPr lang="en-US" sz="2000" b="1" dirty="0"/>
              <a:t>1860s</a:t>
            </a:r>
          </a:p>
        </p:txBody>
      </p:sp>
    </p:spTree>
    <p:extLst>
      <p:ext uri="{BB962C8B-B14F-4D97-AF65-F5344CB8AC3E}">
        <p14:creationId xmlns:p14="http://schemas.microsoft.com/office/powerpoint/2010/main" val="191259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sz="3400" dirty="0"/>
              <a:t>Brand Re-invention</a:t>
            </a:r>
            <a:endParaRPr lang="en-IN" sz="3400" dirty="0"/>
          </a:p>
        </p:txBody>
      </p:sp>
      <p:pic>
        <p:nvPicPr>
          <p:cNvPr id="6" name="Picture 5">
            <a:extLst>
              <a:ext uri="{FF2B5EF4-FFF2-40B4-BE49-F238E27FC236}">
                <a16:creationId xmlns:a16="http://schemas.microsoft.com/office/drawing/2014/main" id="{03908B22-4AD7-5946-859F-7D2ACA66933C}"/>
              </a:ext>
            </a:extLst>
          </p:cNvPr>
          <p:cNvPicPr>
            <a:picLocks noChangeAspect="1"/>
          </p:cNvPicPr>
          <p:nvPr/>
        </p:nvPicPr>
        <p:blipFill>
          <a:blip r:embed="rId3"/>
          <a:stretch>
            <a:fillRect/>
          </a:stretch>
        </p:blipFill>
        <p:spPr>
          <a:xfrm>
            <a:off x="156755" y="4711700"/>
            <a:ext cx="8826137" cy="2146300"/>
          </a:xfrm>
          <a:prstGeom prst="rect">
            <a:avLst/>
          </a:prstGeom>
        </p:spPr>
      </p:pic>
      <p:pic>
        <p:nvPicPr>
          <p:cNvPr id="8" name="Picture 7">
            <a:extLst>
              <a:ext uri="{FF2B5EF4-FFF2-40B4-BE49-F238E27FC236}">
                <a16:creationId xmlns:a16="http://schemas.microsoft.com/office/drawing/2014/main" id="{73B8769E-1521-3D47-9BAD-8DA9D934D2F5}"/>
              </a:ext>
            </a:extLst>
          </p:cNvPr>
          <p:cNvPicPr>
            <a:picLocks noChangeAspect="1"/>
          </p:cNvPicPr>
          <p:nvPr/>
        </p:nvPicPr>
        <p:blipFill>
          <a:blip r:embed="rId4"/>
          <a:stretch>
            <a:fillRect/>
          </a:stretch>
        </p:blipFill>
        <p:spPr>
          <a:xfrm>
            <a:off x="1892843" y="1606732"/>
            <a:ext cx="5234897" cy="2390502"/>
          </a:xfrm>
          <a:prstGeom prst="rect">
            <a:avLst/>
          </a:prstGeom>
        </p:spPr>
      </p:pic>
    </p:spTree>
    <p:extLst>
      <p:ext uri="{BB962C8B-B14F-4D97-AF65-F5344CB8AC3E}">
        <p14:creationId xmlns:p14="http://schemas.microsoft.com/office/powerpoint/2010/main" val="240508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3"/>
          <a:srcRect t="22152" b="22152"/>
          <a:stretch>
            <a:fillRect/>
          </a:stretch>
        </p:blipFill>
        <p:spPr>
          <a:xfrm>
            <a:off x="315677" y="6420639"/>
            <a:ext cx="1176574" cy="296443"/>
          </a:xfrm>
        </p:spPr>
      </p:pic>
      <p:pic>
        <p:nvPicPr>
          <p:cNvPr id="15" name="Picture 3">
            <a:extLst>
              <a:ext uri="{FF2B5EF4-FFF2-40B4-BE49-F238E27FC236}">
                <a16:creationId xmlns:a16="http://schemas.microsoft.com/office/drawing/2014/main" id="{52300F51-F9DB-9E49-9E02-D723FCED0D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1" y="1332411"/>
            <a:ext cx="8671560" cy="483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DACDC6C7-8F1F-AA4E-B41D-5402CCD22515}"/>
              </a:ext>
            </a:extLst>
          </p:cNvPr>
          <p:cNvSpPr/>
          <p:nvPr/>
        </p:nvSpPr>
        <p:spPr>
          <a:xfrm>
            <a:off x="1557902" y="382128"/>
            <a:ext cx="6580648" cy="584775"/>
          </a:xfrm>
          <a:prstGeom prst="rect">
            <a:avLst/>
          </a:prstGeom>
        </p:spPr>
        <p:txBody>
          <a:bodyPr wrap="none">
            <a:spAutoFit/>
          </a:bodyPr>
          <a:lstStyle/>
          <a:p>
            <a:r>
              <a:rPr lang="en-US" sz="3200" b="1" dirty="0">
                <a:solidFill>
                  <a:srgbClr val="007FA3"/>
                </a:solidFill>
                <a:effectLst>
                  <a:outerShdw blurRad="38100" dist="38100" dir="2700000" algn="tl">
                    <a:srgbClr val="C0C0C0"/>
                  </a:outerShdw>
                </a:effectLst>
                <a:latin typeface="+mj-lt"/>
              </a:rPr>
              <a:t>Assessing Growth Opportunities</a:t>
            </a:r>
            <a:endParaRPr lang="en-US" sz="3200" b="1" dirty="0">
              <a:solidFill>
                <a:srgbClr val="007FA3"/>
              </a:solidFill>
              <a:latin typeface="+mj-lt"/>
            </a:endParaRPr>
          </a:p>
        </p:txBody>
      </p:sp>
    </p:spTree>
    <p:extLst>
      <p:ext uri="{BB962C8B-B14F-4D97-AF65-F5344CB8AC3E}">
        <p14:creationId xmlns:p14="http://schemas.microsoft.com/office/powerpoint/2010/main" val="273496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653144" y="-163454"/>
            <a:ext cx="10593978" cy="1097279"/>
          </a:xfrm>
        </p:spPr>
        <p:txBody>
          <a:bodyPr/>
          <a:lstStyle/>
          <a:p>
            <a:r>
              <a:rPr lang="en-US" sz="3200" dirty="0"/>
              <a:t>	   Ansoff’s Product–Market Growth Matrix</a:t>
            </a:r>
            <a:endParaRPr lang="en-IN" sz="3200" dirty="0"/>
          </a:p>
        </p:txBody>
      </p:sp>
      <p:pic>
        <p:nvPicPr>
          <p:cNvPr id="3" name="Content Placeholder 2" descr="A product market growth framework. For long description in Notes pane, press F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8826" y="1384663"/>
            <a:ext cx="8781421" cy="4436653"/>
          </a:xfrm>
        </p:spPr>
      </p:pic>
    </p:spTree>
    <p:extLst>
      <p:ext uri="{BB962C8B-B14F-4D97-AF65-F5344CB8AC3E}">
        <p14:creationId xmlns:p14="http://schemas.microsoft.com/office/powerpoint/2010/main" val="4135105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457200" y="-333270"/>
            <a:ext cx="8229600" cy="1097279"/>
          </a:xfrm>
        </p:spPr>
        <p:txBody>
          <a:bodyPr/>
          <a:lstStyle/>
          <a:p>
            <a:r>
              <a:rPr lang="en-US" sz="3200" dirty="0"/>
              <a:t>              How Companies Can Grow</a:t>
            </a:r>
            <a:endParaRPr lang="en-IN" sz="3200" dirty="0"/>
          </a:p>
        </p:txBody>
      </p:sp>
      <p:sp>
        <p:nvSpPr>
          <p:cNvPr id="4" name="Content Placeholder 3"/>
          <p:cNvSpPr>
            <a:spLocks noGrp="1"/>
          </p:cNvSpPr>
          <p:nvPr>
            <p:ph sz="quarter" idx="13"/>
          </p:nvPr>
        </p:nvSpPr>
        <p:spPr>
          <a:xfrm>
            <a:off x="457200" y="863991"/>
            <a:ext cx="8229600" cy="2511206"/>
          </a:xfrm>
        </p:spPr>
        <p:txBody>
          <a:bodyPr/>
          <a:lstStyle/>
          <a:p>
            <a:r>
              <a:rPr lang="en-US" b="1" dirty="0"/>
              <a:t>Organic growth – </a:t>
            </a:r>
            <a:r>
              <a:rPr lang="en-US" dirty="0"/>
              <a:t>growth from </a:t>
            </a:r>
            <a:r>
              <a:rPr lang="en-US" dirty="0" err="1"/>
              <a:t>within</a:t>
            </a:r>
            <a:r>
              <a:rPr lang="en-US" sz="100" dirty="0" err="1"/>
              <a:t>e</a:t>
            </a:r>
            <a:r>
              <a:rPr lang="en-US" sz="100" dirty="0"/>
              <a:t>- growth from within</a:t>
            </a:r>
            <a:endParaRPr lang="en-US" dirty="0"/>
          </a:p>
          <a:p>
            <a:r>
              <a:rPr lang="en-US" b="1" dirty="0"/>
              <a:t>Mergers and acquisitions</a:t>
            </a:r>
            <a:r>
              <a:rPr lang="en-US" dirty="0"/>
              <a:t> (M&amp;A)</a:t>
            </a:r>
          </a:p>
          <a:p>
            <a:pPr lvl="1"/>
            <a:r>
              <a:rPr lang="en-US" dirty="0"/>
              <a:t>Backward integration (buy a </a:t>
            </a:r>
            <a:r>
              <a:rPr lang="en-US" dirty="0">
                <a:solidFill>
                  <a:srgbClr val="FF0000"/>
                </a:solidFill>
              </a:rPr>
              <a:t>supplier</a:t>
            </a:r>
            <a:r>
              <a:rPr lang="en-US" dirty="0"/>
              <a:t>)</a:t>
            </a:r>
          </a:p>
          <a:p>
            <a:pPr lvl="1"/>
            <a:r>
              <a:rPr lang="en-US" dirty="0"/>
              <a:t>Forward integration (buy a </a:t>
            </a:r>
            <a:r>
              <a:rPr lang="en-US" dirty="0">
                <a:solidFill>
                  <a:srgbClr val="FF0000"/>
                </a:solidFill>
              </a:rPr>
              <a:t>wholesaler or retailer</a:t>
            </a:r>
            <a:r>
              <a:rPr lang="en-US" dirty="0"/>
              <a:t>)</a:t>
            </a:r>
          </a:p>
          <a:p>
            <a:pPr lvl="1"/>
            <a:r>
              <a:rPr lang="en-US" dirty="0"/>
              <a:t>Horizontal integration (buy a </a:t>
            </a:r>
            <a:r>
              <a:rPr lang="en-US" dirty="0">
                <a:solidFill>
                  <a:srgbClr val="FF0000"/>
                </a:solidFill>
              </a:rPr>
              <a:t>competitor</a:t>
            </a:r>
            <a:r>
              <a:rPr lang="en-US" dirty="0"/>
              <a:t>)</a:t>
            </a:r>
            <a:endParaRPr lang="en-IN" dirty="0"/>
          </a:p>
        </p:txBody>
      </p:sp>
      <p:pic>
        <p:nvPicPr>
          <p:cNvPr id="8" name="Picture 7">
            <a:extLst>
              <a:ext uri="{FF2B5EF4-FFF2-40B4-BE49-F238E27FC236}">
                <a16:creationId xmlns:a16="http://schemas.microsoft.com/office/drawing/2014/main" id="{C768BCBD-F9A8-1440-88DC-2F0157C3D6B1}"/>
              </a:ext>
            </a:extLst>
          </p:cNvPr>
          <p:cNvPicPr>
            <a:picLocks noChangeAspect="1"/>
          </p:cNvPicPr>
          <p:nvPr/>
        </p:nvPicPr>
        <p:blipFill>
          <a:blip r:embed="rId3"/>
          <a:stretch>
            <a:fillRect/>
          </a:stretch>
        </p:blipFill>
        <p:spPr>
          <a:xfrm>
            <a:off x="1632856" y="3264914"/>
            <a:ext cx="7053943" cy="3483685"/>
          </a:xfrm>
          <a:prstGeom prst="rect">
            <a:avLst/>
          </a:prstGeom>
        </p:spPr>
      </p:pic>
      <p:sp>
        <p:nvSpPr>
          <p:cNvPr id="9" name="TextBox 8">
            <a:extLst>
              <a:ext uri="{FF2B5EF4-FFF2-40B4-BE49-F238E27FC236}">
                <a16:creationId xmlns:a16="http://schemas.microsoft.com/office/drawing/2014/main" id="{17782F3D-1C07-9449-B36F-4322965BBCDE}"/>
              </a:ext>
            </a:extLst>
          </p:cNvPr>
          <p:cNvSpPr txBox="1"/>
          <p:nvPr/>
        </p:nvSpPr>
        <p:spPr>
          <a:xfrm>
            <a:off x="5891349" y="6008914"/>
            <a:ext cx="2416628" cy="307777"/>
          </a:xfrm>
          <a:prstGeom prst="rect">
            <a:avLst/>
          </a:prstGeom>
          <a:noFill/>
        </p:spPr>
        <p:txBody>
          <a:bodyPr wrap="square" rtlCol="0">
            <a:spAutoFit/>
          </a:bodyPr>
          <a:lstStyle/>
          <a:p>
            <a:r>
              <a:rPr lang="en-US" b="1" dirty="0"/>
              <a:t>The M&amp;A process</a:t>
            </a:r>
          </a:p>
        </p:txBody>
      </p:sp>
    </p:spTree>
    <p:extLst>
      <p:ext uri="{BB962C8B-B14F-4D97-AF65-F5344CB8AC3E}">
        <p14:creationId xmlns:p14="http://schemas.microsoft.com/office/powerpoint/2010/main" val="178054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209002" y="71678"/>
            <a:ext cx="9562011" cy="1097279"/>
          </a:xfrm>
        </p:spPr>
        <p:txBody>
          <a:bodyPr/>
          <a:lstStyle/>
          <a:p>
            <a:r>
              <a:rPr lang="en-US" sz="3400" dirty="0"/>
              <a:t>The Product Life Cycle Concept Assumes</a:t>
            </a:r>
            <a:endParaRPr lang="en-IN" sz="3400" dirty="0"/>
          </a:p>
        </p:txBody>
      </p:sp>
      <p:sp>
        <p:nvSpPr>
          <p:cNvPr id="4" name="Content Placeholder 3"/>
          <p:cNvSpPr>
            <a:spLocks noGrp="1"/>
          </p:cNvSpPr>
          <p:nvPr>
            <p:ph sz="quarter" idx="13"/>
          </p:nvPr>
        </p:nvSpPr>
        <p:spPr>
          <a:xfrm>
            <a:off x="182877" y="1556327"/>
            <a:ext cx="8686800" cy="3134206"/>
          </a:xfrm>
        </p:spPr>
        <p:txBody>
          <a:bodyPr/>
          <a:lstStyle/>
          <a:p>
            <a:r>
              <a:rPr lang="en-US" dirty="0">
                <a:cs typeface="Avenir Black" pitchFamily="-84" charset="0"/>
              </a:rPr>
              <a:t>Products have a limited life</a:t>
            </a:r>
          </a:p>
          <a:p>
            <a:r>
              <a:rPr lang="en-US" dirty="0"/>
              <a:t>Product sales pass through four distinct stages, each posing different challenges, opportunities and problems to the seller</a:t>
            </a:r>
          </a:p>
          <a:p>
            <a:r>
              <a:rPr lang="en-US" dirty="0"/>
              <a:t>Profits rise and fall at different stages </a:t>
            </a:r>
          </a:p>
          <a:p>
            <a:r>
              <a:rPr lang="en-US" dirty="0"/>
              <a:t>Products require different marketing, financial, manufacturing and purchasing strategies</a:t>
            </a:r>
            <a:r>
              <a:rPr lang="en-IN" dirty="0"/>
              <a:t> in each stage</a:t>
            </a:r>
            <a:endParaRPr lang="en-US" dirty="0"/>
          </a:p>
        </p:txBody>
      </p:sp>
      <p:pic>
        <p:nvPicPr>
          <p:cNvPr id="3" name="Picture 2">
            <a:extLst>
              <a:ext uri="{FF2B5EF4-FFF2-40B4-BE49-F238E27FC236}">
                <a16:creationId xmlns:a16="http://schemas.microsoft.com/office/drawing/2014/main" id="{BE785A1A-E0A8-9E4C-837B-18DDEEC7504A}"/>
              </a:ext>
            </a:extLst>
          </p:cNvPr>
          <p:cNvPicPr>
            <a:picLocks noChangeAspect="1"/>
          </p:cNvPicPr>
          <p:nvPr/>
        </p:nvPicPr>
        <p:blipFill>
          <a:blip r:embed="rId3"/>
          <a:stretch>
            <a:fillRect/>
          </a:stretch>
        </p:blipFill>
        <p:spPr>
          <a:xfrm>
            <a:off x="6035040" y="4055292"/>
            <a:ext cx="3004456" cy="2403104"/>
          </a:xfrm>
          <a:prstGeom prst="rect">
            <a:avLst/>
          </a:prstGeom>
        </p:spPr>
      </p:pic>
    </p:spTree>
    <p:extLst>
      <p:ext uri="{BB962C8B-B14F-4D97-AF65-F5344CB8AC3E}">
        <p14:creationId xmlns:p14="http://schemas.microsoft.com/office/powerpoint/2010/main" val="135201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457200" y="-267956"/>
            <a:ext cx="8229600" cy="1097279"/>
          </a:xfrm>
        </p:spPr>
        <p:txBody>
          <a:bodyPr/>
          <a:lstStyle/>
          <a:p>
            <a:r>
              <a:rPr lang="en-US" sz="3200" dirty="0">
                <a:ea typeface="ＭＳ Ｐゴシック" charset="0"/>
              </a:rPr>
              <a:t>		    Product Life Cycle</a:t>
            </a:r>
            <a:endParaRPr lang="en-IN" sz="3200" dirty="0"/>
          </a:p>
        </p:txBody>
      </p:sp>
      <p:pic>
        <p:nvPicPr>
          <p:cNvPr id="5" name="Content Placeholder 4" descr="A graph plots sales and profit life cycles. For long description in Notes pane, press F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45200" y="829323"/>
            <a:ext cx="8025712" cy="5532288"/>
          </a:xfrm>
        </p:spPr>
      </p:pic>
    </p:spTree>
    <p:extLst>
      <p:ext uri="{BB962C8B-B14F-4D97-AF65-F5344CB8AC3E}">
        <p14:creationId xmlns:p14="http://schemas.microsoft.com/office/powerpoint/2010/main" val="402640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dirty="0"/>
              <a:t>Introduction Stage</a:t>
            </a:r>
            <a:endParaRPr lang="en-IN" dirty="0"/>
          </a:p>
        </p:txBody>
      </p:sp>
      <p:sp>
        <p:nvSpPr>
          <p:cNvPr id="4" name="Content Placeholder 3"/>
          <p:cNvSpPr>
            <a:spLocks noGrp="1"/>
          </p:cNvSpPr>
          <p:nvPr>
            <p:ph sz="quarter" idx="13"/>
          </p:nvPr>
        </p:nvSpPr>
        <p:spPr>
          <a:xfrm>
            <a:off x="457200" y="1556327"/>
            <a:ext cx="8229600" cy="3134206"/>
          </a:xfrm>
        </p:spPr>
        <p:txBody>
          <a:bodyPr/>
          <a:lstStyle/>
          <a:p>
            <a:r>
              <a:rPr lang="en-US" dirty="0">
                <a:cs typeface="Avenir Black" pitchFamily="-84" charset="0"/>
              </a:rPr>
              <a:t>Sales growth is low</a:t>
            </a:r>
          </a:p>
          <a:p>
            <a:r>
              <a:rPr lang="en-US" dirty="0"/>
              <a:t>Profits are negative or low</a:t>
            </a:r>
          </a:p>
          <a:p>
            <a:r>
              <a:rPr lang="en-US" dirty="0"/>
              <a:t>Promotional expenditures are high</a:t>
            </a:r>
          </a:p>
          <a:p>
            <a:r>
              <a:rPr lang="en-US" dirty="0"/>
              <a:t>Prices are higher</a:t>
            </a:r>
          </a:p>
          <a:p>
            <a:r>
              <a:rPr lang="en-US" dirty="0"/>
              <a:t>Focus is on buyers who are the most ready to buy</a:t>
            </a:r>
            <a:endParaRPr lang="en-IN" dirty="0"/>
          </a:p>
        </p:txBody>
      </p:sp>
    </p:spTree>
    <p:extLst>
      <p:ext uri="{BB962C8B-B14F-4D97-AF65-F5344CB8AC3E}">
        <p14:creationId xmlns:p14="http://schemas.microsoft.com/office/powerpoint/2010/main" val="159992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dirty="0"/>
              <a:t>Growth Stage</a:t>
            </a:r>
            <a:endParaRPr lang="en-IN" dirty="0"/>
          </a:p>
        </p:txBody>
      </p:sp>
      <p:sp>
        <p:nvSpPr>
          <p:cNvPr id="4" name="Content Placeholder 3"/>
          <p:cNvSpPr>
            <a:spLocks noGrp="1"/>
          </p:cNvSpPr>
          <p:nvPr>
            <p:ph sz="quarter" idx="13"/>
          </p:nvPr>
        </p:nvSpPr>
        <p:spPr>
          <a:xfrm>
            <a:off x="457200" y="1556327"/>
            <a:ext cx="8343900" cy="4404206"/>
          </a:xfrm>
        </p:spPr>
        <p:txBody>
          <a:bodyPr/>
          <a:lstStyle/>
          <a:p>
            <a:r>
              <a:rPr lang="en-US" sz="2600" dirty="0">
                <a:cs typeface="Avenir Black" pitchFamily="-84" charset="0"/>
              </a:rPr>
              <a:t>To sustain rapid market share growth:</a:t>
            </a:r>
          </a:p>
          <a:p>
            <a:pPr lvl="1"/>
            <a:r>
              <a:rPr lang="en-US" dirty="0">
                <a:cs typeface="Arial" panose="020B0604020202020204" pitchFamily="34" charset="0"/>
              </a:rPr>
              <a:t>Improve product quality and add new features</a:t>
            </a:r>
          </a:p>
          <a:p>
            <a:pPr lvl="1"/>
            <a:r>
              <a:rPr lang="en-US" dirty="0">
                <a:cs typeface="Arial" panose="020B0604020202020204" pitchFamily="34" charset="0"/>
              </a:rPr>
              <a:t>Add new models and flanker products</a:t>
            </a:r>
          </a:p>
          <a:p>
            <a:pPr lvl="1"/>
            <a:r>
              <a:rPr lang="en-US" dirty="0">
                <a:cs typeface="Arial" panose="020B0604020202020204" pitchFamily="34" charset="0"/>
              </a:rPr>
              <a:t>Enter new market segments</a:t>
            </a:r>
          </a:p>
          <a:p>
            <a:pPr lvl="1"/>
            <a:r>
              <a:rPr lang="en-US" dirty="0">
                <a:cs typeface="Arial" panose="020B0604020202020204" pitchFamily="34" charset="0"/>
              </a:rPr>
              <a:t>Increase distribution coverage and enter new distribution channels</a:t>
            </a:r>
          </a:p>
          <a:p>
            <a:pPr lvl="1"/>
            <a:r>
              <a:rPr lang="en-US" dirty="0">
                <a:cs typeface="Arial" panose="020B0604020202020204" pitchFamily="34" charset="0"/>
              </a:rPr>
              <a:t>Shift from awareness and trial communications to preference and loyalty communications</a:t>
            </a:r>
          </a:p>
          <a:p>
            <a:pPr lvl="1"/>
            <a:r>
              <a:rPr lang="en-US" dirty="0">
                <a:cs typeface="Arial" panose="020B0604020202020204" pitchFamily="34" charset="0"/>
              </a:rPr>
              <a:t>Lower prices to attract the next layer of price-sensitive buyers</a:t>
            </a:r>
            <a:endParaRPr lang="en-IN" dirty="0"/>
          </a:p>
        </p:txBody>
      </p:sp>
    </p:spTree>
    <p:extLst>
      <p:ext uri="{BB962C8B-B14F-4D97-AF65-F5344CB8AC3E}">
        <p14:creationId xmlns:p14="http://schemas.microsoft.com/office/powerpoint/2010/main" val="2065998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3017524" y="-267954"/>
            <a:ext cx="8229600" cy="1097279"/>
          </a:xfrm>
        </p:spPr>
        <p:txBody>
          <a:bodyPr/>
          <a:lstStyle/>
          <a:p>
            <a:r>
              <a:rPr lang="en-US" dirty="0"/>
              <a:t>Maturity Stage </a:t>
            </a:r>
            <a:endParaRPr lang="en-IN" dirty="0"/>
          </a:p>
        </p:txBody>
      </p:sp>
      <p:sp>
        <p:nvSpPr>
          <p:cNvPr id="4" name="Content Placeholder 3"/>
          <p:cNvSpPr>
            <a:spLocks noGrp="1"/>
          </p:cNvSpPr>
          <p:nvPr>
            <p:ph sz="quarter" idx="13"/>
          </p:nvPr>
        </p:nvSpPr>
        <p:spPr>
          <a:xfrm>
            <a:off x="457200" y="733366"/>
            <a:ext cx="8111067" cy="4302606"/>
          </a:xfrm>
        </p:spPr>
        <p:txBody>
          <a:bodyPr/>
          <a:lstStyle/>
          <a:p>
            <a:r>
              <a:rPr lang="en-US" dirty="0">
                <a:solidFill>
                  <a:srgbClr val="000000"/>
                </a:solidFill>
              </a:rPr>
              <a:t>Strategies:</a:t>
            </a:r>
          </a:p>
          <a:p>
            <a:pPr lvl="1"/>
            <a:r>
              <a:rPr lang="en-US" dirty="0">
                <a:solidFill>
                  <a:srgbClr val="000000"/>
                </a:solidFill>
              </a:rPr>
              <a:t>Market growth</a:t>
            </a:r>
          </a:p>
          <a:p>
            <a:pPr lvl="2"/>
            <a:r>
              <a:rPr lang="en-US" dirty="0">
                <a:solidFill>
                  <a:srgbClr val="000000"/>
                </a:solidFill>
              </a:rPr>
              <a:t>Convert nonusers</a:t>
            </a:r>
          </a:p>
          <a:p>
            <a:pPr lvl="2"/>
            <a:r>
              <a:rPr lang="en-US" dirty="0">
                <a:solidFill>
                  <a:srgbClr val="000000"/>
                </a:solidFill>
              </a:rPr>
              <a:t>Attract competitors’ customers</a:t>
            </a:r>
          </a:p>
          <a:p>
            <a:pPr lvl="2"/>
            <a:r>
              <a:rPr lang="en-US" dirty="0">
                <a:solidFill>
                  <a:srgbClr val="000000"/>
                </a:solidFill>
              </a:rPr>
              <a:t>Increase usage among current users</a:t>
            </a:r>
          </a:p>
          <a:p>
            <a:pPr lvl="3"/>
            <a:r>
              <a:rPr lang="en-US" dirty="0">
                <a:solidFill>
                  <a:srgbClr val="000000"/>
                </a:solidFill>
              </a:rPr>
              <a:t>Increase the number of usage occasions</a:t>
            </a:r>
          </a:p>
          <a:p>
            <a:pPr lvl="3"/>
            <a:r>
              <a:rPr lang="en-US" dirty="0">
                <a:solidFill>
                  <a:srgbClr val="000000"/>
                </a:solidFill>
              </a:rPr>
              <a:t>Increase consumption with each occasion</a:t>
            </a:r>
          </a:p>
          <a:p>
            <a:pPr lvl="3"/>
            <a:r>
              <a:rPr lang="en-US" dirty="0">
                <a:solidFill>
                  <a:srgbClr val="000000"/>
                </a:solidFill>
              </a:rPr>
              <a:t>Create new usage occasions</a:t>
            </a:r>
          </a:p>
          <a:p>
            <a:pPr lvl="1"/>
            <a:r>
              <a:rPr lang="en-US" dirty="0">
                <a:solidFill>
                  <a:srgbClr val="000000"/>
                </a:solidFill>
              </a:rPr>
              <a:t>Product modification</a:t>
            </a:r>
          </a:p>
          <a:p>
            <a:pPr lvl="2">
              <a:buFont typeface="Noto Sans" panose="020B0502040504020204" pitchFamily="34" charset="0"/>
              <a:buChar char="▪"/>
            </a:pPr>
            <a:r>
              <a:rPr lang="en-US" dirty="0">
                <a:solidFill>
                  <a:srgbClr val="000000"/>
                </a:solidFill>
              </a:rPr>
              <a:t>Quality improvement</a:t>
            </a:r>
          </a:p>
          <a:p>
            <a:pPr lvl="2">
              <a:buFont typeface="Noto Sans" panose="020B0502040504020204" pitchFamily="34" charset="0"/>
              <a:buChar char="▪"/>
            </a:pPr>
            <a:r>
              <a:rPr lang="en-US" dirty="0">
                <a:solidFill>
                  <a:srgbClr val="000000"/>
                </a:solidFill>
              </a:rPr>
              <a:t>Feature improvement</a:t>
            </a:r>
          </a:p>
          <a:p>
            <a:pPr lvl="2">
              <a:buFont typeface="Noto Sans" panose="020B0502040504020204" pitchFamily="34" charset="0"/>
              <a:buChar char="▪"/>
            </a:pPr>
            <a:r>
              <a:rPr lang="en-US" dirty="0">
                <a:solidFill>
                  <a:srgbClr val="000000"/>
                </a:solidFill>
              </a:rPr>
              <a:t>Style improvement</a:t>
            </a:r>
            <a:endParaRPr lang="en-IN" dirty="0"/>
          </a:p>
          <a:p>
            <a:pPr lvl="3"/>
            <a:endParaRPr lang="en-US" dirty="0">
              <a:solidFill>
                <a:srgbClr val="000000"/>
              </a:solidFill>
            </a:endParaRPr>
          </a:p>
        </p:txBody>
      </p:sp>
    </p:spTree>
    <p:extLst>
      <p:ext uri="{BB962C8B-B14F-4D97-AF65-F5344CB8AC3E}">
        <p14:creationId xmlns:p14="http://schemas.microsoft.com/office/powerpoint/2010/main" val="274858901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148757</TotalTime>
  <Words>2475</Words>
  <Application>Microsoft Macintosh PowerPoint</Application>
  <PresentationFormat>On-screen Show (4:3)</PresentationFormat>
  <Paragraphs>167</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Times New Roman</vt:lpstr>
      <vt:lpstr>Noto Sans Symbols</vt:lpstr>
      <vt:lpstr>Noto Sans</vt:lpstr>
      <vt:lpstr>Avenir Black</vt:lpstr>
      <vt:lpstr>Arial</vt:lpstr>
      <vt:lpstr>Verdana</vt:lpstr>
      <vt:lpstr>MS PGothic</vt:lpstr>
      <vt:lpstr>USHE</vt:lpstr>
      <vt:lpstr>USHE_slide options</vt:lpstr>
      <vt:lpstr>Marketing Management</vt:lpstr>
      <vt:lpstr>PowerPoint Presentation</vt:lpstr>
      <vt:lpstr>    Ansoff’s Product–Market Growth Matrix</vt:lpstr>
      <vt:lpstr>              How Companies Can Grow</vt:lpstr>
      <vt:lpstr>The Product Life Cycle Concept Assumes</vt:lpstr>
      <vt:lpstr>      Product Life Cycle</vt:lpstr>
      <vt:lpstr>Introduction Stage</vt:lpstr>
      <vt:lpstr>Growth Stage</vt:lpstr>
      <vt:lpstr>Maturity Stage </vt:lpstr>
      <vt:lpstr>Decline Stage</vt:lpstr>
      <vt:lpstr>Product Life Cycle Strategies</vt:lpstr>
      <vt:lpstr>Alternative Product Life Cycle Patterns</vt:lpstr>
      <vt:lpstr>Brand Re-invention</vt:lpstr>
      <vt:lpstr>Brand Re-invention</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17, Driving Growth in Competitive Markets</dc:title>
  <dc:subject>Business</dc:subject>
  <dc:creator>Kotler/Keller/Chernev</dc:creator>
  <cp:keywords>Marketing Management</cp:keywords>
  <dc:description>Long description alt-text is inserted in the notes pane.</dc:description>
  <cp:lastModifiedBy>Paul Galvani</cp:lastModifiedBy>
  <cp:revision>941</cp:revision>
  <cp:lastPrinted>2021-12-08T01:56:04Z</cp:lastPrinted>
  <dcterms:modified xsi:type="dcterms:W3CDTF">2021-12-26T15:17:04Z</dcterms:modified>
</cp:coreProperties>
</file>