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3" r:id="rId1"/>
    <p:sldMasterId id="2147483659" r:id="rId2"/>
  </p:sldMasterIdLst>
  <p:notesMasterIdLst>
    <p:notesMasterId r:id="rId20"/>
  </p:notesMasterIdLst>
  <p:handoutMasterIdLst>
    <p:handoutMasterId r:id="rId21"/>
  </p:handoutMasterIdLst>
  <p:sldIdLst>
    <p:sldId id="330" r:id="rId3"/>
    <p:sldId id="411" r:id="rId4"/>
    <p:sldId id="442" r:id="rId5"/>
    <p:sldId id="413" r:id="rId6"/>
    <p:sldId id="410" r:id="rId7"/>
    <p:sldId id="419" r:id="rId8"/>
    <p:sldId id="438" r:id="rId9"/>
    <p:sldId id="412" r:id="rId10"/>
    <p:sldId id="439" r:id="rId11"/>
    <p:sldId id="440" r:id="rId12"/>
    <p:sldId id="420" r:id="rId13"/>
    <p:sldId id="429" r:id="rId14"/>
    <p:sldId id="430" r:id="rId15"/>
    <p:sldId id="433" r:id="rId16"/>
    <p:sldId id="434" r:id="rId17"/>
    <p:sldId id="435" r:id="rId18"/>
    <p:sldId id="436" r:id="rId19"/>
  </p:sldIdLst>
  <p:sldSz cx="9144000" cy="6858000" type="screen4x3"/>
  <p:notesSz cx="6858000" cy="9144000"/>
  <p:embeddedFontLst>
    <p:embeddedFont>
      <p:font typeface="Calibri" panose="020F0502020204030204" pitchFamily="34" charset="0"/>
      <p:regular r:id="rId22"/>
      <p:bold r:id="rId23"/>
      <p:italic r:id="rId24"/>
      <p:boldItalic r:id="rId25"/>
    </p:embeddedFont>
    <p:embeddedFont>
      <p:font typeface="Noto Sans Symbols" panose="020B0502040504020204" pitchFamily="34" charset="0"/>
      <p:regular r:id="rId26"/>
      <p:bold r:id="rId27"/>
      <p:italic r:id="rId28"/>
      <p:boldItalic r:id="rId29"/>
    </p:embeddedFont>
    <p:embeddedFont>
      <p:font typeface="Verdana" panose="020B060403050404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95" userDrawn="1">
          <p15:clr>
            <a:srgbClr val="A4A3A4"/>
          </p15:clr>
        </p15:guide>
        <p15:guide id="3" orient="horz" pos="4178" userDrawn="1">
          <p15:clr>
            <a:srgbClr val="A4A3A4"/>
          </p15:clr>
        </p15:guide>
        <p15:guide id="4" orient="horz" pos="119" userDrawn="1">
          <p15:clr>
            <a:srgbClr val="A4A3A4"/>
          </p15:clr>
        </p15:guide>
        <p15:guide id="5" orient="horz" pos="709" userDrawn="1">
          <p15:clr>
            <a:srgbClr val="A4A3A4"/>
          </p15:clr>
        </p15:guide>
        <p15:guide id="6" orient="horz" pos="1071" userDrawn="1">
          <p15:clr>
            <a:srgbClr val="A4A3A4"/>
          </p15:clr>
        </p15:guide>
        <p15:guide id="7" pos="63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7" name="SP" initials="SP" lastIdx="3" clrIdx="7">
    <p:extLst>
      <p:ext uri="{19B8F6BF-5375-455C-9EA6-DF929625EA0E}">
        <p15:presenceInfo xmlns:p15="http://schemas.microsoft.com/office/powerpoint/2012/main" userId="SP" providerId="None"/>
      </p:ext>
    </p:extLst>
  </p:cmAuthor>
  <p:cmAuthor id="1" name="Ruchi Sachdev" initials="" lastIdx="8" clrIdx="1"/>
  <p:cmAuthor id="8" name="Sugandh Juneja" initials="SJ" lastIdx="1" clrIdx="8">
    <p:extLst>
      <p:ext uri="{19B8F6BF-5375-455C-9EA6-DF929625EA0E}">
        <p15:presenceInfo xmlns:p15="http://schemas.microsoft.com/office/powerpoint/2012/main" userId="Sugandh Juneja" providerId="None"/>
      </p:ext>
    </p:extLst>
  </p:cmAuthor>
  <p:cmAuthor id="2" name="Sarah Reusché" initials="" lastIdx="13" clrIdx="2"/>
  <p:cmAuthor id="3" name="Nitin Shankar" initials="" lastIdx="6" clrIdx="3"/>
  <p:cmAuthor id="4" name="Kristen Flathman" initials="" lastIdx="1" clrIdx="4"/>
  <p:cmAuthor id="5" name="Ben Schroeter" initials="" lastIdx="0" clrIdx="5"/>
  <p:cmAuthor id="6" name="AnnMarie Short" initials="AS" lastIdx="35" clrIdx="6">
    <p:extLst>
      <p:ext uri="{19B8F6BF-5375-455C-9EA6-DF929625EA0E}">
        <p15:presenceInfo xmlns:p15="http://schemas.microsoft.com/office/powerpoint/2012/main" userId="5a9a73d1263ca8f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95" autoAdjust="0"/>
    <p:restoredTop sz="83308" autoAdjust="0"/>
  </p:normalViewPr>
  <p:slideViewPr>
    <p:cSldViewPr snapToGrid="0" snapToObjects="1">
      <p:cViewPr varScale="1">
        <p:scale>
          <a:sx n="93" d="100"/>
          <a:sy n="93" d="100"/>
        </p:scale>
        <p:origin x="2824" y="200"/>
      </p:cViewPr>
      <p:guideLst>
        <p:guide orient="horz" pos="4042"/>
        <p:guide pos="295"/>
        <p:guide orient="horz" pos="4178"/>
        <p:guide orient="horz" pos="119"/>
        <p:guide orient="horz" pos="709"/>
        <p:guide orient="horz" pos="1071"/>
        <p:guide pos="635"/>
      </p:guideLst>
    </p:cSldViewPr>
  </p:slideViewPr>
  <p:outlineViewPr>
    <p:cViewPr>
      <p:scale>
        <a:sx n="33" d="100"/>
        <a:sy n="33" d="100"/>
      </p:scale>
      <p:origin x="0" y="-2916"/>
    </p:cViewPr>
  </p:outlineViewPr>
  <p:notesTextViewPr>
    <p:cViewPr>
      <p:scale>
        <a:sx n="100" d="100"/>
        <a:sy n="100" d="100"/>
      </p:scale>
      <p:origin x="0" y="0"/>
    </p:cViewPr>
  </p:notesTextViewPr>
  <p:sorterViewPr>
    <p:cViewPr varScale="1">
      <p:scale>
        <a:sx n="100" d="100"/>
        <a:sy n="100" d="100"/>
      </p:scale>
      <p:origin x="0" y="-3344"/>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21" Type="http://schemas.openxmlformats.org/officeDocument/2006/relationships/handoutMaster" Target="handoutMasters/handoutMaster1.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5/10/22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0602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20374737-1B00-EF47-9DF6-FCA6722AD0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62000" indent="-292100">
              <a:spcBef>
                <a:spcPct val="30000"/>
              </a:spcBef>
              <a:defRPr sz="1200">
                <a:solidFill>
                  <a:schemeClr val="tx1"/>
                </a:solidFill>
                <a:latin typeface="Arial" panose="020B0604020202020204" pitchFamily="34" charset="0"/>
                <a:ea typeface="MS PGothic" panose="020B0600070205080204" pitchFamily="34" charset="-128"/>
              </a:defRPr>
            </a:lvl2pPr>
            <a:lvl3pPr marL="1173163" indent="-233363">
              <a:spcBef>
                <a:spcPct val="30000"/>
              </a:spcBef>
              <a:defRPr sz="1200">
                <a:solidFill>
                  <a:schemeClr val="tx1"/>
                </a:solidFill>
                <a:latin typeface="Arial" panose="020B0604020202020204" pitchFamily="34" charset="0"/>
                <a:ea typeface="MS PGothic" panose="020B0600070205080204" pitchFamily="34" charset="-128"/>
              </a:defRPr>
            </a:lvl3pPr>
            <a:lvl4pPr marL="1643063" indent="-233363">
              <a:spcBef>
                <a:spcPct val="30000"/>
              </a:spcBef>
              <a:defRPr sz="1200">
                <a:solidFill>
                  <a:schemeClr val="tx1"/>
                </a:solidFill>
                <a:latin typeface="Arial" panose="020B0604020202020204" pitchFamily="34" charset="0"/>
                <a:ea typeface="MS PGothic" panose="020B0600070205080204" pitchFamily="34" charset="-128"/>
              </a:defRPr>
            </a:lvl4pPr>
            <a:lvl5pPr marL="2112963" indent="-233363">
              <a:spcBef>
                <a:spcPct val="30000"/>
              </a:spcBef>
              <a:defRPr sz="1200">
                <a:solidFill>
                  <a:schemeClr val="tx1"/>
                </a:solidFill>
                <a:latin typeface="Arial" panose="020B0604020202020204" pitchFamily="34" charset="0"/>
                <a:ea typeface="MS PGothic" panose="020B0600070205080204" pitchFamily="34" charset="-128"/>
              </a:defRPr>
            </a:lvl5pPr>
            <a:lvl6pPr marL="2570163" indent="-2333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027363" indent="-2333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84563" indent="-2333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941763" indent="-2333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2E8A417A-EDCA-6D47-A1A5-3EFE9DB4DA2C}" type="slidenum">
              <a:rPr lang="en-US" altLang="en-US" smtClean="0"/>
              <a:pPr>
                <a:spcBef>
                  <a:spcPct val="0"/>
                </a:spcBef>
              </a:pPr>
              <a:t>10</a:t>
            </a:fld>
            <a:endParaRPr lang="en-US" altLang="en-US"/>
          </a:p>
        </p:txBody>
      </p:sp>
      <p:sp>
        <p:nvSpPr>
          <p:cNvPr id="31746" name="Rectangle 2">
            <a:extLst>
              <a:ext uri="{FF2B5EF4-FFF2-40B4-BE49-F238E27FC236}">
                <a16:creationId xmlns:a16="http://schemas.microsoft.com/office/drawing/2014/main" id="{A8EB23A4-F4A3-EA41-9137-0F3EBC9FE192}"/>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016EB13A-CD06-DD4D-860A-422FB157AB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Marketing is about identifying and meeting human and social needs. One of the shortest good definitions of marketing is “meeting needs profitably.” </a:t>
            </a:r>
          </a:p>
          <a:p>
            <a:pPr eaLnBrk="1" hangingPunct="1"/>
            <a:r>
              <a:rPr lang="en-US" altLang="en-US">
                <a:latin typeface="Arial" panose="020B0604020202020204" pitchFamily="34" charset="0"/>
              </a:rPr>
              <a:t>The American Marketing Association offers the following formal definition: Marketing is the activity, set of institutions, and processes for creating, communicating, delivering, and exchanging offerings that have value for customers, clients, partners, and society at large.</a:t>
            </a:r>
          </a:p>
        </p:txBody>
      </p:sp>
    </p:spTree>
    <p:extLst>
      <p:ext uri="{BB962C8B-B14F-4D97-AF65-F5344CB8AC3E}">
        <p14:creationId xmlns:p14="http://schemas.microsoft.com/office/powerpoint/2010/main" val="557087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marketplace is dramatically different from even 10 years ago, with new marketing behaviors, opportunities, and challenges emerging.</a:t>
            </a:r>
            <a:endParaRPr lang="en-US" dirty="0">
              <a:latin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36220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Figure 1.4 provides a schematic overview of four broad components characterizing holistic marketing: relationship marketing, integrated marketing, internal marketing, and performance marketing.</a:t>
            </a:r>
            <a:endParaRPr lang="en-US" dirty="0">
              <a:latin typeface="Arial" panose="020B0604020202020204" pitchFamily="34" charset="0"/>
            </a:endParaRPr>
          </a:p>
          <a:p>
            <a:endParaRPr lang="en-IN" dirty="0"/>
          </a:p>
          <a:p>
            <a:r>
              <a:rPr lang="en-US" sz="1800" dirty="0">
                <a:effectLst/>
                <a:latin typeface="Times New Roman" panose="02020603050405020304" pitchFamily="18" charset="0"/>
                <a:ea typeface="Times New Roman" panose="02020603050405020304" pitchFamily="18" charset="0"/>
              </a:rPr>
              <a:t>In the illustration, a circle labeled Holistic marketing is at the center, and four boxes on four sides point at it with arrows. The box at the top is labeled Internal marketing. The box on the right is labeled Integrated marketing. The box at the bottom is labeled Relationship marketing, and the box on the left is labeled Performance marketing.</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88905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i="0" dirty="0">
                <a:latin typeface="Arial" panose="020B0604020202020204" pitchFamily="34" charset="0"/>
              </a:rPr>
              <a:t>Increasingly, a key goal of marketing is to develop deep, enduring</a:t>
            </a:r>
          </a:p>
          <a:p>
            <a:pPr eaLnBrk="1" hangingPunct="1"/>
            <a:r>
              <a:rPr lang="en-US" i="0" dirty="0">
                <a:latin typeface="Arial" panose="020B0604020202020204" pitchFamily="34" charset="0"/>
              </a:rPr>
              <a:t>relationships with people and organizations that directly or indirectly affect the success of the firm’s marketing activities.</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24047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Integrated marketing </a:t>
            </a:r>
            <a:r>
              <a:rPr lang="en-US" dirty="0"/>
              <a:t>coordinates all marketing activities and marketing programs and directs them toward creating, communicating, and delivering consistent value and a consistent message for consumers, such that “the whole is greater than the sum of its parts.” </a:t>
            </a:r>
          </a:p>
          <a:p>
            <a:endParaRPr lang="en-US" dirty="0"/>
          </a:p>
          <a:p>
            <a:r>
              <a:rPr lang="en-US" dirty="0"/>
              <a:t>This requires that marketers design and implement each marketing activity with all other activities in mind. </a:t>
            </a:r>
            <a:endParaRPr lang="en-US" dirty="0">
              <a:latin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49328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Marketing succeeds only when all departments work together to achieve customer goals: when engineering designs the right products, finance furnishes the right amount of funding, purchasing buys the right materials, production makes the right products in the right time horizon, and accounting measures profitability in the right ways. </a:t>
            </a:r>
          </a:p>
          <a:p>
            <a:endParaRPr lang="en-US" dirty="0"/>
          </a:p>
          <a:p>
            <a:r>
              <a:rPr lang="en-US" dirty="0"/>
              <a:t>Such interdepartmental harmony can truly coalesce, however, only when senior management clearly communicates a vision of how the company’s marketing orientation and philosophy serve customers. </a:t>
            </a:r>
            <a:endParaRPr lang="en-US" dirty="0">
              <a:latin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09546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latin typeface="Arial" panose="020B0604020202020204" pitchFamily="34" charset="0"/>
              </a:rPr>
              <a:t>Performance marketing </a:t>
            </a:r>
            <a:r>
              <a:rPr lang="en-US" dirty="0">
                <a:latin typeface="Arial" panose="020B0604020202020204" pitchFamily="34" charset="0"/>
              </a:rPr>
              <a:t>requires understanding the financial and nonfinancial returns to business and society from marketing activities and programs.</a:t>
            </a:r>
          </a:p>
          <a:p>
            <a:endParaRPr lang="en-US" dirty="0">
              <a:latin typeface="Arial" panose="020B0604020202020204" pitchFamily="34" charset="0"/>
            </a:endParaRPr>
          </a:p>
          <a:p>
            <a:r>
              <a:rPr lang="en-US" dirty="0">
                <a:latin typeface="Arial" panose="020B0604020202020204" pitchFamily="34" charset="0"/>
              </a:rPr>
              <a:t>When they founded Ben &amp; Jerry</a:t>
            </a:r>
            <a:r>
              <a:rPr lang="en-US" altLang="en-US" dirty="0">
                <a:latin typeface="Arial" panose="020B0604020202020204" pitchFamily="34" charset="0"/>
              </a:rPr>
              <a:t>’</a:t>
            </a:r>
            <a:r>
              <a:rPr lang="en-US" dirty="0">
                <a:latin typeface="Arial" panose="020B0604020202020204" pitchFamily="34" charset="0"/>
              </a:rPr>
              <a:t>s, Ben Cohen and Jerry Greenfield embraced the performance marketing concept by dividing the traditional financial bottom line into a </a:t>
            </a:r>
            <a:r>
              <a:rPr lang="en-US" altLang="en-US" dirty="0">
                <a:latin typeface="Arial" panose="020B0604020202020204" pitchFamily="34" charset="0"/>
              </a:rPr>
              <a:t>“</a:t>
            </a:r>
            <a:r>
              <a:rPr lang="en-US" dirty="0">
                <a:latin typeface="Arial" panose="020B0604020202020204" pitchFamily="34" charset="0"/>
              </a:rPr>
              <a:t>double bottom line</a:t>
            </a:r>
            <a:r>
              <a:rPr lang="en-US" altLang="en-US" dirty="0">
                <a:latin typeface="Arial" panose="020B0604020202020204" pitchFamily="34" charset="0"/>
              </a:rPr>
              <a:t>”</a:t>
            </a:r>
            <a:r>
              <a:rPr lang="en-US" dirty="0">
                <a:latin typeface="Arial" panose="020B0604020202020204" pitchFamily="34" charset="0"/>
              </a:rPr>
              <a:t> that also measured the environmental impact of their products and processes. That later expanded into a </a:t>
            </a:r>
            <a:r>
              <a:rPr lang="en-US" altLang="en-US" dirty="0">
                <a:latin typeface="Arial" panose="020B0604020202020204" pitchFamily="34" charset="0"/>
              </a:rPr>
              <a:t>“</a:t>
            </a:r>
            <a:r>
              <a:rPr lang="en-US" dirty="0">
                <a:latin typeface="Arial" panose="020B0604020202020204" pitchFamily="34" charset="0"/>
              </a:rPr>
              <a:t>triple bottom line</a:t>
            </a:r>
            <a:r>
              <a:rPr lang="en-US" altLang="en-US" dirty="0">
                <a:latin typeface="Arial" panose="020B0604020202020204" pitchFamily="34" charset="0"/>
              </a:rPr>
              <a:t>”</a:t>
            </a:r>
            <a:r>
              <a:rPr lang="en-US" dirty="0">
                <a:latin typeface="Arial" panose="020B0604020202020204" pitchFamily="34" charset="0"/>
              </a:rPr>
              <a:t> to represent the social impacts, negative and positive, of the firm</a:t>
            </a:r>
            <a:r>
              <a:rPr lang="en-US" altLang="en-US" dirty="0">
                <a:latin typeface="Arial" panose="020B0604020202020204" pitchFamily="34" charset="0"/>
              </a:rPr>
              <a:t>’</a:t>
            </a:r>
            <a:r>
              <a:rPr lang="en-US" dirty="0">
                <a:latin typeface="Arial" panose="020B0604020202020204" pitchFamily="34" charset="0"/>
              </a:rPr>
              <a:t>s entire range of business activities.</a:t>
            </a:r>
          </a:p>
          <a:p>
            <a:endParaRPr lang="en-US" dirty="0">
              <a:latin typeface="Arial" panose="020B0604020202020204" pitchFamily="34" charset="0"/>
            </a:endParaRPr>
          </a:p>
          <a:p>
            <a:r>
              <a:rPr lang="en-US" dirty="0">
                <a:latin typeface="Arial" panose="020B0604020202020204" pitchFamily="34" charset="0"/>
              </a:rPr>
              <a:t>Patagonia is </a:t>
            </a:r>
            <a:r>
              <a:rPr lang="en-US" dirty="0"/>
              <a:t>one of a small number of benefit (B) corporations in the United States that must each year explain how their mission is benefiting both stakeholders and society, Patagonia aims to combine environmental consciousness with maximizing shareholder returns.</a:t>
            </a:r>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3911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company must decide what overarching philosophy will guide a company’s marketing efforts, determine how to organize and manage the marketing department, and, ultimately, find the best means to build a customer-centric organization that can deliver value to company stakeholders.</a:t>
            </a:r>
          </a:p>
          <a:p>
            <a:endParaRPr lang="en-US" dirty="0"/>
          </a:p>
          <a:p>
            <a:r>
              <a:rPr lang="en-US" dirty="0"/>
              <a:t>The </a:t>
            </a:r>
            <a:r>
              <a:rPr lang="en-US" i="1" dirty="0"/>
              <a:t>production concept </a:t>
            </a:r>
            <a:r>
              <a:rPr lang="en-US" dirty="0"/>
              <a:t>is one of the oldest concepts in business. It holds that consumers prefer products that are widely available and inexpensive.</a:t>
            </a:r>
          </a:p>
          <a:p>
            <a:endParaRPr lang="en-US" dirty="0"/>
          </a:p>
          <a:p>
            <a:r>
              <a:rPr lang="en-US" dirty="0"/>
              <a:t>The </a:t>
            </a:r>
            <a:r>
              <a:rPr lang="en-US" i="1" dirty="0"/>
              <a:t>product concept </a:t>
            </a:r>
            <a:r>
              <a:rPr lang="en-US" dirty="0"/>
              <a:t>proposes that consumers favor products offering the highest quality, the best performance, or innovative features.</a:t>
            </a:r>
          </a:p>
          <a:p>
            <a:endParaRPr lang="en-US" dirty="0"/>
          </a:p>
          <a:p>
            <a:r>
              <a:rPr lang="en-US" dirty="0"/>
              <a:t>The </a:t>
            </a:r>
            <a:r>
              <a:rPr lang="en-US" i="1" dirty="0"/>
              <a:t>selling concept </a:t>
            </a:r>
            <a:r>
              <a:rPr lang="en-US" dirty="0"/>
              <a:t>holds that consumers and businesses, if left alone, won’t buy enough of the organization’s products.</a:t>
            </a:r>
          </a:p>
          <a:p>
            <a:endParaRPr lang="en-US" dirty="0"/>
          </a:p>
          <a:p>
            <a:r>
              <a:rPr lang="en-US" dirty="0"/>
              <a:t>The </a:t>
            </a:r>
            <a:r>
              <a:rPr lang="en-US" i="1" dirty="0"/>
              <a:t>marketing concept </a:t>
            </a:r>
            <a:r>
              <a:rPr lang="en-US" dirty="0"/>
              <a:t>emerged in the mid-1950s as a customer-centered, sense-and-respond philosophy. The job of marketing is not to find the right customers for your products but to develop the right products for your customers.</a:t>
            </a:r>
          </a:p>
          <a:p>
            <a:endParaRPr lang="en-US" dirty="0"/>
          </a:p>
          <a:p>
            <a:r>
              <a:rPr lang="en-US" dirty="0"/>
              <a:t>The </a:t>
            </a:r>
            <a:r>
              <a:rPr lang="en-US" i="1" dirty="0"/>
              <a:t>market-value concept </a:t>
            </a:r>
            <a:r>
              <a:rPr lang="en-US" dirty="0"/>
              <a:t>is based on the development, design, and implementation of marketing programs, processes, and activities that recognize their breadth and interdependencies. The value-based view of marketing acknowledges that everything matters in marketing—and that a broad, integrated perspective is often necessary.</a:t>
            </a:r>
          </a:p>
          <a:p>
            <a:endParaRPr lang="en-US" dirty="0"/>
          </a:p>
          <a:p>
            <a:endParaRPr lang="en-US" dirty="0"/>
          </a:p>
          <a:p>
            <a:endParaRPr lang="en-US" dirty="0"/>
          </a:p>
          <a:p>
            <a:endParaRPr lang="en-US" dirty="0"/>
          </a:p>
          <a:p>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43300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Our social definition of marketing: </a:t>
            </a:r>
            <a:r>
              <a:rPr lang="en-US" i="1" dirty="0"/>
              <a:t>Marketing is a societal process by which individuals and groups obtain what they need and want through creating, offering, and freely exchanging products and services of value with others.</a:t>
            </a:r>
            <a:endParaRPr lang="en-US" i="1" dirty="0">
              <a:latin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76179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Our social definition of marketing: </a:t>
            </a:r>
            <a:r>
              <a:rPr lang="en-US" i="1" dirty="0"/>
              <a:t>Marketing is a societal process by which individuals and groups obtain what they need and want through creating, offering, and freely exchanging products and services of value with others.</a:t>
            </a:r>
            <a:endParaRPr lang="en-US" i="1" dirty="0">
              <a:latin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73017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rPr>
              <a:t>Marketing involves 10 different domains: goods, services, events, experiences, persons, places, properties, organizations, information, and ideas.</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86749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2058EC9E-CCBE-9B49-92AA-36A3461B1E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62000" indent="-292100">
              <a:spcBef>
                <a:spcPct val="30000"/>
              </a:spcBef>
              <a:defRPr sz="1200">
                <a:solidFill>
                  <a:schemeClr val="tx1"/>
                </a:solidFill>
                <a:latin typeface="Arial" panose="020B0604020202020204" pitchFamily="34" charset="0"/>
                <a:ea typeface="MS PGothic" panose="020B0600070205080204" pitchFamily="34" charset="-128"/>
              </a:defRPr>
            </a:lvl2pPr>
            <a:lvl3pPr marL="1173163" indent="-233363">
              <a:spcBef>
                <a:spcPct val="30000"/>
              </a:spcBef>
              <a:defRPr sz="1200">
                <a:solidFill>
                  <a:schemeClr val="tx1"/>
                </a:solidFill>
                <a:latin typeface="Arial" panose="020B0604020202020204" pitchFamily="34" charset="0"/>
                <a:ea typeface="MS PGothic" panose="020B0600070205080204" pitchFamily="34" charset="-128"/>
              </a:defRPr>
            </a:lvl3pPr>
            <a:lvl4pPr marL="1643063" indent="-233363">
              <a:spcBef>
                <a:spcPct val="30000"/>
              </a:spcBef>
              <a:defRPr sz="1200">
                <a:solidFill>
                  <a:schemeClr val="tx1"/>
                </a:solidFill>
                <a:latin typeface="Arial" panose="020B0604020202020204" pitchFamily="34" charset="0"/>
                <a:ea typeface="MS PGothic" panose="020B0600070205080204" pitchFamily="34" charset="-128"/>
              </a:defRPr>
            </a:lvl4pPr>
            <a:lvl5pPr marL="2112963" indent="-233363">
              <a:spcBef>
                <a:spcPct val="30000"/>
              </a:spcBef>
              <a:defRPr sz="1200">
                <a:solidFill>
                  <a:schemeClr val="tx1"/>
                </a:solidFill>
                <a:latin typeface="Arial" panose="020B0604020202020204" pitchFamily="34" charset="0"/>
                <a:ea typeface="MS PGothic" panose="020B0600070205080204" pitchFamily="34" charset="-128"/>
              </a:defRPr>
            </a:lvl5pPr>
            <a:lvl6pPr marL="2570163" indent="-2333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027363" indent="-2333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84563" indent="-2333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941763" indent="-2333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AB52D1A3-EA52-F640-ACFC-D14E121AE224}" type="slidenum">
              <a:rPr lang="en-US" altLang="en-US" smtClean="0"/>
              <a:pPr>
                <a:spcBef>
                  <a:spcPct val="0"/>
                </a:spcBef>
              </a:pPr>
              <a:t>5</a:t>
            </a:fld>
            <a:endParaRPr lang="en-US" altLang="en-US"/>
          </a:p>
        </p:txBody>
      </p:sp>
      <p:sp>
        <p:nvSpPr>
          <p:cNvPr id="27650" name="Rectangle 2">
            <a:extLst>
              <a:ext uri="{FF2B5EF4-FFF2-40B4-BE49-F238E27FC236}">
                <a16:creationId xmlns:a16="http://schemas.microsoft.com/office/drawing/2014/main" id="{766AF14A-35AC-4E49-A241-96AC70F8CF55}"/>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D23B07A9-28F4-B146-8CEC-CF04A0317D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983460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rPr>
              <a:t>Figure 1.2 shows how sellers and buyers are connected by four flows. Sellers send goods and services and communications such as ads and direct mail to the market; in return they receive money and information such as customer attitudes and sales data. The inner loop shows an exchange of money for goods and services; the outer loop shows an exchange of information.</a:t>
            </a:r>
          </a:p>
          <a:p>
            <a:endParaRPr lang="en-IN" dirty="0"/>
          </a:p>
          <a:p>
            <a:r>
              <a:rPr lang="en-US" sz="1800" dirty="0">
                <a:effectLst/>
                <a:latin typeface="Times New Roman" panose="02020603050405020304" pitchFamily="18" charset="0"/>
                <a:ea typeface="Calibri" panose="020F0502020204030204" pitchFamily="34" charset="0"/>
              </a:rPr>
              <a:t>In the illustration, a box on the left labeled Industry (a collection of sellers) and a box on the right labeled Market (a collection of buyers) are connected via arrows. Two arrows labeled Communication and Goods, services point from Industry to Market, and two arrows labeled Money and Information point from Market to Industry.</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94385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20374737-1B00-EF47-9DF6-FCA6722AD0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62000" indent="-292100">
              <a:spcBef>
                <a:spcPct val="30000"/>
              </a:spcBef>
              <a:defRPr sz="1200">
                <a:solidFill>
                  <a:schemeClr val="tx1"/>
                </a:solidFill>
                <a:latin typeface="Arial" panose="020B0604020202020204" pitchFamily="34" charset="0"/>
                <a:ea typeface="MS PGothic" panose="020B0600070205080204" pitchFamily="34" charset="-128"/>
              </a:defRPr>
            </a:lvl2pPr>
            <a:lvl3pPr marL="1173163" indent="-233363">
              <a:spcBef>
                <a:spcPct val="30000"/>
              </a:spcBef>
              <a:defRPr sz="1200">
                <a:solidFill>
                  <a:schemeClr val="tx1"/>
                </a:solidFill>
                <a:latin typeface="Arial" panose="020B0604020202020204" pitchFamily="34" charset="0"/>
                <a:ea typeface="MS PGothic" panose="020B0600070205080204" pitchFamily="34" charset="-128"/>
              </a:defRPr>
            </a:lvl3pPr>
            <a:lvl4pPr marL="1643063" indent="-233363">
              <a:spcBef>
                <a:spcPct val="30000"/>
              </a:spcBef>
              <a:defRPr sz="1200">
                <a:solidFill>
                  <a:schemeClr val="tx1"/>
                </a:solidFill>
                <a:latin typeface="Arial" panose="020B0604020202020204" pitchFamily="34" charset="0"/>
                <a:ea typeface="MS PGothic" panose="020B0600070205080204" pitchFamily="34" charset="-128"/>
              </a:defRPr>
            </a:lvl4pPr>
            <a:lvl5pPr marL="2112963" indent="-233363">
              <a:spcBef>
                <a:spcPct val="30000"/>
              </a:spcBef>
              <a:defRPr sz="1200">
                <a:solidFill>
                  <a:schemeClr val="tx1"/>
                </a:solidFill>
                <a:latin typeface="Arial" panose="020B0604020202020204" pitchFamily="34" charset="0"/>
                <a:ea typeface="MS PGothic" panose="020B0600070205080204" pitchFamily="34" charset="-128"/>
              </a:defRPr>
            </a:lvl5pPr>
            <a:lvl6pPr marL="2570163" indent="-2333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027363" indent="-2333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84563" indent="-2333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941763" indent="-2333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2E8A417A-EDCA-6D47-A1A5-3EFE9DB4DA2C}" type="slidenum">
              <a:rPr lang="en-US" altLang="en-US" smtClean="0"/>
              <a:pPr>
                <a:spcBef>
                  <a:spcPct val="0"/>
                </a:spcBef>
              </a:pPr>
              <a:t>7</a:t>
            </a:fld>
            <a:endParaRPr lang="en-US" altLang="en-US"/>
          </a:p>
        </p:txBody>
      </p:sp>
      <p:sp>
        <p:nvSpPr>
          <p:cNvPr id="31746" name="Rectangle 2">
            <a:extLst>
              <a:ext uri="{FF2B5EF4-FFF2-40B4-BE49-F238E27FC236}">
                <a16:creationId xmlns:a16="http://schemas.microsoft.com/office/drawing/2014/main" id="{A8EB23A4-F4A3-EA41-9137-0F3EBC9FE192}"/>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016EB13A-CD06-DD4D-860A-422FB157AB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Marketing is about identifying and meeting human and social needs. One of the shortest good definitions of marketing is “meeting needs profitably.” </a:t>
            </a:r>
          </a:p>
          <a:p>
            <a:pPr eaLnBrk="1" hangingPunct="1"/>
            <a:r>
              <a:rPr lang="en-US" altLang="en-US">
                <a:latin typeface="Arial" panose="020B0604020202020204" pitchFamily="34" charset="0"/>
              </a:rPr>
              <a:t>The American Marketing Association offers the following formal definition: Marketing is the activity, set of institutions, and processes for creating, communicating, delivering, and exchanging offerings that have value for customers, clients, partners, and society at large.</a:t>
            </a:r>
          </a:p>
        </p:txBody>
      </p:sp>
    </p:spTree>
    <p:extLst>
      <p:ext uri="{BB962C8B-B14F-4D97-AF65-F5344CB8AC3E}">
        <p14:creationId xmlns:p14="http://schemas.microsoft.com/office/powerpoint/2010/main" val="328962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20374737-1B00-EF47-9DF6-FCA6722AD0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62000" indent="-292100">
              <a:spcBef>
                <a:spcPct val="30000"/>
              </a:spcBef>
              <a:defRPr sz="1200">
                <a:solidFill>
                  <a:schemeClr val="tx1"/>
                </a:solidFill>
                <a:latin typeface="Arial" panose="020B0604020202020204" pitchFamily="34" charset="0"/>
                <a:ea typeface="MS PGothic" panose="020B0600070205080204" pitchFamily="34" charset="-128"/>
              </a:defRPr>
            </a:lvl2pPr>
            <a:lvl3pPr marL="1173163" indent="-233363">
              <a:spcBef>
                <a:spcPct val="30000"/>
              </a:spcBef>
              <a:defRPr sz="1200">
                <a:solidFill>
                  <a:schemeClr val="tx1"/>
                </a:solidFill>
                <a:latin typeface="Arial" panose="020B0604020202020204" pitchFamily="34" charset="0"/>
                <a:ea typeface="MS PGothic" panose="020B0600070205080204" pitchFamily="34" charset="-128"/>
              </a:defRPr>
            </a:lvl3pPr>
            <a:lvl4pPr marL="1643063" indent="-233363">
              <a:spcBef>
                <a:spcPct val="30000"/>
              </a:spcBef>
              <a:defRPr sz="1200">
                <a:solidFill>
                  <a:schemeClr val="tx1"/>
                </a:solidFill>
                <a:latin typeface="Arial" panose="020B0604020202020204" pitchFamily="34" charset="0"/>
                <a:ea typeface="MS PGothic" panose="020B0600070205080204" pitchFamily="34" charset="-128"/>
              </a:defRPr>
            </a:lvl4pPr>
            <a:lvl5pPr marL="2112963" indent="-233363">
              <a:spcBef>
                <a:spcPct val="30000"/>
              </a:spcBef>
              <a:defRPr sz="1200">
                <a:solidFill>
                  <a:schemeClr val="tx1"/>
                </a:solidFill>
                <a:latin typeface="Arial" panose="020B0604020202020204" pitchFamily="34" charset="0"/>
                <a:ea typeface="MS PGothic" panose="020B0600070205080204" pitchFamily="34" charset="-128"/>
              </a:defRPr>
            </a:lvl5pPr>
            <a:lvl6pPr marL="2570163" indent="-2333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027363" indent="-2333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84563" indent="-2333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941763" indent="-2333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2E8A417A-EDCA-6D47-A1A5-3EFE9DB4DA2C}" type="slidenum">
              <a:rPr lang="en-US" altLang="en-US" smtClean="0"/>
              <a:pPr>
                <a:spcBef>
                  <a:spcPct val="0"/>
                </a:spcBef>
              </a:pPr>
              <a:t>8</a:t>
            </a:fld>
            <a:endParaRPr lang="en-US" altLang="en-US"/>
          </a:p>
        </p:txBody>
      </p:sp>
      <p:sp>
        <p:nvSpPr>
          <p:cNvPr id="31746" name="Rectangle 2">
            <a:extLst>
              <a:ext uri="{FF2B5EF4-FFF2-40B4-BE49-F238E27FC236}">
                <a16:creationId xmlns:a16="http://schemas.microsoft.com/office/drawing/2014/main" id="{A8EB23A4-F4A3-EA41-9137-0F3EBC9FE192}"/>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016EB13A-CD06-DD4D-860A-422FB157AB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Marketing is about identifying and meeting human and social needs. One of the shortest good definitions of marketing is “meeting needs profitably.” </a:t>
            </a:r>
          </a:p>
          <a:p>
            <a:pPr eaLnBrk="1" hangingPunct="1"/>
            <a:r>
              <a:rPr lang="en-US" altLang="en-US">
                <a:latin typeface="Arial" panose="020B0604020202020204" pitchFamily="34" charset="0"/>
              </a:rPr>
              <a:t>The American Marketing Association offers the following formal definition: Marketing is the activity, set of institutions, and processes for creating, communicating, delivering, and exchanging offerings that have value for customers, clients, partners, and society at large.</a:t>
            </a:r>
          </a:p>
        </p:txBody>
      </p:sp>
    </p:spTree>
    <p:extLst>
      <p:ext uri="{BB962C8B-B14F-4D97-AF65-F5344CB8AC3E}">
        <p14:creationId xmlns:p14="http://schemas.microsoft.com/office/powerpoint/2010/main" val="2568554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20374737-1B00-EF47-9DF6-FCA6722AD0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62000" indent="-292100">
              <a:spcBef>
                <a:spcPct val="30000"/>
              </a:spcBef>
              <a:defRPr sz="1200">
                <a:solidFill>
                  <a:schemeClr val="tx1"/>
                </a:solidFill>
                <a:latin typeface="Arial" panose="020B0604020202020204" pitchFamily="34" charset="0"/>
                <a:ea typeface="MS PGothic" panose="020B0600070205080204" pitchFamily="34" charset="-128"/>
              </a:defRPr>
            </a:lvl2pPr>
            <a:lvl3pPr marL="1173163" indent="-233363">
              <a:spcBef>
                <a:spcPct val="30000"/>
              </a:spcBef>
              <a:defRPr sz="1200">
                <a:solidFill>
                  <a:schemeClr val="tx1"/>
                </a:solidFill>
                <a:latin typeface="Arial" panose="020B0604020202020204" pitchFamily="34" charset="0"/>
                <a:ea typeface="MS PGothic" panose="020B0600070205080204" pitchFamily="34" charset="-128"/>
              </a:defRPr>
            </a:lvl3pPr>
            <a:lvl4pPr marL="1643063" indent="-233363">
              <a:spcBef>
                <a:spcPct val="30000"/>
              </a:spcBef>
              <a:defRPr sz="1200">
                <a:solidFill>
                  <a:schemeClr val="tx1"/>
                </a:solidFill>
                <a:latin typeface="Arial" panose="020B0604020202020204" pitchFamily="34" charset="0"/>
                <a:ea typeface="MS PGothic" panose="020B0600070205080204" pitchFamily="34" charset="-128"/>
              </a:defRPr>
            </a:lvl4pPr>
            <a:lvl5pPr marL="2112963" indent="-233363">
              <a:spcBef>
                <a:spcPct val="30000"/>
              </a:spcBef>
              <a:defRPr sz="1200">
                <a:solidFill>
                  <a:schemeClr val="tx1"/>
                </a:solidFill>
                <a:latin typeface="Arial" panose="020B0604020202020204" pitchFamily="34" charset="0"/>
                <a:ea typeface="MS PGothic" panose="020B0600070205080204" pitchFamily="34" charset="-128"/>
              </a:defRPr>
            </a:lvl5pPr>
            <a:lvl6pPr marL="2570163" indent="-2333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027363" indent="-2333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84563" indent="-2333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941763" indent="-2333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2E8A417A-EDCA-6D47-A1A5-3EFE9DB4DA2C}" type="slidenum">
              <a:rPr lang="en-US" altLang="en-US" smtClean="0"/>
              <a:pPr>
                <a:spcBef>
                  <a:spcPct val="0"/>
                </a:spcBef>
              </a:pPr>
              <a:t>9</a:t>
            </a:fld>
            <a:endParaRPr lang="en-US" altLang="en-US"/>
          </a:p>
        </p:txBody>
      </p:sp>
      <p:sp>
        <p:nvSpPr>
          <p:cNvPr id="31746" name="Rectangle 2">
            <a:extLst>
              <a:ext uri="{FF2B5EF4-FFF2-40B4-BE49-F238E27FC236}">
                <a16:creationId xmlns:a16="http://schemas.microsoft.com/office/drawing/2014/main" id="{A8EB23A4-F4A3-EA41-9137-0F3EBC9FE192}"/>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016EB13A-CD06-DD4D-860A-422FB157AB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Marketing is about identifying and meeting human and social needs. One of the shortest good definitions of marketing is “meeting needs profitably.” </a:t>
            </a:r>
          </a:p>
          <a:p>
            <a:pPr eaLnBrk="1" hangingPunct="1"/>
            <a:r>
              <a:rPr lang="en-US" altLang="en-US">
                <a:latin typeface="Arial" panose="020B0604020202020204" pitchFamily="34" charset="0"/>
              </a:rPr>
              <a:t>The American Marketing Association offers the following formal definition: Marketing is the activity, set of institutions, and processes for creating, communicating, delivering, and exchanging offerings that have value for customers, clients, partners, and society at large.</a:t>
            </a:r>
          </a:p>
        </p:txBody>
      </p:sp>
    </p:spTree>
    <p:extLst>
      <p:ext uri="{BB962C8B-B14F-4D97-AF65-F5344CB8AC3E}">
        <p14:creationId xmlns:p14="http://schemas.microsoft.com/office/powerpoint/2010/main" val="2333512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ctr"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958098"/>
            <a:ext cx="8229600" cy="478970"/>
          </a:xfrm>
          <a:prstGeom prst="rect">
            <a:avLst/>
          </a:prstGeom>
          <a:noFill/>
          <a:ln>
            <a:noFill/>
          </a:ln>
        </p:spPr>
        <p:txBody>
          <a:bodyPr lIns="91425" tIns="91425" rIns="91425" bIns="91425" anchor="ctr" anchorCtr="0"/>
          <a:lstStyle>
            <a:lvl1pPr marL="0" marR="0" lvl="0" indent="0" algn="l" rtl="0">
              <a:spcBef>
                <a:spcPts val="0"/>
              </a:spcBef>
              <a:buClr>
                <a:srgbClr val="007FA3"/>
              </a:buClr>
              <a:buFont typeface="Arial"/>
              <a:buNone/>
              <a:defRPr sz="2000" b="0" i="0" u="none" strike="noStrike" cap="none">
                <a:solidFill>
                  <a:srgbClr val="007FA3"/>
                </a:solidFill>
                <a:latin typeface="+mn-lt"/>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lgn="ctr">
              <a:buNone/>
              <a:defRPr sz="3000" b="1">
                <a:latin typeface="+mn-lt"/>
              </a:defRPr>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0" indent="0" algn="ctr">
              <a:buNone/>
              <a:defRPr sz="2200">
                <a:latin typeface="+mn-lt"/>
              </a:defRPr>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839355990"/>
      </p:ext>
    </p:extLst>
  </p:cSld>
  <p:clrMapOvr>
    <a:masterClrMapping/>
  </p:clrMapOvr>
  <p:extLst mod="1">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558412"/>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p:nvPr>
        </p:nvSpPr>
        <p:spPr>
          <a:xfrm>
            <a:off x="5048250" y="1558412"/>
            <a:ext cx="3638550" cy="3754437"/>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420799"/>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4B672F57-44F9-9C40-8C13-D8CA9D31AE34}"/>
              </a:ext>
            </a:extLst>
          </p:cNvPr>
          <p:cNvSpPr>
            <a:spLocks noGrp="1" noChangeArrowheads="1"/>
          </p:cNvSpPr>
          <p:nvPr>
            <p:ph type="ftr" sz="quarter" idx="10"/>
          </p:nvPr>
        </p:nvSpPr>
        <p:spPr/>
        <p:txBody>
          <a:bodyPr/>
          <a:lstStyle>
            <a:lvl1pPr>
              <a:defRPr/>
            </a:lvl1pPr>
          </a:lstStyle>
          <a:p>
            <a:pPr>
              <a:defRPr/>
            </a:pPr>
            <a:r>
              <a:rPr lang="en-US" altLang="en-US"/>
              <a:t>COPYRIGHT © 2016 PEARSON EDUCATION, INC.</a:t>
            </a:r>
            <a:r>
              <a:rPr lang="en-US" altLang="en-US">
                <a:latin typeface="Arial" panose="020B0604020202020204" pitchFamily="34" charset="0"/>
              </a:rPr>
              <a:t>			</a:t>
            </a:r>
            <a:r>
              <a:rPr lang="en-US" altLang="en-US"/>
              <a:t>1-</a:t>
            </a:r>
            <a:fld id="{0C21467B-1E60-E14B-8E16-F09AF1665251}" type="slidenum">
              <a:rPr lang="en-US" altLang="en-US" smtClean="0"/>
              <a:pPr>
                <a:defRPr/>
              </a:pPr>
              <a:t>‹#›</a:t>
            </a:fld>
            <a:endParaRPr lang="en-US" altLang="en-US"/>
          </a:p>
        </p:txBody>
      </p:sp>
    </p:spTree>
    <p:extLst>
      <p:ext uri="{BB962C8B-B14F-4D97-AF65-F5344CB8AC3E}">
        <p14:creationId xmlns:p14="http://schemas.microsoft.com/office/powerpoint/2010/main" val="2405557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2BD325E9-4E67-654C-926A-DD7CDB785388}"/>
              </a:ext>
            </a:extLst>
          </p:cNvPr>
          <p:cNvSpPr>
            <a:spLocks noGrp="1" noChangeArrowheads="1"/>
          </p:cNvSpPr>
          <p:nvPr>
            <p:ph type="ftr" sz="quarter" idx="10"/>
          </p:nvPr>
        </p:nvSpPr>
        <p:spPr/>
        <p:txBody>
          <a:bodyPr/>
          <a:lstStyle>
            <a:lvl1pPr>
              <a:defRPr/>
            </a:lvl1pPr>
          </a:lstStyle>
          <a:p>
            <a:pPr>
              <a:defRPr/>
            </a:pPr>
            <a:r>
              <a:rPr lang="en-US" altLang="en-US"/>
              <a:t>COPYRIGHT © 2016 PEARSON EDUCATION, INC.</a:t>
            </a:r>
            <a:r>
              <a:rPr lang="en-US" altLang="en-US">
                <a:latin typeface="Arial" panose="020B0604020202020204" pitchFamily="34" charset="0"/>
              </a:rPr>
              <a:t>			</a:t>
            </a:r>
            <a:r>
              <a:rPr lang="en-US" altLang="en-US"/>
              <a:t>1-</a:t>
            </a:r>
            <a:fld id="{A36A71EB-6E47-E94A-8024-233252AC3019}" type="slidenum">
              <a:rPr lang="en-US" altLang="en-US" smtClean="0"/>
              <a:pPr>
                <a:defRPr/>
              </a:pPr>
              <a:t>‹#›</a:t>
            </a:fld>
            <a:endParaRPr lang="en-US" altLang="en-US"/>
          </a:p>
        </p:txBody>
      </p:sp>
    </p:spTree>
    <p:extLst>
      <p:ext uri="{BB962C8B-B14F-4D97-AF65-F5344CB8AC3E}">
        <p14:creationId xmlns:p14="http://schemas.microsoft.com/office/powerpoint/2010/main" val="1100580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mn-lt"/>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554920"/>
            <a:ext cx="8232775" cy="466333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457200" y="1552575"/>
            <a:ext cx="399197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4694830" y="1552575"/>
            <a:ext cx="399197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457201" y="1552575"/>
            <a:ext cx="2595603"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3274199" y="1552575"/>
            <a:ext cx="2595602"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p:nvPr>
        </p:nvSpPr>
        <p:spPr>
          <a:xfrm>
            <a:off x="6091197" y="1552575"/>
            <a:ext cx="2595603"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457200"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2572593"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p:nvPr>
        </p:nvSpPr>
        <p:spPr>
          <a:xfrm>
            <a:off x="4687986"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p:nvPr>
        </p:nvSpPr>
        <p:spPr>
          <a:xfrm>
            <a:off x="6803378"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Ten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457200" y="1552575"/>
            <a:ext cx="4011769" cy="46940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457200" y="2216772"/>
            <a:ext cx="4011769" cy="552186"/>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p:nvPr>
        </p:nvSpPr>
        <p:spPr>
          <a:xfrm>
            <a:off x="457200" y="2953477"/>
            <a:ext cx="4011769" cy="52536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p:nvPr>
        </p:nvSpPr>
        <p:spPr>
          <a:xfrm>
            <a:off x="457200" y="3640944"/>
            <a:ext cx="4011769" cy="52536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p:cNvSpPr>
            <a:spLocks noGrp="1"/>
          </p:cNvSpPr>
          <p:nvPr>
            <p:ph sz="quarter" idx="17"/>
          </p:nvPr>
        </p:nvSpPr>
        <p:spPr>
          <a:xfrm>
            <a:off x="457200" y="4352925"/>
            <a:ext cx="4011769" cy="4762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8"/>
          </p:nvPr>
        </p:nvSpPr>
        <p:spPr>
          <a:xfrm>
            <a:off x="457200" y="5010150"/>
            <a:ext cx="4011769" cy="5143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7200" y="5692775"/>
            <a:ext cx="4011769" cy="56673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622801" y="1557338"/>
            <a:ext cx="4064000" cy="465137"/>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622800" y="2216150"/>
            <a:ext cx="4064000" cy="5524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622800" y="2952750"/>
            <a:ext cx="4064000" cy="525463"/>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3"/>
          </p:nvPr>
        </p:nvSpPr>
        <p:spPr>
          <a:xfrm>
            <a:off x="4622800" y="3641725"/>
            <a:ext cx="4064000" cy="523875"/>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4"/>
          </p:nvPr>
        </p:nvSpPr>
        <p:spPr>
          <a:xfrm>
            <a:off x="4622800" y="4352925"/>
            <a:ext cx="4064000" cy="4762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25"/>
          </p:nvPr>
        </p:nvSpPr>
        <p:spPr>
          <a:xfrm>
            <a:off x="4713288" y="5010150"/>
            <a:ext cx="3973512" cy="5143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26"/>
          </p:nvPr>
        </p:nvSpPr>
        <p:spPr>
          <a:xfrm>
            <a:off x="4713288" y="5692775"/>
            <a:ext cx="3973512" cy="56673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47121803"/>
      </p:ext>
    </p:extLst>
  </p:cSld>
  <p:clrMapOvr>
    <a:masterClrMapping/>
  </p:clrMapOvr>
  <p:extLst>
    <p:ext uri="{DCECCB84-F9BA-43D5-87BE-67443E8EF086}">
      <p15:sldGuideLst xmlns:p15="http://schemas.microsoft.com/office/powerpoint/2012/main">
        <p15:guide id="1" orient="horz" pos="98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41479"/>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64404"/>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102487"/>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theme" Target="../theme/theme2.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4" r:id="rId1"/>
    <p:sldLayoutId id="2147483649" r:id="rId2"/>
    <p:sldLayoutId id="2147483676" r:id="rId3"/>
    <p:sldLayoutId id="2147483677" r:id="rId4"/>
    <p:sldLayoutId id="2147483678" r:id="rId5"/>
    <p:sldLayoutId id="2147483679" r:id="rId6"/>
    <p:sldLayoutId id="2147483680" r:id="rId7"/>
    <p:sldLayoutId id="2147483671" r:id="rId8"/>
    <p:sldLayoutId id="2147483673" r:id="rId9"/>
    <p:sldLayoutId id="2147483670" r:id="rId10"/>
    <p:sldLayoutId id="2147483669" r:id="rId11"/>
    <p:sldLayoutId id="2147483655" r:id="rId12"/>
    <p:sldLayoutId id="2147483681" r:id="rId13"/>
    <p:sldLayoutId id="214748368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tiff"/><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 uri="{C183D7F6-B498-43B3-948B-1728B52AA6E4}">
                <adec:decorative xmlns:adec="http://schemas.microsoft.com/office/drawing/2017/decorative" val="1"/>
              </a:ext>
            </a:extLst>
          </p:cNvPr>
          <p:cNvSpPr>
            <a:spLocks noGrp="1"/>
          </p:cNvSpPr>
          <p:nvPr>
            <p:ph type="title"/>
          </p:nvPr>
        </p:nvSpPr>
        <p:spPr>
          <a:xfrm>
            <a:off x="457199" y="143692"/>
            <a:ext cx="8229601" cy="987333"/>
          </a:xfrm>
        </p:spPr>
        <p:txBody>
          <a:bodyPr anchor="ctr"/>
          <a:lstStyle/>
          <a:p>
            <a:r>
              <a:rPr lang="en-US" dirty="0"/>
              <a:t>Marketing Management</a:t>
            </a:r>
          </a:p>
        </p:txBody>
      </p:sp>
      <p:sp>
        <p:nvSpPr>
          <p:cNvPr id="3" name="Content Placeholder 2">
            <a:extLst>
              <a:ext uri="{FF2B5EF4-FFF2-40B4-BE49-F238E27FC236}">
                <a16:creationId xmlns:a16="http://schemas.microsoft.com/office/drawing/2014/main" id="{ABE18F80-D4FC-4D8F-B2BD-E7BEE7E012B5}"/>
              </a:ext>
              <a:ext uri="{C183D7F6-B498-43B3-948B-1728B52AA6E4}">
                <adec:decorative xmlns:adec="http://schemas.microsoft.com/office/drawing/2017/decorative" val="1"/>
              </a:ext>
            </a:extLst>
          </p:cNvPr>
          <p:cNvSpPr>
            <a:spLocks noGrp="1"/>
          </p:cNvSpPr>
          <p:nvPr>
            <p:ph type="body" idx="1"/>
          </p:nvPr>
        </p:nvSpPr>
        <p:spPr>
          <a:xfrm>
            <a:off x="457200" y="1212419"/>
            <a:ext cx="8229600" cy="413524"/>
          </a:xfrm>
        </p:spPr>
        <p:txBody>
          <a:bodyPr anchor="ctr"/>
          <a:lstStyle/>
          <a:p>
            <a:r>
              <a:rPr lang="en-US" dirty="0">
                <a:solidFill>
                  <a:schemeClr val="tx2"/>
                </a:solidFill>
              </a:rPr>
              <a:t>Sixteenth Edition</a:t>
            </a:r>
          </a:p>
        </p:txBody>
      </p:sp>
      <p:sp>
        <p:nvSpPr>
          <p:cNvPr id="5" name="Content Placeholder 4">
            <a:extLst>
              <a:ext uri="{FF2B5EF4-FFF2-40B4-BE49-F238E27FC236}">
                <a16:creationId xmlns:a16="http://schemas.microsoft.com/office/drawing/2014/main" id="{2D222376-7AD7-4443-B67A-120BE12F4DDB}"/>
              </a:ext>
              <a:ext uri="{C183D7F6-B498-43B3-948B-1728B52AA6E4}">
                <adec:decorative xmlns:adec="http://schemas.microsoft.com/office/drawing/2017/decorative" val="1"/>
              </a:ext>
            </a:extLst>
          </p:cNvPr>
          <p:cNvSpPr>
            <a:spLocks noGrp="1"/>
          </p:cNvSpPr>
          <p:nvPr>
            <p:ph sz="quarter" idx="14"/>
          </p:nvPr>
        </p:nvSpPr>
        <p:spPr>
          <a:xfrm>
            <a:off x="5029200" y="1906104"/>
            <a:ext cx="3657600" cy="1186345"/>
          </a:xfrm>
        </p:spPr>
        <p:txBody>
          <a:bodyPr/>
          <a:lstStyle/>
          <a:p>
            <a:pPr marL="0" algn="ctr"/>
            <a:r>
              <a:rPr lang="en-US" b="1" dirty="0">
                <a:latin typeface="+mn-lt"/>
              </a:rPr>
              <a:t>Chapter 1</a:t>
            </a:r>
          </a:p>
        </p:txBody>
      </p:sp>
      <p:sp>
        <p:nvSpPr>
          <p:cNvPr id="6" name="Content Placeholder 5">
            <a:extLst>
              <a:ext uri="{FF2B5EF4-FFF2-40B4-BE49-F238E27FC236}">
                <a16:creationId xmlns:a16="http://schemas.microsoft.com/office/drawing/2014/main" id="{82FD4EC9-4778-4E2F-B136-2A176CA2BA69}"/>
              </a:ext>
              <a:ext uri="{C183D7F6-B498-43B3-948B-1728B52AA6E4}">
                <adec:decorative xmlns:adec="http://schemas.microsoft.com/office/drawing/2017/decorative" val="1"/>
              </a:ext>
            </a:extLst>
          </p:cNvPr>
          <p:cNvSpPr>
            <a:spLocks noGrp="1"/>
          </p:cNvSpPr>
          <p:nvPr>
            <p:ph sz="quarter" idx="15"/>
          </p:nvPr>
        </p:nvSpPr>
        <p:spPr>
          <a:xfrm>
            <a:off x="5029200" y="3252789"/>
            <a:ext cx="3657600" cy="1786139"/>
          </a:xfrm>
        </p:spPr>
        <p:txBody>
          <a:bodyPr/>
          <a:lstStyle/>
          <a:p>
            <a:r>
              <a:rPr lang="en-US" sz="2400" dirty="0">
                <a:cs typeface="Avenir Black" charset="0"/>
              </a:rPr>
              <a:t>Defining Marketing for the New Realities</a:t>
            </a:r>
            <a:endParaRPr lang="en-US" dirty="0"/>
          </a:p>
        </p:txBody>
      </p:sp>
      <p:pic>
        <p:nvPicPr>
          <p:cNvPr id="9" name="Picture 8" descr="Front Cover: Marketing Management, Sixteenth Edition by Kotler, Keller and Chernev.">
            <a:extLst>
              <a:ext uri="{FF2B5EF4-FFF2-40B4-BE49-F238E27FC236}">
                <a16:creationId xmlns:a16="http://schemas.microsoft.com/office/drawing/2014/main" id="{67DBEC26-2F96-40C6-ABB9-0994C7F3CE27}"/>
              </a:ext>
            </a:extLst>
          </p:cNvPr>
          <p:cNvPicPr>
            <a:picLocks noChangeAspect="1"/>
          </p:cNvPicPr>
          <p:nvPr/>
        </p:nvPicPr>
        <p:blipFill>
          <a:blip r:embed="rId3"/>
          <a:stretch>
            <a:fillRect/>
          </a:stretch>
        </p:blipFill>
        <p:spPr>
          <a:xfrm>
            <a:off x="588058" y="1725745"/>
            <a:ext cx="3383061" cy="4378075"/>
          </a:xfrm>
          <a:prstGeom prst="rect">
            <a:avLst/>
          </a:prstGeom>
          <a:ln>
            <a:solidFill>
              <a:schemeClr val="tx1"/>
            </a:solidFill>
          </a:ln>
        </p:spPr>
      </p:pic>
      <p:sp>
        <p:nvSpPr>
          <p:cNvPr id="8" name="Content Placeholder 7">
            <a:extLst>
              <a:ext uri="{FF2B5EF4-FFF2-40B4-BE49-F238E27FC236}">
                <a16:creationId xmlns:a16="http://schemas.microsoft.com/office/drawing/2014/main" id="{C8E88D28-1A9F-4FC4-946F-10B4629D1438}"/>
              </a:ext>
              <a:ext uri="{C183D7F6-B498-43B3-948B-1728B52AA6E4}">
                <adec:decorative xmlns:adec="http://schemas.microsoft.com/office/drawing/2017/decorative" val="1"/>
              </a:ext>
            </a:extLst>
          </p:cNvPr>
          <p:cNvSpPr>
            <a:spLocks noGrp="1"/>
          </p:cNvSpPr>
          <p:nvPr>
            <p:ph sz="quarter" idx="4294967295"/>
          </p:nvPr>
        </p:nvSpPr>
        <p:spPr>
          <a:xfrm>
            <a:off x="2173000" y="6415232"/>
            <a:ext cx="6589712" cy="228600"/>
          </a:xfrm>
        </p:spPr>
        <p:txBody>
          <a:bodyPr/>
          <a:lstStyle/>
          <a:p>
            <a:pPr marL="0" indent="0"/>
            <a:r>
              <a:rPr lang="en-US" altLang="en-US" sz="1200" b="0" dirty="0">
                <a:latin typeface="Verdana"/>
                <a:ea typeface="Verdana" panose="020B0604030504040204" pitchFamily="34" charset="0"/>
                <a:cs typeface="Verdana" panose="020B0604030504040204" pitchFamily="34" charset="0"/>
              </a:rPr>
              <a:t>Copyright © </a:t>
            </a:r>
            <a:r>
              <a:rPr lang="en-IN" dirty="0"/>
              <a:t>2022, 2016, 2012 </a:t>
            </a:r>
            <a:r>
              <a:rPr lang="en-US" altLang="en-US" sz="1200" b="0" dirty="0">
                <a:latin typeface="Verdana"/>
                <a:ea typeface="Verdana" panose="020B0604030504040204" pitchFamily="34" charset="0"/>
                <a:cs typeface="Verdana" panose="020B0604030504040204" pitchFamily="34" charset="0"/>
              </a:rPr>
              <a:t>Pearson Education, Inc. All Rights Reserved</a:t>
            </a:r>
          </a:p>
        </p:txBody>
      </p:sp>
      <p:pic>
        <p:nvPicPr>
          <p:cNvPr id="22" name="Picture Placeholder 21" descr="Pearson Logo">
            <a:extLst>
              <a:ext uri="{FF2B5EF4-FFF2-40B4-BE49-F238E27FC236}">
                <a16:creationId xmlns:a16="http://schemas.microsoft.com/office/drawing/2014/main" id="{463657D3-0029-4FB6-A24C-CAB832988B4E}"/>
              </a:ext>
            </a:extLst>
          </p:cNvPr>
          <p:cNvPicPr>
            <a:picLocks noGrp="1" noChangeAspect="1"/>
          </p:cNvPicPr>
          <p:nvPr>
            <p:ph type="pic" sz="quarter" idx="4294967295"/>
          </p:nvPr>
        </p:nvPicPr>
        <p:blipFill>
          <a:blip r:embed="rId4"/>
          <a:srcRect t="22152" b="22152"/>
          <a:stretch>
            <a:fillRect/>
          </a:stretch>
        </p:blipFill>
        <p:spPr>
          <a:xfrm>
            <a:off x="315677" y="6420639"/>
            <a:ext cx="1176574" cy="296443"/>
          </a:xfrm>
        </p:spPr>
      </p:pic>
    </p:spTree>
    <p:extLst>
      <p:ext uri="{BB962C8B-B14F-4D97-AF65-F5344CB8AC3E}">
        <p14:creationId xmlns:p14="http://schemas.microsoft.com/office/powerpoint/2010/main" val="3801335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2BD2AFF1-B040-2C4C-8E7A-FA5C5C4A6663}"/>
              </a:ext>
            </a:extLst>
          </p:cNvPr>
          <p:cNvSpPr>
            <a:spLocks noGrp="1" noChangeArrowheads="1"/>
          </p:cNvSpPr>
          <p:nvPr>
            <p:ph type="title"/>
          </p:nvPr>
        </p:nvSpPr>
        <p:spPr>
          <a:xfrm>
            <a:off x="533400" y="233383"/>
            <a:ext cx="8229600" cy="1097279"/>
          </a:xfrm>
        </p:spPr>
        <p:txBody>
          <a:bodyPr/>
          <a:lstStyle/>
          <a:p>
            <a:pPr eaLnBrk="1" hangingPunct="1">
              <a:defRPr/>
            </a:pPr>
            <a:r>
              <a:rPr lang="en-US" altLang="en-US" sz="4000" dirty="0"/>
              <a:t>	</a:t>
            </a:r>
            <a:r>
              <a:rPr lang="en-US" altLang="en-US" sz="4000" dirty="0">
                <a:latin typeface="+mj-lt"/>
              </a:rPr>
              <a:t>The Basic Profit Equation</a:t>
            </a:r>
          </a:p>
        </p:txBody>
      </p:sp>
      <p:sp>
        <p:nvSpPr>
          <p:cNvPr id="30723" name="AutoShape 3">
            <a:extLst>
              <a:ext uri="{FF2B5EF4-FFF2-40B4-BE49-F238E27FC236}">
                <a16:creationId xmlns:a16="http://schemas.microsoft.com/office/drawing/2014/main" id="{97E757E0-91FD-6A4A-AB9D-87D40F21FDA0}"/>
              </a:ext>
            </a:extLst>
          </p:cNvPr>
          <p:cNvSpPr>
            <a:spLocks noChangeArrowheads="1"/>
          </p:cNvSpPr>
          <p:nvPr/>
        </p:nvSpPr>
        <p:spPr bwMode="auto">
          <a:xfrm>
            <a:off x="533400" y="1295400"/>
            <a:ext cx="7543800" cy="47244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A63055"/>
              </a:buClr>
              <a:buChar char="•"/>
              <a:defRPr sz="3200">
                <a:solidFill>
                  <a:srgbClr val="A63055"/>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venir Heavy" panose="02000503020000020003" pitchFamily="2" charset="0"/>
                <a:ea typeface="MS PGothic" panose="020B0600070205080204" pitchFamily="34" charset="-128"/>
                <a:cs typeface="Avenir Heavy" panose="02000503020000020003" pitchFamily="2"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ctr" eaLnBrk="1" hangingPunct="1">
              <a:spcBef>
                <a:spcPct val="0"/>
              </a:spcBef>
              <a:buClrTx/>
              <a:buFontTx/>
              <a:buNone/>
            </a:pPr>
            <a:r>
              <a:rPr lang="en-US" altLang="en-US" sz="4000" b="1" dirty="0">
                <a:solidFill>
                  <a:schemeClr val="tx1"/>
                </a:solidFill>
                <a:latin typeface="Arial" panose="020B0604020202020204" pitchFamily="34" charset="0"/>
              </a:rPr>
              <a:t>      </a:t>
            </a:r>
            <a:r>
              <a:rPr lang="en-US" altLang="en-US" sz="4000" b="1" dirty="0">
                <a:solidFill>
                  <a:srgbClr val="00B050"/>
                </a:solidFill>
                <a:latin typeface="Arial" panose="020B0604020202020204" pitchFamily="34" charset="0"/>
              </a:rPr>
              <a:t>Profit</a:t>
            </a:r>
            <a:r>
              <a:rPr lang="en-US" altLang="en-US" sz="4000" b="1" dirty="0">
                <a:solidFill>
                  <a:schemeClr val="tx1"/>
                </a:solidFill>
                <a:latin typeface="Arial" panose="020B0604020202020204" pitchFamily="34" charset="0"/>
              </a:rPr>
              <a:t> = </a:t>
            </a:r>
            <a:r>
              <a:rPr lang="en-US" altLang="en-US" sz="4000" b="1" dirty="0">
                <a:solidFill>
                  <a:schemeClr val="accent5">
                    <a:lumMod val="40000"/>
                    <a:lumOff val="60000"/>
                  </a:schemeClr>
                </a:solidFill>
                <a:latin typeface="Arial" panose="020B0604020202020204" pitchFamily="34" charset="0"/>
              </a:rPr>
              <a:t>Revenues</a:t>
            </a:r>
            <a:r>
              <a:rPr lang="en-US" altLang="en-US" sz="4000" b="1" dirty="0">
                <a:solidFill>
                  <a:schemeClr val="tx1"/>
                </a:solidFill>
                <a:latin typeface="Arial" panose="020B0604020202020204" pitchFamily="34" charset="0"/>
              </a:rPr>
              <a:t> – </a:t>
            </a:r>
            <a:r>
              <a:rPr lang="en-US" altLang="en-US" sz="4000" b="1" dirty="0">
                <a:solidFill>
                  <a:srgbClr val="FF0000"/>
                </a:solidFill>
                <a:latin typeface="Arial" panose="020B0604020202020204" pitchFamily="34" charset="0"/>
              </a:rPr>
              <a:t>Costs</a:t>
            </a:r>
            <a:r>
              <a:rPr lang="en-US" altLang="en-US" sz="4000" b="1" dirty="0">
                <a:solidFill>
                  <a:schemeClr val="tx1"/>
                </a:solidFill>
                <a:latin typeface="Arial" panose="020B0604020202020204" pitchFamily="34" charset="0"/>
              </a:rPr>
              <a:t>    </a:t>
            </a:r>
          </a:p>
        </p:txBody>
      </p:sp>
      <p:sp>
        <p:nvSpPr>
          <p:cNvPr id="2" name="Up Arrow 1">
            <a:extLst>
              <a:ext uri="{FF2B5EF4-FFF2-40B4-BE49-F238E27FC236}">
                <a16:creationId xmlns:a16="http://schemas.microsoft.com/office/drawing/2014/main" id="{F1E83DA6-FB36-9C42-914F-442F1D38E98C}"/>
              </a:ext>
            </a:extLst>
          </p:cNvPr>
          <p:cNvSpPr/>
          <p:nvPr/>
        </p:nvSpPr>
        <p:spPr>
          <a:xfrm>
            <a:off x="1787230" y="4378036"/>
            <a:ext cx="484632" cy="978408"/>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88DE5D5-165B-FE47-9C8E-3B62C7AD0A94}"/>
              </a:ext>
            </a:extLst>
          </p:cNvPr>
          <p:cNvSpPr txBox="1"/>
          <p:nvPr/>
        </p:nvSpPr>
        <p:spPr>
          <a:xfrm>
            <a:off x="1108355" y="5541818"/>
            <a:ext cx="1884219" cy="830997"/>
          </a:xfrm>
          <a:prstGeom prst="rect">
            <a:avLst/>
          </a:prstGeom>
          <a:noFill/>
        </p:spPr>
        <p:txBody>
          <a:bodyPr wrap="square" rtlCol="0">
            <a:spAutoFit/>
          </a:bodyPr>
          <a:lstStyle/>
          <a:p>
            <a:pPr algn="ctr"/>
            <a:r>
              <a:rPr lang="en-US" sz="2400" b="1" dirty="0">
                <a:solidFill>
                  <a:schemeClr val="accent5">
                    <a:lumMod val="75000"/>
                  </a:schemeClr>
                </a:solidFill>
                <a:latin typeface="Bradley Hand" pitchFamily="2" charset="77"/>
              </a:rPr>
              <a:t>To increase       this</a:t>
            </a:r>
          </a:p>
        </p:txBody>
      </p:sp>
      <p:sp>
        <p:nvSpPr>
          <p:cNvPr id="6" name="Up Arrow 5">
            <a:extLst>
              <a:ext uri="{FF2B5EF4-FFF2-40B4-BE49-F238E27FC236}">
                <a16:creationId xmlns:a16="http://schemas.microsoft.com/office/drawing/2014/main" id="{5EE37491-F255-484A-AA31-6C4492C85091}"/>
              </a:ext>
            </a:extLst>
          </p:cNvPr>
          <p:cNvSpPr/>
          <p:nvPr/>
        </p:nvSpPr>
        <p:spPr>
          <a:xfrm>
            <a:off x="4059388" y="4391886"/>
            <a:ext cx="484632" cy="978408"/>
          </a:xfrm>
          <a:prstGeom prst="up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AD642D8-DA70-A64B-8ADE-AEDE00914ECF}"/>
              </a:ext>
            </a:extLst>
          </p:cNvPr>
          <p:cNvSpPr/>
          <p:nvPr/>
        </p:nvSpPr>
        <p:spPr>
          <a:xfrm>
            <a:off x="3350227" y="5616527"/>
            <a:ext cx="1956059" cy="830997"/>
          </a:xfrm>
          <a:prstGeom prst="rect">
            <a:avLst/>
          </a:prstGeom>
        </p:spPr>
        <p:txBody>
          <a:bodyPr wrap="square">
            <a:spAutoFit/>
          </a:bodyPr>
          <a:lstStyle/>
          <a:p>
            <a:pPr algn="ctr"/>
            <a:r>
              <a:rPr lang="en-US" sz="2400" b="1" dirty="0">
                <a:solidFill>
                  <a:schemeClr val="accent5">
                    <a:lumMod val="40000"/>
                    <a:lumOff val="60000"/>
                  </a:schemeClr>
                </a:solidFill>
                <a:latin typeface="Bradley Hand" pitchFamily="2" charset="77"/>
              </a:rPr>
              <a:t>increase  </a:t>
            </a:r>
          </a:p>
          <a:p>
            <a:pPr algn="ctr"/>
            <a:r>
              <a:rPr lang="en-US" sz="2400" b="1" dirty="0">
                <a:solidFill>
                  <a:schemeClr val="accent5">
                    <a:lumMod val="40000"/>
                    <a:lumOff val="60000"/>
                  </a:schemeClr>
                </a:solidFill>
                <a:latin typeface="Bradley Hand" pitchFamily="2" charset="77"/>
              </a:rPr>
              <a:t>this</a:t>
            </a:r>
          </a:p>
        </p:txBody>
      </p:sp>
      <p:sp>
        <p:nvSpPr>
          <p:cNvPr id="5" name="TextBox 4">
            <a:extLst>
              <a:ext uri="{FF2B5EF4-FFF2-40B4-BE49-F238E27FC236}">
                <a16:creationId xmlns:a16="http://schemas.microsoft.com/office/drawing/2014/main" id="{C9E02E79-24AD-4342-9B97-20CD47CCFF9E}"/>
              </a:ext>
            </a:extLst>
          </p:cNvPr>
          <p:cNvSpPr txBox="1"/>
          <p:nvPr/>
        </p:nvSpPr>
        <p:spPr>
          <a:xfrm>
            <a:off x="5363205" y="5624949"/>
            <a:ext cx="871340" cy="461665"/>
          </a:xfrm>
          <a:prstGeom prst="rect">
            <a:avLst/>
          </a:prstGeom>
          <a:noFill/>
        </p:spPr>
        <p:txBody>
          <a:bodyPr wrap="square" rtlCol="0">
            <a:spAutoFit/>
          </a:bodyPr>
          <a:lstStyle/>
          <a:p>
            <a:r>
              <a:rPr lang="en-US" sz="2400" b="1" dirty="0">
                <a:latin typeface="Bradley Hand" pitchFamily="2" charset="77"/>
              </a:rPr>
              <a:t>or</a:t>
            </a:r>
          </a:p>
        </p:txBody>
      </p:sp>
      <p:sp>
        <p:nvSpPr>
          <p:cNvPr id="9" name="Down Arrow 8">
            <a:extLst>
              <a:ext uri="{FF2B5EF4-FFF2-40B4-BE49-F238E27FC236}">
                <a16:creationId xmlns:a16="http://schemas.microsoft.com/office/drawing/2014/main" id="{A0E28728-1931-C440-8BA1-34475A543EE9}"/>
              </a:ext>
            </a:extLst>
          </p:cNvPr>
          <p:cNvSpPr/>
          <p:nvPr/>
        </p:nvSpPr>
        <p:spPr>
          <a:xfrm>
            <a:off x="6580920" y="4433452"/>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F56344-E437-2742-8911-CAA37331AD59}"/>
              </a:ext>
            </a:extLst>
          </p:cNvPr>
          <p:cNvSpPr/>
          <p:nvPr/>
        </p:nvSpPr>
        <p:spPr>
          <a:xfrm>
            <a:off x="5694210" y="5633490"/>
            <a:ext cx="2258020" cy="830997"/>
          </a:xfrm>
          <a:prstGeom prst="rect">
            <a:avLst/>
          </a:prstGeom>
          <a:noFill/>
        </p:spPr>
        <p:txBody>
          <a:bodyPr wrap="square">
            <a:spAutoFit/>
          </a:bodyPr>
          <a:lstStyle/>
          <a:p>
            <a:pPr algn="ctr"/>
            <a:r>
              <a:rPr lang="en-US" sz="2400" b="1" dirty="0">
                <a:solidFill>
                  <a:srgbClr val="FF0000"/>
                </a:solidFill>
                <a:latin typeface="Bradley Hand" pitchFamily="2" charset="77"/>
              </a:rPr>
              <a:t>decrease  </a:t>
            </a:r>
          </a:p>
          <a:p>
            <a:pPr algn="ctr"/>
            <a:r>
              <a:rPr lang="en-US" sz="2400" b="1" dirty="0">
                <a:solidFill>
                  <a:srgbClr val="FF0000"/>
                </a:solidFill>
                <a:latin typeface="Bradley Hand" pitchFamily="2" charset="77"/>
              </a:rPr>
              <a:t>this</a:t>
            </a:r>
          </a:p>
        </p:txBody>
      </p:sp>
    </p:spTree>
    <p:extLst>
      <p:ext uri="{BB962C8B-B14F-4D97-AF65-F5344CB8AC3E}">
        <p14:creationId xmlns:p14="http://schemas.microsoft.com/office/powerpoint/2010/main" val="3880562147"/>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BF26A9-FE62-2E4F-BB3E-C6627E7A6F0C}"/>
              </a:ext>
            </a:extLst>
          </p:cNvPr>
          <p:cNvSpPr>
            <a:spLocks noGrp="1"/>
          </p:cNvSpPr>
          <p:nvPr>
            <p:ph type="title"/>
          </p:nvPr>
        </p:nvSpPr>
        <p:spPr/>
        <p:txBody>
          <a:bodyPr/>
          <a:lstStyle/>
          <a:p>
            <a:r>
              <a:rPr lang="en-US" dirty="0"/>
              <a:t>             The Customer Bucket</a:t>
            </a:r>
          </a:p>
        </p:txBody>
      </p:sp>
      <p:pic>
        <p:nvPicPr>
          <p:cNvPr id="10" name="Picture 9">
            <a:extLst>
              <a:ext uri="{FF2B5EF4-FFF2-40B4-BE49-F238E27FC236}">
                <a16:creationId xmlns:a16="http://schemas.microsoft.com/office/drawing/2014/main" id="{FB758E79-DCC2-314B-BD49-94E5936D6F94}"/>
              </a:ext>
            </a:extLst>
          </p:cNvPr>
          <p:cNvPicPr>
            <a:picLocks noChangeAspect="1"/>
          </p:cNvPicPr>
          <p:nvPr/>
        </p:nvPicPr>
        <p:blipFill>
          <a:blip r:embed="rId3"/>
          <a:stretch>
            <a:fillRect/>
          </a:stretch>
        </p:blipFill>
        <p:spPr>
          <a:xfrm>
            <a:off x="0" y="2042695"/>
            <a:ext cx="9144000" cy="3714750"/>
          </a:xfrm>
          <a:prstGeom prst="rect">
            <a:avLst/>
          </a:prstGeom>
        </p:spPr>
      </p:pic>
    </p:spTree>
    <p:extLst>
      <p:ext uri="{BB962C8B-B14F-4D97-AF65-F5344CB8AC3E}">
        <p14:creationId xmlns:p14="http://schemas.microsoft.com/office/powerpoint/2010/main" val="468096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1D122-9000-4E44-ACF8-248FAD7BBD50}"/>
              </a:ext>
            </a:extLst>
          </p:cNvPr>
          <p:cNvSpPr>
            <a:spLocks noGrp="1"/>
          </p:cNvSpPr>
          <p:nvPr>
            <p:ph type="title"/>
          </p:nvPr>
        </p:nvSpPr>
        <p:spPr>
          <a:xfrm>
            <a:off x="41550" y="-352684"/>
            <a:ext cx="8686800" cy="1097279"/>
          </a:xfrm>
        </p:spPr>
        <p:txBody>
          <a:bodyPr/>
          <a:lstStyle/>
          <a:p>
            <a:r>
              <a:rPr lang="en-US" sz="3200" dirty="0"/>
              <a:t>	The Four Pillars of Holistic Marketing</a:t>
            </a:r>
            <a:endParaRPr lang="en-IN" sz="3200" dirty="0"/>
          </a:p>
        </p:txBody>
      </p:sp>
      <p:pic>
        <p:nvPicPr>
          <p:cNvPr id="6" name="Picture 2">
            <a:extLst>
              <a:ext uri="{FF2B5EF4-FFF2-40B4-BE49-F238E27FC236}">
                <a16:creationId xmlns:a16="http://schemas.microsoft.com/office/drawing/2014/main" id="{4B374A76-FA37-1741-8CCD-3D28329A932C}"/>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342766" y="1928262"/>
            <a:ext cx="8801234" cy="494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AF41657-59E6-A541-8983-22F0BF6365C3}"/>
              </a:ext>
            </a:extLst>
          </p:cNvPr>
          <p:cNvSpPr/>
          <p:nvPr/>
        </p:nvSpPr>
        <p:spPr>
          <a:xfrm>
            <a:off x="-914422" y="825970"/>
            <a:ext cx="10252380" cy="1015663"/>
          </a:xfrm>
          <a:prstGeom prst="rect">
            <a:avLst/>
          </a:prstGeom>
        </p:spPr>
        <p:txBody>
          <a:bodyPr wrap="square">
            <a:spAutoFit/>
          </a:bodyPr>
          <a:lstStyle/>
          <a:p>
            <a:pPr algn="ctr">
              <a:buClr>
                <a:srgbClr val="007FA3"/>
              </a:buClr>
            </a:pPr>
            <a:r>
              <a:rPr lang="en-US" sz="2000" b="1" dirty="0"/>
              <a:t>           Offers an </a:t>
            </a:r>
            <a:r>
              <a:rPr lang="en-US" sz="2000" b="1" dirty="0">
                <a:solidFill>
                  <a:srgbClr val="FF0000"/>
                </a:solidFill>
              </a:rPr>
              <a:t>integrated approach </a:t>
            </a:r>
            <a:r>
              <a:rPr lang="en-US" sz="2000" b="1" dirty="0"/>
              <a:t>to managing Marketing strategy and tactics. </a:t>
            </a:r>
          </a:p>
          <a:p>
            <a:pPr algn="ctr">
              <a:buClr>
                <a:srgbClr val="007FA3"/>
              </a:buClr>
            </a:pPr>
            <a:r>
              <a:rPr lang="en-US" sz="2000" b="1" dirty="0"/>
              <a:t>    Recognizes that </a:t>
            </a:r>
            <a:r>
              <a:rPr lang="en-US" sz="2000" b="1" dirty="0">
                <a:solidFill>
                  <a:srgbClr val="FF0000"/>
                </a:solidFill>
              </a:rPr>
              <a:t>everything matters </a:t>
            </a:r>
            <a:r>
              <a:rPr lang="en-US" sz="2000" b="1" dirty="0"/>
              <a:t>in Marketing and that a broad,            </a:t>
            </a:r>
            <a:r>
              <a:rPr lang="en-US" sz="2000" b="1" dirty="0">
                <a:solidFill>
                  <a:srgbClr val="FF0000"/>
                </a:solidFill>
              </a:rPr>
              <a:t>integrated perspective </a:t>
            </a:r>
            <a:r>
              <a:rPr lang="en-US" sz="2000" b="1" dirty="0"/>
              <a:t>is often necessary.</a:t>
            </a:r>
          </a:p>
        </p:txBody>
      </p:sp>
    </p:spTree>
    <p:extLst>
      <p:ext uri="{BB962C8B-B14F-4D97-AF65-F5344CB8AC3E}">
        <p14:creationId xmlns:p14="http://schemas.microsoft.com/office/powerpoint/2010/main" val="238123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7B749-5DBC-4C7C-8DF1-1C7FF4BEA48F}"/>
              </a:ext>
            </a:extLst>
          </p:cNvPr>
          <p:cNvSpPr>
            <a:spLocks noGrp="1"/>
          </p:cNvSpPr>
          <p:nvPr>
            <p:ph type="title"/>
          </p:nvPr>
        </p:nvSpPr>
        <p:spPr>
          <a:xfrm>
            <a:off x="1967347" y="124691"/>
            <a:ext cx="5223162" cy="813874"/>
          </a:xfrm>
          <a:solidFill>
            <a:srgbClr val="FF0000"/>
          </a:solidFill>
          <a:ln>
            <a:solidFill>
              <a:schemeClr val="accent1"/>
            </a:solidFill>
          </a:ln>
        </p:spPr>
        <p:txBody>
          <a:bodyPr/>
          <a:lstStyle/>
          <a:p>
            <a:r>
              <a:rPr lang="en-US" dirty="0">
                <a:solidFill>
                  <a:schemeClr val="tx1"/>
                </a:solidFill>
              </a:rPr>
              <a:t>Relationship Marketing </a:t>
            </a:r>
            <a:endParaRPr lang="en-IN" sz="2000" b="0" dirty="0">
              <a:solidFill>
                <a:schemeClr val="tx1"/>
              </a:solidFill>
            </a:endParaRPr>
          </a:p>
        </p:txBody>
      </p:sp>
      <p:sp>
        <p:nvSpPr>
          <p:cNvPr id="3" name="Content Placeholder 2">
            <a:extLst>
              <a:ext uri="{FF2B5EF4-FFF2-40B4-BE49-F238E27FC236}">
                <a16:creationId xmlns:a16="http://schemas.microsoft.com/office/drawing/2014/main" id="{2AFC1219-73A8-4A16-9A66-75F376423EBD}"/>
              </a:ext>
            </a:extLst>
          </p:cNvPr>
          <p:cNvSpPr>
            <a:spLocks noGrp="1"/>
          </p:cNvSpPr>
          <p:nvPr>
            <p:ph sz="quarter" idx="13"/>
          </p:nvPr>
        </p:nvSpPr>
        <p:spPr>
          <a:xfrm>
            <a:off x="263230" y="1153125"/>
            <a:ext cx="8880770" cy="4663335"/>
          </a:xfrm>
        </p:spPr>
        <p:txBody>
          <a:bodyPr/>
          <a:lstStyle/>
          <a:p>
            <a:r>
              <a:rPr lang="en-US" sz="2200" dirty="0"/>
              <a:t>Aims to build mutually satisfying, deep, </a:t>
            </a:r>
            <a:r>
              <a:rPr lang="en-US" sz="2200" dirty="0">
                <a:solidFill>
                  <a:srgbClr val="FF0000"/>
                </a:solidFill>
              </a:rPr>
              <a:t>long-term relationships </a:t>
            </a:r>
            <a:r>
              <a:rPr lang="en-US" sz="2200" dirty="0"/>
              <a:t>with </a:t>
            </a:r>
            <a:r>
              <a:rPr lang="en-US" sz="2200" dirty="0">
                <a:solidFill>
                  <a:srgbClr val="FF0000"/>
                </a:solidFill>
              </a:rPr>
              <a:t>key constituents </a:t>
            </a:r>
            <a:r>
              <a:rPr lang="en-US" sz="2200" dirty="0"/>
              <a:t>in order to earn and retain their business, such as:</a:t>
            </a:r>
          </a:p>
          <a:p>
            <a:r>
              <a:rPr lang="en-US" sz="2200" dirty="0">
                <a:solidFill>
                  <a:srgbClr val="00B050"/>
                </a:solidFill>
              </a:rPr>
              <a:t>Customers</a:t>
            </a:r>
          </a:p>
          <a:p>
            <a:r>
              <a:rPr lang="en-US" sz="2200" dirty="0">
                <a:solidFill>
                  <a:srgbClr val="00B050"/>
                </a:solidFill>
              </a:rPr>
              <a:t>Employees </a:t>
            </a:r>
            <a:r>
              <a:rPr lang="en-US" sz="2200" dirty="0"/>
              <a:t>(everyone impacts the customer)</a:t>
            </a:r>
          </a:p>
          <a:p>
            <a:r>
              <a:rPr lang="en-US" sz="2200" dirty="0">
                <a:solidFill>
                  <a:srgbClr val="00B050"/>
                </a:solidFill>
              </a:rPr>
              <a:t>Marketing partners </a:t>
            </a:r>
            <a:r>
              <a:rPr lang="en-US" sz="2200" dirty="0"/>
              <a:t>(suppliers, distributors, retailers, agencies)</a:t>
            </a:r>
          </a:p>
          <a:p>
            <a:r>
              <a:rPr lang="en-US" sz="2200" dirty="0">
                <a:solidFill>
                  <a:srgbClr val="00B050"/>
                </a:solidFill>
              </a:rPr>
              <a:t>Financial community </a:t>
            </a:r>
            <a:r>
              <a:rPr lang="en-US" sz="2200" dirty="0"/>
              <a:t>(shareholders, investors, financial analysts)</a:t>
            </a:r>
          </a:p>
          <a:p>
            <a:pPr marL="432" indent="0">
              <a:buNone/>
            </a:pPr>
            <a:endParaRPr lang="en-US" sz="2200" dirty="0"/>
          </a:p>
          <a:p>
            <a:pPr marL="432" indent="0">
              <a:buNone/>
            </a:pPr>
            <a:r>
              <a:rPr lang="en-US" sz="2200" dirty="0"/>
              <a:t>The ultimate outcome of relationship marketing is a unique company asset called a </a:t>
            </a:r>
            <a:r>
              <a:rPr lang="en-US" sz="2200" b="1" dirty="0">
                <a:solidFill>
                  <a:srgbClr val="FF0000"/>
                </a:solidFill>
              </a:rPr>
              <a:t>marketing network</a:t>
            </a:r>
            <a:r>
              <a:rPr lang="en-US" sz="2200" dirty="0"/>
              <a:t>, consisting of the </a:t>
            </a:r>
            <a:r>
              <a:rPr lang="en-US" sz="2200" dirty="0">
                <a:solidFill>
                  <a:srgbClr val="FF0000"/>
                </a:solidFill>
              </a:rPr>
              <a:t>company</a:t>
            </a:r>
            <a:r>
              <a:rPr lang="en-US" sz="2200" dirty="0"/>
              <a:t> and its supporting </a:t>
            </a:r>
            <a:r>
              <a:rPr lang="en-US" sz="2200" dirty="0">
                <a:solidFill>
                  <a:srgbClr val="FF0000"/>
                </a:solidFill>
              </a:rPr>
              <a:t>stakeholders</a:t>
            </a:r>
            <a:r>
              <a:rPr lang="en-US" sz="2200" dirty="0"/>
              <a:t> with whom it has built mutually profitable business </a:t>
            </a:r>
            <a:r>
              <a:rPr lang="en-US" sz="2200" dirty="0">
                <a:solidFill>
                  <a:srgbClr val="FF0000"/>
                </a:solidFill>
              </a:rPr>
              <a:t>relationships.</a:t>
            </a:r>
          </a:p>
          <a:p>
            <a:endParaRPr lang="en-US" dirty="0"/>
          </a:p>
        </p:txBody>
      </p:sp>
    </p:spTree>
    <p:extLst>
      <p:ext uri="{BB962C8B-B14F-4D97-AF65-F5344CB8AC3E}">
        <p14:creationId xmlns:p14="http://schemas.microsoft.com/office/powerpoint/2010/main" val="2354433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F9989-76B9-435A-A49F-A1AF691A7C7C}"/>
              </a:ext>
            </a:extLst>
          </p:cNvPr>
          <p:cNvSpPr>
            <a:spLocks noGrp="1"/>
          </p:cNvSpPr>
          <p:nvPr>
            <p:ph type="title"/>
          </p:nvPr>
        </p:nvSpPr>
        <p:spPr>
          <a:xfrm>
            <a:off x="1551711" y="268981"/>
            <a:ext cx="5985164" cy="849700"/>
          </a:xfrm>
          <a:solidFill>
            <a:srgbClr val="FFC000"/>
          </a:solidFill>
          <a:ln>
            <a:solidFill>
              <a:schemeClr val="tx1"/>
            </a:solidFill>
          </a:ln>
        </p:spPr>
        <p:txBody>
          <a:bodyPr/>
          <a:lstStyle/>
          <a:p>
            <a:r>
              <a:rPr lang="en-US" dirty="0"/>
              <a:t>     </a:t>
            </a:r>
            <a:r>
              <a:rPr lang="en-US" dirty="0">
                <a:solidFill>
                  <a:schemeClr val="tx1"/>
                </a:solidFill>
              </a:rPr>
              <a:t>Integrated Marketing</a:t>
            </a:r>
            <a:endParaRPr lang="en-IN" sz="2000" b="0" dirty="0">
              <a:solidFill>
                <a:schemeClr val="tx1"/>
              </a:solidFill>
            </a:endParaRPr>
          </a:p>
        </p:txBody>
      </p:sp>
      <p:sp>
        <p:nvSpPr>
          <p:cNvPr id="4" name="Content Placeholder 3">
            <a:extLst>
              <a:ext uri="{FF2B5EF4-FFF2-40B4-BE49-F238E27FC236}">
                <a16:creationId xmlns:a16="http://schemas.microsoft.com/office/drawing/2014/main" id="{89CFCAAC-99C7-4269-BAE6-8B190B3B74A0}"/>
              </a:ext>
            </a:extLst>
          </p:cNvPr>
          <p:cNvSpPr>
            <a:spLocks noGrp="1"/>
          </p:cNvSpPr>
          <p:nvPr>
            <p:ph sz="quarter" idx="15"/>
          </p:nvPr>
        </p:nvSpPr>
        <p:spPr>
          <a:xfrm>
            <a:off x="457200" y="1322878"/>
            <a:ext cx="8399929" cy="1292364"/>
          </a:xfrm>
        </p:spPr>
        <p:txBody>
          <a:bodyPr/>
          <a:lstStyle/>
          <a:p>
            <a:r>
              <a:rPr lang="en-US" dirty="0"/>
              <a:t>Coordinates all marketing activities and programs and directs them to </a:t>
            </a:r>
            <a:r>
              <a:rPr lang="en-US" dirty="0">
                <a:solidFill>
                  <a:srgbClr val="FF0000"/>
                </a:solidFill>
              </a:rPr>
              <a:t>create</a:t>
            </a:r>
            <a:r>
              <a:rPr lang="en-US" dirty="0"/>
              <a:t>, </a:t>
            </a:r>
            <a:r>
              <a:rPr lang="en-US" dirty="0">
                <a:solidFill>
                  <a:srgbClr val="FF0000"/>
                </a:solidFill>
              </a:rPr>
              <a:t>communicate</a:t>
            </a:r>
            <a:r>
              <a:rPr lang="en-US" dirty="0"/>
              <a:t>, and </a:t>
            </a:r>
            <a:r>
              <a:rPr lang="en-US" dirty="0">
                <a:solidFill>
                  <a:srgbClr val="FF0000"/>
                </a:solidFill>
              </a:rPr>
              <a:t>deliver consistent value </a:t>
            </a:r>
            <a:r>
              <a:rPr lang="en-US" dirty="0">
                <a:solidFill>
                  <a:schemeClr val="tx1"/>
                </a:solidFill>
              </a:rPr>
              <a:t>and a </a:t>
            </a:r>
            <a:r>
              <a:rPr lang="en-US" dirty="0">
                <a:solidFill>
                  <a:srgbClr val="FF0000"/>
                </a:solidFill>
              </a:rPr>
              <a:t>consistent message </a:t>
            </a:r>
            <a:r>
              <a:rPr lang="en-US" dirty="0">
                <a:solidFill>
                  <a:schemeClr val="tx1"/>
                </a:solidFill>
              </a:rPr>
              <a:t>to consumers</a:t>
            </a:r>
          </a:p>
          <a:p>
            <a:r>
              <a:rPr lang="en-US" dirty="0">
                <a:solidFill>
                  <a:schemeClr val="tx1"/>
                </a:solidFill>
              </a:rPr>
              <a:t>Must design marketing activities keeping all other activities in mind</a:t>
            </a:r>
          </a:p>
        </p:txBody>
      </p:sp>
      <p:pic>
        <p:nvPicPr>
          <p:cNvPr id="7" name="Picture 6">
            <a:extLst>
              <a:ext uri="{FF2B5EF4-FFF2-40B4-BE49-F238E27FC236}">
                <a16:creationId xmlns:a16="http://schemas.microsoft.com/office/drawing/2014/main" id="{0C1254BD-6759-7044-816D-079E47AF11CB}"/>
              </a:ext>
            </a:extLst>
          </p:cNvPr>
          <p:cNvPicPr>
            <a:picLocks noChangeAspect="1"/>
          </p:cNvPicPr>
          <p:nvPr/>
        </p:nvPicPr>
        <p:blipFill>
          <a:blip r:embed="rId3"/>
          <a:stretch>
            <a:fillRect/>
          </a:stretch>
        </p:blipFill>
        <p:spPr>
          <a:xfrm>
            <a:off x="2434664" y="3849254"/>
            <a:ext cx="4445000" cy="2540000"/>
          </a:xfrm>
          <a:prstGeom prst="rect">
            <a:avLst/>
          </a:prstGeom>
        </p:spPr>
      </p:pic>
    </p:spTree>
    <p:extLst>
      <p:ext uri="{BB962C8B-B14F-4D97-AF65-F5344CB8AC3E}">
        <p14:creationId xmlns:p14="http://schemas.microsoft.com/office/powerpoint/2010/main" val="2432149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00E4E-09D1-479F-BE53-32DCF5993D3D}"/>
              </a:ext>
            </a:extLst>
          </p:cNvPr>
          <p:cNvSpPr>
            <a:spLocks noGrp="1"/>
          </p:cNvSpPr>
          <p:nvPr>
            <p:ph type="title"/>
          </p:nvPr>
        </p:nvSpPr>
        <p:spPr>
          <a:xfrm>
            <a:off x="2147459" y="207818"/>
            <a:ext cx="4918363" cy="744602"/>
          </a:xfrm>
          <a:solidFill>
            <a:srgbClr val="92D050"/>
          </a:solidFill>
          <a:ln>
            <a:solidFill>
              <a:schemeClr val="tx1"/>
            </a:solidFill>
          </a:ln>
        </p:spPr>
        <p:txBody>
          <a:bodyPr/>
          <a:lstStyle/>
          <a:p>
            <a:r>
              <a:rPr lang="en-IN" dirty="0"/>
              <a:t>   </a:t>
            </a:r>
            <a:r>
              <a:rPr lang="en-IN" dirty="0">
                <a:solidFill>
                  <a:schemeClr val="tx1"/>
                </a:solidFill>
              </a:rPr>
              <a:t>Internal Marketing</a:t>
            </a:r>
          </a:p>
        </p:txBody>
      </p:sp>
      <p:sp>
        <p:nvSpPr>
          <p:cNvPr id="3" name="Content Placeholder 2">
            <a:extLst>
              <a:ext uri="{FF2B5EF4-FFF2-40B4-BE49-F238E27FC236}">
                <a16:creationId xmlns:a16="http://schemas.microsoft.com/office/drawing/2014/main" id="{2B728E12-4643-4403-AFE0-4A91FDAB4F31}"/>
              </a:ext>
            </a:extLst>
          </p:cNvPr>
          <p:cNvSpPr>
            <a:spLocks noGrp="1"/>
          </p:cNvSpPr>
          <p:nvPr>
            <p:ph sz="quarter" idx="13"/>
          </p:nvPr>
        </p:nvSpPr>
        <p:spPr>
          <a:xfrm>
            <a:off x="457200" y="1277820"/>
            <a:ext cx="8340436" cy="4663335"/>
          </a:xfrm>
        </p:spPr>
        <p:txBody>
          <a:bodyPr/>
          <a:lstStyle/>
          <a:p>
            <a:r>
              <a:rPr lang="en-US" dirty="0"/>
              <a:t>The task of </a:t>
            </a:r>
            <a:r>
              <a:rPr lang="en-US" dirty="0">
                <a:solidFill>
                  <a:srgbClr val="FF0000"/>
                </a:solidFill>
              </a:rPr>
              <a:t>hiring, training, and motivating </a:t>
            </a:r>
            <a:r>
              <a:rPr lang="en-US" dirty="0"/>
              <a:t>able </a:t>
            </a:r>
            <a:r>
              <a:rPr lang="en-US" dirty="0">
                <a:solidFill>
                  <a:srgbClr val="FF0000"/>
                </a:solidFill>
              </a:rPr>
              <a:t>employees</a:t>
            </a:r>
            <a:r>
              <a:rPr lang="en-US" dirty="0"/>
              <a:t> who want to serve customers well</a:t>
            </a:r>
          </a:p>
          <a:p>
            <a:r>
              <a:rPr lang="en-US" dirty="0">
                <a:solidFill>
                  <a:srgbClr val="FF0000"/>
                </a:solidFill>
              </a:rPr>
              <a:t>EVERONE </a:t>
            </a:r>
            <a:r>
              <a:rPr lang="en-US" dirty="0"/>
              <a:t>in an organization must understand, appreciate and support the company’s marketing efforts</a:t>
            </a:r>
          </a:p>
          <a:p>
            <a:r>
              <a:rPr lang="en-US" dirty="0"/>
              <a:t>Don’t promise excellent service if you can’t deliver it</a:t>
            </a:r>
          </a:p>
        </p:txBody>
      </p:sp>
      <p:pic>
        <p:nvPicPr>
          <p:cNvPr id="4" name="Picture 3">
            <a:extLst>
              <a:ext uri="{FF2B5EF4-FFF2-40B4-BE49-F238E27FC236}">
                <a16:creationId xmlns:a16="http://schemas.microsoft.com/office/drawing/2014/main" id="{282AE6A9-34E3-2D41-9D02-745857EB6FBA}"/>
              </a:ext>
            </a:extLst>
          </p:cNvPr>
          <p:cNvPicPr>
            <a:picLocks noChangeAspect="1"/>
          </p:cNvPicPr>
          <p:nvPr/>
        </p:nvPicPr>
        <p:blipFill>
          <a:blip r:embed="rId3"/>
          <a:stretch>
            <a:fillRect/>
          </a:stretch>
        </p:blipFill>
        <p:spPr>
          <a:xfrm>
            <a:off x="2653915" y="3948545"/>
            <a:ext cx="3467229" cy="3228109"/>
          </a:xfrm>
          <a:prstGeom prst="rect">
            <a:avLst/>
          </a:prstGeom>
        </p:spPr>
      </p:pic>
    </p:spTree>
    <p:extLst>
      <p:ext uri="{BB962C8B-B14F-4D97-AF65-F5344CB8AC3E}">
        <p14:creationId xmlns:p14="http://schemas.microsoft.com/office/powerpoint/2010/main" val="1017545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9CFCAAC-99C7-4269-BAE6-8B190B3B74A0}"/>
              </a:ext>
            </a:extLst>
          </p:cNvPr>
          <p:cNvSpPr>
            <a:spLocks noGrp="1"/>
          </p:cNvSpPr>
          <p:nvPr>
            <p:ph sz="quarter" idx="15"/>
          </p:nvPr>
        </p:nvSpPr>
        <p:spPr>
          <a:xfrm>
            <a:off x="457200" y="1198183"/>
            <a:ext cx="8478982" cy="5576678"/>
          </a:xfrm>
        </p:spPr>
        <p:txBody>
          <a:bodyPr/>
          <a:lstStyle/>
          <a:p>
            <a:r>
              <a:rPr lang="en-US" sz="2000" dirty="0">
                <a:solidFill>
                  <a:srgbClr val="FF0000"/>
                </a:solidFill>
              </a:rPr>
              <a:t>Financial </a:t>
            </a:r>
            <a:r>
              <a:rPr lang="en-US" sz="2000" dirty="0"/>
              <a:t> accountability</a:t>
            </a:r>
          </a:p>
          <a:p>
            <a:r>
              <a:rPr lang="en-US" sz="2000" dirty="0">
                <a:solidFill>
                  <a:srgbClr val="FF0000"/>
                </a:solidFill>
              </a:rPr>
              <a:t>Environmental</a:t>
            </a:r>
            <a:r>
              <a:rPr lang="en-US" sz="2000" dirty="0"/>
              <a:t> impact</a:t>
            </a:r>
          </a:p>
          <a:p>
            <a:r>
              <a:rPr lang="en-US" sz="2000" dirty="0">
                <a:solidFill>
                  <a:srgbClr val="FF0000"/>
                </a:solidFill>
              </a:rPr>
              <a:t>Ethica</a:t>
            </a:r>
            <a:r>
              <a:rPr lang="en-US" sz="2000" dirty="0"/>
              <a:t>l impact</a:t>
            </a:r>
          </a:p>
          <a:p>
            <a:r>
              <a:rPr lang="en-US" sz="2000" dirty="0">
                <a:solidFill>
                  <a:srgbClr val="FF0000"/>
                </a:solidFill>
              </a:rPr>
              <a:t>Legal </a:t>
            </a:r>
            <a:r>
              <a:rPr lang="en-US" sz="2000" dirty="0"/>
              <a:t>impact</a:t>
            </a:r>
          </a:p>
          <a:p>
            <a:r>
              <a:rPr lang="en-US" sz="2000" dirty="0">
                <a:solidFill>
                  <a:srgbClr val="FF0000"/>
                </a:solidFill>
              </a:rPr>
              <a:t>Social</a:t>
            </a:r>
            <a:r>
              <a:rPr lang="en-US" sz="2000" dirty="0"/>
              <a:t> impact</a:t>
            </a:r>
          </a:p>
          <a:p>
            <a:endParaRPr lang="en-US" sz="2000" dirty="0"/>
          </a:p>
          <a:p>
            <a:r>
              <a:rPr lang="en-US" sz="1600" dirty="0"/>
              <a:t>Market Share</a:t>
            </a:r>
          </a:p>
          <a:p>
            <a:r>
              <a:rPr lang="en-US" sz="1600" dirty="0"/>
              <a:t>Customer Loss Rate</a:t>
            </a:r>
          </a:p>
          <a:p>
            <a:r>
              <a:rPr lang="en-US" sz="1600" dirty="0"/>
              <a:t>Product Quality</a:t>
            </a:r>
          </a:p>
          <a:p>
            <a:r>
              <a:rPr lang="en-US" sz="1600" dirty="0"/>
              <a:t>Brand Equity</a:t>
            </a:r>
          </a:p>
          <a:p>
            <a:r>
              <a:rPr lang="en-US" sz="1600" dirty="0"/>
              <a:t>Return on Marketing Investment </a:t>
            </a:r>
            <a:r>
              <a:rPr lang="en-US" sz="1600" dirty="0">
                <a:solidFill>
                  <a:srgbClr val="00B050"/>
                </a:solidFill>
              </a:rPr>
              <a:t>(ROMI)</a:t>
            </a:r>
          </a:p>
          <a:p>
            <a:r>
              <a:rPr lang="en-US" sz="1600" dirty="0"/>
              <a:t>Customer Lifetime Value </a:t>
            </a:r>
            <a:r>
              <a:rPr lang="en-US" sz="1600" dirty="0">
                <a:solidFill>
                  <a:srgbClr val="00B050"/>
                </a:solidFill>
              </a:rPr>
              <a:t>(CLV)</a:t>
            </a:r>
          </a:p>
          <a:p>
            <a:pPr marL="432" indent="0">
              <a:buNone/>
            </a:pPr>
            <a:r>
              <a:rPr lang="en-US" sz="1600" dirty="0"/>
              <a:t>		</a:t>
            </a:r>
          </a:p>
        </p:txBody>
      </p:sp>
      <p:pic>
        <p:nvPicPr>
          <p:cNvPr id="8" name="Picture 7">
            <a:extLst>
              <a:ext uri="{FF2B5EF4-FFF2-40B4-BE49-F238E27FC236}">
                <a16:creationId xmlns:a16="http://schemas.microsoft.com/office/drawing/2014/main" id="{16784073-9716-594B-8D96-2FC314E4A340}"/>
              </a:ext>
            </a:extLst>
          </p:cNvPr>
          <p:cNvPicPr>
            <a:picLocks noChangeAspect="1"/>
          </p:cNvPicPr>
          <p:nvPr/>
        </p:nvPicPr>
        <p:blipFill>
          <a:blip r:embed="rId3"/>
          <a:stretch>
            <a:fillRect/>
          </a:stretch>
        </p:blipFill>
        <p:spPr>
          <a:xfrm>
            <a:off x="3606821" y="1620981"/>
            <a:ext cx="5523345" cy="4142508"/>
          </a:xfrm>
          <a:prstGeom prst="rect">
            <a:avLst/>
          </a:prstGeom>
        </p:spPr>
      </p:pic>
      <p:sp>
        <p:nvSpPr>
          <p:cNvPr id="7" name="TextBox 6">
            <a:extLst>
              <a:ext uri="{FF2B5EF4-FFF2-40B4-BE49-F238E27FC236}">
                <a16:creationId xmlns:a16="http://schemas.microsoft.com/office/drawing/2014/main" id="{9E9A6799-AA66-2D42-978D-FE0095796577}"/>
              </a:ext>
            </a:extLst>
          </p:cNvPr>
          <p:cNvSpPr txBox="1"/>
          <p:nvPr/>
        </p:nvSpPr>
        <p:spPr>
          <a:xfrm>
            <a:off x="2105891" y="152391"/>
            <a:ext cx="5001491" cy="646331"/>
          </a:xfrm>
          <a:prstGeom prst="rect">
            <a:avLst/>
          </a:prstGeom>
          <a:solidFill>
            <a:schemeClr val="tx2">
              <a:lumMod val="60000"/>
              <a:lumOff val="40000"/>
            </a:schemeClr>
          </a:solidFill>
          <a:ln>
            <a:solidFill>
              <a:schemeClr val="tx1"/>
            </a:solidFill>
          </a:ln>
        </p:spPr>
        <p:txBody>
          <a:bodyPr wrap="square" rtlCol="0">
            <a:spAutoFit/>
          </a:bodyPr>
          <a:lstStyle/>
          <a:p>
            <a:r>
              <a:rPr lang="en-US" sz="3600" dirty="0">
                <a:latin typeface="+mj-lt"/>
              </a:rPr>
              <a:t>Performance Marketing</a:t>
            </a:r>
          </a:p>
        </p:txBody>
      </p:sp>
      <p:sp>
        <p:nvSpPr>
          <p:cNvPr id="9" name="TextBox 8">
            <a:extLst>
              <a:ext uri="{FF2B5EF4-FFF2-40B4-BE49-F238E27FC236}">
                <a16:creationId xmlns:a16="http://schemas.microsoft.com/office/drawing/2014/main" id="{79BA5EE7-AE1F-C148-BDBD-6038B9E1DA76}"/>
              </a:ext>
            </a:extLst>
          </p:cNvPr>
          <p:cNvSpPr txBox="1"/>
          <p:nvPr/>
        </p:nvSpPr>
        <p:spPr>
          <a:xfrm>
            <a:off x="438737" y="914160"/>
            <a:ext cx="4147107" cy="400110"/>
          </a:xfrm>
          <a:prstGeom prst="rect">
            <a:avLst/>
          </a:prstGeom>
          <a:noFill/>
        </p:spPr>
        <p:txBody>
          <a:bodyPr wrap="square" rtlCol="0">
            <a:spAutoFit/>
          </a:bodyPr>
          <a:lstStyle/>
          <a:p>
            <a:r>
              <a:rPr lang="en-US" sz="2000" b="1" dirty="0"/>
              <a:t>Evaluating Marketing Activities</a:t>
            </a:r>
          </a:p>
        </p:txBody>
      </p:sp>
    </p:spTree>
    <p:extLst>
      <p:ext uri="{BB962C8B-B14F-4D97-AF65-F5344CB8AC3E}">
        <p14:creationId xmlns:p14="http://schemas.microsoft.com/office/powerpoint/2010/main" val="2006040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CF3F8-59E2-47F4-8F4A-3EFB7F19DDA0}"/>
              </a:ext>
            </a:extLst>
          </p:cNvPr>
          <p:cNvSpPr>
            <a:spLocks noGrp="1"/>
          </p:cNvSpPr>
          <p:nvPr>
            <p:ph type="title"/>
          </p:nvPr>
        </p:nvSpPr>
        <p:spPr>
          <a:xfrm>
            <a:off x="290939" y="-227977"/>
            <a:ext cx="9615055" cy="1097279"/>
          </a:xfrm>
        </p:spPr>
        <p:txBody>
          <a:bodyPr/>
          <a:lstStyle/>
          <a:p>
            <a:r>
              <a:rPr lang="en-US" sz="2800" dirty="0"/>
              <a:t>Defining the Role of Marketing in the Organization</a:t>
            </a:r>
            <a:endParaRPr lang="en-IN" sz="2800" dirty="0"/>
          </a:p>
        </p:txBody>
      </p:sp>
      <p:sp>
        <p:nvSpPr>
          <p:cNvPr id="3" name="Content Placeholder 2">
            <a:extLst>
              <a:ext uri="{FF2B5EF4-FFF2-40B4-BE49-F238E27FC236}">
                <a16:creationId xmlns:a16="http://schemas.microsoft.com/office/drawing/2014/main" id="{BCD2A85A-BB94-4A42-8E0A-7A9D0F35EDE6}"/>
              </a:ext>
            </a:extLst>
          </p:cNvPr>
          <p:cNvSpPr>
            <a:spLocks noGrp="1"/>
          </p:cNvSpPr>
          <p:nvPr>
            <p:ph sz="quarter" idx="13"/>
          </p:nvPr>
        </p:nvSpPr>
        <p:spPr>
          <a:xfrm>
            <a:off x="290940" y="917608"/>
            <a:ext cx="8686800" cy="4663335"/>
          </a:xfrm>
        </p:spPr>
        <p:txBody>
          <a:bodyPr/>
          <a:lstStyle/>
          <a:p>
            <a:r>
              <a:rPr lang="en-IN" sz="2000" dirty="0">
                <a:solidFill>
                  <a:srgbClr val="007FA3"/>
                </a:solidFill>
              </a:rPr>
              <a:t>Production concept</a:t>
            </a:r>
            <a:r>
              <a:rPr lang="en-US" sz="2000" dirty="0">
                <a:solidFill>
                  <a:srgbClr val="007FA3"/>
                </a:solidFill>
              </a:rPr>
              <a:t> </a:t>
            </a:r>
            <a:r>
              <a:rPr lang="en-US" sz="2000" dirty="0"/>
              <a:t>(consumers prefer products that are widely available and inexpensive)</a:t>
            </a:r>
            <a:endParaRPr lang="en-IN" sz="2000" dirty="0"/>
          </a:p>
          <a:p>
            <a:r>
              <a:rPr lang="en-IN" sz="2000" dirty="0">
                <a:solidFill>
                  <a:srgbClr val="007FA3"/>
                </a:solidFill>
              </a:rPr>
              <a:t>Product concept </a:t>
            </a:r>
            <a:r>
              <a:rPr lang="en-IN" sz="2000" dirty="0"/>
              <a:t>(</a:t>
            </a:r>
            <a:r>
              <a:rPr lang="en-US" sz="2000" dirty="0"/>
              <a:t>consumers prefer products offering the highest quality, the best performance, or innovative features</a:t>
            </a:r>
            <a:endParaRPr lang="en-IN" sz="2000" dirty="0"/>
          </a:p>
          <a:p>
            <a:r>
              <a:rPr lang="en-IN" sz="2000" dirty="0">
                <a:solidFill>
                  <a:srgbClr val="007FA3"/>
                </a:solidFill>
              </a:rPr>
              <a:t>Selling concept </a:t>
            </a:r>
            <a:r>
              <a:rPr lang="en-IN" sz="2000" dirty="0"/>
              <a:t>(</a:t>
            </a:r>
            <a:r>
              <a:rPr lang="en-US" sz="2000" dirty="0"/>
              <a:t>consumers, if left alone, won’t buy enough of the organization’s products)</a:t>
            </a:r>
            <a:endParaRPr lang="en-IN" sz="2000" dirty="0"/>
          </a:p>
          <a:p>
            <a:r>
              <a:rPr lang="en-IN" sz="2000" dirty="0">
                <a:solidFill>
                  <a:srgbClr val="007FA3"/>
                </a:solidFill>
              </a:rPr>
              <a:t>Marketing concept </a:t>
            </a:r>
            <a:r>
              <a:rPr lang="en-IN" sz="2000" dirty="0"/>
              <a:t>(</a:t>
            </a:r>
            <a:r>
              <a:rPr lang="en-US" sz="2000" dirty="0"/>
              <a:t>job of marketing is not to find the right customers for your products but to develop the right products for your customers)</a:t>
            </a:r>
            <a:endParaRPr lang="en-IN" sz="2000" dirty="0"/>
          </a:p>
          <a:p>
            <a:r>
              <a:rPr lang="en-IN" sz="2000" dirty="0">
                <a:solidFill>
                  <a:srgbClr val="007FA3"/>
                </a:solidFill>
              </a:rPr>
              <a:t>Market-value concept </a:t>
            </a:r>
            <a:r>
              <a:rPr lang="en-US" sz="2000" dirty="0">
                <a:solidFill>
                  <a:schemeClr val="tx1"/>
                </a:solidFill>
              </a:rPr>
              <a:t>(Everything </a:t>
            </a:r>
            <a:r>
              <a:rPr lang="en-US" sz="2000" dirty="0"/>
              <a:t>matters in marketing—therefore a broad, integrated perspective is often necessary) AKA Holistic Marketing</a:t>
            </a:r>
          </a:p>
        </p:txBody>
      </p:sp>
      <p:pic>
        <p:nvPicPr>
          <p:cNvPr id="4" name="Picture 3">
            <a:extLst>
              <a:ext uri="{FF2B5EF4-FFF2-40B4-BE49-F238E27FC236}">
                <a16:creationId xmlns:a16="http://schemas.microsoft.com/office/drawing/2014/main" id="{11394D5E-5A74-F446-95CC-FB4764ADC1A7}"/>
              </a:ext>
            </a:extLst>
          </p:cNvPr>
          <p:cNvPicPr>
            <a:picLocks noChangeAspect="1"/>
          </p:cNvPicPr>
          <p:nvPr/>
        </p:nvPicPr>
        <p:blipFill>
          <a:blip r:embed="rId3"/>
          <a:stretch>
            <a:fillRect/>
          </a:stretch>
        </p:blipFill>
        <p:spPr>
          <a:xfrm>
            <a:off x="2478233" y="4894437"/>
            <a:ext cx="4573732" cy="2046693"/>
          </a:xfrm>
          <a:prstGeom prst="rect">
            <a:avLst/>
          </a:prstGeom>
        </p:spPr>
      </p:pic>
    </p:spTree>
    <p:extLst>
      <p:ext uri="{BB962C8B-B14F-4D97-AF65-F5344CB8AC3E}">
        <p14:creationId xmlns:p14="http://schemas.microsoft.com/office/powerpoint/2010/main" val="2520624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73A7-5F8D-41BD-959C-549DCED28966}"/>
              </a:ext>
            </a:extLst>
          </p:cNvPr>
          <p:cNvSpPr>
            <a:spLocks noGrp="1"/>
          </p:cNvSpPr>
          <p:nvPr>
            <p:ph type="title"/>
          </p:nvPr>
        </p:nvSpPr>
        <p:spPr>
          <a:xfrm>
            <a:off x="387925" y="-241844"/>
            <a:ext cx="9254836" cy="1097279"/>
          </a:xfrm>
        </p:spPr>
        <p:txBody>
          <a:bodyPr/>
          <a:lstStyle/>
          <a:p>
            <a:r>
              <a:rPr lang="en-IN" dirty="0"/>
              <a:t>Marketing and Marketing Management</a:t>
            </a:r>
          </a:p>
        </p:txBody>
      </p:sp>
      <p:sp>
        <p:nvSpPr>
          <p:cNvPr id="3" name="Content Placeholder 2">
            <a:extLst>
              <a:ext uri="{FF2B5EF4-FFF2-40B4-BE49-F238E27FC236}">
                <a16:creationId xmlns:a16="http://schemas.microsoft.com/office/drawing/2014/main" id="{D311D231-8B1C-4773-9CE0-AAD62F636FA8}"/>
              </a:ext>
            </a:extLst>
          </p:cNvPr>
          <p:cNvSpPr>
            <a:spLocks noGrp="1"/>
          </p:cNvSpPr>
          <p:nvPr>
            <p:ph sz="quarter" idx="13"/>
          </p:nvPr>
        </p:nvSpPr>
        <p:spPr>
          <a:xfrm>
            <a:off x="-415666" y="1236255"/>
            <a:ext cx="9365690" cy="4663335"/>
          </a:xfrm>
        </p:spPr>
        <p:txBody>
          <a:bodyPr/>
          <a:lstStyle/>
          <a:p>
            <a:pPr lvl="2"/>
            <a:endParaRPr lang="en-US" sz="2200" b="1" dirty="0">
              <a:solidFill>
                <a:srgbClr val="FF0000"/>
              </a:solidFill>
            </a:endParaRPr>
          </a:p>
          <a:p>
            <a:pPr lvl="2"/>
            <a:r>
              <a:rPr lang="en-US" sz="2200" b="1" dirty="0">
                <a:solidFill>
                  <a:srgbClr val="FF0000"/>
                </a:solidFill>
              </a:rPr>
              <a:t>Marketing</a:t>
            </a:r>
            <a:r>
              <a:rPr lang="en-US" sz="2200" dirty="0"/>
              <a:t> </a:t>
            </a:r>
            <a:r>
              <a:rPr lang="en-US" sz="2200" b="1" dirty="0"/>
              <a:t>is about identifying and meeting human and social needs in a way that meets the organization’s goals</a:t>
            </a:r>
          </a:p>
          <a:p>
            <a:pPr marL="912600" lvl="2" indent="0">
              <a:buNone/>
            </a:pPr>
            <a:endParaRPr lang="en-US" sz="2200" b="1" dirty="0"/>
          </a:p>
          <a:p>
            <a:pPr marL="432" indent="0">
              <a:buNone/>
            </a:pPr>
            <a:r>
              <a:rPr lang="en-US" dirty="0"/>
              <a:t>                                                  										             </a:t>
            </a:r>
            <a:r>
              <a:rPr lang="en-US" b="1" dirty="0"/>
              <a:t>definition: </a:t>
            </a:r>
          </a:p>
          <a:p>
            <a:pPr marL="432" indent="0">
              <a:buNone/>
            </a:pPr>
            <a:endParaRPr lang="en-US" sz="2200" b="1" dirty="0"/>
          </a:p>
          <a:p>
            <a:pPr marL="432" indent="0" algn="just">
              <a:buNone/>
            </a:pPr>
            <a:r>
              <a:rPr lang="en-US" b="1" dirty="0"/>
              <a:t>	</a:t>
            </a:r>
            <a:r>
              <a:rPr lang="en-US" sz="2200" b="1" dirty="0">
                <a:solidFill>
                  <a:srgbClr val="FF0000"/>
                </a:solidFill>
              </a:rPr>
              <a:t>Marketing</a:t>
            </a:r>
            <a:r>
              <a:rPr lang="en-US" sz="2200" b="1" dirty="0"/>
              <a:t> is the </a:t>
            </a:r>
            <a:r>
              <a:rPr lang="en-US" sz="2200" b="1" dirty="0">
                <a:solidFill>
                  <a:srgbClr val="00B050"/>
                </a:solidFill>
              </a:rPr>
              <a:t>activity</a:t>
            </a:r>
            <a:r>
              <a:rPr lang="en-US" sz="2200" b="1" dirty="0"/>
              <a:t>, set of </a:t>
            </a:r>
            <a:r>
              <a:rPr lang="en-US" sz="2200" b="1" dirty="0">
                <a:solidFill>
                  <a:srgbClr val="00B050"/>
                </a:solidFill>
              </a:rPr>
              <a:t>institutions</a:t>
            </a:r>
            <a:r>
              <a:rPr lang="en-US" sz="2200" b="1" dirty="0"/>
              <a:t>, and 	</a:t>
            </a:r>
            <a:r>
              <a:rPr lang="en-US" sz="2200" b="1" dirty="0">
                <a:solidFill>
                  <a:srgbClr val="00B050"/>
                </a:solidFill>
              </a:rPr>
              <a:t>processes</a:t>
            </a:r>
            <a:r>
              <a:rPr lang="en-US" sz="2200" b="1" dirty="0"/>
              <a:t> 	for </a:t>
            </a:r>
            <a:r>
              <a:rPr lang="en-US" sz="2200" b="1" dirty="0">
                <a:solidFill>
                  <a:schemeClr val="tx2"/>
                </a:solidFill>
              </a:rPr>
              <a:t>creating</a:t>
            </a:r>
            <a:r>
              <a:rPr lang="en-US" sz="2200" b="1" dirty="0"/>
              <a:t>, </a:t>
            </a:r>
            <a:r>
              <a:rPr lang="en-US" sz="2200" b="1" dirty="0">
                <a:solidFill>
                  <a:schemeClr val="tx2"/>
                </a:solidFill>
              </a:rPr>
              <a:t>communicating</a:t>
            </a:r>
            <a:r>
              <a:rPr lang="en-US" sz="2200" b="1" dirty="0"/>
              <a:t>, </a:t>
            </a:r>
            <a:r>
              <a:rPr lang="en-US" sz="2200" b="1" dirty="0">
                <a:solidFill>
                  <a:schemeClr val="tx2"/>
                </a:solidFill>
              </a:rPr>
              <a:t>delivering</a:t>
            </a:r>
            <a:r>
              <a:rPr lang="en-US" sz="2200" b="1" dirty="0"/>
              <a:t>, and </a:t>
            </a:r>
            <a:r>
              <a:rPr lang="en-US" sz="2200" b="1" dirty="0">
                <a:solidFill>
                  <a:schemeClr val="tx2"/>
                </a:solidFill>
              </a:rPr>
              <a:t>exchanging</a:t>
            </a:r>
            <a:r>
              <a:rPr lang="en-US" sz="2200" b="1" dirty="0"/>
              <a:t> 	offerings that have value for </a:t>
            </a:r>
            <a:r>
              <a:rPr lang="en-US" sz="2200" b="1" dirty="0">
                <a:solidFill>
                  <a:srgbClr val="FFC000"/>
                </a:solidFill>
              </a:rPr>
              <a:t>customers</a:t>
            </a:r>
            <a:r>
              <a:rPr lang="en-US" sz="2200" b="1" dirty="0"/>
              <a:t>, </a:t>
            </a:r>
            <a:r>
              <a:rPr lang="en-US" sz="2200" b="1" dirty="0">
                <a:solidFill>
                  <a:srgbClr val="FFC000"/>
                </a:solidFill>
              </a:rPr>
              <a:t>clients</a:t>
            </a:r>
            <a:r>
              <a:rPr lang="en-US" sz="2200" b="1" dirty="0"/>
              <a:t>, </a:t>
            </a:r>
            <a:r>
              <a:rPr lang="en-US" sz="2200" b="1" dirty="0">
                <a:solidFill>
                  <a:srgbClr val="FFC000"/>
                </a:solidFill>
              </a:rPr>
              <a:t>partners</a:t>
            </a:r>
            <a:r>
              <a:rPr lang="en-US" sz="2200" b="1" dirty="0"/>
              <a:t>, 	and</a:t>
            </a:r>
            <a:r>
              <a:rPr lang="en-US" sz="2200" b="1" dirty="0">
                <a:solidFill>
                  <a:srgbClr val="FFC000"/>
                </a:solidFill>
              </a:rPr>
              <a:t> society </a:t>
            </a:r>
            <a:r>
              <a:rPr lang="en-US" sz="2200" b="1" dirty="0"/>
              <a:t>at large</a:t>
            </a:r>
          </a:p>
          <a:p>
            <a:pPr marL="432" indent="0">
              <a:buNone/>
            </a:pPr>
            <a:endParaRPr lang="en-US" sz="2200" b="1" dirty="0"/>
          </a:p>
          <a:p>
            <a:endParaRPr lang="en-US" b="1" dirty="0"/>
          </a:p>
        </p:txBody>
      </p:sp>
      <p:pic>
        <p:nvPicPr>
          <p:cNvPr id="4" name="Picture 3">
            <a:extLst>
              <a:ext uri="{FF2B5EF4-FFF2-40B4-BE49-F238E27FC236}">
                <a16:creationId xmlns:a16="http://schemas.microsoft.com/office/drawing/2014/main" id="{FDD4FC69-A435-DC48-AF15-16EEC62139F0}"/>
              </a:ext>
            </a:extLst>
          </p:cNvPr>
          <p:cNvPicPr>
            <a:picLocks noChangeAspect="1"/>
          </p:cNvPicPr>
          <p:nvPr/>
        </p:nvPicPr>
        <p:blipFill>
          <a:blip r:embed="rId3"/>
          <a:stretch>
            <a:fillRect/>
          </a:stretch>
        </p:blipFill>
        <p:spPr>
          <a:xfrm>
            <a:off x="638442" y="3314038"/>
            <a:ext cx="3531776" cy="523679"/>
          </a:xfrm>
          <a:prstGeom prst="rect">
            <a:avLst/>
          </a:prstGeom>
        </p:spPr>
      </p:pic>
    </p:spTree>
    <p:extLst>
      <p:ext uri="{BB962C8B-B14F-4D97-AF65-F5344CB8AC3E}">
        <p14:creationId xmlns:p14="http://schemas.microsoft.com/office/powerpoint/2010/main" val="1304013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73A7-5F8D-41BD-959C-549DCED28966}"/>
              </a:ext>
            </a:extLst>
          </p:cNvPr>
          <p:cNvSpPr>
            <a:spLocks noGrp="1"/>
          </p:cNvSpPr>
          <p:nvPr>
            <p:ph type="title"/>
          </p:nvPr>
        </p:nvSpPr>
        <p:spPr>
          <a:xfrm>
            <a:off x="387925" y="-241844"/>
            <a:ext cx="9254836" cy="1097279"/>
          </a:xfrm>
        </p:spPr>
        <p:txBody>
          <a:bodyPr/>
          <a:lstStyle/>
          <a:p>
            <a:r>
              <a:rPr lang="en-IN" dirty="0"/>
              <a:t>Marketing and Marketing Management</a:t>
            </a:r>
          </a:p>
        </p:txBody>
      </p:sp>
      <p:sp>
        <p:nvSpPr>
          <p:cNvPr id="3" name="Content Placeholder 2">
            <a:extLst>
              <a:ext uri="{FF2B5EF4-FFF2-40B4-BE49-F238E27FC236}">
                <a16:creationId xmlns:a16="http://schemas.microsoft.com/office/drawing/2014/main" id="{D311D231-8B1C-4773-9CE0-AAD62F636FA8}"/>
              </a:ext>
            </a:extLst>
          </p:cNvPr>
          <p:cNvSpPr>
            <a:spLocks noGrp="1"/>
          </p:cNvSpPr>
          <p:nvPr>
            <p:ph sz="quarter" idx="13"/>
          </p:nvPr>
        </p:nvSpPr>
        <p:spPr>
          <a:xfrm>
            <a:off x="-415666" y="834460"/>
            <a:ext cx="9365690" cy="4663335"/>
          </a:xfrm>
        </p:spPr>
        <p:txBody>
          <a:bodyPr/>
          <a:lstStyle/>
          <a:p>
            <a:pPr marL="432" indent="0">
              <a:buNone/>
            </a:pPr>
            <a:endParaRPr lang="en-US" sz="2200" b="1" dirty="0"/>
          </a:p>
          <a:p>
            <a:pPr lvl="2"/>
            <a:r>
              <a:rPr lang="en-IN" sz="2200" b="1" dirty="0">
                <a:solidFill>
                  <a:srgbClr val="00B0F0"/>
                </a:solidFill>
              </a:rPr>
              <a:t>Marketing Management </a:t>
            </a:r>
            <a:r>
              <a:rPr lang="en-IN" sz="2200" b="1" dirty="0">
                <a:solidFill>
                  <a:schemeClr val="tx1"/>
                </a:solidFill>
              </a:rPr>
              <a:t>is</a:t>
            </a:r>
            <a:r>
              <a:rPr lang="en-US" sz="2200" b="1" dirty="0">
                <a:solidFill>
                  <a:schemeClr val="tx1"/>
                </a:solidFill>
              </a:rPr>
              <a:t> the </a:t>
            </a:r>
            <a:r>
              <a:rPr lang="en-US" sz="2200" b="1" dirty="0"/>
              <a:t>art and science of choosing </a:t>
            </a:r>
            <a:r>
              <a:rPr lang="en-US" sz="2200" b="1" dirty="0">
                <a:solidFill>
                  <a:srgbClr val="FF0000"/>
                </a:solidFill>
              </a:rPr>
              <a:t>target markets </a:t>
            </a:r>
            <a:r>
              <a:rPr lang="en-US" sz="2200" b="1" dirty="0"/>
              <a:t>and getting, keeping, and growing </a:t>
            </a:r>
            <a:r>
              <a:rPr lang="en-US" sz="2200" b="1" dirty="0">
                <a:solidFill>
                  <a:srgbClr val="FF0000"/>
                </a:solidFill>
              </a:rPr>
              <a:t>customers</a:t>
            </a:r>
            <a:r>
              <a:rPr lang="en-US" sz="2200" b="1" dirty="0"/>
              <a:t> through creating, delivering, and communicating superior </a:t>
            </a:r>
            <a:r>
              <a:rPr lang="en-US" sz="2200" b="1" dirty="0">
                <a:solidFill>
                  <a:srgbClr val="FF0000"/>
                </a:solidFill>
              </a:rPr>
              <a:t>customer value</a:t>
            </a:r>
          </a:p>
          <a:p>
            <a:endParaRPr lang="en-US" b="1" dirty="0"/>
          </a:p>
        </p:txBody>
      </p:sp>
      <p:pic>
        <p:nvPicPr>
          <p:cNvPr id="5" name="Picture 4">
            <a:extLst>
              <a:ext uri="{FF2B5EF4-FFF2-40B4-BE49-F238E27FC236}">
                <a16:creationId xmlns:a16="http://schemas.microsoft.com/office/drawing/2014/main" id="{D8CDC83E-23FD-A54C-9E6C-ED7ACD2ED8C0}"/>
              </a:ext>
            </a:extLst>
          </p:cNvPr>
          <p:cNvPicPr>
            <a:picLocks noChangeAspect="1"/>
          </p:cNvPicPr>
          <p:nvPr/>
        </p:nvPicPr>
        <p:blipFill>
          <a:blip r:embed="rId3"/>
          <a:stretch>
            <a:fillRect/>
          </a:stretch>
        </p:blipFill>
        <p:spPr>
          <a:xfrm>
            <a:off x="435961" y="3358336"/>
            <a:ext cx="3541007" cy="1982964"/>
          </a:xfrm>
          <a:prstGeom prst="rect">
            <a:avLst/>
          </a:prstGeom>
        </p:spPr>
      </p:pic>
      <p:pic>
        <p:nvPicPr>
          <p:cNvPr id="6" name="Picture 5">
            <a:extLst>
              <a:ext uri="{FF2B5EF4-FFF2-40B4-BE49-F238E27FC236}">
                <a16:creationId xmlns:a16="http://schemas.microsoft.com/office/drawing/2014/main" id="{2D9100E0-C01F-144B-9B82-1F3B3575DA75}"/>
              </a:ext>
            </a:extLst>
          </p:cNvPr>
          <p:cNvPicPr>
            <a:picLocks noChangeAspect="1"/>
          </p:cNvPicPr>
          <p:nvPr/>
        </p:nvPicPr>
        <p:blipFill>
          <a:blip r:embed="rId4"/>
          <a:stretch>
            <a:fillRect/>
          </a:stretch>
        </p:blipFill>
        <p:spPr>
          <a:xfrm>
            <a:off x="3976968" y="4935551"/>
            <a:ext cx="2353849" cy="1834890"/>
          </a:xfrm>
          <a:prstGeom prst="rect">
            <a:avLst/>
          </a:prstGeom>
        </p:spPr>
      </p:pic>
      <p:pic>
        <p:nvPicPr>
          <p:cNvPr id="7" name="Picture 6">
            <a:extLst>
              <a:ext uri="{FF2B5EF4-FFF2-40B4-BE49-F238E27FC236}">
                <a16:creationId xmlns:a16="http://schemas.microsoft.com/office/drawing/2014/main" id="{4F7F642A-3993-6A4A-9498-DE21E62D1351}"/>
              </a:ext>
            </a:extLst>
          </p:cNvPr>
          <p:cNvPicPr>
            <a:picLocks noChangeAspect="1"/>
          </p:cNvPicPr>
          <p:nvPr/>
        </p:nvPicPr>
        <p:blipFill>
          <a:blip r:embed="rId5"/>
          <a:stretch>
            <a:fillRect/>
          </a:stretch>
        </p:blipFill>
        <p:spPr>
          <a:xfrm>
            <a:off x="5634087" y="2963421"/>
            <a:ext cx="3315937" cy="1904423"/>
          </a:xfrm>
          <a:prstGeom prst="rect">
            <a:avLst/>
          </a:prstGeom>
        </p:spPr>
      </p:pic>
    </p:spTree>
    <p:extLst>
      <p:ext uri="{BB962C8B-B14F-4D97-AF65-F5344CB8AC3E}">
        <p14:creationId xmlns:p14="http://schemas.microsoft.com/office/powerpoint/2010/main" val="2050097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F9989-76B9-435A-A49F-A1AF691A7C7C}"/>
              </a:ext>
            </a:extLst>
          </p:cNvPr>
          <p:cNvSpPr>
            <a:spLocks noGrp="1"/>
          </p:cNvSpPr>
          <p:nvPr>
            <p:ph type="title"/>
          </p:nvPr>
        </p:nvSpPr>
        <p:spPr>
          <a:xfrm>
            <a:off x="457200" y="-47874"/>
            <a:ext cx="8229600" cy="1097279"/>
          </a:xfrm>
        </p:spPr>
        <p:txBody>
          <a:bodyPr/>
          <a:lstStyle/>
          <a:p>
            <a:r>
              <a:rPr lang="en-US" dirty="0"/>
              <a:t>What is Marketed?    The Offering </a:t>
            </a:r>
            <a:endParaRPr lang="en-IN" sz="2000" b="0" dirty="0"/>
          </a:p>
        </p:txBody>
      </p:sp>
      <p:sp>
        <p:nvSpPr>
          <p:cNvPr id="4" name="Content Placeholder 3">
            <a:extLst>
              <a:ext uri="{FF2B5EF4-FFF2-40B4-BE49-F238E27FC236}">
                <a16:creationId xmlns:a16="http://schemas.microsoft.com/office/drawing/2014/main" id="{89CFCAAC-99C7-4269-BAE6-8B190B3B74A0}"/>
              </a:ext>
            </a:extLst>
          </p:cNvPr>
          <p:cNvSpPr>
            <a:spLocks noGrp="1"/>
          </p:cNvSpPr>
          <p:nvPr>
            <p:ph sz="quarter" idx="15"/>
          </p:nvPr>
        </p:nvSpPr>
        <p:spPr>
          <a:xfrm>
            <a:off x="457200" y="934937"/>
            <a:ext cx="3036013" cy="5632097"/>
          </a:xfrm>
        </p:spPr>
        <p:txBody>
          <a:bodyPr/>
          <a:lstStyle/>
          <a:p>
            <a:r>
              <a:rPr lang="en-IN" dirty="0">
                <a:solidFill>
                  <a:srgbClr val="FF0000"/>
                </a:solidFill>
              </a:rPr>
              <a:t>Goods/Products</a:t>
            </a:r>
          </a:p>
          <a:p>
            <a:r>
              <a:rPr lang="en-IN" dirty="0">
                <a:solidFill>
                  <a:srgbClr val="FF0000"/>
                </a:solidFill>
              </a:rPr>
              <a:t>Services</a:t>
            </a:r>
          </a:p>
          <a:p>
            <a:r>
              <a:rPr lang="en-IN" dirty="0"/>
              <a:t>Events</a:t>
            </a:r>
          </a:p>
          <a:p>
            <a:r>
              <a:rPr lang="en-IN" dirty="0"/>
              <a:t>Experiences</a:t>
            </a:r>
          </a:p>
          <a:p>
            <a:r>
              <a:rPr lang="en-IN" dirty="0"/>
              <a:t>Persons</a:t>
            </a:r>
          </a:p>
          <a:p>
            <a:r>
              <a:rPr lang="en-IN" dirty="0"/>
              <a:t>Places</a:t>
            </a:r>
          </a:p>
          <a:p>
            <a:r>
              <a:rPr lang="en-IN" dirty="0"/>
              <a:t>Properties</a:t>
            </a:r>
          </a:p>
          <a:p>
            <a:r>
              <a:rPr lang="en-IN" dirty="0"/>
              <a:t>Organizations</a:t>
            </a:r>
          </a:p>
          <a:p>
            <a:r>
              <a:rPr lang="en-IN" dirty="0"/>
              <a:t>Information</a:t>
            </a:r>
          </a:p>
          <a:p>
            <a:r>
              <a:rPr lang="en-IN" dirty="0"/>
              <a:t>Ideas</a:t>
            </a:r>
          </a:p>
          <a:p>
            <a:endParaRPr lang="en-IN" dirty="0"/>
          </a:p>
        </p:txBody>
      </p:sp>
      <p:pic>
        <p:nvPicPr>
          <p:cNvPr id="6" name="Content Placeholder 5" descr="A Bird e-scooter.">
            <a:extLst>
              <a:ext uri="{FF2B5EF4-FFF2-40B4-BE49-F238E27FC236}">
                <a16:creationId xmlns:a16="http://schemas.microsoft.com/office/drawing/2014/main" id="{BC667B15-5EF8-4FC3-AAF3-C94C8C1B5B30}"/>
              </a:ext>
            </a:extLst>
          </p:cNvPr>
          <p:cNvPicPr>
            <a:picLocks noGrp="1" noChangeAspect="1"/>
          </p:cNvPicPr>
          <p:nvPr>
            <p:ph sz="quarter" idx="13"/>
          </p:nvPr>
        </p:nvPicPr>
        <p:blipFill>
          <a:blip r:embed="rId3"/>
          <a:stretch>
            <a:fillRect/>
          </a:stretch>
        </p:blipFill>
        <p:spPr>
          <a:xfrm>
            <a:off x="6434490" y="1049405"/>
            <a:ext cx="2481064" cy="3312100"/>
          </a:xfrm>
          <a:prstGeom prst="rect">
            <a:avLst/>
          </a:prstGeom>
        </p:spPr>
      </p:pic>
      <p:pic>
        <p:nvPicPr>
          <p:cNvPr id="3" name="Picture 2">
            <a:extLst>
              <a:ext uri="{FF2B5EF4-FFF2-40B4-BE49-F238E27FC236}">
                <a16:creationId xmlns:a16="http://schemas.microsoft.com/office/drawing/2014/main" id="{D5D94805-3469-0346-8075-28B3FB18B0F5}"/>
              </a:ext>
            </a:extLst>
          </p:cNvPr>
          <p:cNvPicPr>
            <a:picLocks noChangeAspect="1"/>
          </p:cNvPicPr>
          <p:nvPr/>
        </p:nvPicPr>
        <p:blipFill>
          <a:blip r:embed="rId4"/>
          <a:stretch>
            <a:fillRect/>
          </a:stretch>
        </p:blipFill>
        <p:spPr>
          <a:xfrm>
            <a:off x="2646940" y="1423422"/>
            <a:ext cx="2981534" cy="1444470"/>
          </a:xfrm>
          <a:prstGeom prst="rect">
            <a:avLst/>
          </a:prstGeom>
        </p:spPr>
      </p:pic>
      <p:pic>
        <p:nvPicPr>
          <p:cNvPr id="5" name="Picture 4">
            <a:extLst>
              <a:ext uri="{FF2B5EF4-FFF2-40B4-BE49-F238E27FC236}">
                <a16:creationId xmlns:a16="http://schemas.microsoft.com/office/drawing/2014/main" id="{8D4D1804-47BA-CE43-9E78-6DAA414C139B}"/>
              </a:ext>
            </a:extLst>
          </p:cNvPr>
          <p:cNvPicPr>
            <a:picLocks noChangeAspect="1"/>
          </p:cNvPicPr>
          <p:nvPr/>
        </p:nvPicPr>
        <p:blipFill>
          <a:blip r:embed="rId5"/>
          <a:stretch>
            <a:fillRect/>
          </a:stretch>
        </p:blipFill>
        <p:spPr>
          <a:xfrm>
            <a:off x="2870778" y="3682427"/>
            <a:ext cx="2507296" cy="1665430"/>
          </a:xfrm>
          <a:prstGeom prst="rect">
            <a:avLst/>
          </a:prstGeom>
        </p:spPr>
      </p:pic>
      <p:pic>
        <p:nvPicPr>
          <p:cNvPr id="7" name="Picture 6">
            <a:extLst>
              <a:ext uri="{FF2B5EF4-FFF2-40B4-BE49-F238E27FC236}">
                <a16:creationId xmlns:a16="http://schemas.microsoft.com/office/drawing/2014/main" id="{3DB96488-EBD8-984D-B60B-2F51CE55BBB9}"/>
              </a:ext>
            </a:extLst>
          </p:cNvPr>
          <p:cNvPicPr>
            <a:picLocks noChangeAspect="1"/>
          </p:cNvPicPr>
          <p:nvPr/>
        </p:nvPicPr>
        <p:blipFill>
          <a:blip r:embed="rId6"/>
          <a:stretch>
            <a:fillRect/>
          </a:stretch>
        </p:blipFill>
        <p:spPr>
          <a:xfrm>
            <a:off x="5919925" y="4627418"/>
            <a:ext cx="2995629" cy="1939616"/>
          </a:xfrm>
          <a:prstGeom prst="rect">
            <a:avLst/>
          </a:prstGeom>
        </p:spPr>
      </p:pic>
    </p:spTree>
    <p:extLst>
      <p:ext uri="{BB962C8B-B14F-4D97-AF65-F5344CB8AC3E}">
        <p14:creationId xmlns:p14="http://schemas.microsoft.com/office/powerpoint/2010/main" val="2423506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a:extLst>
              <a:ext uri="{FF2B5EF4-FFF2-40B4-BE49-F238E27FC236}">
                <a16:creationId xmlns:a16="http://schemas.microsoft.com/office/drawing/2014/main" id="{B0BCB9F7-9A10-4744-BDC4-2FF1814AC199}"/>
              </a:ext>
            </a:extLst>
          </p:cNvPr>
          <p:cNvSpPr>
            <a:spLocks noGrp="1" noChangeArrowheads="1"/>
          </p:cNvSpPr>
          <p:nvPr>
            <p:ph type="title"/>
          </p:nvPr>
        </p:nvSpPr>
        <p:spPr>
          <a:xfrm>
            <a:off x="789710" y="76821"/>
            <a:ext cx="8575968" cy="1097279"/>
          </a:xfrm>
        </p:spPr>
        <p:txBody>
          <a:bodyPr/>
          <a:lstStyle/>
          <a:p>
            <a:pPr eaLnBrk="1" hangingPunct="1">
              <a:defRPr/>
            </a:pPr>
            <a:r>
              <a:rPr lang="en-US" altLang="en-US" sz="3200" dirty="0">
                <a:latin typeface="+mj-lt"/>
              </a:rPr>
              <a:t>       Marketing is not “Selling”</a:t>
            </a:r>
            <a:br>
              <a:rPr lang="en-US" altLang="en-US" sz="3200" dirty="0">
                <a:latin typeface="+mj-lt"/>
              </a:rPr>
            </a:br>
            <a:r>
              <a:rPr lang="en-US" altLang="en-US" sz="3200" dirty="0">
                <a:latin typeface="+mj-lt"/>
              </a:rPr>
              <a:t>Selling is Only the Tip of the Iceberg……</a:t>
            </a:r>
          </a:p>
        </p:txBody>
      </p:sp>
      <p:sp>
        <p:nvSpPr>
          <p:cNvPr id="26627" name="AutoShape 3">
            <a:extLst>
              <a:ext uri="{FF2B5EF4-FFF2-40B4-BE49-F238E27FC236}">
                <a16:creationId xmlns:a16="http://schemas.microsoft.com/office/drawing/2014/main" id="{E156268E-353F-9D46-84BC-6CEE4BE0DF5C}"/>
              </a:ext>
            </a:extLst>
          </p:cNvPr>
          <p:cNvSpPr>
            <a:spLocks noChangeArrowheads="1"/>
          </p:cNvSpPr>
          <p:nvPr/>
        </p:nvSpPr>
        <p:spPr bwMode="auto">
          <a:xfrm flipV="1">
            <a:off x="2362198" y="2396855"/>
            <a:ext cx="6560134" cy="3491344"/>
          </a:xfrm>
          <a:prstGeom prst="wedgeRoundRectCallout">
            <a:avLst>
              <a:gd name="adj1" fmla="val -54671"/>
              <a:gd name="adj2" fmla="val 57417"/>
              <a:gd name="adj3" fmla="val 1666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lr>
                <a:srgbClr val="A63055"/>
              </a:buClr>
              <a:buChar char="•"/>
              <a:defRPr sz="3200">
                <a:solidFill>
                  <a:srgbClr val="A63055"/>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venir Heavy" panose="02000503020000020003" pitchFamily="2" charset="0"/>
                <a:ea typeface="MS PGothic" panose="020B0600070205080204" pitchFamily="34" charset="-128"/>
                <a:cs typeface="Avenir Heavy" panose="02000503020000020003" pitchFamily="2"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ctr" eaLnBrk="1" hangingPunct="1">
              <a:spcBef>
                <a:spcPct val="0"/>
              </a:spcBef>
              <a:buClrTx/>
              <a:buFontTx/>
              <a:buNone/>
            </a:pPr>
            <a:r>
              <a:rPr lang="en-US" altLang="en-US" sz="2400" dirty="0">
                <a:solidFill>
                  <a:schemeClr val="tx1"/>
                </a:solidFill>
                <a:latin typeface="Arial" panose="020B0604020202020204" pitchFamily="34" charset="0"/>
              </a:rPr>
              <a:t>“</a:t>
            </a:r>
            <a:r>
              <a:rPr lang="en-US" altLang="en-US" sz="2400" i="1" dirty="0">
                <a:solidFill>
                  <a:schemeClr val="tx1"/>
                </a:solidFill>
                <a:latin typeface="Arial" panose="020B0604020202020204" pitchFamily="34" charset="0"/>
              </a:rPr>
              <a:t>There will always be a need for </a:t>
            </a:r>
          </a:p>
          <a:p>
            <a:pPr algn="ctr" eaLnBrk="1" hangingPunct="1">
              <a:spcBef>
                <a:spcPct val="0"/>
              </a:spcBef>
              <a:buClrTx/>
              <a:buFontTx/>
              <a:buNone/>
            </a:pPr>
            <a:r>
              <a:rPr lang="en-US" altLang="en-US" sz="2400" i="1" dirty="0">
                <a:solidFill>
                  <a:schemeClr val="tx1"/>
                </a:solidFill>
                <a:latin typeface="Arial" panose="020B0604020202020204" pitchFamily="34" charset="0"/>
              </a:rPr>
              <a:t>some selling. But the aim of </a:t>
            </a:r>
            <a:r>
              <a:rPr lang="en-US" altLang="en-US" sz="2400" i="1" dirty="0">
                <a:solidFill>
                  <a:srgbClr val="FF0000"/>
                </a:solidFill>
                <a:latin typeface="Arial" panose="020B0604020202020204" pitchFamily="34" charset="0"/>
              </a:rPr>
              <a:t>marketing</a:t>
            </a:r>
            <a:r>
              <a:rPr lang="en-US" altLang="en-US" sz="2400" i="1" dirty="0">
                <a:solidFill>
                  <a:schemeClr val="tx1"/>
                </a:solidFill>
                <a:latin typeface="Arial" panose="020B0604020202020204" pitchFamily="34" charset="0"/>
              </a:rPr>
              <a:t> is to make </a:t>
            </a:r>
            <a:r>
              <a:rPr lang="en-US" altLang="en-US" sz="2400" i="1" dirty="0">
                <a:solidFill>
                  <a:srgbClr val="FF0000"/>
                </a:solidFill>
                <a:latin typeface="Arial" panose="020B0604020202020204" pitchFamily="34" charset="0"/>
              </a:rPr>
              <a:t>selling superfluous</a:t>
            </a:r>
            <a:r>
              <a:rPr lang="en-US" altLang="en-US" sz="2400" i="1" dirty="0">
                <a:solidFill>
                  <a:schemeClr val="tx1"/>
                </a:solidFill>
                <a:latin typeface="Arial" panose="020B0604020202020204" pitchFamily="34" charset="0"/>
              </a:rPr>
              <a:t>. The aim of marketing is to </a:t>
            </a:r>
            <a:r>
              <a:rPr lang="en-US" altLang="en-US" sz="2400" i="1" dirty="0">
                <a:solidFill>
                  <a:srgbClr val="FF0000"/>
                </a:solidFill>
                <a:latin typeface="Arial" panose="020B0604020202020204" pitchFamily="34" charset="0"/>
              </a:rPr>
              <a:t>know</a:t>
            </a:r>
            <a:r>
              <a:rPr lang="en-US" altLang="en-US" sz="2400" i="1" dirty="0">
                <a:solidFill>
                  <a:schemeClr val="tx1"/>
                </a:solidFill>
                <a:latin typeface="Arial" panose="020B0604020202020204" pitchFamily="34" charset="0"/>
              </a:rPr>
              <a:t> and understand the </a:t>
            </a:r>
            <a:r>
              <a:rPr lang="en-US" altLang="en-US" sz="2400" i="1" dirty="0">
                <a:solidFill>
                  <a:srgbClr val="FF0000"/>
                </a:solidFill>
                <a:latin typeface="Arial" panose="020B0604020202020204" pitchFamily="34" charset="0"/>
              </a:rPr>
              <a:t>customer</a:t>
            </a:r>
            <a:r>
              <a:rPr lang="en-US" altLang="en-US" sz="2400" i="1" dirty="0">
                <a:solidFill>
                  <a:schemeClr val="tx1"/>
                </a:solidFill>
                <a:latin typeface="Arial" panose="020B0604020202020204" pitchFamily="34" charset="0"/>
              </a:rPr>
              <a:t> so well that the product or service fits him and sells itself. Ideally, </a:t>
            </a:r>
            <a:r>
              <a:rPr lang="en-US" altLang="en-US" sz="2400" i="1" dirty="0">
                <a:solidFill>
                  <a:srgbClr val="FF0000"/>
                </a:solidFill>
                <a:latin typeface="Arial" panose="020B0604020202020204" pitchFamily="34" charset="0"/>
              </a:rPr>
              <a:t>marketing</a:t>
            </a:r>
            <a:r>
              <a:rPr lang="en-US" altLang="en-US" sz="2400" i="1" dirty="0">
                <a:solidFill>
                  <a:schemeClr val="tx1"/>
                </a:solidFill>
                <a:latin typeface="Arial" panose="020B0604020202020204" pitchFamily="34" charset="0"/>
              </a:rPr>
              <a:t> should result in a </a:t>
            </a:r>
            <a:r>
              <a:rPr lang="en-US" altLang="en-US" sz="2400" i="1" dirty="0">
                <a:solidFill>
                  <a:srgbClr val="FF0000"/>
                </a:solidFill>
                <a:latin typeface="Arial" panose="020B0604020202020204" pitchFamily="34" charset="0"/>
              </a:rPr>
              <a:t>customer</a:t>
            </a:r>
            <a:r>
              <a:rPr lang="en-US" altLang="en-US" sz="2400" i="1" dirty="0">
                <a:solidFill>
                  <a:schemeClr val="tx1"/>
                </a:solidFill>
                <a:latin typeface="Arial" panose="020B0604020202020204" pitchFamily="34" charset="0"/>
              </a:rPr>
              <a:t> who is </a:t>
            </a:r>
            <a:r>
              <a:rPr lang="en-US" altLang="en-US" sz="2400" i="1" dirty="0">
                <a:solidFill>
                  <a:srgbClr val="FF0000"/>
                </a:solidFill>
                <a:latin typeface="Arial" panose="020B0604020202020204" pitchFamily="34" charset="0"/>
              </a:rPr>
              <a:t>ready to buy</a:t>
            </a:r>
            <a:r>
              <a:rPr lang="en-US" altLang="en-US" sz="2400" i="1" dirty="0">
                <a:solidFill>
                  <a:schemeClr val="tx1"/>
                </a:solidFill>
                <a:latin typeface="Arial" panose="020B0604020202020204" pitchFamily="34" charset="0"/>
              </a:rPr>
              <a:t>. All that should be needed is to make the product or service available.”</a:t>
            </a:r>
          </a:p>
          <a:p>
            <a:pPr algn="ctr" eaLnBrk="1" hangingPunct="1">
              <a:spcBef>
                <a:spcPct val="0"/>
              </a:spcBef>
              <a:buClrTx/>
              <a:buFontTx/>
              <a:buNone/>
            </a:pPr>
            <a:endParaRPr lang="en-US" altLang="en-US" sz="2400" i="1" dirty="0">
              <a:solidFill>
                <a:schemeClr val="tx1"/>
              </a:solidFill>
              <a:latin typeface="Arial" panose="020B0604020202020204" pitchFamily="34" charset="0"/>
            </a:endParaRPr>
          </a:p>
          <a:p>
            <a:pPr algn="ctr" eaLnBrk="1" hangingPunct="1">
              <a:spcBef>
                <a:spcPct val="0"/>
              </a:spcBef>
              <a:buClrTx/>
              <a:buFontTx/>
              <a:buNone/>
            </a:pPr>
            <a:endParaRPr lang="en-US" altLang="en-US" sz="2400" i="1" dirty="0">
              <a:solidFill>
                <a:schemeClr val="tx1"/>
              </a:solidFill>
              <a:latin typeface="Arial" panose="020B0604020202020204" pitchFamily="34" charset="0"/>
            </a:endParaRPr>
          </a:p>
        </p:txBody>
      </p:sp>
      <p:pic>
        <p:nvPicPr>
          <p:cNvPr id="26628" name="Picture 4" descr="Peter Drucker">
            <a:extLst>
              <a:ext uri="{FF2B5EF4-FFF2-40B4-BE49-F238E27FC236}">
                <a16:creationId xmlns:a16="http://schemas.microsoft.com/office/drawing/2014/main" id="{05E23689-24C2-A24B-8B8E-FEB587D02BA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32505" y="1655630"/>
            <a:ext cx="1817688" cy="1503363"/>
          </a:xfr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56ED894-548F-D34D-92EE-511DA5A6EB68}"/>
              </a:ext>
            </a:extLst>
          </p:cNvPr>
          <p:cNvSpPr txBox="1"/>
          <p:nvPr/>
        </p:nvSpPr>
        <p:spPr>
          <a:xfrm>
            <a:off x="110844" y="3297391"/>
            <a:ext cx="2385724" cy="523220"/>
          </a:xfrm>
          <a:prstGeom prst="rect">
            <a:avLst/>
          </a:prstGeom>
          <a:noFill/>
        </p:spPr>
        <p:txBody>
          <a:bodyPr wrap="square" rtlCol="0">
            <a:spAutoFit/>
          </a:bodyPr>
          <a:lstStyle/>
          <a:p>
            <a:r>
              <a:rPr lang="en-US" dirty="0"/>
              <a:t>Peter Drucker (1909-2005)</a:t>
            </a:r>
          </a:p>
          <a:p>
            <a:r>
              <a:rPr lang="en-US" dirty="0"/>
              <a:t>    Management Theorist</a:t>
            </a:r>
          </a:p>
        </p:txBody>
      </p:sp>
      <p:sp>
        <p:nvSpPr>
          <p:cNvPr id="3" name="TextBox 2">
            <a:extLst>
              <a:ext uri="{FF2B5EF4-FFF2-40B4-BE49-F238E27FC236}">
                <a16:creationId xmlns:a16="http://schemas.microsoft.com/office/drawing/2014/main" id="{10124A99-F9A0-C240-A55D-44B0FB5B2C9E}"/>
              </a:ext>
            </a:extLst>
          </p:cNvPr>
          <p:cNvSpPr txBox="1"/>
          <p:nvPr/>
        </p:nvSpPr>
        <p:spPr>
          <a:xfrm>
            <a:off x="1025237" y="6151432"/>
            <a:ext cx="6941127" cy="461665"/>
          </a:xfrm>
          <a:prstGeom prst="rect">
            <a:avLst/>
          </a:prstGeom>
          <a:noFill/>
        </p:spPr>
        <p:txBody>
          <a:bodyPr wrap="square" rtlCol="0">
            <a:spAutoFit/>
          </a:bodyPr>
          <a:lstStyle/>
          <a:p>
            <a:r>
              <a:rPr lang="en-US" sz="2400" b="1" dirty="0"/>
              <a:t>           </a:t>
            </a:r>
            <a:r>
              <a:rPr lang="en-US" sz="2400" b="1" dirty="0">
                <a:solidFill>
                  <a:srgbClr val="007FA3"/>
                </a:solidFill>
              </a:rPr>
              <a:t>Making a sale vs. making a customer</a:t>
            </a:r>
          </a:p>
        </p:txBody>
      </p:sp>
    </p:spTree>
    <p:extLst>
      <p:ext uri="{BB962C8B-B14F-4D97-AF65-F5344CB8AC3E}">
        <p14:creationId xmlns:p14="http://schemas.microsoft.com/office/powerpoint/2010/main" val="4121059615"/>
      </p:ext>
    </p:extLst>
  </p:cSld>
  <p:clrMapOvr>
    <a:masterClrMapping/>
  </p:clrMapOvr>
  <p:transition>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4D06E-677D-4E65-BBC0-0D1515577F30}"/>
              </a:ext>
            </a:extLst>
          </p:cNvPr>
          <p:cNvSpPr>
            <a:spLocks noGrp="1"/>
          </p:cNvSpPr>
          <p:nvPr>
            <p:ph type="title"/>
          </p:nvPr>
        </p:nvSpPr>
        <p:spPr/>
        <p:txBody>
          <a:bodyPr/>
          <a:lstStyle/>
          <a:p>
            <a:r>
              <a:rPr lang="en-US" sz="3400" dirty="0"/>
              <a:t>            Simple Marketing System</a:t>
            </a:r>
            <a:br>
              <a:rPr lang="en-US" sz="3400" dirty="0"/>
            </a:br>
            <a:r>
              <a:rPr lang="en-US" sz="3400" dirty="0"/>
              <a:t>          AKA The Exchange Process</a:t>
            </a:r>
            <a:endParaRPr lang="en-IN" sz="3400" dirty="0"/>
          </a:p>
        </p:txBody>
      </p:sp>
      <p:pic>
        <p:nvPicPr>
          <p:cNvPr id="4" name="Content Placeholder 3" descr="A simple marketing system. For long description in Notes pane, press F6.">
            <a:extLst>
              <a:ext uri="{FF2B5EF4-FFF2-40B4-BE49-F238E27FC236}">
                <a16:creationId xmlns:a16="http://schemas.microsoft.com/office/drawing/2014/main" id="{12D324B9-470B-4143-A663-AA87D5B7DDD6}"/>
              </a:ext>
            </a:extLst>
          </p:cNvPr>
          <p:cNvPicPr>
            <a:picLocks noGrp="1" noChangeAspect="1"/>
          </p:cNvPicPr>
          <p:nvPr>
            <p:ph sz="quarter" idx="13"/>
          </p:nvPr>
        </p:nvPicPr>
        <p:blipFill>
          <a:blip r:embed="rId3"/>
          <a:stretch>
            <a:fillRect/>
          </a:stretch>
        </p:blipFill>
        <p:spPr>
          <a:xfrm>
            <a:off x="169578" y="1884219"/>
            <a:ext cx="8856208" cy="3218240"/>
          </a:xfrm>
          <a:prstGeom prst="rect">
            <a:avLst/>
          </a:prstGeom>
        </p:spPr>
      </p:pic>
      <p:sp>
        <p:nvSpPr>
          <p:cNvPr id="3" name="TextBox 2">
            <a:extLst>
              <a:ext uri="{FF2B5EF4-FFF2-40B4-BE49-F238E27FC236}">
                <a16:creationId xmlns:a16="http://schemas.microsoft.com/office/drawing/2014/main" id="{5252E33A-3EBB-E94E-9B01-302EFABAE297}"/>
              </a:ext>
            </a:extLst>
          </p:cNvPr>
          <p:cNvSpPr txBox="1"/>
          <p:nvPr/>
        </p:nvSpPr>
        <p:spPr>
          <a:xfrm>
            <a:off x="2479964" y="5527964"/>
            <a:ext cx="4516581" cy="461665"/>
          </a:xfrm>
          <a:prstGeom prst="rect">
            <a:avLst/>
          </a:prstGeom>
          <a:noFill/>
        </p:spPr>
        <p:txBody>
          <a:bodyPr wrap="square" rtlCol="0">
            <a:spAutoFit/>
          </a:bodyPr>
          <a:lstStyle/>
          <a:p>
            <a:r>
              <a:rPr lang="en-US" sz="2400" b="1" dirty="0">
                <a:solidFill>
                  <a:srgbClr val="007FA3"/>
                </a:solidFill>
              </a:rPr>
              <a:t>     Exchange/Transaction</a:t>
            </a:r>
          </a:p>
        </p:txBody>
      </p:sp>
    </p:spTree>
    <p:extLst>
      <p:ext uri="{BB962C8B-B14F-4D97-AF65-F5344CB8AC3E}">
        <p14:creationId xmlns:p14="http://schemas.microsoft.com/office/powerpoint/2010/main" val="622023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2BD2AFF1-B040-2C4C-8E7A-FA5C5C4A6663}"/>
              </a:ext>
            </a:extLst>
          </p:cNvPr>
          <p:cNvSpPr>
            <a:spLocks noGrp="1" noChangeArrowheads="1"/>
          </p:cNvSpPr>
          <p:nvPr>
            <p:ph type="title"/>
          </p:nvPr>
        </p:nvSpPr>
        <p:spPr>
          <a:xfrm>
            <a:off x="533400" y="233383"/>
            <a:ext cx="8229600" cy="1097279"/>
          </a:xfrm>
        </p:spPr>
        <p:txBody>
          <a:bodyPr/>
          <a:lstStyle/>
          <a:p>
            <a:pPr eaLnBrk="1" hangingPunct="1">
              <a:defRPr/>
            </a:pPr>
            <a:r>
              <a:rPr lang="en-US" altLang="en-US" sz="4000" dirty="0"/>
              <a:t>	</a:t>
            </a:r>
            <a:r>
              <a:rPr lang="en-US" altLang="en-US" sz="4000" dirty="0">
                <a:latin typeface="+mj-lt"/>
              </a:rPr>
              <a:t>The Basic Profit Equation</a:t>
            </a:r>
          </a:p>
        </p:txBody>
      </p:sp>
      <p:sp>
        <p:nvSpPr>
          <p:cNvPr id="30723" name="AutoShape 3">
            <a:extLst>
              <a:ext uri="{FF2B5EF4-FFF2-40B4-BE49-F238E27FC236}">
                <a16:creationId xmlns:a16="http://schemas.microsoft.com/office/drawing/2014/main" id="{97E757E0-91FD-6A4A-AB9D-87D40F21FDA0}"/>
              </a:ext>
            </a:extLst>
          </p:cNvPr>
          <p:cNvSpPr>
            <a:spLocks noChangeArrowheads="1"/>
          </p:cNvSpPr>
          <p:nvPr/>
        </p:nvSpPr>
        <p:spPr bwMode="auto">
          <a:xfrm>
            <a:off x="533400" y="1295400"/>
            <a:ext cx="7543800" cy="47244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A63055"/>
              </a:buClr>
              <a:buChar char="•"/>
              <a:defRPr sz="3200">
                <a:solidFill>
                  <a:srgbClr val="A63055"/>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venir Heavy" panose="02000503020000020003" pitchFamily="2" charset="0"/>
                <a:ea typeface="MS PGothic" panose="020B0600070205080204" pitchFamily="34" charset="-128"/>
                <a:cs typeface="Avenir Heavy" panose="02000503020000020003" pitchFamily="2"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ctr" eaLnBrk="1" hangingPunct="1">
              <a:spcBef>
                <a:spcPct val="0"/>
              </a:spcBef>
              <a:buClrTx/>
              <a:buFontTx/>
              <a:buNone/>
            </a:pPr>
            <a:r>
              <a:rPr lang="en-US" altLang="en-US" sz="4000" b="1" dirty="0">
                <a:solidFill>
                  <a:schemeClr val="tx1"/>
                </a:solidFill>
                <a:latin typeface="Arial" panose="020B0604020202020204" pitchFamily="34" charset="0"/>
              </a:rPr>
              <a:t>     </a:t>
            </a:r>
            <a:r>
              <a:rPr lang="en-US" altLang="en-US" sz="4000" b="1" dirty="0">
                <a:solidFill>
                  <a:srgbClr val="00B050"/>
                </a:solidFill>
                <a:latin typeface="Arial" panose="020B0604020202020204" pitchFamily="34" charset="0"/>
              </a:rPr>
              <a:t> Profit </a:t>
            </a:r>
            <a:r>
              <a:rPr lang="en-US" altLang="en-US" sz="4000" b="1" dirty="0">
                <a:solidFill>
                  <a:schemeClr val="tx1"/>
                </a:solidFill>
                <a:latin typeface="Arial" panose="020B0604020202020204" pitchFamily="34" charset="0"/>
              </a:rPr>
              <a:t>=                                    </a:t>
            </a:r>
          </a:p>
        </p:txBody>
      </p:sp>
    </p:spTree>
    <p:extLst>
      <p:ext uri="{BB962C8B-B14F-4D97-AF65-F5344CB8AC3E}">
        <p14:creationId xmlns:p14="http://schemas.microsoft.com/office/powerpoint/2010/main" val="309321966"/>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2BD2AFF1-B040-2C4C-8E7A-FA5C5C4A6663}"/>
              </a:ext>
            </a:extLst>
          </p:cNvPr>
          <p:cNvSpPr>
            <a:spLocks noGrp="1" noChangeArrowheads="1"/>
          </p:cNvSpPr>
          <p:nvPr>
            <p:ph type="title"/>
          </p:nvPr>
        </p:nvSpPr>
        <p:spPr>
          <a:xfrm>
            <a:off x="533400" y="233383"/>
            <a:ext cx="8229600" cy="1097279"/>
          </a:xfrm>
        </p:spPr>
        <p:txBody>
          <a:bodyPr/>
          <a:lstStyle/>
          <a:p>
            <a:pPr eaLnBrk="1" hangingPunct="1">
              <a:defRPr/>
            </a:pPr>
            <a:r>
              <a:rPr lang="en-US" altLang="en-US" sz="4000" dirty="0"/>
              <a:t>	</a:t>
            </a:r>
            <a:r>
              <a:rPr lang="en-US" altLang="en-US" sz="4000" dirty="0">
                <a:latin typeface="+mj-lt"/>
              </a:rPr>
              <a:t>The Basic Profit Equation</a:t>
            </a:r>
          </a:p>
        </p:txBody>
      </p:sp>
      <p:sp>
        <p:nvSpPr>
          <p:cNvPr id="30723" name="AutoShape 3">
            <a:extLst>
              <a:ext uri="{FF2B5EF4-FFF2-40B4-BE49-F238E27FC236}">
                <a16:creationId xmlns:a16="http://schemas.microsoft.com/office/drawing/2014/main" id="{97E757E0-91FD-6A4A-AB9D-87D40F21FDA0}"/>
              </a:ext>
            </a:extLst>
          </p:cNvPr>
          <p:cNvSpPr>
            <a:spLocks noChangeArrowheads="1"/>
          </p:cNvSpPr>
          <p:nvPr/>
        </p:nvSpPr>
        <p:spPr bwMode="auto">
          <a:xfrm>
            <a:off x="533400" y="1295400"/>
            <a:ext cx="7543800" cy="47244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A63055"/>
              </a:buClr>
              <a:buChar char="•"/>
              <a:defRPr sz="3200">
                <a:solidFill>
                  <a:srgbClr val="A63055"/>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venir Heavy" panose="02000503020000020003" pitchFamily="2" charset="0"/>
                <a:ea typeface="MS PGothic" panose="020B0600070205080204" pitchFamily="34" charset="-128"/>
                <a:cs typeface="Avenir Heavy" panose="02000503020000020003" pitchFamily="2"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ctr" eaLnBrk="1" hangingPunct="1">
              <a:spcBef>
                <a:spcPct val="0"/>
              </a:spcBef>
              <a:buClrTx/>
              <a:buFontTx/>
              <a:buNone/>
            </a:pPr>
            <a:r>
              <a:rPr lang="en-US" altLang="en-US" sz="4000" b="1" dirty="0">
                <a:solidFill>
                  <a:schemeClr val="tx1"/>
                </a:solidFill>
                <a:latin typeface="Arial" panose="020B0604020202020204" pitchFamily="34" charset="0"/>
              </a:rPr>
              <a:t>      </a:t>
            </a:r>
            <a:r>
              <a:rPr lang="en-US" altLang="en-US" sz="4000" b="1" dirty="0">
                <a:solidFill>
                  <a:srgbClr val="00B050"/>
                </a:solidFill>
                <a:latin typeface="Arial" panose="020B0604020202020204" pitchFamily="34" charset="0"/>
              </a:rPr>
              <a:t>Profit</a:t>
            </a:r>
            <a:r>
              <a:rPr lang="en-US" altLang="en-US" sz="4000" b="1" dirty="0">
                <a:solidFill>
                  <a:schemeClr val="tx1"/>
                </a:solidFill>
                <a:latin typeface="Arial" panose="020B0604020202020204" pitchFamily="34" charset="0"/>
              </a:rPr>
              <a:t> = Revenues – Costs    </a:t>
            </a:r>
          </a:p>
        </p:txBody>
      </p:sp>
    </p:spTree>
    <p:extLst>
      <p:ext uri="{BB962C8B-B14F-4D97-AF65-F5344CB8AC3E}">
        <p14:creationId xmlns:p14="http://schemas.microsoft.com/office/powerpoint/2010/main" val="1645515382"/>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2BD2AFF1-B040-2C4C-8E7A-FA5C5C4A6663}"/>
              </a:ext>
            </a:extLst>
          </p:cNvPr>
          <p:cNvSpPr>
            <a:spLocks noGrp="1" noChangeArrowheads="1"/>
          </p:cNvSpPr>
          <p:nvPr>
            <p:ph type="title"/>
          </p:nvPr>
        </p:nvSpPr>
        <p:spPr>
          <a:xfrm>
            <a:off x="533400" y="233383"/>
            <a:ext cx="8229600" cy="1097279"/>
          </a:xfrm>
        </p:spPr>
        <p:txBody>
          <a:bodyPr/>
          <a:lstStyle/>
          <a:p>
            <a:pPr eaLnBrk="1" hangingPunct="1">
              <a:defRPr/>
            </a:pPr>
            <a:r>
              <a:rPr lang="en-US" altLang="en-US" sz="4000" dirty="0"/>
              <a:t>	</a:t>
            </a:r>
            <a:r>
              <a:rPr lang="en-US" altLang="en-US" sz="4000" dirty="0">
                <a:latin typeface="+mj-lt"/>
              </a:rPr>
              <a:t>The Basic Profit Equation</a:t>
            </a:r>
          </a:p>
        </p:txBody>
      </p:sp>
      <p:sp>
        <p:nvSpPr>
          <p:cNvPr id="30723" name="AutoShape 3">
            <a:extLst>
              <a:ext uri="{FF2B5EF4-FFF2-40B4-BE49-F238E27FC236}">
                <a16:creationId xmlns:a16="http://schemas.microsoft.com/office/drawing/2014/main" id="{97E757E0-91FD-6A4A-AB9D-87D40F21FDA0}"/>
              </a:ext>
            </a:extLst>
          </p:cNvPr>
          <p:cNvSpPr>
            <a:spLocks noChangeArrowheads="1"/>
          </p:cNvSpPr>
          <p:nvPr/>
        </p:nvSpPr>
        <p:spPr bwMode="auto">
          <a:xfrm>
            <a:off x="533400" y="1295400"/>
            <a:ext cx="7543800" cy="47244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A63055"/>
              </a:buClr>
              <a:buChar char="•"/>
              <a:defRPr sz="3200">
                <a:solidFill>
                  <a:srgbClr val="A63055"/>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venir Heavy" panose="02000503020000020003" pitchFamily="2" charset="0"/>
                <a:ea typeface="MS PGothic" panose="020B0600070205080204" pitchFamily="34" charset="-128"/>
                <a:cs typeface="Avenir Heavy" panose="02000503020000020003" pitchFamily="2"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ctr" eaLnBrk="1" hangingPunct="1">
              <a:spcBef>
                <a:spcPct val="0"/>
              </a:spcBef>
              <a:buClrTx/>
              <a:buFontTx/>
              <a:buNone/>
            </a:pPr>
            <a:r>
              <a:rPr lang="en-US" altLang="en-US" sz="4000" b="1" dirty="0">
                <a:solidFill>
                  <a:schemeClr val="tx1"/>
                </a:solidFill>
                <a:latin typeface="Arial" panose="020B0604020202020204" pitchFamily="34" charset="0"/>
              </a:rPr>
              <a:t>      </a:t>
            </a:r>
            <a:r>
              <a:rPr lang="en-US" altLang="en-US" sz="4000" b="1" dirty="0">
                <a:solidFill>
                  <a:srgbClr val="00B050"/>
                </a:solidFill>
                <a:latin typeface="Arial" panose="020B0604020202020204" pitchFamily="34" charset="0"/>
              </a:rPr>
              <a:t>Profit</a:t>
            </a:r>
            <a:r>
              <a:rPr lang="en-US" altLang="en-US" sz="4000" b="1" dirty="0">
                <a:solidFill>
                  <a:schemeClr val="tx1"/>
                </a:solidFill>
                <a:latin typeface="Arial" panose="020B0604020202020204" pitchFamily="34" charset="0"/>
              </a:rPr>
              <a:t> = </a:t>
            </a:r>
            <a:r>
              <a:rPr lang="en-US" altLang="en-US" sz="4000" b="1" dirty="0">
                <a:solidFill>
                  <a:schemeClr val="accent5">
                    <a:lumMod val="40000"/>
                    <a:lumOff val="60000"/>
                  </a:schemeClr>
                </a:solidFill>
                <a:latin typeface="Arial" panose="020B0604020202020204" pitchFamily="34" charset="0"/>
              </a:rPr>
              <a:t>Revenues</a:t>
            </a:r>
            <a:r>
              <a:rPr lang="en-US" altLang="en-US" sz="4000" b="1" dirty="0">
                <a:solidFill>
                  <a:schemeClr val="tx1"/>
                </a:solidFill>
                <a:latin typeface="Arial" panose="020B0604020202020204" pitchFamily="34" charset="0"/>
              </a:rPr>
              <a:t> – </a:t>
            </a:r>
            <a:r>
              <a:rPr lang="en-US" altLang="en-US" sz="4000" b="1" dirty="0">
                <a:solidFill>
                  <a:srgbClr val="FF0000"/>
                </a:solidFill>
                <a:latin typeface="Arial" panose="020B0604020202020204" pitchFamily="34" charset="0"/>
              </a:rPr>
              <a:t>Costs</a:t>
            </a:r>
            <a:r>
              <a:rPr lang="en-US" altLang="en-US" sz="4000" b="1" dirty="0">
                <a:solidFill>
                  <a:schemeClr val="tx1"/>
                </a:solidFill>
                <a:latin typeface="Arial" panose="020B0604020202020204" pitchFamily="34" charset="0"/>
              </a:rPr>
              <a:t>    </a:t>
            </a:r>
          </a:p>
        </p:txBody>
      </p:sp>
      <p:sp>
        <p:nvSpPr>
          <p:cNvPr id="2" name="Up Arrow 1">
            <a:extLst>
              <a:ext uri="{FF2B5EF4-FFF2-40B4-BE49-F238E27FC236}">
                <a16:creationId xmlns:a16="http://schemas.microsoft.com/office/drawing/2014/main" id="{F1E83DA6-FB36-9C42-914F-442F1D38E98C}"/>
              </a:ext>
            </a:extLst>
          </p:cNvPr>
          <p:cNvSpPr/>
          <p:nvPr/>
        </p:nvSpPr>
        <p:spPr>
          <a:xfrm>
            <a:off x="1787230" y="4378036"/>
            <a:ext cx="484632" cy="978408"/>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88DE5D5-165B-FE47-9C8E-3B62C7AD0A94}"/>
              </a:ext>
            </a:extLst>
          </p:cNvPr>
          <p:cNvSpPr txBox="1"/>
          <p:nvPr/>
        </p:nvSpPr>
        <p:spPr>
          <a:xfrm>
            <a:off x="1108355" y="5541818"/>
            <a:ext cx="1884219" cy="830997"/>
          </a:xfrm>
          <a:prstGeom prst="rect">
            <a:avLst/>
          </a:prstGeom>
          <a:noFill/>
        </p:spPr>
        <p:txBody>
          <a:bodyPr wrap="square" rtlCol="0">
            <a:spAutoFit/>
          </a:bodyPr>
          <a:lstStyle/>
          <a:p>
            <a:pPr algn="ctr"/>
            <a:r>
              <a:rPr lang="en-US" sz="2400" b="1" dirty="0">
                <a:latin typeface="Bradley Hand" pitchFamily="2" charset="77"/>
              </a:rPr>
              <a:t>To increase       this</a:t>
            </a:r>
          </a:p>
        </p:txBody>
      </p:sp>
    </p:spTree>
    <p:extLst>
      <p:ext uri="{BB962C8B-B14F-4D97-AF65-F5344CB8AC3E}">
        <p14:creationId xmlns:p14="http://schemas.microsoft.com/office/powerpoint/2010/main" val="1833226251"/>
      </p:ext>
    </p:extLst>
  </p:cSld>
  <p:clrMapOvr>
    <a:masterClrMapping/>
  </p:clrMapOvr>
  <p:transition>
    <p:wipe dir="r"/>
  </p:transition>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148453</TotalTime>
  <Words>1881</Words>
  <Application>Microsoft Macintosh PowerPoint</Application>
  <PresentationFormat>On-screen Show (4:3)</PresentationFormat>
  <Paragraphs>156</Paragraphs>
  <Slides>17</Slides>
  <Notes>17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MS PGothic</vt:lpstr>
      <vt:lpstr>Times New Roman</vt:lpstr>
      <vt:lpstr>Bradley Hand</vt:lpstr>
      <vt:lpstr>Noto Sans Symbols</vt:lpstr>
      <vt:lpstr>Calibri</vt:lpstr>
      <vt:lpstr>Arial</vt:lpstr>
      <vt:lpstr>Avenir Black</vt:lpstr>
      <vt:lpstr>Verdana</vt:lpstr>
      <vt:lpstr>USHE</vt:lpstr>
      <vt:lpstr>USHE_slide options</vt:lpstr>
      <vt:lpstr>Marketing Management</vt:lpstr>
      <vt:lpstr>Marketing and Marketing Management</vt:lpstr>
      <vt:lpstr>Marketing and Marketing Management</vt:lpstr>
      <vt:lpstr>What is Marketed?    The Offering </vt:lpstr>
      <vt:lpstr>       Marketing is not “Selling” Selling is Only the Tip of the Iceberg……</vt:lpstr>
      <vt:lpstr>            Simple Marketing System           AKA The Exchange Process</vt:lpstr>
      <vt:lpstr> The Basic Profit Equation</vt:lpstr>
      <vt:lpstr> The Basic Profit Equation</vt:lpstr>
      <vt:lpstr> The Basic Profit Equation</vt:lpstr>
      <vt:lpstr> The Basic Profit Equation</vt:lpstr>
      <vt:lpstr>             The Customer Bucket</vt:lpstr>
      <vt:lpstr> The Four Pillars of Holistic Marketing</vt:lpstr>
      <vt:lpstr>Relationship Marketing </vt:lpstr>
      <vt:lpstr>     Integrated Marketing</vt:lpstr>
      <vt:lpstr>   Internal Marketing</vt:lpstr>
      <vt:lpstr>PowerPoint Presentation</vt:lpstr>
      <vt:lpstr>Defining the Role of Marketing in the Organization</vt:lpstr>
    </vt:vector>
  </TitlesOfParts>
  <Company>Pearson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Management, Sixteenth Edition, Chapter 1, Defining Marketing for the New Realities</dc:title>
  <dc:subject>Business</dc:subject>
  <dc:creator>Kotler/Keller/Chernev</dc:creator>
  <cp:keywords>Marketing Management</cp:keywords>
  <dc:description>Long description alt-text is inserted in the notes pane.</dc:description>
  <cp:lastModifiedBy>Paul Galvani</cp:lastModifiedBy>
  <cp:revision>846</cp:revision>
  <cp:lastPrinted>2021-11-15T14:42:18Z</cp:lastPrinted>
  <dcterms:modified xsi:type="dcterms:W3CDTF">2022-05-10T15:28:37Z</dcterms:modified>
</cp:coreProperties>
</file>