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72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3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2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1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0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0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0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7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2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10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9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F28D2-3CCF-4CE7-94D3-7A4E0A5FAE64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C0EB8-FD09-4155-B84B-27C1E092C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54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4685" y="666750"/>
            <a:ext cx="63801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The MIS Major</a:t>
            </a:r>
          </a:p>
          <a:p>
            <a:r>
              <a:rPr lang="en-US" sz="8000" dirty="0" smtClean="0"/>
              <a:t> at </a:t>
            </a:r>
          </a:p>
          <a:p>
            <a:r>
              <a:rPr lang="en-US" sz="8000" dirty="0" smtClean="0"/>
              <a:t>Bauer</a:t>
            </a:r>
            <a:endParaRPr lang="en-US" sz="8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962150"/>
            <a:ext cx="2115506" cy="236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Common Tracks and Specialization</a:t>
            </a:r>
            <a:r>
              <a:rPr lang="en-US" sz="2000" dirty="0" smtClean="0">
                <a:effectLst/>
              </a:rPr>
              <a:t> </a:t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>Track 5: "Risk Management" (10% of grads)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Also an option for accounting majors in the 5-year Accounting program (called “compliance analyst” in MIS departments. 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Focuses on technology audits (e.g., </a:t>
            </a:r>
            <a:r>
              <a:rPr lang="en-US" dirty="0" smtClean="0"/>
              <a:t>S</a:t>
            </a:r>
            <a:r>
              <a:rPr lang="en-US" dirty="0" smtClean="0">
                <a:effectLst/>
              </a:rPr>
              <a:t>arbanes-Oxley)</a:t>
            </a:r>
            <a:endParaRPr lang="en-US" dirty="0"/>
          </a:p>
          <a:p>
            <a:r>
              <a:rPr lang="en-US" dirty="0" smtClean="0">
                <a:effectLst/>
              </a:rPr>
              <a:t>Compliance using frameworks such as COBIT, COSO &amp; ITIL </a:t>
            </a:r>
          </a:p>
          <a:p>
            <a:r>
              <a:rPr lang="en-US" dirty="0" smtClean="0">
                <a:effectLst/>
              </a:rPr>
              <a:t>"Controls focused" -- measure "actual" performance and compares to a "standard" to determine if performance is "in control" or "out of control" </a:t>
            </a:r>
          </a:p>
          <a:p>
            <a:r>
              <a:rPr lang="en-US" dirty="0" smtClean="0">
                <a:effectLst/>
              </a:rPr>
              <a:t>Most placements are with the Big 4 accounting firms "advisory services" groups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dirty="0"/>
              <a:t>Common Tracks and Specialization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Track </a:t>
            </a:r>
            <a:r>
              <a:rPr lang="en-US" sz="2000" dirty="0" smtClean="0"/>
              <a:t>6: “Consulting" </a:t>
            </a:r>
            <a:r>
              <a:rPr lang="en-US" sz="2000" dirty="0"/>
              <a:t>(10% of grads)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An MIS consultant performs advisory services on virtually all MIS topics: systems development; infrastructure; and strategic planning. The jobs are extremely “challenging” because they require a wide range of skills: both interpersonal and technical.</a:t>
            </a:r>
            <a:endParaRPr lang="en-US" sz="2000" dirty="0"/>
          </a:p>
          <a:p>
            <a:r>
              <a:rPr lang="en-US" sz="2000" dirty="0" smtClean="0"/>
              <a:t>Extensive travel is often required</a:t>
            </a:r>
            <a:endParaRPr lang="en-US" sz="2000" dirty="0"/>
          </a:p>
          <a:p>
            <a:r>
              <a:rPr lang="en-US" sz="2000" dirty="0" smtClean="0"/>
              <a:t>Skills have to often be developed quickly to meet the customer needs</a:t>
            </a:r>
          </a:p>
          <a:p>
            <a:r>
              <a:rPr lang="en-US" sz="2000" dirty="0" smtClean="0"/>
              <a:t>After a few years, your ability to manage projects and sell new business becomes critical to your success.</a:t>
            </a:r>
          </a:p>
          <a:p>
            <a:r>
              <a:rPr lang="en-US" sz="2000" dirty="0" smtClean="0"/>
              <a:t>Most projects are of short duration (a few months) and over your career you will see a vast array of companies, problems and solutions.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208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6971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Challenges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385167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>
                <a:effectLst/>
              </a:rPr>
              <a:t>Time Management -- grades first, social life second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smtClean="0">
                <a:effectLst/>
              </a:rPr>
              <a:t>...there is NO leisure time </a:t>
            </a:r>
          </a:p>
          <a:p>
            <a:r>
              <a:rPr lang="en-US" sz="2000" dirty="0" smtClean="0">
                <a:effectLst/>
              </a:rPr>
              <a:t>College life -- a shared experience </a:t>
            </a:r>
          </a:p>
          <a:p>
            <a:pPr marL="0" indent="0">
              <a:buNone/>
            </a:pPr>
            <a:r>
              <a:rPr lang="en-US" sz="2000" dirty="0" smtClean="0"/>
              <a:t>      …</a:t>
            </a:r>
            <a:r>
              <a:rPr lang="en-US" sz="2000" dirty="0" smtClean="0">
                <a:effectLst/>
              </a:rPr>
              <a:t> you need to find like-minded colleagues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effectLst/>
              </a:rPr>
              <a:t> ...Build your social network </a:t>
            </a:r>
          </a:p>
          <a:p>
            <a:r>
              <a:rPr lang="en-US" sz="2000" dirty="0" smtClean="0">
                <a:effectLst/>
              </a:rPr>
              <a:t>Focus on you career placement </a:t>
            </a:r>
          </a:p>
          <a:p>
            <a:pPr marL="0" indent="0">
              <a:buNone/>
            </a:pPr>
            <a:r>
              <a:rPr lang="en-US" sz="2000" dirty="0" smtClean="0">
                <a:effectLst/>
              </a:rPr>
              <a:t>      …do things you can do to assure you get a job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smtClean="0">
                <a:effectLst/>
              </a:rPr>
              <a:t> ... Professional organizations (like the MISSO) are the most important </a:t>
            </a:r>
          </a:p>
          <a:p>
            <a:r>
              <a:rPr lang="en-US" sz="2000" dirty="0" smtClean="0">
                <a:effectLst/>
              </a:rPr>
              <a:t>Overcoming your fear of complexity. You don't have to have ANY computer skills to become an MIS major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smtClean="0">
                <a:effectLst/>
              </a:rPr>
              <a:t> ...We will teach you </a:t>
            </a:r>
            <a:r>
              <a:rPr lang="en-US" sz="2000" u="sng" dirty="0" smtClean="0">
                <a:effectLst/>
              </a:rPr>
              <a:t>everything</a:t>
            </a:r>
            <a:r>
              <a:rPr lang="en-US" sz="2000" dirty="0" smtClean="0">
                <a:effectLst/>
              </a:rPr>
              <a:t> you need to know. All that is required is a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</a:t>
            </a:r>
            <a:r>
              <a:rPr lang="en-US" sz="2000" dirty="0" smtClean="0">
                <a:effectLst/>
              </a:rPr>
              <a:t> commitment to learn. </a:t>
            </a: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431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84571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 smtClean="0">
                <a:effectLst/>
              </a:rPr>
              <a:t>Critical Skills</a:t>
            </a:r>
            <a:r>
              <a:rPr lang="en-US" sz="2000" dirty="0" smtClean="0">
                <a:effectLst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00407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4500" dirty="0" smtClean="0">
                <a:effectLst/>
              </a:rPr>
              <a:t>Skill #1: Systems Analysis and Design/Project Management</a:t>
            </a:r>
          </a:p>
          <a:p>
            <a:pPr marL="0" indent="0">
              <a:buNone/>
            </a:pPr>
            <a:endParaRPr lang="en-US" sz="4500" dirty="0" smtClean="0">
              <a:effectLst/>
            </a:endParaRPr>
          </a:p>
          <a:p>
            <a:pPr marL="0" indent="0">
              <a:buNone/>
            </a:pPr>
            <a:r>
              <a:rPr lang="en-US" sz="4500" dirty="0" smtClean="0">
                <a:effectLst/>
              </a:rPr>
              <a:t> How systems are designed, developed and implemented </a:t>
            </a:r>
          </a:p>
          <a:p>
            <a:pPr marL="0" indent="0">
              <a:buNone/>
            </a:pPr>
            <a:endParaRPr lang="en-US" sz="4500" dirty="0" smtClean="0">
              <a:effectLst/>
            </a:endParaRPr>
          </a:p>
          <a:p>
            <a:r>
              <a:rPr lang="en-US" sz="4500" dirty="0" smtClean="0">
                <a:effectLst/>
              </a:rPr>
              <a:t>System analysts determine the end-users needs (aka requirements) </a:t>
            </a:r>
          </a:p>
          <a:p>
            <a:r>
              <a:rPr lang="en-US" sz="4500" dirty="0" smtClean="0">
                <a:effectLst/>
              </a:rPr>
              <a:t>The system analysts help designs the technical solution and manages the technical team that create the software </a:t>
            </a:r>
          </a:p>
          <a:p>
            <a:r>
              <a:rPr lang="en-US" sz="4500" dirty="0" smtClean="0">
                <a:effectLst/>
              </a:rPr>
              <a:t>Then, the users are trained and the system is implemented</a:t>
            </a:r>
          </a:p>
          <a:p>
            <a:endParaRPr lang="en-US" sz="4500" dirty="0" smtClean="0">
              <a:effectLst/>
            </a:endParaRPr>
          </a:p>
          <a:p>
            <a:pPr marL="0" indent="0">
              <a:buNone/>
            </a:pPr>
            <a:r>
              <a:rPr lang="en-US" sz="4500" dirty="0" smtClean="0">
                <a:effectLst/>
              </a:rPr>
              <a:t> As a Project Manager (a senior role) you </a:t>
            </a:r>
            <a:r>
              <a:rPr lang="en-US" sz="4500" u="sng" dirty="0" smtClean="0">
                <a:effectLst/>
              </a:rPr>
              <a:t>manage</a:t>
            </a:r>
            <a:r>
              <a:rPr lang="en-US" sz="4500" dirty="0" smtClean="0">
                <a:effectLst/>
              </a:rPr>
              <a:t>: </a:t>
            </a:r>
          </a:p>
          <a:p>
            <a:pPr marL="0" indent="0">
              <a:buNone/>
            </a:pPr>
            <a:endParaRPr lang="en-US" sz="4500" dirty="0" smtClean="0">
              <a:effectLst/>
            </a:endParaRPr>
          </a:p>
          <a:p>
            <a:r>
              <a:rPr lang="en-US" sz="4500" dirty="0" smtClean="0">
                <a:effectLst/>
              </a:rPr>
              <a:t>the client (user) relationships; </a:t>
            </a:r>
          </a:p>
          <a:p>
            <a:r>
              <a:rPr lang="en-US" sz="4500" dirty="0" smtClean="0">
                <a:effectLst/>
              </a:rPr>
              <a:t>the systems analysts; </a:t>
            </a:r>
          </a:p>
          <a:p>
            <a:r>
              <a:rPr lang="en-US" sz="4500" dirty="0" smtClean="0">
                <a:effectLst/>
              </a:rPr>
              <a:t>the technical development team; </a:t>
            </a:r>
          </a:p>
          <a:p>
            <a:r>
              <a:rPr lang="en-US" sz="4500" dirty="0" smtClean="0">
                <a:effectLst/>
              </a:rPr>
              <a:t>the trainers; </a:t>
            </a:r>
          </a:p>
          <a:p>
            <a:r>
              <a:rPr lang="en-US" sz="4500" dirty="0" smtClean="0">
                <a:effectLst/>
              </a:rPr>
              <a:t>the implementation plan; </a:t>
            </a:r>
          </a:p>
          <a:p>
            <a:r>
              <a:rPr lang="en-US" sz="4500" dirty="0" smtClean="0">
                <a:effectLst/>
              </a:rPr>
              <a:t>and most importantly user expectations.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1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08371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 smtClean="0">
                <a:effectLst/>
              </a:rPr>
              <a:t>Critical Skills</a:t>
            </a:r>
            <a:r>
              <a:rPr lang="en-US" sz="2000" dirty="0" smtClean="0">
                <a:effectLst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914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500" dirty="0" smtClean="0">
                <a:effectLst/>
              </a:rPr>
              <a:t>Skill #2: Client-server skills (technically -- how the systems are constructed) The Client/sever model (aka 3-tier-architecture) refers to the way most computer systems are built. </a:t>
            </a:r>
          </a:p>
          <a:p>
            <a:pPr marL="0" indent="0">
              <a:buNone/>
            </a:pPr>
            <a:r>
              <a:rPr lang="en-US" sz="1600" dirty="0" smtClean="0">
                <a:effectLst/>
              </a:rPr>
              <a:t>                                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170047"/>
              </p:ext>
            </p:extLst>
          </p:nvPr>
        </p:nvGraphicFramePr>
        <p:xfrm>
          <a:off x="609600" y="1504950"/>
          <a:ext cx="79248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/>
                <a:gridCol w="1082040"/>
                <a:gridCol w="1752600"/>
                <a:gridCol w="1295400"/>
                <a:gridCol w="2209800"/>
              </a:tblGrid>
              <a:tr h="31242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</a:rPr>
                        <a:t>Client-side</a:t>
                      </a:r>
                      <a:br>
                        <a:rPr lang="en-US" sz="1400" b="1" dirty="0" smtClean="0">
                          <a:effectLst/>
                        </a:rPr>
                      </a:br>
                      <a:r>
                        <a:rPr lang="en-US" sz="1400" b="1" dirty="0" smtClean="0">
                          <a:effectLst/>
                        </a:rPr>
                        <a:t>(front-end)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/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Browser tools</a:t>
                      </a:r>
                      <a:br>
                        <a:rPr lang="en-US" sz="1400" dirty="0" smtClean="0">
                          <a:effectLst/>
                        </a:rPr>
                      </a:b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HTML, CSS, XML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Scripting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Reqd. Course:</a:t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MIS 3371 Transaction Processing I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effectLst/>
                      </a:endParaRPr>
                    </a:p>
                    <a:p>
                      <a:pPr algn="ctr"/>
                      <a:endParaRPr lang="en-US" dirty="0" smtClean="0">
                        <a:effectLst/>
                      </a:endParaRPr>
                    </a:p>
                    <a:p>
                      <a:pPr algn="ctr"/>
                      <a:r>
                        <a:rPr lang="en-US" sz="1600" dirty="0" smtClean="0">
                          <a:effectLst/>
                        </a:rPr>
                        <a:t>→</a:t>
                      </a:r>
                      <a:br>
                        <a:rPr lang="en-US" sz="1600" dirty="0" smtClean="0">
                          <a:effectLst/>
                        </a:rPr>
                      </a:br>
                      <a:r>
                        <a:rPr lang="en-US" sz="1600" dirty="0" smtClean="0">
                          <a:effectLst/>
                        </a:rPr>
                        <a:t>Request</a:t>
                      </a:r>
                      <a:br>
                        <a:rPr lang="en-US" sz="1600" dirty="0" smtClean="0">
                          <a:effectLst/>
                        </a:rPr>
                      </a:br>
                      <a:r>
                        <a:rPr lang="en-US" sz="1600" dirty="0" smtClean="0">
                          <a:effectLst/>
                        </a:rPr>
                        <a:t>→</a:t>
                      </a:r>
                    </a:p>
                    <a:p>
                      <a:pPr algn="ctr"/>
                      <a:endParaRPr lang="en-US" sz="1600" dirty="0" smtClean="0">
                        <a:effectLst/>
                      </a:endParaRPr>
                    </a:p>
                    <a:p>
                      <a:pPr algn="ctr"/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 smtClean="0">
                          <a:effectLst/>
                        </a:rPr>
                        <a:t>←</a:t>
                      </a:r>
                      <a:br>
                        <a:rPr lang="en-US" sz="1600" dirty="0" smtClean="0">
                          <a:effectLst/>
                        </a:rPr>
                      </a:br>
                      <a:r>
                        <a:rPr lang="en-US" sz="1600" dirty="0" smtClean="0">
                          <a:effectLst/>
                        </a:rPr>
                        <a:t>Response</a:t>
                      </a:r>
                      <a:br>
                        <a:rPr lang="en-US" sz="1600" dirty="0" smtClean="0">
                          <a:effectLst/>
                        </a:rPr>
                      </a:br>
                      <a:r>
                        <a:rPr lang="en-US" sz="1600" dirty="0" smtClean="0">
                          <a:effectLst/>
                        </a:rPr>
                        <a:t>←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</a:rPr>
                        <a:t>Server</a:t>
                      </a:r>
                      <a:br>
                        <a:rPr lang="en-US" sz="1400" b="1" dirty="0" smtClean="0">
                          <a:effectLst/>
                        </a:rPr>
                      </a:br>
                      <a:r>
                        <a:rPr lang="en-US" sz="1400" b="1" dirty="0" smtClean="0">
                          <a:effectLst/>
                        </a:rPr>
                        <a:t>(middle-ware)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/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Programming Tools: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ASP.NET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PHP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Reqd.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Course:</a:t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MIS 4372 Transaction Processing II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effectLst/>
                      </a:endParaRPr>
                    </a:p>
                    <a:p>
                      <a:pPr algn="ctr"/>
                      <a:endParaRPr lang="en-US" dirty="0" smtClean="0">
                        <a:effectLst/>
                      </a:endParaRPr>
                    </a:p>
                    <a:p>
                      <a:pPr algn="ctr"/>
                      <a:r>
                        <a:rPr lang="en-US" sz="1400" dirty="0" smtClean="0">
                          <a:effectLst/>
                        </a:rPr>
                        <a:t>→</a:t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SQL Request</a:t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→ </a:t>
                      </a:r>
                    </a:p>
                    <a:p>
                      <a:pPr algn="ctr"/>
                      <a:endParaRPr lang="en-US" sz="1400" dirty="0" smtClean="0">
                        <a:effectLst/>
                      </a:endParaRPr>
                    </a:p>
                    <a:p>
                      <a:pPr algn="ctr"/>
                      <a:endParaRPr lang="en-US" sz="1400" dirty="0" smtClean="0">
                        <a:effectLst/>
                      </a:endParaRPr>
                    </a:p>
                    <a:p>
                      <a:pPr algn="ctr"/>
                      <a:r>
                        <a:rPr lang="en-US" sz="1400" dirty="0" smtClean="0">
                          <a:effectLst/>
                        </a:rPr>
                        <a:t>←</a:t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Data Response</a:t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←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</a:rPr>
                        <a:t>Database</a:t>
                      </a:r>
                      <a:br>
                        <a:rPr lang="en-US" sz="1400" b="1" dirty="0" smtClean="0">
                          <a:effectLst/>
                        </a:rPr>
                      </a:br>
                      <a:r>
                        <a:rPr lang="en-US" sz="1400" b="1" dirty="0" smtClean="0">
                          <a:effectLst/>
                        </a:rPr>
                        <a:t>(back-end)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</a:p>
                    <a:p>
                      <a:endParaRPr lang="en-US" sz="1400" dirty="0" smtClean="0">
                        <a:effectLst/>
                      </a:endParaRPr>
                    </a:p>
                    <a:p>
                      <a:r>
                        <a:rPr lang="en-US" sz="1400" dirty="0" smtClean="0">
                          <a:effectLst/>
                        </a:rPr>
                        <a:t>SQL (Structured Query Language) How to talk to a ANY database </a:t>
                      </a:r>
                    </a:p>
                    <a:p>
                      <a:endParaRPr lang="en-US" sz="1400" dirty="0" smtClean="0">
                        <a:effectLst/>
                      </a:endParaRPr>
                    </a:p>
                    <a:p>
                      <a:r>
                        <a:rPr lang="en-US" sz="1400" dirty="0" smtClean="0">
                          <a:effectLst/>
                        </a:rPr>
                        <a:t>Database Engines: </a:t>
                      </a:r>
                    </a:p>
                    <a:p>
                      <a:r>
                        <a:rPr lang="en-US" sz="1400" dirty="0" smtClean="0">
                          <a:effectLst/>
                        </a:rPr>
                        <a:t>   Oracle </a:t>
                      </a:r>
                    </a:p>
                    <a:p>
                      <a:r>
                        <a:rPr lang="en-US" sz="1400" dirty="0" smtClean="0">
                          <a:effectLst/>
                        </a:rPr>
                        <a:t>   Microsoft SQL Server</a:t>
                      </a:r>
                    </a:p>
                    <a:p>
                      <a:r>
                        <a:rPr lang="en-US" sz="1400" dirty="0" smtClean="0">
                          <a:effectLst/>
                        </a:rPr>
                        <a:t>   MySQL </a:t>
                      </a:r>
                    </a:p>
                    <a:p>
                      <a:endParaRPr lang="en-US" sz="1400" dirty="0" smtClean="0">
                        <a:effectLst/>
                      </a:endParaRPr>
                    </a:p>
                    <a:p>
                      <a:r>
                        <a:rPr lang="en-US" sz="1400" dirty="0" smtClean="0">
                          <a:effectLst/>
                        </a:rPr>
                        <a:t>Reqd. Course:</a:t>
                      </a:r>
                      <a:br>
                        <a:rPr lang="en-US" sz="1400" dirty="0" smtClean="0">
                          <a:effectLst/>
                        </a:rPr>
                      </a:br>
                      <a:r>
                        <a:rPr lang="en-US" sz="1400" dirty="0" smtClean="0">
                          <a:effectLst/>
                        </a:rPr>
                        <a:t>MIS 3376 Database I 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5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13171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Currently Most Popular Elective Courses in MIS</a:t>
            </a:r>
            <a:r>
              <a:rPr lang="en-US" sz="2000" dirty="0" smtClean="0">
                <a:effectLst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36992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effectLst/>
              </a:rPr>
              <a:t>Mobile Apps </a:t>
            </a:r>
          </a:p>
          <a:p>
            <a:r>
              <a:rPr lang="en-US" dirty="0" smtClean="0">
                <a:effectLst/>
              </a:rPr>
              <a:t>Cloud and Collaboration </a:t>
            </a:r>
          </a:p>
          <a:p>
            <a:r>
              <a:rPr lang="en-US" dirty="0" smtClean="0">
                <a:effectLst/>
              </a:rPr>
              <a:t>Geographic Information Systems (GIS) </a:t>
            </a:r>
          </a:p>
          <a:p>
            <a:r>
              <a:rPr lang="en-US" dirty="0" smtClean="0">
                <a:effectLst/>
              </a:rPr>
              <a:t>Energy Trading Systems </a:t>
            </a:r>
          </a:p>
          <a:p>
            <a:r>
              <a:rPr lang="en-US" dirty="0" smtClean="0">
                <a:effectLst/>
              </a:rPr>
              <a:t>User Experience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Emerging: </a:t>
            </a:r>
          </a:p>
          <a:p>
            <a:r>
              <a:rPr lang="en-US" dirty="0" smtClean="0">
                <a:effectLst/>
              </a:rPr>
              <a:t>Business Intelligence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34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6971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Choosing the right job</a:t>
            </a:r>
            <a:r>
              <a:rPr lang="en-US" sz="2000" dirty="0" smtClean="0">
                <a:effectLst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385167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How do you pick the job once you have some job offers ?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b="1" dirty="0" smtClean="0">
                <a:effectLst/>
              </a:rPr>
              <a:t>Pick the job where you like people you will be working with.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Do </a:t>
            </a:r>
            <a:r>
              <a:rPr lang="en-US" b="1" dirty="0" smtClean="0">
                <a:effectLst/>
              </a:rPr>
              <a:t>NOT</a:t>
            </a:r>
            <a:r>
              <a:rPr lang="en-US" dirty="0" smtClean="0">
                <a:effectLst/>
              </a:rPr>
              <a:t> take a job because: 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the pay is good </a:t>
            </a:r>
          </a:p>
          <a:p>
            <a:r>
              <a:rPr lang="en-US" dirty="0" smtClean="0">
                <a:effectLst/>
              </a:rPr>
              <a:t>your friends and relatives want you to take a specific job </a:t>
            </a:r>
          </a:p>
          <a:p>
            <a:r>
              <a:rPr lang="en-US" dirty="0" smtClean="0">
                <a:effectLst/>
              </a:rPr>
              <a:t>the company has a great name and reputation </a:t>
            </a:r>
          </a:p>
          <a:p>
            <a:r>
              <a:rPr lang="en-US" dirty="0" smtClean="0">
                <a:effectLst/>
              </a:rPr>
              <a:t>it is near your home </a:t>
            </a:r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You have to go to work everyday and if you don't like the people environment, no amount of money, prestige or convenience will overcome your misery.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89371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effectLst/>
              </a:rPr>
              <a:t>Why is one passionate about MIS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ffectLst/>
              </a:rPr>
              <a:t>it is the </a:t>
            </a:r>
            <a:r>
              <a:rPr lang="en-US" u="sng" dirty="0" smtClean="0">
                <a:effectLst/>
              </a:rPr>
              <a:t>most fun job</a:t>
            </a:r>
            <a:r>
              <a:rPr lang="en-US" dirty="0" smtClean="0">
                <a:effectLst/>
              </a:rPr>
              <a:t> you can have AND </a:t>
            </a:r>
          </a:p>
          <a:p>
            <a:r>
              <a:rPr lang="en-US" dirty="0" smtClean="0">
                <a:effectLst/>
              </a:rPr>
              <a:t>you can often work from home </a:t>
            </a:r>
          </a:p>
          <a:p>
            <a:r>
              <a:rPr lang="en-US" dirty="0" smtClean="0">
                <a:effectLst/>
              </a:rPr>
              <a:t>it </a:t>
            </a:r>
            <a:r>
              <a:rPr lang="en-US" u="sng" dirty="0" smtClean="0">
                <a:effectLst/>
              </a:rPr>
              <a:t>pays</a:t>
            </a:r>
            <a:r>
              <a:rPr lang="en-US" dirty="0" smtClean="0">
                <a:effectLst/>
              </a:rPr>
              <a:t> REALLY well </a:t>
            </a:r>
          </a:p>
          <a:p>
            <a:r>
              <a:rPr lang="en-US" u="sng" dirty="0" smtClean="0">
                <a:effectLst/>
              </a:rPr>
              <a:t>challenging roles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u="sng" dirty="0" smtClean="0">
                <a:effectLst/>
              </a:rPr>
              <a:t>continuous learning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and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2314483"/>
            <a:ext cx="3048000" cy="247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89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924800" cy="536971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effectLst/>
              </a:rPr>
              <a:t>     MIS -- is a Party in Your Head -- Everyday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750410"/>
            <a:ext cx="6052586" cy="3878740"/>
          </a:xfrm>
        </p:spPr>
      </p:pic>
    </p:spTree>
    <p:extLst>
      <p:ext uri="{BB962C8B-B14F-4D97-AF65-F5344CB8AC3E}">
        <p14:creationId xmlns:p14="http://schemas.microsoft.com/office/powerpoint/2010/main" val="26860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61950"/>
            <a:ext cx="784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general the MIS major teaches you how to design and build computer systems to: </a:t>
            </a:r>
          </a:p>
          <a:p>
            <a:endParaRPr lang="en-US" dirty="0" smtClean="0"/>
          </a:p>
          <a:p>
            <a:r>
              <a:rPr lang="en-US" u="sng" dirty="0" smtClean="0"/>
              <a:t>solve business problems</a:t>
            </a:r>
          </a:p>
          <a:p>
            <a:r>
              <a:rPr lang="en-US" u="sng" dirty="0" smtClean="0"/>
              <a:t> </a:t>
            </a:r>
          </a:p>
          <a:p>
            <a:r>
              <a:rPr lang="en-US" dirty="0" smtClean="0"/>
              <a:t>and </a:t>
            </a:r>
          </a:p>
          <a:p>
            <a:endParaRPr lang="en-US" dirty="0" smtClean="0"/>
          </a:p>
          <a:p>
            <a:r>
              <a:rPr lang="en-US" u="sng" dirty="0" smtClean="0"/>
              <a:t>exploit new business opportunities </a:t>
            </a:r>
          </a:p>
          <a:p>
            <a:endParaRPr lang="en-US" u="sng" dirty="0" smtClean="0"/>
          </a:p>
          <a:p>
            <a:r>
              <a:rPr lang="en-US" dirty="0" smtClean="0"/>
              <a:t>Information systems are rapidly expanding across ALL areas of business. Business computer systems, digital communication, databases are everywhere, at every level of companies. </a:t>
            </a:r>
          </a:p>
          <a:p>
            <a:endParaRPr lang="en-US" dirty="0" smtClean="0"/>
          </a:p>
          <a:p>
            <a:r>
              <a:rPr lang="en-US" dirty="0" smtClean="0"/>
              <a:t>The demand for new systems in the mobile, social media and transaction processing spaces is staggering. Most any career forecast will show MIS-related jobs consistently holding multiple rankings in the "top ten career" choices.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550"/>
            <a:ext cx="8229600" cy="536971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Top 3 reasons to be in MIS</a:t>
            </a:r>
            <a:r>
              <a:rPr lang="en-US" sz="2000" dirty="0" smtClean="0">
                <a:effectLst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66750"/>
            <a:ext cx="82296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>
                <a:effectLst/>
              </a:rPr>
              <a:t>Reason #1: MIS is: exciting, interesting and continuously changing: 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2800" b="1" dirty="0" smtClean="0">
                <a:effectLst/>
              </a:rPr>
              <a:t>IT IS FUN --</a:t>
            </a:r>
          </a:p>
          <a:p>
            <a:pPr marL="0" indent="0" algn="ctr">
              <a:buNone/>
            </a:pPr>
            <a:r>
              <a:rPr lang="en-US" sz="2800" b="1" dirty="0" smtClean="0">
                <a:effectLst/>
              </a:rPr>
              <a:t>NOT BORING</a:t>
            </a:r>
            <a:r>
              <a:rPr lang="en-US" sz="2800" dirty="0" smtClean="0">
                <a:effectLst/>
              </a:rPr>
              <a:t> </a:t>
            </a:r>
          </a:p>
          <a:p>
            <a:endParaRPr lang="en-US" sz="2800" dirty="0" smtClean="0">
              <a:effectLst/>
            </a:endParaRPr>
          </a:p>
          <a:p>
            <a:endParaRPr lang="en-US" sz="2800" dirty="0"/>
          </a:p>
          <a:p>
            <a:r>
              <a:rPr lang="en-US" sz="2800" dirty="0" smtClean="0">
                <a:effectLst/>
              </a:rPr>
              <a:t>Reason# 2: You get to build profitable things: </a:t>
            </a:r>
          </a:p>
          <a:p>
            <a:pPr marL="0" indent="0" algn="ctr">
              <a:buNone/>
            </a:pPr>
            <a:r>
              <a:rPr lang="en-US" sz="2800" b="1" dirty="0" smtClean="0">
                <a:effectLst/>
              </a:rPr>
              <a:t>        YOU BUILD NEW SYSTEMS</a:t>
            </a:r>
            <a:r>
              <a:rPr lang="en-US" sz="2800" dirty="0" smtClean="0">
                <a:effectLst/>
              </a:rPr>
              <a:t> </a:t>
            </a:r>
          </a:p>
          <a:p>
            <a:r>
              <a:rPr lang="en-US" sz="2800" dirty="0" smtClean="0">
                <a:effectLst/>
              </a:rPr>
              <a:t>Reason #3: MIS is a people business: </a:t>
            </a:r>
          </a:p>
          <a:p>
            <a:pPr marL="0" indent="0" algn="ctr">
              <a:buNone/>
            </a:pPr>
            <a:r>
              <a:rPr lang="en-US" sz="2800" b="1" dirty="0" smtClean="0">
                <a:effectLst/>
              </a:rPr>
              <a:t>       YOU CONSTANTLY INTERACT WITH PEOPLE</a:t>
            </a:r>
            <a:r>
              <a:rPr lang="en-US" sz="2800" dirty="0" smtClean="0">
                <a:effectLst/>
              </a:rPr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4950"/>
            <a:ext cx="2590800" cy="15544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459230"/>
            <a:ext cx="2489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60771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How to be successful</a:t>
            </a:r>
            <a:r>
              <a:rPr lang="en-US" sz="2000" dirty="0" smtClean="0">
                <a:effectLst/>
              </a:rPr>
              <a:t>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623073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dirty="0" smtClean="0">
                <a:effectLst/>
              </a:rPr>
              <a:t>Perform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</a:t>
            </a:r>
            <a:r>
              <a:rPr lang="en-US" sz="1800" dirty="0" smtClean="0">
                <a:effectLst/>
              </a:rPr>
              <a:t> ...</a:t>
            </a:r>
            <a:r>
              <a:rPr lang="en-US" sz="1800" u="sng" dirty="0" smtClean="0">
                <a:effectLst/>
              </a:rPr>
              <a:t>Grades count</a:t>
            </a:r>
            <a:r>
              <a:rPr lang="en-US" sz="1800" dirty="0" smtClean="0">
                <a:effectLst/>
              </a:rPr>
              <a:t> in the marketplace for entry level jobs. </a:t>
            </a:r>
            <a:br>
              <a:rPr lang="en-US" sz="1800" dirty="0" smtClean="0">
                <a:effectLst/>
              </a:rPr>
            </a:br>
            <a:r>
              <a:rPr lang="en-US" sz="1800" dirty="0" smtClean="0">
                <a:effectLst/>
              </a:rPr>
              <a:t>       ...Take the ALL the </a:t>
            </a:r>
            <a:r>
              <a:rPr lang="en-US" sz="1800" u="sng" dirty="0" smtClean="0">
                <a:effectLst/>
              </a:rPr>
              <a:t>tough courses</a:t>
            </a:r>
            <a:r>
              <a:rPr lang="en-US" sz="1800" dirty="0" smtClean="0">
                <a:effectLst/>
              </a:rPr>
              <a:t/>
            </a:r>
            <a:br>
              <a:rPr lang="en-US" sz="1800" dirty="0" smtClean="0">
                <a:effectLst/>
              </a:rPr>
            </a:br>
            <a:r>
              <a:rPr lang="en-US" sz="1800" dirty="0" smtClean="0">
                <a:effectLst/>
              </a:rPr>
              <a:t>           no wussy courses -- they are a waste of time and money </a:t>
            </a:r>
            <a:br>
              <a:rPr lang="en-US" sz="1800" dirty="0" smtClean="0">
                <a:effectLst/>
              </a:rPr>
            </a:br>
            <a:r>
              <a:rPr lang="en-US" sz="1800" dirty="0" smtClean="0">
                <a:effectLst/>
              </a:rPr>
              <a:t>       ...Do your work </a:t>
            </a:r>
            <a:r>
              <a:rPr lang="en-US" sz="1800" u="sng" dirty="0" smtClean="0">
                <a:effectLst/>
              </a:rPr>
              <a:t>ON TIME</a:t>
            </a:r>
            <a:r>
              <a:rPr lang="en-US" sz="1800" dirty="0" smtClean="0">
                <a:effectLst/>
              </a:rPr>
              <a:t> (Don't put things off till the last minute) </a:t>
            </a:r>
          </a:p>
          <a:p>
            <a:pPr marL="0" indent="0">
              <a:buNone/>
            </a:pPr>
            <a:endParaRPr lang="en-US" sz="1800" dirty="0" smtClean="0">
              <a:effectLst/>
            </a:endParaRPr>
          </a:p>
          <a:p>
            <a:r>
              <a:rPr lang="en-US" sz="1800" b="1" dirty="0" smtClean="0">
                <a:effectLst/>
              </a:rPr>
              <a:t>Get involved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  …</a:t>
            </a:r>
            <a:r>
              <a:rPr lang="en-US" sz="1800" dirty="0" smtClean="0">
                <a:effectLst/>
              </a:rPr>
              <a:t> Join the MIS Student Organization (MISSO) </a:t>
            </a:r>
          </a:p>
          <a:p>
            <a:pPr marL="0" indent="0">
              <a:buNone/>
            </a:pPr>
            <a:endParaRPr lang="en-US" sz="1800" dirty="0" smtClean="0">
              <a:effectLst/>
            </a:endParaRPr>
          </a:p>
          <a:p>
            <a:r>
              <a:rPr lang="en-US" sz="1800" b="1" dirty="0" smtClean="0">
                <a:effectLst/>
              </a:rPr>
              <a:t>Work hard -- play harder</a:t>
            </a:r>
            <a:r>
              <a:rPr lang="en-US" sz="1800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sz="1800" dirty="0" smtClean="0"/>
              <a:t>        ...</a:t>
            </a:r>
            <a:r>
              <a:rPr lang="en-US" sz="1800" dirty="0" smtClean="0">
                <a:effectLst/>
              </a:rPr>
              <a:t>You get to be a college student just once. So, have fun now -- a requirement. </a:t>
            </a:r>
          </a:p>
          <a:p>
            <a:pPr marL="0" indent="0">
              <a:buNone/>
            </a:pPr>
            <a:r>
              <a:rPr lang="en-US" sz="1800" dirty="0" smtClean="0">
                <a:effectLst/>
              </a:rPr>
              <a:t>        …You have to make your grades too -- NO </a:t>
            </a:r>
            <a:r>
              <a:rPr lang="en-US" sz="1800" dirty="0" err="1" smtClean="0">
                <a:effectLst/>
              </a:rPr>
              <a:t>Bs</a:t>
            </a:r>
            <a:r>
              <a:rPr lang="en-US" sz="1800" dirty="0" smtClean="0">
                <a:effectLst/>
              </a:rPr>
              <a:t> or Cs or Ds -- just As. </a:t>
            </a:r>
          </a:p>
          <a:p>
            <a:pPr marL="0" indent="0">
              <a:buNone/>
            </a:pPr>
            <a:r>
              <a:rPr lang="en-US" sz="1800" dirty="0" smtClean="0">
                <a:effectLst/>
              </a:rPr>
              <a:t>        …SO, NO sleeping -- just work hard and play harder. </a:t>
            </a:r>
          </a:p>
          <a:p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222430"/>
            <a:ext cx="1981200" cy="1473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2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57150"/>
            <a:ext cx="8610600" cy="1447800"/>
          </a:xfrm>
        </p:spPr>
        <p:txBody>
          <a:bodyPr>
            <a:normAutofit fontScale="90000"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Bachelor of Business Administration Salary Report 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1600" b="1" dirty="0"/>
              <a:t>(Undergraduate) Spring 2014, May 22 2014 </a:t>
            </a:r>
            <a:br>
              <a:rPr lang="en-US" sz="1600" b="1" dirty="0"/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600" b="1" dirty="0"/>
              <a:t>Average Starting Salary by Major </a:t>
            </a:r>
            <a:br>
              <a:rPr lang="en-US" sz="1600" b="1" dirty="0"/>
            </a:br>
            <a:r>
              <a:rPr lang="en-US" sz="1600" b="1" dirty="0"/>
              <a:t>Bauer College of Business, University of Houston </a:t>
            </a:r>
            <a:br>
              <a:rPr lang="en-US" sz="1600" b="1" dirty="0"/>
            </a:br>
            <a:r>
              <a:rPr lang="en-US" sz="1600" b="1" dirty="0"/>
              <a:t>from the Rockwell Career Center 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457200" y="158115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>
              <a:buNone/>
            </a:pPr>
            <a:r>
              <a:rPr lang="en-US" sz="2400" dirty="0"/>
              <a:t>	MAJOR			 </a:t>
            </a:r>
            <a:r>
              <a:rPr lang="en-US" sz="2400" dirty="0" smtClean="0"/>
              <a:t>	   AVE </a:t>
            </a:r>
            <a:r>
              <a:rPr lang="en-US" sz="2400" dirty="0"/>
              <a:t>$ </a:t>
            </a:r>
            <a:r>
              <a:rPr lang="en-US" sz="2400" dirty="0" smtClean="0"/>
              <a:t>	</a:t>
            </a:r>
            <a:r>
              <a:rPr lang="en-US" sz="2400" dirty="0"/>
              <a:t>	JOBS </a:t>
            </a:r>
          </a:p>
          <a:p>
            <a:pPr marL="18288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Management Information Systems 	$62,512		  39</a:t>
            </a:r>
          </a:p>
          <a:p>
            <a:pPr marL="18288" indent="0">
              <a:buNone/>
            </a:pPr>
            <a:r>
              <a:rPr lang="en-US" sz="2400" dirty="0"/>
              <a:t>Supply Chain Management 		$53,784 	  </a:t>
            </a:r>
            <a:r>
              <a:rPr lang="en-US" sz="2400" dirty="0" smtClean="0"/>
              <a:t>	  29</a:t>
            </a:r>
            <a:endParaRPr lang="en-US" sz="2400" dirty="0"/>
          </a:p>
          <a:p>
            <a:pPr marL="18288" indent="0">
              <a:buNone/>
            </a:pPr>
            <a:r>
              <a:rPr lang="en-US" sz="2400" dirty="0"/>
              <a:t>Finance 				$53,481		  34</a:t>
            </a:r>
          </a:p>
          <a:p>
            <a:pPr marL="18288" indent="0">
              <a:buNone/>
            </a:pPr>
            <a:r>
              <a:rPr lang="en-US" sz="2400" dirty="0"/>
              <a:t>Accounting 			</a:t>
            </a:r>
            <a:r>
              <a:rPr lang="en-US" sz="2400" dirty="0" smtClean="0"/>
              <a:t>	$</a:t>
            </a:r>
            <a:r>
              <a:rPr lang="en-US" sz="2400" dirty="0"/>
              <a:t>50,922 	  </a:t>
            </a:r>
            <a:r>
              <a:rPr lang="en-US" sz="2400" dirty="0" smtClean="0"/>
              <a:t>     	  45</a:t>
            </a:r>
            <a:endParaRPr lang="en-US" sz="2400" dirty="0"/>
          </a:p>
          <a:p>
            <a:pPr marL="18288" indent="0">
              <a:buNone/>
            </a:pPr>
            <a:r>
              <a:rPr lang="en-US" sz="2400" dirty="0"/>
              <a:t>Entrepreneurship 			$49.625 	    </a:t>
            </a:r>
            <a:r>
              <a:rPr lang="en-US" sz="2400" dirty="0" smtClean="0"/>
              <a:t>  	    4</a:t>
            </a:r>
            <a:endParaRPr lang="en-US" sz="2400" dirty="0"/>
          </a:p>
          <a:p>
            <a:pPr marL="18288" indent="0">
              <a:buNone/>
            </a:pPr>
            <a:r>
              <a:rPr lang="en-US" sz="2400" dirty="0"/>
              <a:t>Marketing 			</a:t>
            </a:r>
            <a:r>
              <a:rPr lang="en-US" sz="2400" dirty="0" smtClean="0"/>
              <a:t>	$</a:t>
            </a:r>
            <a:r>
              <a:rPr lang="en-US" sz="2400" dirty="0"/>
              <a:t>46,700 	  </a:t>
            </a:r>
            <a:r>
              <a:rPr lang="en-US" sz="2400" dirty="0" smtClean="0"/>
              <a:t>	  20</a:t>
            </a:r>
            <a:endParaRPr lang="en-US" sz="2400" dirty="0"/>
          </a:p>
          <a:p>
            <a:pPr marL="18288" indent="0">
              <a:buNone/>
            </a:pPr>
            <a:r>
              <a:rPr lang="en-US" sz="2400" dirty="0"/>
              <a:t>Management 			</a:t>
            </a:r>
            <a:r>
              <a:rPr lang="en-US" sz="2400" dirty="0" smtClean="0"/>
              <a:t>	$</a:t>
            </a:r>
            <a:r>
              <a:rPr lang="en-US" sz="2400" dirty="0"/>
              <a:t>40,560 	  </a:t>
            </a:r>
            <a:r>
              <a:rPr lang="en-US" sz="2400" dirty="0" smtClean="0"/>
              <a:t>	  10</a:t>
            </a:r>
            <a:endParaRPr lang="en-US" sz="2400" dirty="0"/>
          </a:p>
          <a:p>
            <a:pPr marL="18288" indent="0">
              <a:buNone/>
            </a:pPr>
            <a:r>
              <a:rPr lang="en-US" sz="2400" dirty="0"/>
              <a:t>	AVERAGE SALARY 		$53,291 	</a:t>
            </a:r>
            <a:r>
              <a:rPr lang="en-US" sz="2400" dirty="0" smtClean="0"/>
              <a:t>	181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956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 smtClean="0">
                <a:effectLst/>
              </a:rPr>
              <a:t>Common Tracks and Specialization</a:t>
            </a:r>
            <a:r>
              <a:rPr lang="en-US" sz="2000" dirty="0" smtClean="0">
                <a:effectLst/>
              </a:rPr>
              <a:t> </a:t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>Track 1: "Business Analyst" (aka "Systems Analyst") -- (50% of grads)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This is the typical </a:t>
            </a:r>
            <a:r>
              <a:rPr lang="en-US" u="sng" dirty="0" smtClean="0">
                <a:effectLst/>
              </a:rPr>
              <a:t>entry level job description for most MIS majors</a:t>
            </a:r>
            <a:r>
              <a:rPr lang="en-US" dirty="0" smtClean="0">
                <a:effectLst/>
              </a:rPr>
              <a:t>.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The analyst role is a "people skill" role. Typically the tasks are: </a:t>
            </a:r>
          </a:p>
          <a:p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Defining </a:t>
            </a:r>
            <a:r>
              <a:rPr lang="en-US" u="sng" dirty="0" smtClean="0">
                <a:effectLst/>
              </a:rPr>
              <a:t>user requirements</a:t>
            </a:r>
            <a:r>
              <a:rPr lang="en-US" dirty="0" smtClean="0">
                <a:effectLst/>
              </a:rPr>
              <a:t> for new systems </a:t>
            </a:r>
          </a:p>
          <a:p>
            <a:r>
              <a:rPr lang="en-US" dirty="0" smtClean="0">
                <a:effectLst/>
              </a:rPr>
              <a:t>Convert the requirements to technical specifications for the application developers </a:t>
            </a:r>
          </a:p>
          <a:p>
            <a:r>
              <a:rPr lang="en-US" dirty="0" smtClean="0">
                <a:effectLst/>
              </a:rPr>
              <a:t>Manage the testing and implementation plans </a:t>
            </a:r>
          </a:p>
          <a:p>
            <a:r>
              <a:rPr lang="en-US" dirty="0" smtClean="0">
                <a:effectLst/>
              </a:rPr>
              <a:t>Co-ordinate training </a:t>
            </a:r>
          </a:p>
          <a:p>
            <a:r>
              <a:rPr lang="en-US" dirty="0" smtClean="0">
                <a:effectLst/>
              </a:rPr>
              <a:t>Post-implementation tasks (maintenance and upgrade planning)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61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200" b="1" dirty="0" smtClean="0">
                <a:effectLst/>
              </a:rPr>
              <a:t/>
            </a:r>
            <a:br>
              <a:rPr lang="en-US" sz="2200" b="1" dirty="0" smtClean="0">
                <a:effectLst/>
              </a:rPr>
            </a:br>
            <a:r>
              <a:rPr lang="en-US" sz="2200" b="1" dirty="0" smtClean="0">
                <a:effectLst/>
              </a:rPr>
              <a:t>Common Tracks and Specialization</a:t>
            </a:r>
            <a:br>
              <a:rPr lang="en-US" sz="2200" b="1" dirty="0" smtClean="0">
                <a:effectLst/>
              </a:rPr>
            </a:br>
            <a:r>
              <a:rPr lang="en-US" sz="2200" b="1" dirty="0" smtClean="0">
                <a:effectLst/>
              </a:rPr>
              <a:t>T</a:t>
            </a:r>
            <a:r>
              <a:rPr lang="en-US" sz="2200" dirty="0" smtClean="0">
                <a:effectLst/>
              </a:rPr>
              <a:t>rack 2 "Application Developer" (10% of grads)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effectLst/>
              </a:rPr>
              <a:t>The most technical track. Requires skill development in: </a:t>
            </a:r>
          </a:p>
          <a:p>
            <a:r>
              <a:rPr lang="en-US" sz="2800" dirty="0" smtClean="0">
                <a:effectLst/>
              </a:rPr>
              <a:t>Logical program design </a:t>
            </a:r>
          </a:p>
          <a:p>
            <a:r>
              <a:rPr lang="en-US" sz="2800" dirty="0" smtClean="0">
                <a:effectLst/>
              </a:rPr>
              <a:t>User interface design </a:t>
            </a:r>
          </a:p>
          <a:p>
            <a:r>
              <a:rPr lang="en-US" sz="2800" dirty="0" smtClean="0">
                <a:effectLst/>
              </a:rPr>
              <a:t>Database interfaces </a:t>
            </a:r>
          </a:p>
          <a:p>
            <a:r>
              <a:rPr lang="en-US" sz="2800" dirty="0" smtClean="0">
                <a:effectLst/>
              </a:rPr>
              <a:t>Efficiency and scaling </a:t>
            </a:r>
          </a:p>
          <a:p>
            <a:r>
              <a:rPr lang="en-US" sz="2800" dirty="0" smtClean="0">
                <a:effectLst/>
              </a:rPr>
              <a:t>Mobile application development is the "hottest" area in this track.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Common Tracks and Specialization</a:t>
            </a:r>
            <a:r>
              <a:rPr lang="en-US" sz="2000" dirty="0" smtClean="0">
                <a:effectLst/>
              </a:rPr>
              <a:t> </a:t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>Track 3: "Database Administrator" (10% of grads)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The incredible expansion of database technology makes this role one of the hottest areas in MIS. Leads to specializations in: </a:t>
            </a:r>
          </a:p>
          <a:p>
            <a:r>
              <a:rPr lang="en-US" dirty="0" smtClean="0">
                <a:effectLst/>
              </a:rPr>
              <a:t>Data Warehousing (how to </a:t>
            </a:r>
            <a:r>
              <a:rPr lang="en-US" u="sng" dirty="0" smtClean="0">
                <a:effectLst/>
              </a:rPr>
              <a:t>store</a:t>
            </a:r>
            <a:r>
              <a:rPr lang="en-US" dirty="0" smtClean="0">
                <a:effectLst/>
              </a:rPr>
              <a:t> data) </a:t>
            </a:r>
          </a:p>
          <a:p>
            <a:r>
              <a:rPr lang="en-US" dirty="0" smtClean="0">
                <a:effectLst/>
              </a:rPr>
              <a:t>Data Mining (how to </a:t>
            </a:r>
            <a:r>
              <a:rPr lang="en-US" u="sng" dirty="0" smtClean="0">
                <a:effectLst/>
              </a:rPr>
              <a:t>retrieve</a:t>
            </a:r>
            <a:r>
              <a:rPr lang="en-US" dirty="0" smtClean="0">
                <a:effectLst/>
              </a:rPr>
              <a:t> data) </a:t>
            </a:r>
          </a:p>
          <a:p>
            <a:r>
              <a:rPr lang="en-US" dirty="0" smtClean="0">
                <a:effectLst/>
              </a:rPr>
              <a:t>Business Intelligence (how to </a:t>
            </a:r>
            <a:r>
              <a:rPr lang="en-US" u="sng" dirty="0" smtClean="0">
                <a:effectLst/>
              </a:rPr>
              <a:t>analyze</a:t>
            </a:r>
            <a:r>
              <a:rPr lang="en-US" dirty="0" smtClean="0">
                <a:effectLst/>
              </a:rPr>
              <a:t> data for profit) </a:t>
            </a:r>
          </a:p>
          <a:p>
            <a:r>
              <a:rPr lang="en-US" dirty="0" smtClean="0">
                <a:effectLst/>
              </a:rPr>
              <a:t>"Big Data" </a:t>
            </a:r>
          </a:p>
          <a:p>
            <a:r>
              <a:rPr lang="en-US" dirty="0" smtClean="0">
                <a:effectLst/>
              </a:rPr>
              <a:t>Collaboration (how to </a:t>
            </a:r>
            <a:r>
              <a:rPr lang="en-US" u="sng" dirty="0" smtClean="0">
                <a:effectLst/>
              </a:rPr>
              <a:t>share</a:t>
            </a:r>
            <a:r>
              <a:rPr lang="en-US" dirty="0" smtClean="0">
                <a:effectLst/>
              </a:rPr>
              <a:t> data)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dirty="0" smtClean="0">
                <a:effectLst/>
              </a:rPr>
              <a:t>Common Tracks and Specialization</a:t>
            </a:r>
            <a:r>
              <a:rPr lang="en-US" sz="2000" dirty="0" smtClean="0">
                <a:effectLst/>
              </a:rPr>
              <a:t> </a:t>
            </a:r>
            <a:br>
              <a:rPr lang="en-US" sz="2000" dirty="0" smtClean="0">
                <a:effectLst/>
              </a:rPr>
            </a:br>
            <a:r>
              <a:rPr lang="en-US" sz="2000" dirty="0" smtClean="0">
                <a:effectLst/>
              </a:rPr>
              <a:t>Track 4: "Infrastructure and Security" (10% of grads)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effectLst/>
              </a:rPr>
              <a:t>Hardware: servers, storage and network communications </a:t>
            </a:r>
          </a:p>
          <a:p>
            <a:r>
              <a:rPr lang="en-US" dirty="0" smtClean="0">
                <a:effectLst/>
              </a:rPr>
              <a:t>Server Administrator </a:t>
            </a:r>
          </a:p>
          <a:p>
            <a:r>
              <a:rPr lang="en-US" dirty="0" smtClean="0">
                <a:effectLst/>
              </a:rPr>
              <a:t>Data Storage Administrator (SANs-- storage area network aka "private clouds") </a:t>
            </a:r>
          </a:p>
          <a:p>
            <a:r>
              <a:rPr lang="en-US" dirty="0" smtClean="0">
                <a:effectLst/>
              </a:rPr>
              <a:t>Networking Administrator </a:t>
            </a:r>
          </a:p>
          <a:p>
            <a:pPr lvl="1"/>
            <a:r>
              <a:rPr lang="en-US" dirty="0" smtClean="0">
                <a:effectLst/>
              </a:rPr>
              <a:t>local-area-networks (aka LANs) </a:t>
            </a:r>
          </a:p>
          <a:p>
            <a:pPr lvl="1"/>
            <a:r>
              <a:rPr lang="en-US" dirty="0" smtClean="0">
                <a:effectLst/>
              </a:rPr>
              <a:t>wide-area-networks (aka WANs) </a:t>
            </a:r>
          </a:p>
          <a:p>
            <a:pPr lvl="1"/>
            <a:r>
              <a:rPr lang="en-US" dirty="0" smtClean="0">
                <a:effectLst/>
              </a:rPr>
              <a:t>private-mobile-networks (aka PMNs or cellular networks) </a:t>
            </a:r>
          </a:p>
          <a:p>
            <a:r>
              <a:rPr lang="en-US" u="sng" dirty="0" smtClean="0">
                <a:effectLst/>
              </a:rPr>
              <a:t>Everything has to be secure</a:t>
            </a:r>
            <a:r>
              <a:rPr lang="en-US" dirty="0" smtClean="0">
                <a:effectLst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6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1010</Words>
  <Application>Microsoft Office PowerPoint</Application>
  <PresentationFormat>On-screen Show (16:9)</PresentationFormat>
  <Paragraphs>191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Top 3 reasons to be in MIS </vt:lpstr>
      <vt:lpstr>How to be successful </vt:lpstr>
      <vt:lpstr>Bachelor of Business Administration Salary Report  (Undergraduate) Spring 2014, May 22 2014   Average Starting Salary by Major  Bauer College of Business, University of Houston  from the Rockwell Career Center </vt:lpstr>
      <vt:lpstr>Common Tracks and Specialization  Track 1: "Business Analyst" (aka "Systems Analyst") -- (50% of grads)</vt:lpstr>
      <vt:lpstr> Common Tracks and Specialization Track 2 "Application Developer" (10% of grads) </vt:lpstr>
      <vt:lpstr>Common Tracks and Specialization  Track 3: "Database Administrator" (10% of grads) </vt:lpstr>
      <vt:lpstr>Common Tracks and Specialization  Track 4: "Infrastructure and Security" (10% of grads) </vt:lpstr>
      <vt:lpstr>Common Tracks and Specialization  Track 5: "Risk Management" (10% of grads) </vt:lpstr>
      <vt:lpstr>Common Tracks and Specialization  Track 6: “Consulting" (10% of grads) </vt:lpstr>
      <vt:lpstr>Challenges</vt:lpstr>
      <vt:lpstr>Critical Skills </vt:lpstr>
      <vt:lpstr>Critical Skills </vt:lpstr>
      <vt:lpstr>Currently Most Popular Elective Courses in MIS </vt:lpstr>
      <vt:lpstr>Choosing the right job </vt:lpstr>
      <vt:lpstr>Why is one passionate about MIS </vt:lpstr>
      <vt:lpstr>     MIS -- is a Party in Your Head -- Everyday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Parks</dc:creator>
  <cp:lastModifiedBy>Michael Parks</cp:lastModifiedBy>
  <cp:revision>15</cp:revision>
  <dcterms:created xsi:type="dcterms:W3CDTF">2013-06-17T13:30:46Z</dcterms:created>
  <dcterms:modified xsi:type="dcterms:W3CDTF">2014-08-28T14:29:05Z</dcterms:modified>
</cp:coreProperties>
</file>