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58" r:id="rId5"/>
    <p:sldId id="259" r:id="rId6"/>
    <p:sldId id="260" r:id="rId7"/>
    <p:sldId id="263" r:id="rId8"/>
    <p:sldId id="265" r:id="rId9"/>
    <p:sldId id="261" r:id="rId10"/>
    <p:sldId id="262" r:id="rId11"/>
    <p:sldId id="264" r:id="rId12"/>
    <p:sldId id="266" r:id="rId13"/>
    <p:sldId id="272" r:id="rId14"/>
    <p:sldId id="267" r:id="rId15"/>
    <p:sldId id="268" r:id="rId16"/>
    <p:sldId id="270" r:id="rId17"/>
    <p:sldId id="271" r:id="rId18"/>
    <p:sldId id="26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398" autoAdjust="0"/>
  </p:normalViewPr>
  <p:slideViewPr>
    <p:cSldViewPr>
      <p:cViewPr varScale="1">
        <p:scale>
          <a:sx n="149" d="100"/>
          <a:sy n="149" d="100"/>
        </p:scale>
        <p:origin x="126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8A12-7FCF-4656-8641-9ABB4E8C6A6D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C364-DCE8-4523-A4B5-A4557E70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3354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http://www.bauer.uh.edu/parks/mis3371.htm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49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" y="0"/>
            <a:ext cx="848987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85750"/>
            <a:ext cx="190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Based on 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demonstration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how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Godel’s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Incompleteness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Theorem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would be interpreted 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machine.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 described the machine. It was the computer!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33350"/>
            <a:ext cx="1752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Incompleteness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Theorem.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the sentence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“I am Lying”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true or false?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 neither. It is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undecidable.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Turing’s machine would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try forever and </a:t>
            </a:r>
            <a:r>
              <a:rPr lang="en-US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chemeClr val="bg1"/>
                </a:solidFill>
              </a:rPr>
              <a:t> stop.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Ta-da!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2" y="20062"/>
            <a:ext cx="875643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63855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German Secret decoding device. Used by the</a:t>
            </a:r>
          </a:p>
          <a:p>
            <a:r>
              <a:rPr lang="en-US" dirty="0" smtClean="0"/>
              <a:t>German military during World War II. Turing’s “bombe” helped break the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3" y="0"/>
            <a:ext cx="83758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858" y="2631073"/>
            <a:ext cx="3494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2014 movie is the only easily accessible version of Turing’s life – in particular the World War II years. </a:t>
            </a:r>
          </a:p>
          <a:p>
            <a:endParaRPr lang="en-US" sz="1600" dirty="0"/>
          </a:p>
          <a:p>
            <a:r>
              <a:rPr lang="en-US" sz="1600" dirty="0" smtClean="0"/>
              <a:t>It is full of inconsistencies and misses</a:t>
            </a:r>
          </a:p>
          <a:p>
            <a:r>
              <a:rPr lang="en-US" sz="1600" dirty="0" smtClean="0"/>
              <a:t>some major points. But will stand as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best treatment of the smartest </a:t>
            </a:r>
          </a:p>
          <a:p>
            <a:r>
              <a:rPr lang="en-US" sz="1600" dirty="0" smtClean="0"/>
              <a:t>guy who ever lived – and that’s just my opinion.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93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a Machine think? (1951 BBC radio program)</a:t>
            </a:r>
          </a:p>
          <a:p>
            <a:endParaRPr lang="en-US" dirty="0"/>
          </a:p>
          <a:p>
            <a:r>
              <a:rPr lang="en-US" dirty="0" smtClean="0"/>
              <a:t>Turing says he does not know – but provides a way to answer the question.</a:t>
            </a:r>
          </a:p>
          <a:p>
            <a:endParaRPr lang="en-US" dirty="0"/>
          </a:p>
          <a:p>
            <a:r>
              <a:rPr lang="en-US" b="1" dirty="0" smtClean="0"/>
              <a:t>The Imitation Game:</a:t>
            </a:r>
          </a:p>
          <a:p>
            <a:endParaRPr lang="en-US" dirty="0"/>
          </a:p>
          <a:p>
            <a:r>
              <a:rPr lang="en-US" dirty="0" smtClean="0"/>
              <a:t>You play the game as the interrogator. </a:t>
            </a:r>
          </a:p>
          <a:p>
            <a:endParaRPr lang="en-US" dirty="0"/>
          </a:p>
          <a:p>
            <a:r>
              <a:rPr lang="en-US" dirty="0" smtClean="0"/>
              <a:t>There are two curtains. </a:t>
            </a:r>
          </a:p>
          <a:p>
            <a:r>
              <a:rPr lang="en-US" dirty="0" smtClean="0"/>
              <a:t>Behind one is a machine (a computer). </a:t>
            </a:r>
          </a:p>
          <a:p>
            <a:r>
              <a:rPr lang="en-US" dirty="0" smtClean="0"/>
              <a:t>Behind the other is a person.</a:t>
            </a:r>
          </a:p>
          <a:p>
            <a:r>
              <a:rPr lang="en-US" dirty="0" smtClean="0"/>
              <a:t>You can ask any question (electronically) to the entity behind either curtain.</a:t>
            </a:r>
          </a:p>
          <a:p>
            <a:endParaRPr lang="en-US" dirty="0" smtClean="0"/>
          </a:p>
          <a:p>
            <a:r>
              <a:rPr lang="en-US" dirty="0" smtClean="0"/>
              <a:t>The objective is to decide which is the machine and which is the person.</a:t>
            </a:r>
          </a:p>
          <a:p>
            <a:endParaRPr lang="en-US" dirty="0"/>
          </a:p>
          <a:p>
            <a:r>
              <a:rPr lang="en-US" dirty="0" smtClean="0"/>
              <a:t>If you cannot decide – then the machine can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0" y="0"/>
            <a:ext cx="60831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69"/>
            <a:ext cx="9144000" cy="4848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2821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1952 Turing wrote “The Chemical basis for the Morphogenesis” (the foundations of mathematical biology and how biological structures arise)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3" y="0"/>
            <a:ext cx="68345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40"/>
            <a:ext cx="9144000" cy="37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" y="0"/>
            <a:ext cx="85408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0" y="0"/>
            <a:ext cx="83001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" y="0"/>
            <a:ext cx="90844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" y="0"/>
            <a:ext cx="81761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0" y="0"/>
            <a:ext cx="724144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63855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This is </a:t>
            </a:r>
            <a:r>
              <a:rPr lang="en-US" sz="3200" b="1" u="sng" dirty="0" smtClean="0">
                <a:solidFill>
                  <a:schemeClr val="bg1"/>
                </a:solidFill>
              </a:rPr>
              <a:t>THE</a:t>
            </a:r>
            <a:r>
              <a:rPr lang="en-US" sz="3200" b="1" dirty="0" smtClean="0">
                <a:solidFill>
                  <a:schemeClr val="bg1"/>
                </a:solidFill>
              </a:rPr>
              <a:t> book!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" y="0"/>
            <a:ext cx="891413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3727" y="1727180"/>
            <a:ext cx="537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HERO OF THIS STORY</a:t>
            </a:r>
          </a:p>
          <a:p>
            <a:endParaRPr lang="en-US" dirty="0"/>
          </a:p>
          <a:p>
            <a:r>
              <a:rPr lang="en-US" dirty="0" smtClean="0"/>
              <a:t>Alan </a:t>
            </a:r>
            <a:r>
              <a:rPr lang="en-US" dirty="0" err="1" smtClean="0"/>
              <a:t>Mathison</a:t>
            </a:r>
            <a:r>
              <a:rPr lang="en-US" dirty="0" smtClean="0"/>
              <a:t> Turing (1912-1954)</a:t>
            </a:r>
          </a:p>
          <a:p>
            <a:endParaRPr lang="en-US" dirty="0"/>
          </a:p>
          <a:p>
            <a:r>
              <a:rPr lang="en-US" dirty="0" smtClean="0"/>
              <a:t>Who conceived the idea of the computer </a:t>
            </a:r>
          </a:p>
          <a:p>
            <a:r>
              <a:rPr lang="en-US" dirty="0" smtClean="0"/>
              <a:t>in a field of flowers in 1935</a:t>
            </a:r>
          </a:p>
          <a:p>
            <a:endParaRPr lang="en-US" dirty="0"/>
          </a:p>
          <a:p>
            <a:r>
              <a:rPr lang="en-US" dirty="0" smtClean="0"/>
              <a:t>And who we owe credit for computers and how they</a:t>
            </a:r>
          </a:p>
          <a:p>
            <a:r>
              <a:rPr lang="en-US" dirty="0" smtClean="0"/>
              <a:t>work.   They are all “</a:t>
            </a:r>
            <a:r>
              <a:rPr lang="en-US" dirty="0" err="1" smtClean="0"/>
              <a:t>turing</a:t>
            </a:r>
            <a:r>
              <a:rPr lang="en-US" dirty="0" smtClean="0"/>
              <a:t> machines”</a:t>
            </a:r>
          </a:p>
          <a:p>
            <a:endParaRPr lang="en-US" dirty="0"/>
          </a:p>
          <a:p>
            <a:r>
              <a:rPr lang="en-US" dirty="0" smtClean="0"/>
              <a:t>We owe him our careers.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8" y="0"/>
            <a:ext cx="882516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144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Institute</a:t>
            </a:r>
          </a:p>
          <a:p>
            <a:r>
              <a:rPr lang="en-US" dirty="0" smtClean="0"/>
              <a:t>For Advanced</a:t>
            </a:r>
          </a:p>
          <a:p>
            <a:r>
              <a:rPr lang="en-US" dirty="0" smtClean="0"/>
              <a:t>Studies</a:t>
            </a:r>
          </a:p>
          <a:p>
            <a:endParaRPr lang="en-US" dirty="0"/>
          </a:p>
          <a:p>
            <a:r>
              <a:rPr lang="en-US" dirty="0" smtClean="0"/>
              <a:t>      IAS</a:t>
            </a:r>
          </a:p>
          <a:p>
            <a:pPr algn="ctr"/>
            <a:endParaRPr lang="en-US" dirty="0"/>
          </a:p>
          <a:p>
            <a:r>
              <a:rPr lang="en-US" dirty="0" smtClean="0"/>
              <a:t>Princeton</a:t>
            </a:r>
          </a:p>
          <a:p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" y="-5563"/>
            <a:ext cx="9096935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61951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Kurt Gödel (1906-1978)</a:t>
            </a:r>
            <a:endParaRPr lang="en-US" dirty="0"/>
          </a:p>
          <a:p>
            <a:r>
              <a:rPr lang="en-US" dirty="0" smtClean="0"/>
              <a:t>1931, The Incompleteness Theorem (age 25)</a:t>
            </a:r>
          </a:p>
          <a:p>
            <a:r>
              <a:rPr lang="en-US" dirty="0" smtClean="0"/>
              <a:t>IAS at Princeton: visited in 1934, 1935, 1938, 1940 (permanent 1946)</a:t>
            </a:r>
          </a:p>
          <a:p>
            <a:endParaRPr lang="en-US" dirty="0"/>
          </a:p>
          <a:p>
            <a:r>
              <a:rPr lang="en-US" dirty="0" smtClean="0"/>
              <a:t>He starved to death in Princeton in 1978 – deathly afraid of being poisoned.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426123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reason to think Gödel was the smartest of them all is the quote by Einstein.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27"/>
            <a:ext cx="9144000" cy="5042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38150"/>
            <a:ext cx="1981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paper</a:t>
            </a: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here the computer  was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Invented.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A.M. Turing, 1936 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Proceedings of the London Mathematical Society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242</a:t>
            </a:r>
            <a:r>
              <a:rPr lang="en-US" dirty="0">
                <a:solidFill>
                  <a:schemeClr val="bg1"/>
                </a:solidFill>
              </a:rPr>
              <a:t>. pp. 230-65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>
                <a:solidFill>
                  <a:schemeClr val="bg1"/>
                </a:solidFill>
              </a:rPr>
              <a:t>36 pages] 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37669"/>
            <a:ext cx="21335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paper asks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 whether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problems can 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solved (decided).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“decision problem”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the: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rgbClr val="FF0000"/>
                </a:solidFill>
              </a:rPr>
              <a:t>Entscheidungsproblem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the title.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436</Words>
  <Application>Microsoft Office PowerPoint</Application>
  <PresentationFormat>On-screen Show (16:9)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Parks</dc:creator>
  <cp:lastModifiedBy>UH</cp:lastModifiedBy>
  <cp:revision>25</cp:revision>
  <dcterms:created xsi:type="dcterms:W3CDTF">2016-05-26T15:26:05Z</dcterms:created>
  <dcterms:modified xsi:type="dcterms:W3CDTF">2016-06-05T21:53:53Z</dcterms:modified>
</cp:coreProperties>
</file>