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6"/>
  </p:notesMasterIdLst>
  <p:handoutMasterIdLst>
    <p:handoutMasterId r:id="rId47"/>
  </p:handoutMasterIdLst>
  <p:sldIdLst>
    <p:sldId id="442" r:id="rId2"/>
    <p:sldId id="443" r:id="rId3"/>
    <p:sldId id="394" r:id="rId4"/>
    <p:sldId id="390" r:id="rId5"/>
    <p:sldId id="396" r:id="rId6"/>
    <p:sldId id="400" r:id="rId7"/>
    <p:sldId id="397" r:id="rId8"/>
    <p:sldId id="398" r:id="rId9"/>
    <p:sldId id="399" r:id="rId10"/>
    <p:sldId id="393" r:id="rId11"/>
    <p:sldId id="419" r:id="rId12"/>
    <p:sldId id="401" r:id="rId13"/>
    <p:sldId id="392" r:id="rId14"/>
    <p:sldId id="418" r:id="rId15"/>
    <p:sldId id="415" r:id="rId16"/>
    <p:sldId id="416" r:id="rId17"/>
    <p:sldId id="417" r:id="rId18"/>
    <p:sldId id="410" r:id="rId19"/>
    <p:sldId id="402" r:id="rId20"/>
    <p:sldId id="403" r:id="rId21"/>
    <p:sldId id="404" r:id="rId22"/>
    <p:sldId id="405" r:id="rId23"/>
    <p:sldId id="406" r:id="rId24"/>
    <p:sldId id="430" r:id="rId25"/>
    <p:sldId id="408" r:id="rId26"/>
    <p:sldId id="414" r:id="rId27"/>
    <p:sldId id="412" r:id="rId28"/>
    <p:sldId id="413" r:id="rId29"/>
    <p:sldId id="420" r:id="rId30"/>
    <p:sldId id="409" r:id="rId31"/>
    <p:sldId id="422" r:id="rId32"/>
    <p:sldId id="428" r:id="rId33"/>
    <p:sldId id="424" r:id="rId34"/>
    <p:sldId id="425" r:id="rId35"/>
    <p:sldId id="426" r:id="rId36"/>
    <p:sldId id="427" r:id="rId37"/>
    <p:sldId id="440" r:id="rId38"/>
    <p:sldId id="429" r:id="rId39"/>
    <p:sldId id="441" r:id="rId40"/>
    <p:sldId id="431" r:id="rId41"/>
    <p:sldId id="439" r:id="rId42"/>
    <p:sldId id="423" r:id="rId43"/>
    <p:sldId id="411" r:id="rId44"/>
    <p:sldId id="432"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10" autoAdjust="0"/>
  </p:normalViewPr>
  <p:slideViewPr>
    <p:cSldViewPr>
      <p:cViewPr varScale="1">
        <p:scale>
          <a:sx n="176" d="100"/>
          <a:sy n="176" d="100"/>
        </p:scale>
        <p:origin x="-416" y="-104"/>
      </p:cViewPr>
      <p:guideLst>
        <p:guide orient="horz" pos="2160"/>
        <p:guide pos="2880"/>
      </p:guideLst>
    </p:cSldViewPr>
  </p:slideViewPr>
  <p:outlineViewPr>
    <p:cViewPr>
      <p:scale>
        <a:sx n="33" d="100"/>
        <a:sy n="33" d="100"/>
      </p:scale>
      <p:origin x="0" y="360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0DA9529-7D7A-44AF-9CA4-34E10C29D3F3}" type="datetimeFigureOut">
              <a:rPr lang="en-US" smtClean="0"/>
              <a:t>8/23/17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64FC94E-7378-4441-9BC8-E8EE7B687DA2}" type="slidenum">
              <a:rPr lang="en-US" smtClean="0"/>
              <a:t>‹#›</a:t>
            </a:fld>
            <a:endParaRPr lang="en-US"/>
          </a:p>
        </p:txBody>
      </p:sp>
    </p:spTree>
    <p:extLst>
      <p:ext uri="{BB962C8B-B14F-4D97-AF65-F5344CB8AC3E}">
        <p14:creationId xmlns:p14="http://schemas.microsoft.com/office/powerpoint/2010/main" val="1587039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51D7C99-2E97-41A9-B75B-0A1E2450DBAB}" type="datetimeFigureOut">
              <a:rPr lang="en-US" smtClean="0"/>
              <a:pPr/>
              <a:t>8/23/17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5AF0DDD-8C5E-41AD-9562-9EAED5924859}" type="slidenum">
              <a:rPr lang="en-US" smtClean="0"/>
              <a:pPr/>
              <a:t>‹#›</a:t>
            </a:fld>
            <a:endParaRPr lang="en-US"/>
          </a:p>
        </p:txBody>
      </p:sp>
    </p:spTree>
    <p:extLst>
      <p:ext uri="{BB962C8B-B14F-4D97-AF65-F5344CB8AC3E}">
        <p14:creationId xmlns:p14="http://schemas.microsoft.com/office/powerpoint/2010/main" val="120754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F0DDD-8C5E-41AD-9562-9EAED5924859}" type="slidenum">
              <a:rPr lang="en-US" smtClean="0"/>
              <a:pPr/>
              <a:t>3</a:t>
            </a:fld>
            <a:endParaRPr lang="en-US" dirty="0"/>
          </a:p>
        </p:txBody>
      </p:sp>
    </p:spTree>
    <p:extLst>
      <p:ext uri="{BB962C8B-B14F-4D97-AF65-F5344CB8AC3E}">
        <p14:creationId xmlns:p14="http://schemas.microsoft.com/office/powerpoint/2010/main" val="323551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78568E2-7EE1-4F7F-B418-FFD951A6781B}" type="slidenum">
              <a:rPr lang="en-US"/>
              <a:pPr/>
              <a:t>7</a:t>
            </a:fld>
            <a:endParaRPr lang="en-US" dirty="0"/>
          </a:p>
        </p:txBody>
      </p:sp>
      <p:sp>
        <p:nvSpPr>
          <p:cNvPr id="57347" name="Rectangle 2"/>
          <p:cNvSpPr>
            <a:spLocks noGrp="1" noRot="1" noChangeAspect="1" noChangeArrowheads="1" noTextEdit="1"/>
          </p:cNvSpPr>
          <p:nvPr>
            <p:ph type="sldImg"/>
          </p:nvPr>
        </p:nvSpPr>
        <p:spPr>
          <a:xfrm>
            <a:off x="1108075" y="696913"/>
            <a:ext cx="4645025" cy="3484562"/>
          </a:xfrm>
          <a:ln/>
        </p:spPr>
      </p:sp>
      <p:sp>
        <p:nvSpPr>
          <p:cNvPr id="57348" name="Rectangle 3"/>
          <p:cNvSpPr>
            <a:spLocks noGrp="1" noChangeArrowheads="1"/>
          </p:cNvSpPr>
          <p:nvPr>
            <p:ph type="body" idx="1"/>
          </p:nvPr>
        </p:nvSpPr>
        <p:spPr>
          <a:noFill/>
          <a:ln/>
        </p:spPr>
        <p:txBody>
          <a:bodyPr/>
          <a:lstStyle/>
          <a:p>
            <a:pPr eaLnBrk="1" hangingPunct="1"/>
            <a:r>
              <a:rPr lang="en-US" dirty="0" smtClean="0"/>
              <a:t>Large businesses such as the big-four auditing firms are partnerships,  Goldman Sachs went public in 1998 from being a partnership. </a:t>
            </a:r>
          </a:p>
          <a:p>
            <a:pPr eaLnBrk="1" hangingPunct="1"/>
            <a:endParaRPr lang="en-US" dirty="0" smtClean="0"/>
          </a:p>
          <a:p>
            <a:pPr eaLnBrk="1" hangingPunct="1"/>
            <a:r>
              <a:rPr lang="en-US" dirty="0" smtClean="0"/>
              <a:t>revised</a:t>
            </a:r>
          </a:p>
        </p:txBody>
      </p:sp>
    </p:spTree>
    <p:extLst>
      <p:ext uri="{BB962C8B-B14F-4D97-AF65-F5344CB8AC3E}">
        <p14:creationId xmlns:p14="http://schemas.microsoft.com/office/powerpoint/2010/main" val="56392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C4D4A53-D5A2-477A-B8B4-CC72AF72C9C0}" type="slidenum">
              <a:rPr lang="en-US"/>
              <a:pPr/>
              <a:t>8</a:t>
            </a:fld>
            <a:endParaRPr lang="en-US" dirty="0"/>
          </a:p>
        </p:txBody>
      </p:sp>
      <p:sp>
        <p:nvSpPr>
          <p:cNvPr id="64515" name="Rectangle 2"/>
          <p:cNvSpPr>
            <a:spLocks noGrp="1" noRot="1" noChangeAspect="1" noChangeArrowheads="1" noTextEdit="1"/>
          </p:cNvSpPr>
          <p:nvPr>
            <p:ph type="sldImg"/>
          </p:nvPr>
        </p:nvSpPr>
        <p:spPr>
          <a:xfrm>
            <a:off x="1108075" y="696913"/>
            <a:ext cx="4645025" cy="3484562"/>
          </a:xfrm>
          <a:ln/>
        </p:spPr>
      </p:sp>
      <p:sp>
        <p:nvSpPr>
          <p:cNvPr id="64516" name="Rectangle 3"/>
          <p:cNvSpPr>
            <a:spLocks noGrp="1" noChangeArrowheads="1"/>
          </p:cNvSpPr>
          <p:nvPr>
            <p:ph type="body" idx="1"/>
          </p:nvPr>
        </p:nvSpPr>
        <p:spPr>
          <a:noFill/>
          <a:ln/>
        </p:spPr>
        <p:txBody>
          <a:bodyPr/>
          <a:lstStyle/>
          <a:p>
            <a:pPr eaLnBrk="1" hangingPunct="1"/>
            <a:r>
              <a:rPr lang="en-US" dirty="0" smtClean="0"/>
              <a:t>The main two decisions of the financial manager are: how to invest? How to raise the funds required and distribute proceeds?</a:t>
            </a:r>
          </a:p>
          <a:p>
            <a:pPr eaLnBrk="1" hangingPunct="1"/>
            <a:r>
              <a:rPr lang="en-US" dirty="0" smtClean="0"/>
              <a:t>Financial securities provide funds to the firm.</a:t>
            </a:r>
          </a:p>
        </p:txBody>
      </p:sp>
    </p:spTree>
    <p:extLst>
      <p:ext uri="{BB962C8B-B14F-4D97-AF65-F5344CB8AC3E}">
        <p14:creationId xmlns:p14="http://schemas.microsoft.com/office/powerpoint/2010/main" val="702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C4D4A53-D5A2-477A-B8B4-CC72AF72C9C0}" type="slidenum">
              <a:rPr lang="en-US"/>
              <a:pPr/>
              <a:t>9</a:t>
            </a:fld>
            <a:endParaRPr lang="en-US" dirty="0"/>
          </a:p>
        </p:txBody>
      </p:sp>
      <p:sp>
        <p:nvSpPr>
          <p:cNvPr id="64515" name="Rectangle 2"/>
          <p:cNvSpPr>
            <a:spLocks noGrp="1" noRot="1" noChangeAspect="1" noChangeArrowheads="1" noTextEdit="1"/>
          </p:cNvSpPr>
          <p:nvPr>
            <p:ph type="sldImg"/>
          </p:nvPr>
        </p:nvSpPr>
        <p:spPr>
          <a:xfrm>
            <a:off x="1108075" y="696913"/>
            <a:ext cx="4645025" cy="3484562"/>
          </a:xfrm>
          <a:ln/>
        </p:spPr>
      </p:sp>
      <p:sp>
        <p:nvSpPr>
          <p:cNvPr id="64516" name="Rectangle 3"/>
          <p:cNvSpPr>
            <a:spLocks noGrp="1" noChangeArrowheads="1"/>
          </p:cNvSpPr>
          <p:nvPr>
            <p:ph type="body" idx="1"/>
          </p:nvPr>
        </p:nvSpPr>
        <p:spPr>
          <a:noFill/>
          <a:ln/>
        </p:spPr>
        <p:txBody>
          <a:bodyPr/>
          <a:lstStyle/>
          <a:p>
            <a:pPr eaLnBrk="1" hangingPunct="1"/>
            <a:r>
              <a:rPr lang="en-US" dirty="0" smtClean="0"/>
              <a:t>The main two decisions of the financial manager are: how to invest? How to raise the funds required and distribute proceeds?</a:t>
            </a:r>
          </a:p>
          <a:p>
            <a:pPr eaLnBrk="1" hangingPunct="1"/>
            <a:r>
              <a:rPr lang="en-US" dirty="0" smtClean="0"/>
              <a:t>Financial securities provide funds to the firm.</a:t>
            </a:r>
          </a:p>
        </p:txBody>
      </p:sp>
    </p:spTree>
    <p:extLst>
      <p:ext uri="{BB962C8B-B14F-4D97-AF65-F5344CB8AC3E}">
        <p14:creationId xmlns:p14="http://schemas.microsoft.com/office/powerpoint/2010/main" val="323156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82B79D-F310-4632-B98C-97488DEADEB4}" type="datetimeFigureOut">
              <a:rPr lang="en-US" smtClean="0"/>
              <a:pPr/>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345071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2B79D-F310-4632-B98C-97488DEADEB4}" type="datetimeFigureOut">
              <a:rPr lang="en-US" smtClean="0"/>
              <a:pPr/>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185479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2B79D-F310-4632-B98C-97488DEADEB4}" type="datetimeFigureOut">
              <a:rPr lang="en-US" smtClean="0"/>
              <a:pPr/>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241071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2B79D-F310-4632-B98C-97488DEADEB4}" type="datetimeFigureOut">
              <a:rPr lang="en-US" smtClean="0"/>
              <a:pPr/>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329060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2B79D-F310-4632-B98C-97488DEADEB4}" type="datetimeFigureOut">
              <a:rPr lang="en-US" smtClean="0"/>
              <a:pPr/>
              <a:t>8/23/17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366995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2B79D-F310-4632-B98C-97488DEADEB4}" type="datetimeFigureOut">
              <a:rPr lang="en-US" smtClean="0"/>
              <a:pPr/>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23498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2B79D-F310-4632-B98C-97488DEADEB4}" type="datetimeFigureOut">
              <a:rPr lang="en-US" smtClean="0"/>
              <a:pPr/>
              <a:t>8/23/17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319341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82B79D-F310-4632-B98C-97488DEADEB4}" type="datetimeFigureOut">
              <a:rPr lang="en-US" smtClean="0"/>
              <a:pPr/>
              <a:t>8/23/17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104287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2B79D-F310-4632-B98C-97488DEADEB4}" type="datetimeFigureOut">
              <a:rPr lang="en-US" smtClean="0"/>
              <a:pPr/>
              <a:t>8/23/17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349474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2B79D-F310-4632-B98C-97488DEADEB4}" type="datetimeFigureOut">
              <a:rPr lang="en-US" smtClean="0"/>
              <a:pPr/>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33224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2B79D-F310-4632-B98C-97488DEADEB4}" type="datetimeFigureOut">
              <a:rPr lang="en-US" smtClean="0"/>
              <a:pPr/>
              <a:t>8/23/17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A4738-0884-4C23-A549-E030E3905F56}" type="slidenum">
              <a:rPr lang="en-US" smtClean="0"/>
              <a:pPr/>
              <a:t>‹#›</a:t>
            </a:fld>
            <a:endParaRPr lang="en-US"/>
          </a:p>
        </p:txBody>
      </p:sp>
    </p:spTree>
    <p:extLst>
      <p:ext uri="{BB962C8B-B14F-4D97-AF65-F5344CB8AC3E}">
        <p14:creationId xmlns:p14="http://schemas.microsoft.com/office/powerpoint/2010/main" val="14272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2B79D-F310-4632-B98C-97488DEADEB4}" type="datetimeFigureOut">
              <a:rPr lang="en-US" smtClean="0"/>
              <a:pPr/>
              <a:t>8/23/17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4738-0884-4C23-A549-E030E3905F56}" type="slidenum">
              <a:rPr lang="en-US" smtClean="0"/>
              <a:pPr/>
              <a:t>‹#›</a:t>
            </a:fld>
            <a:endParaRPr lang="en-US"/>
          </a:p>
        </p:txBody>
      </p:sp>
    </p:spTree>
    <p:extLst>
      <p:ext uri="{BB962C8B-B14F-4D97-AF65-F5344CB8AC3E}">
        <p14:creationId xmlns:p14="http://schemas.microsoft.com/office/powerpoint/2010/main" val="269045840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1.png"/><Relationship Id="rId10"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1.png"/><Relationship Id="rId9" Type="http://schemas.openxmlformats.org/officeDocument/2006/relationships/image" Target="../media/image39.png"/><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1.png"/><Relationship Id="rId5" Type="http://schemas.openxmlformats.org/officeDocument/2006/relationships/image" Target="../media/image40.png"/><Relationship Id="rId6" Type="http://schemas.openxmlformats.org/officeDocument/2006/relationships/image" Target="../media/image22.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US" dirty="0" smtClean="0"/>
              <a:t>Introduction to Private Equity and Venture Capital</a:t>
            </a:r>
            <a:endParaRPr lang="en-US" dirty="0"/>
          </a:p>
        </p:txBody>
      </p:sp>
    </p:spTree>
    <p:extLst>
      <p:ext uri="{BB962C8B-B14F-4D97-AF65-F5344CB8AC3E}">
        <p14:creationId xmlns:p14="http://schemas.microsoft.com/office/powerpoint/2010/main" val="9671900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“Private Equity” Funds</a:t>
            </a:r>
            <a:endParaRPr lang="en-US" dirty="0"/>
          </a:p>
        </p:txBody>
      </p:sp>
      <p:sp>
        <p:nvSpPr>
          <p:cNvPr id="3" name="Content Placeholder 2"/>
          <p:cNvSpPr>
            <a:spLocks noGrp="1"/>
          </p:cNvSpPr>
          <p:nvPr>
            <p:ph idx="1"/>
          </p:nvPr>
        </p:nvSpPr>
        <p:spPr/>
        <p:txBody>
          <a:bodyPr/>
          <a:lstStyle/>
          <a:p>
            <a:pPr marL="0" indent="0">
              <a:buNone/>
            </a:pPr>
            <a:r>
              <a:rPr lang="en-US" dirty="0" smtClean="0"/>
              <a:t>A general name given to funds that invest in equity of either public companies or private ventures, hold substantial equity in these companies, play an active management or advisory role.</a:t>
            </a:r>
          </a:p>
          <a:p>
            <a:pPr marL="0" indent="0">
              <a:buNone/>
            </a:pPr>
            <a:endParaRPr lang="en-US" dirty="0"/>
          </a:p>
          <a:p>
            <a:pPr marL="0" indent="0">
              <a:buNone/>
            </a:pPr>
            <a:r>
              <a:rPr lang="en-US" dirty="0" smtClean="0"/>
              <a:t>A distinction is often made between PE funds (buyout) and Venture Capital</a:t>
            </a:r>
          </a:p>
          <a:p>
            <a:endParaRPr lang="en-US" dirty="0"/>
          </a:p>
          <a:p>
            <a:endParaRPr lang="en-US" dirty="0"/>
          </a:p>
        </p:txBody>
      </p:sp>
    </p:spTree>
    <p:extLst>
      <p:ext uri="{BB962C8B-B14F-4D97-AF65-F5344CB8AC3E}">
        <p14:creationId xmlns:p14="http://schemas.microsoft.com/office/powerpoint/2010/main" val="384453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b="1" dirty="0" smtClean="0">
                <a:latin typeface="Times New Roman" panose="02020603050405020304" pitchFamily="18" charset="0"/>
                <a:cs typeface="Times New Roman" panose="02020603050405020304" pitchFamily="18" charset="0"/>
              </a:rPr>
              <a:t>Venture Capital Funds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4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Venture Capital Target firms</a:t>
            </a:r>
            <a:endParaRPr lang="en-US" dirty="0"/>
          </a:p>
        </p:txBody>
      </p:sp>
      <p:sp>
        <p:nvSpPr>
          <p:cNvPr id="4" name="Content Placeholder 3"/>
          <p:cNvSpPr>
            <a:spLocks noGrp="1"/>
          </p:cNvSpPr>
          <p:nvPr>
            <p:ph idx="1"/>
          </p:nvPr>
        </p:nvSpPr>
        <p:spPr>
          <a:xfrm>
            <a:off x="457200" y="1600200"/>
            <a:ext cx="8229600" cy="4800600"/>
          </a:xfrm>
        </p:spPr>
        <p:txBody>
          <a:bodyPr>
            <a:normAutofit fontScale="92500" lnSpcReduction="20000"/>
          </a:bodyPr>
          <a:lstStyle/>
          <a:p>
            <a:r>
              <a:rPr lang="en-US" dirty="0" smtClean="0"/>
              <a:t>Young firms deploying new technologies with high potential for growth seek venture capital to finance research and development, product development, market penetration and so forth.</a:t>
            </a:r>
          </a:p>
          <a:p>
            <a:r>
              <a:rPr lang="en-US" dirty="0" smtClean="0"/>
              <a:t>Venture capitalists offer more than funds to the firms they finance and often have representatives on the board of directors, conduct frequent meetings with the management team, hire/fire top key executives (CEO/CFO), bring their experience and expertise to the firm</a:t>
            </a:r>
          </a:p>
          <a:p>
            <a:r>
              <a:rPr lang="en-US" dirty="0" smtClean="0"/>
              <a:t>Venture capital funding and investments are very cyclical and vary with market conditions</a:t>
            </a:r>
          </a:p>
        </p:txBody>
      </p:sp>
    </p:spTree>
    <p:extLst>
      <p:ext uri="{BB962C8B-B14F-4D97-AF65-F5344CB8AC3E}">
        <p14:creationId xmlns:p14="http://schemas.microsoft.com/office/powerpoint/2010/main" val="423645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Recent trends in VC funding</a:t>
            </a:r>
            <a:endParaRPr lang="en-US" dirty="0"/>
          </a:p>
        </p:txBody>
      </p:sp>
      <p:pic>
        <p:nvPicPr>
          <p:cNvPr id="10" name="Picture 9"/>
          <p:cNvPicPr>
            <a:picLocks noChangeAspect="1"/>
          </p:cNvPicPr>
          <p:nvPr/>
        </p:nvPicPr>
        <p:blipFill>
          <a:blip r:embed="rId2"/>
          <a:stretch>
            <a:fillRect/>
          </a:stretch>
        </p:blipFill>
        <p:spPr>
          <a:xfrm>
            <a:off x="1371600" y="1828800"/>
            <a:ext cx="7073900" cy="4519138"/>
          </a:xfrm>
          <a:prstGeom prst="rect">
            <a:avLst/>
          </a:prstGeom>
        </p:spPr>
      </p:pic>
    </p:spTree>
    <p:extLst>
      <p:ext uri="{BB962C8B-B14F-4D97-AF65-F5344CB8AC3E}">
        <p14:creationId xmlns:p14="http://schemas.microsoft.com/office/powerpoint/2010/main" val="23384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Leading VC funds</a:t>
            </a:r>
            <a:endParaRPr lang="en-US" dirty="0"/>
          </a:p>
        </p:txBody>
      </p:sp>
      <p:pic>
        <p:nvPicPr>
          <p:cNvPr id="10" name="Picture 9"/>
          <p:cNvPicPr>
            <a:picLocks noChangeAspect="1"/>
          </p:cNvPicPr>
          <p:nvPr/>
        </p:nvPicPr>
        <p:blipFill>
          <a:blip r:embed="rId2"/>
          <a:stretch>
            <a:fillRect/>
          </a:stretch>
        </p:blipFill>
        <p:spPr>
          <a:xfrm>
            <a:off x="3276600" y="3657600"/>
            <a:ext cx="2832100" cy="644755"/>
          </a:xfrm>
          <a:prstGeom prst="rect">
            <a:avLst/>
          </a:prstGeom>
        </p:spPr>
      </p:pic>
      <p:pic>
        <p:nvPicPr>
          <p:cNvPr id="16" name="Picture 15"/>
          <p:cNvPicPr>
            <a:picLocks noChangeAspect="1"/>
          </p:cNvPicPr>
          <p:nvPr/>
        </p:nvPicPr>
        <p:blipFill>
          <a:blip r:embed="rId3"/>
          <a:stretch>
            <a:fillRect/>
          </a:stretch>
        </p:blipFill>
        <p:spPr>
          <a:xfrm>
            <a:off x="6248400" y="4495800"/>
            <a:ext cx="2019300" cy="1009650"/>
          </a:xfrm>
          <a:prstGeom prst="rect">
            <a:avLst/>
          </a:prstGeom>
        </p:spPr>
      </p:pic>
      <p:pic>
        <p:nvPicPr>
          <p:cNvPr id="17" name="Picture 16"/>
          <p:cNvPicPr>
            <a:picLocks noChangeAspect="1"/>
          </p:cNvPicPr>
          <p:nvPr/>
        </p:nvPicPr>
        <p:blipFill>
          <a:blip r:embed="rId4"/>
          <a:stretch>
            <a:fillRect/>
          </a:stretch>
        </p:blipFill>
        <p:spPr>
          <a:xfrm>
            <a:off x="1371600" y="2286000"/>
            <a:ext cx="2057400" cy="449121"/>
          </a:xfrm>
          <a:prstGeom prst="rect">
            <a:avLst/>
          </a:prstGeom>
        </p:spPr>
      </p:pic>
      <p:pic>
        <p:nvPicPr>
          <p:cNvPr id="18" name="Picture 17"/>
          <p:cNvPicPr>
            <a:picLocks noChangeAspect="1"/>
          </p:cNvPicPr>
          <p:nvPr/>
        </p:nvPicPr>
        <p:blipFill>
          <a:blip r:embed="rId5"/>
          <a:stretch>
            <a:fillRect/>
          </a:stretch>
        </p:blipFill>
        <p:spPr>
          <a:xfrm>
            <a:off x="3581400" y="1981200"/>
            <a:ext cx="1764459" cy="800100"/>
          </a:xfrm>
          <a:prstGeom prst="rect">
            <a:avLst/>
          </a:prstGeom>
        </p:spPr>
      </p:pic>
      <p:pic>
        <p:nvPicPr>
          <p:cNvPr id="19" name="Picture 18"/>
          <p:cNvPicPr>
            <a:picLocks noChangeAspect="1"/>
          </p:cNvPicPr>
          <p:nvPr/>
        </p:nvPicPr>
        <p:blipFill>
          <a:blip r:embed="rId6"/>
          <a:stretch>
            <a:fillRect/>
          </a:stretch>
        </p:blipFill>
        <p:spPr>
          <a:xfrm>
            <a:off x="6781800" y="3429000"/>
            <a:ext cx="1587500" cy="826929"/>
          </a:xfrm>
          <a:prstGeom prst="rect">
            <a:avLst/>
          </a:prstGeom>
        </p:spPr>
      </p:pic>
      <p:pic>
        <p:nvPicPr>
          <p:cNvPr id="20" name="Picture 19"/>
          <p:cNvPicPr>
            <a:picLocks noChangeAspect="1"/>
          </p:cNvPicPr>
          <p:nvPr/>
        </p:nvPicPr>
        <p:blipFill>
          <a:blip r:embed="rId7"/>
          <a:stretch>
            <a:fillRect/>
          </a:stretch>
        </p:blipFill>
        <p:spPr>
          <a:xfrm>
            <a:off x="990600" y="5181600"/>
            <a:ext cx="1216212" cy="698500"/>
          </a:xfrm>
          <a:prstGeom prst="rect">
            <a:avLst/>
          </a:prstGeom>
        </p:spPr>
      </p:pic>
      <p:pic>
        <p:nvPicPr>
          <p:cNvPr id="21" name="Picture 20"/>
          <p:cNvPicPr>
            <a:picLocks noChangeAspect="1"/>
          </p:cNvPicPr>
          <p:nvPr/>
        </p:nvPicPr>
        <p:blipFill>
          <a:blip r:embed="rId8"/>
          <a:stretch>
            <a:fillRect/>
          </a:stretch>
        </p:blipFill>
        <p:spPr>
          <a:xfrm>
            <a:off x="4419600" y="5486400"/>
            <a:ext cx="1714500" cy="736934"/>
          </a:xfrm>
          <a:prstGeom prst="rect">
            <a:avLst/>
          </a:prstGeom>
        </p:spPr>
      </p:pic>
      <p:pic>
        <p:nvPicPr>
          <p:cNvPr id="22" name="Picture 21"/>
          <p:cNvPicPr>
            <a:picLocks noChangeAspect="1"/>
          </p:cNvPicPr>
          <p:nvPr/>
        </p:nvPicPr>
        <p:blipFill>
          <a:blip r:embed="rId9"/>
          <a:stretch>
            <a:fillRect/>
          </a:stretch>
        </p:blipFill>
        <p:spPr>
          <a:xfrm>
            <a:off x="304800" y="3276600"/>
            <a:ext cx="1752600" cy="981456"/>
          </a:xfrm>
          <a:prstGeom prst="rect">
            <a:avLst/>
          </a:prstGeom>
        </p:spPr>
      </p:pic>
      <p:pic>
        <p:nvPicPr>
          <p:cNvPr id="23" name="Picture 22"/>
          <p:cNvPicPr>
            <a:picLocks noChangeAspect="1"/>
          </p:cNvPicPr>
          <p:nvPr/>
        </p:nvPicPr>
        <p:blipFill>
          <a:blip r:embed="rId10"/>
          <a:stretch>
            <a:fillRect/>
          </a:stretch>
        </p:blipFill>
        <p:spPr>
          <a:xfrm>
            <a:off x="5638800" y="1981200"/>
            <a:ext cx="1447800" cy="1447800"/>
          </a:xfrm>
          <a:prstGeom prst="rect">
            <a:avLst/>
          </a:prstGeom>
        </p:spPr>
      </p:pic>
      <p:pic>
        <p:nvPicPr>
          <p:cNvPr id="24" name="Picture 23"/>
          <p:cNvPicPr>
            <a:picLocks noChangeAspect="1"/>
          </p:cNvPicPr>
          <p:nvPr/>
        </p:nvPicPr>
        <p:blipFill>
          <a:blip r:embed="rId11"/>
          <a:stretch>
            <a:fillRect/>
          </a:stretch>
        </p:blipFill>
        <p:spPr>
          <a:xfrm>
            <a:off x="2743200" y="4876800"/>
            <a:ext cx="990600" cy="990600"/>
          </a:xfrm>
          <a:prstGeom prst="rect">
            <a:avLst/>
          </a:prstGeom>
        </p:spPr>
      </p:pic>
    </p:spTree>
    <p:extLst>
      <p:ext uri="{BB962C8B-B14F-4D97-AF65-F5344CB8AC3E}">
        <p14:creationId xmlns:p14="http://schemas.microsoft.com/office/powerpoint/2010/main" val="368203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Leading VC funds</a:t>
            </a:r>
            <a:endParaRPr lang="en-US" dirty="0"/>
          </a:p>
        </p:txBody>
      </p:sp>
      <p:pic>
        <p:nvPicPr>
          <p:cNvPr id="3" name="Picture 2"/>
          <p:cNvPicPr>
            <a:picLocks noChangeAspect="1"/>
          </p:cNvPicPr>
          <p:nvPr/>
        </p:nvPicPr>
        <p:blipFill>
          <a:blip r:embed="rId2"/>
          <a:stretch>
            <a:fillRect/>
          </a:stretch>
        </p:blipFill>
        <p:spPr>
          <a:xfrm>
            <a:off x="3124200" y="3505200"/>
            <a:ext cx="2227127" cy="738559"/>
          </a:xfrm>
          <a:prstGeom prst="rect">
            <a:avLst/>
          </a:prstGeom>
        </p:spPr>
      </p:pic>
      <p:pic>
        <p:nvPicPr>
          <p:cNvPr id="4" name="Picture 3"/>
          <p:cNvPicPr>
            <a:picLocks noChangeAspect="1"/>
          </p:cNvPicPr>
          <p:nvPr/>
        </p:nvPicPr>
        <p:blipFill>
          <a:blip r:embed="rId3"/>
          <a:stretch>
            <a:fillRect/>
          </a:stretch>
        </p:blipFill>
        <p:spPr>
          <a:xfrm>
            <a:off x="1828800" y="2133600"/>
            <a:ext cx="1016000" cy="1016000"/>
          </a:xfrm>
          <a:prstGeom prst="rect">
            <a:avLst/>
          </a:prstGeom>
        </p:spPr>
      </p:pic>
      <p:pic>
        <p:nvPicPr>
          <p:cNvPr id="5" name="Picture 4"/>
          <p:cNvPicPr>
            <a:picLocks noChangeAspect="1"/>
          </p:cNvPicPr>
          <p:nvPr/>
        </p:nvPicPr>
        <p:blipFill>
          <a:blip r:embed="rId4"/>
          <a:stretch>
            <a:fillRect/>
          </a:stretch>
        </p:blipFill>
        <p:spPr>
          <a:xfrm>
            <a:off x="3581400" y="1981200"/>
            <a:ext cx="1764459" cy="800100"/>
          </a:xfrm>
          <a:prstGeom prst="rect">
            <a:avLst/>
          </a:prstGeom>
        </p:spPr>
      </p:pic>
      <p:pic>
        <p:nvPicPr>
          <p:cNvPr id="6" name="Picture 5"/>
          <p:cNvPicPr>
            <a:picLocks noChangeAspect="1"/>
          </p:cNvPicPr>
          <p:nvPr/>
        </p:nvPicPr>
        <p:blipFill>
          <a:blip r:embed="rId5"/>
          <a:stretch>
            <a:fillRect/>
          </a:stretch>
        </p:blipFill>
        <p:spPr>
          <a:xfrm>
            <a:off x="7086600" y="3886200"/>
            <a:ext cx="873228" cy="1066800"/>
          </a:xfrm>
          <a:prstGeom prst="rect">
            <a:avLst/>
          </a:prstGeom>
        </p:spPr>
      </p:pic>
      <p:pic>
        <p:nvPicPr>
          <p:cNvPr id="7" name="Picture 6"/>
          <p:cNvPicPr>
            <a:picLocks noChangeAspect="1"/>
          </p:cNvPicPr>
          <p:nvPr/>
        </p:nvPicPr>
        <p:blipFill>
          <a:blip r:embed="rId6"/>
          <a:stretch>
            <a:fillRect/>
          </a:stretch>
        </p:blipFill>
        <p:spPr>
          <a:xfrm>
            <a:off x="5029200" y="4724400"/>
            <a:ext cx="1117600" cy="1117600"/>
          </a:xfrm>
          <a:prstGeom prst="rect">
            <a:avLst/>
          </a:prstGeom>
        </p:spPr>
      </p:pic>
      <p:pic>
        <p:nvPicPr>
          <p:cNvPr id="8" name="Picture 7"/>
          <p:cNvPicPr>
            <a:picLocks noChangeAspect="1"/>
          </p:cNvPicPr>
          <p:nvPr/>
        </p:nvPicPr>
        <p:blipFill>
          <a:blip r:embed="rId7"/>
          <a:stretch>
            <a:fillRect/>
          </a:stretch>
        </p:blipFill>
        <p:spPr>
          <a:xfrm>
            <a:off x="2743200" y="4876800"/>
            <a:ext cx="1397000" cy="698500"/>
          </a:xfrm>
          <a:prstGeom prst="rect">
            <a:avLst/>
          </a:prstGeom>
        </p:spPr>
      </p:pic>
      <p:pic>
        <p:nvPicPr>
          <p:cNvPr id="9" name="Picture 8"/>
          <p:cNvPicPr>
            <a:picLocks noChangeAspect="1"/>
          </p:cNvPicPr>
          <p:nvPr/>
        </p:nvPicPr>
        <p:blipFill>
          <a:blip r:embed="rId8"/>
          <a:stretch>
            <a:fillRect/>
          </a:stretch>
        </p:blipFill>
        <p:spPr>
          <a:xfrm>
            <a:off x="1447800" y="3733800"/>
            <a:ext cx="1193800" cy="1193800"/>
          </a:xfrm>
          <a:prstGeom prst="rect">
            <a:avLst/>
          </a:prstGeom>
        </p:spPr>
      </p:pic>
      <p:pic>
        <p:nvPicPr>
          <p:cNvPr id="11" name="Picture 10"/>
          <p:cNvPicPr>
            <a:picLocks noChangeAspect="1"/>
          </p:cNvPicPr>
          <p:nvPr/>
        </p:nvPicPr>
        <p:blipFill>
          <a:blip r:embed="rId9"/>
          <a:stretch>
            <a:fillRect/>
          </a:stretch>
        </p:blipFill>
        <p:spPr>
          <a:xfrm>
            <a:off x="5638800" y="1981200"/>
            <a:ext cx="1447800" cy="1447800"/>
          </a:xfrm>
          <a:prstGeom prst="rect">
            <a:avLst/>
          </a:prstGeom>
        </p:spPr>
      </p:pic>
      <p:pic>
        <p:nvPicPr>
          <p:cNvPr id="12" name="Picture 11"/>
          <p:cNvPicPr>
            <a:picLocks noChangeAspect="1"/>
          </p:cNvPicPr>
          <p:nvPr/>
        </p:nvPicPr>
        <p:blipFill>
          <a:blip r:embed="rId10"/>
          <a:stretch>
            <a:fillRect/>
          </a:stretch>
        </p:blipFill>
        <p:spPr>
          <a:xfrm>
            <a:off x="1295400" y="5486400"/>
            <a:ext cx="1085850" cy="762000"/>
          </a:xfrm>
          <a:prstGeom prst="rect">
            <a:avLst/>
          </a:prstGeom>
        </p:spPr>
      </p:pic>
      <p:pic>
        <p:nvPicPr>
          <p:cNvPr id="13" name="Picture 12"/>
          <p:cNvPicPr>
            <a:picLocks noChangeAspect="1"/>
          </p:cNvPicPr>
          <p:nvPr/>
        </p:nvPicPr>
        <p:blipFill>
          <a:blip r:embed="rId11"/>
          <a:stretch>
            <a:fillRect/>
          </a:stretch>
        </p:blipFill>
        <p:spPr>
          <a:xfrm>
            <a:off x="304800" y="2057400"/>
            <a:ext cx="1041400" cy="1041400"/>
          </a:xfrm>
          <a:prstGeom prst="rect">
            <a:avLst/>
          </a:prstGeom>
        </p:spPr>
      </p:pic>
      <p:pic>
        <p:nvPicPr>
          <p:cNvPr id="14" name="Picture 13"/>
          <p:cNvPicPr>
            <a:picLocks noChangeAspect="1"/>
          </p:cNvPicPr>
          <p:nvPr/>
        </p:nvPicPr>
        <p:blipFill>
          <a:blip r:embed="rId12"/>
          <a:stretch>
            <a:fillRect/>
          </a:stretch>
        </p:blipFill>
        <p:spPr>
          <a:xfrm>
            <a:off x="7543800" y="5257800"/>
            <a:ext cx="1295400" cy="1295400"/>
          </a:xfrm>
          <a:prstGeom prst="rect">
            <a:avLst/>
          </a:prstGeom>
        </p:spPr>
      </p:pic>
      <p:pic>
        <p:nvPicPr>
          <p:cNvPr id="15" name="Picture 14"/>
          <p:cNvPicPr>
            <a:picLocks noChangeAspect="1"/>
          </p:cNvPicPr>
          <p:nvPr/>
        </p:nvPicPr>
        <p:blipFill>
          <a:blip r:embed="rId13"/>
          <a:stretch>
            <a:fillRect/>
          </a:stretch>
        </p:blipFill>
        <p:spPr>
          <a:xfrm>
            <a:off x="7315200" y="2895600"/>
            <a:ext cx="1458784" cy="635000"/>
          </a:xfrm>
          <a:prstGeom prst="rect">
            <a:avLst/>
          </a:prstGeom>
        </p:spPr>
      </p:pic>
    </p:spTree>
    <p:extLst>
      <p:ext uri="{BB962C8B-B14F-4D97-AF65-F5344CB8AC3E}">
        <p14:creationId xmlns:p14="http://schemas.microsoft.com/office/powerpoint/2010/main" val="1393760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Leading VC funds</a:t>
            </a:r>
            <a:endParaRPr lang="en-US" dirty="0"/>
          </a:p>
        </p:txBody>
      </p:sp>
      <p:pic>
        <p:nvPicPr>
          <p:cNvPr id="10" name="Picture 9"/>
          <p:cNvPicPr>
            <a:picLocks noChangeAspect="1"/>
          </p:cNvPicPr>
          <p:nvPr/>
        </p:nvPicPr>
        <p:blipFill>
          <a:blip r:embed="rId2"/>
          <a:stretch>
            <a:fillRect/>
          </a:stretch>
        </p:blipFill>
        <p:spPr>
          <a:xfrm>
            <a:off x="3733800" y="3124200"/>
            <a:ext cx="1333500" cy="1333500"/>
          </a:xfrm>
          <a:prstGeom prst="rect">
            <a:avLst/>
          </a:prstGeom>
        </p:spPr>
      </p:pic>
      <p:pic>
        <p:nvPicPr>
          <p:cNvPr id="15" name="Picture 14"/>
          <p:cNvPicPr>
            <a:picLocks noChangeAspect="1"/>
          </p:cNvPicPr>
          <p:nvPr/>
        </p:nvPicPr>
        <p:blipFill>
          <a:blip r:embed="rId3"/>
          <a:stretch>
            <a:fillRect/>
          </a:stretch>
        </p:blipFill>
        <p:spPr>
          <a:xfrm>
            <a:off x="3505200" y="1981200"/>
            <a:ext cx="1346200" cy="1008351"/>
          </a:xfrm>
          <a:prstGeom prst="rect">
            <a:avLst/>
          </a:prstGeom>
        </p:spPr>
      </p:pic>
      <p:pic>
        <p:nvPicPr>
          <p:cNvPr id="16" name="Picture 15"/>
          <p:cNvPicPr>
            <a:picLocks noChangeAspect="1"/>
          </p:cNvPicPr>
          <p:nvPr/>
        </p:nvPicPr>
        <p:blipFill>
          <a:blip r:embed="rId4"/>
          <a:stretch>
            <a:fillRect/>
          </a:stretch>
        </p:blipFill>
        <p:spPr>
          <a:xfrm>
            <a:off x="1981200" y="3200400"/>
            <a:ext cx="889000" cy="889000"/>
          </a:xfrm>
          <a:prstGeom prst="rect">
            <a:avLst/>
          </a:prstGeom>
        </p:spPr>
      </p:pic>
      <p:pic>
        <p:nvPicPr>
          <p:cNvPr id="17" name="Picture 16"/>
          <p:cNvPicPr>
            <a:picLocks noChangeAspect="1"/>
          </p:cNvPicPr>
          <p:nvPr/>
        </p:nvPicPr>
        <p:blipFill>
          <a:blip r:embed="rId5"/>
          <a:stretch>
            <a:fillRect/>
          </a:stretch>
        </p:blipFill>
        <p:spPr>
          <a:xfrm>
            <a:off x="5715000" y="2133600"/>
            <a:ext cx="2209800" cy="1422400"/>
          </a:xfrm>
          <a:prstGeom prst="rect">
            <a:avLst/>
          </a:prstGeom>
        </p:spPr>
      </p:pic>
      <p:pic>
        <p:nvPicPr>
          <p:cNvPr id="20" name="Picture 19"/>
          <p:cNvPicPr>
            <a:picLocks noChangeAspect="1"/>
          </p:cNvPicPr>
          <p:nvPr/>
        </p:nvPicPr>
        <p:blipFill>
          <a:blip r:embed="rId6"/>
          <a:stretch>
            <a:fillRect/>
          </a:stretch>
        </p:blipFill>
        <p:spPr>
          <a:xfrm>
            <a:off x="6324600" y="3886200"/>
            <a:ext cx="1808544" cy="571500"/>
          </a:xfrm>
          <a:prstGeom prst="rect">
            <a:avLst/>
          </a:prstGeom>
        </p:spPr>
      </p:pic>
      <p:pic>
        <p:nvPicPr>
          <p:cNvPr id="21" name="Picture 20"/>
          <p:cNvPicPr>
            <a:picLocks noChangeAspect="1"/>
          </p:cNvPicPr>
          <p:nvPr/>
        </p:nvPicPr>
        <p:blipFill>
          <a:blip r:embed="rId7"/>
          <a:stretch>
            <a:fillRect/>
          </a:stretch>
        </p:blipFill>
        <p:spPr>
          <a:xfrm>
            <a:off x="4876800" y="4572000"/>
            <a:ext cx="1873250" cy="749300"/>
          </a:xfrm>
          <a:prstGeom prst="rect">
            <a:avLst/>
          </a:prstGeom>
        </p:spPr>
      </p:pic>
      <p:pic>
        <p:nvPicPr>
          <p:cNvPr id="22" name="Picture 21"/>
          <p:cNvPicPr>
            <a:picLocks noChangeAspect="1"/>
          </p:cNvPicPr>
          <p:nvPr/>
        </p:nvPicPr>
        <p:blipFill>
          <a:blip r:embed="rId8"/>
          <a:stretch>
            <a:fillRect/>
          </a:stretch>
        </p:blipFill>
        <p:spPr>
          <a:xfrm>
            <a:off x="7543800" y="5257800"/>
            <a:ext cx="1295400" cy="1295400"/>
          </a:xfrm>
          <a:prstGeom prst="rect">
            <a:avLst/>
          </a:prstGeom>
        </p:spPr>
      </p:pic>
      <p:pic>
        <p:nvPicPr>
          <p:cNvPr id="23" name="Picture 22"/>
          <p:cNvPicPr>
            <a:picLocks noChangeAspect="1"/>
          </p:cNvPicPr>
          <p:nvPr/>
        </p:nvPicPr>
        <p:blipFill>
          <a:blip r:embed="rId9"/>
          <a:stretch>
            <a:fillRect/>
          </a:stretch>
        </p:blipFill>
        <p:spPr>
          <a:xfrm>
            <a:off x="2971800" y="4800600"/>
            <a:ext cx="1346200" cy="1346200"/>
          </a:xfrm>
          <a:prstGeom prst="rect">
            <a:avLst/>
          </a:prstGeom>
        </p:spPr>
      </p:pic>
      <p:pic>
        <p:nvPicPr>
          <p:cNvPr id="25" name="Picture 24"/>
          <p:cNvPicPr>
            <a:picLocks noChangeAspect="1"/>
          </p:cNvPicPr>
          <p:nvPr/>
        </p:nvPicPr>
        <p:blipFill>
          <a:blip r:embed="rId10"/>
          <a:stretch>
            <a:fillRect/>
          </a:stretch>
        </p:blipFill>
        <p:spPr>
          <a:xfrm>
            <a:off x="685800" y="4876800"/>
            <a:ext cx="990600" cy="990600"/>
          </a:xfrm>
          <a:prstGeom prst="rect">
            <a:avLst/>
          </a:prstGeom>
        </p:spPr>
      </p:pic>
    </p:spTree>
    <p:extLst>
      <p:ext uri="{BB962C8B-B14F-4D97-AF65-F5344CB8AC3E}">
        <p14:creationId xmlns:p14="http://schemas.microsoft.com/office/powerpoint/2010/main" val="74943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Leading VC funds</a:t>
            </a:r>
            <a:endParaRPr lang="en-US" dirty="0"/>
          </a:p>
        </p:txBody>
      </p:sp>
      <p:pic>
        <p:nvPicPr>
          <p:cNvPr id="15" name="Picture 14"/>
          <p:cNvPicPr>
            <a:picLocks noChangeAspect="1"/>
          </p:cNvPicPr>
          <p:nvPr/>
        </p:nvPicPr>
        <p:blipFill>
          <a:blip r:embed="rId2"/>
          <a:stretch>
            <a:fillRect/>
          </a:stretch>
        </p:blipFill>
        <p:spPr>
          <a:xfrm>
            <a:off x="3505200" y="1981200"/>
            <a:ext cx="1346200" cy="1008351"/>
          </a:xfrm>
          <a:prstGeom prst="rect">
            <a:avLst/>
          </a:prstGeom>
        </p:spPr>
      </p:pic>
      <p:pic>
        <p:nvPicPr>
          <p:cNvPr id="16" name="Picture 15"/>
          <p:cNvPicPr>
            <a:picLocks noChangeAspect="1"/>
          </p:cNvPicPr>
          <p:nvPr/>
        </p:nvPicPr>
        <p:blipFill>
          <a:blip r:embed="rId3"/>
          <a:stretch>
            <a:fillRect/>
          </a:stretch>
        </p:blipFill>
        <p:spPr>
          <a:xfrm>
            <a:off x="1981200" y="3200400"/>
            <a:ext cx="889000" cy="889000"/>
          </a:xfrm>
          <a:prstGeom prst="rect">
            <a:avLst/>
          </a:prstGeom>
        </p:spPr>
      </p:pic>
      <p:pic>
        <p:nvPicPr>
          <p:cNvPr id="22" name="Picture 21"/>
          <p:cNvPicPr>
            <a:picLocks noChangeAspect="1"/>
          </p:cNvPicPr>
          <p:nvPr/>
        </p:nvPicPr>
        <p:blipFill>
          <a:blip r:embed="rId4"/>
          <a:stretch>
            <a:fillRect/>
          </a:stretch>
        </p:blipFill>
        <p:spPr>
          <a:xfrm>
            <a:off x="5334000" y="4800600"/>
            <a:ext cx="1295400" cy="1295400"/>
          </a:xfrm>
          <a:prstGeom prst="rect">
            <a:avLst/>
          </a:prstGeom>
        </p:spPr>
      </p:pic>
      <p:pic>
        <p:nvPicPr>
          <p:cNvPr id="3" name="Picture 2"/>
          <p:cNvPicPr>
            <a:picLocks noChangeAspect="1"/>
          </p:cNvPicPr>
          <p:nvPr/>
        </p:nvPicPr>
        <p:blipFill>
          <a:blip r:embed="rId5"/>
          <a:stretch>
            <a:fillRect/>
          </a:stretch>
        </p:blipFill>
        <p:spPr>
          <a:xfrm>
            <a:off x="3581400" y="3352800"/>
            <a:ext cx="1322502" cy="990600"/>
          </a:xfrm>
          <a:prstGeom prst="rect">
            <a:avLst/>
          </a:prstGeom>
        </p:spPr>
      </p:pic>
      <p:pic>
        <p:nvPicPr>
          <p:cNvPr id="12" name="Picture 11"/>
          <p:cNvPicPr>
            <a:picLocks noChangeAspect="1"/>
          </p:cNvPicPr>
          <p:nvPr/>
        </p:nvPicPr>
        <p:blipFill>
          <a:blip r:embed="rId6"/>
          <a:stretch>
            <a:fillRect/>
          </a:stretch>
        </p:blipFill>
        <p:spPr>
          <a:xfrm>
            <a:off x="2667000" y="4876800"/>
            <a:ext cx="990600" cy="990600"/>
          </a:xfrm>
          <a:prstGeom prst="rect">
            <a:avLst/>
          </a:prstGeom>
        </p:spPr>
      </p:pic>
      <p:pic>
        <p:nvPicPr>
          <p:cNvPr id="4" name="Picture 3"/>
          <p:cNvPicPr>
            <a:picLocks noChangeAspect="1"/>
          </p:cNvPicPr>
          <p:nvPr/>
        </p:nvPicPr>
        <p:blipFill>
          <a:blip r:embed="rId7"/>
          <a:stretch>
            <a:fillRect/>
          </a:stretch>
        </p:blipFill>
        <p:spPr>
          <a:xfrm>
            <a:off x="5791200" y="2667000"/>
            <a:ext cx="1244600" cy="1190487"/>
          </a:xfrm>
          <a:prstGeom prst="rect">
            <a:avLst/>
          </a:prstGeom>
        </p:spPr>
      </p:pic>
    </p:spTree>
    <p:extLst>
      <p:ext uri="{BB962C8B-B14F-4D97-AF65-F5344CB8AC3E}">
        <p14:creationId xmlns:p14="http://schemas.microsoft.com/office/powerpoint/2010/main" val="259398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Venture Capital Structure</a:t>
            </a:r>
            <a:endParaRPr lang="en-US" dirty="0"/>
          </a:p>
        </p:txBody>
      </p:sp>
      <p:sp>
        <p:nvSpPr>
          <p:cNvPr id="4" name="Content Placeholder 3"/>
          <p:cNvSpPr>
            <a:spLocks noGrp="1"/>
          </p:cNvSpPr>
          <p:nvPr>
            <p:ph idx="1"/>
          </p:nvPr>
        </p:nvSpPr>
        <p:spPr/>
        <p:txBody>
          <a:bodyPr>
            <a:normAutofit fontScale="92500"/>
          </a:bodyPr>
          <a:lstStyle/>
          <a:p>
            <a:r>
              <a:rPr lang="en-US" dirty="0" smtClean="0"/>
              <a:t>Venture capital funds are naturally focused on a certain industry (e.g., bio-tech, clean-tech) but within this criteria are quite diversified.</a:t>
            </a:r>
          </a:p>
          <a:p>
            <a:r>
              <a:rPr lang="en-US" dirty="0" smtClean="0"/>
              <a:t>VC funds finance several portfolio companies simultaneously to allow for operational and informational synergies and positive externalities to the benefit of investors (e.g., cherry picking) </a:t>
            </a:r>
          </a:p>
          <a:p>
            <a:r>
              <a:rPr lang="en-US" dirty="0" smtClean="0"/>
              <a:t>The fund is structured as a limited partnership. </a:t>
            </a:r>
            <a:endParaRPr lang="en-US" dirty="0"/>
          </a:p>
          <a:p>
            <a:r>
              <a:rPr lang="en-US" dirty="0" smtClean="0"/>
              <a:t>Limited partners commit money (“closed-end”)</a:t>
            </a:r>
          </a:p>
        </p:txBody>
      </p:sp>
    </p:spTree>
    <p:extLst>
      <p:ext uri="{BB962C8B-B14F-4D97-AF65-F5344CB8AC3E}">
        <p14:creationId xmlns:p14="http://schemas.microsoft.com/office/powerpoint/2010/main" val="307809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322615"/>
            <a:ext cx="2667000" cy="829584"/>
          </a:xfrm>
        </p:spPr>
        <p:txBody>
          <a:bodyPr>
            <a:normAutofit/>
          </a:bodyPr>
          <a:lstStyle/>
          <a:p>
            <a:r>
              <a:rPr lang="en-US" sz="2000" dirty="0" smtClean="0"/>
              <a:t>Typical</a:t>
            </a:r>
            <a:br>
              <a:rPr lang="en-US" sz="2000" dirty="0" smtClean="0"/>
            </a:br>
            <a:r>
              <a:rPr lang="en-US" sz="2000" dirty="0" smtClean="0"/>
              <a:t>Venture Capital firm</a:t>
            </a:r>
            <a:endParaRPr lang="en-US" sz="2000" dirty="0"/>
          </a:p>
        </p:txBody>
      </p:sp>
      <p:sp>
        <p:nvSpPr>
          <p:cNvPr id="5" name="Oval 4"/>
          <p:cNvSpPr/>
          <p:nvPr/>
        </p:nvSpPr>
        <p:spPr>
          <a:xfrm>
            <a:off x="1905000" y="2971800"/>
            <a:ext cx="12954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Fund A</a:t>
            </a:r>
            <a:endParaRPr lang="en-US" dirty="0"/>
          </a:p>
        </p:txBody>
      </p:sp>
      <p:sp>
        <p:nvSpPr>
          <p:cNvPr id="6" name="Oval 5"/>
          <p:cNvSpPr/>
          <p:nvPr/>
        </p:nvSpPr>
        <p:spPr>
          <a:xfrm>
            <a:off x="3352800" y="2971800"/>
            <a:ext cx="12954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Fund B</a:t>
            </a:r>
            <a:endParaRPr lang="en-US" dirty="0"/>
          </a:p>
        </p:txBody>
      </p:sp>
      <p:sp>
        <p:nvSpPr>
          <p:cNvPr id="7" name="Oval 6"/>
          <p:cNvSpPr/>
          <p:nvPr/>
        </p:nvSpPr>
        <p:spPr>
          <a:xfrm>
            <a:off x="4800600" y="2971800"/>
            <a:ext cx="12954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Fund C</a:t>
            </a:r>
            <a:endParaRPr lang="en-US" dirty="0"/>
          </a:p>
        </p:txBody>
      </p:sp>
      <p:sp>
        <p:nvSpPr>
          <p:cNvPr id="8" name="Oval 7"/>
          <p:cNvSpPr/>
          <p:nvPr/>
        </p:nvSpPr>
        <p:spPr>
          <a:xfrm>
            <a:off x="6248400" y="2971800"/>
            <a:ext cx="12954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Fund D</a:t>
            </a:r>
            <a:endParaRPr lang="en-US" dirty="0"/>
          </a:p>
        </p:txBody>
      </p:sp>
      <p:sp>
        <p:nvSpPr>
          <p:cNvPr id="9" name="Rounded Rectangle 8"/>
          <p:cNvSpPr/>
          <p:nvPr/>
        </p:nvSpPr>
        <p:spPr>
          <a:xfrm>
            <a:off x="1752600" y="2362200"/>
            <a:ext cx="5943600" cy="2133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981200" y="5377543"/>
            <a:ext cx="1143000" cy="990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partners</a:t>
            </a:r>
            <a:endParaRPr lang="en-US" dirty="0"/>
          </a:p>
        </p:txBody>
      </p:sp>
      <p:sp>
        <p:nvSpPr>
          <p:cNvPr id="12" name="Rounded Rectangle 11"/>
          <p:cNvSpPr/>
          <p:nvPr/>
        </p:nvSpPr>
        <p:spPr>
          <a:xfrm>
            <a:off x="3429000" y="5334000"/>
            <a:ext cx="1143000" cy="990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partners</a:t>
            </a:r>
            <a:endParaRPr lang="en-US" dirty="0"/>
          </a:p>
        </p:txBody>
      </p:sp>
      <p:sp>
        <p:nvSpPr>
          <p:cNvPr id="13" name="Rounded Rectangle 12"/>
          <p:cNvSpPr/>
          <p:nvPr/>
        </p:nvSpPr>
        <p:spPr>
          <a:xfrm>
            <a:off x="4876800" y="5334000"/>
            <a:ext cx="1143000" cy="990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partners</a:t>
            </a:r>
            <a:endParaRPr lang="en-US" dirty="0"/>
          </a:p>
        </p:txBody>
      </p:sp>
      <p:sp>
        <p:nvSpPr>
          <p:cNvPr id="14" name="Rounded Rectangle 13"/>
          <p:cNvSpPr/>
          <p:nvPr/>
        </p:nvSpPr>
        <p:spPr>
          <a:xfrm>
            <a:off x="6324600" y="5334000"/>
            <a:ext cx="1143000" cy="990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partners</a:t>
            </a:r>
            <a:endParaRPr lang="en-US" dirty="0"/>
          </a:p>
        </p:txBody>
      </p:sp>
      <p:cxnSp>
        <p:nvCxnSpPr>
          <p:cNvPr id="16" name="Straight Arrow Connector 15"/>
          <p:cNvCxnSpPr/>
          <p:nvPr/>
        </p:nvCxnSpPr>
        <p:spPr>
          <a:xfrm flipV="1">
            <a:off x="2552700" y="4191000"/>
            <a:ext cx="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000500" y="4180114"/>
            <a:ext cx="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486400" y="4191000"/>
            <a:ext cx="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6896100" y="4163785"/>
            <a:ext cx="0"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rot="17390245">
            <a:off x="289997" y="2289122"/>
            <a:ext cx="1091177"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firms</a:t>
            </a:r>
            <a:endParaRPr lang="en-US" dirty="0"/>
          </a:p>
        </p:txBody>
      </p:sp>
      <p:cxnSp>
        <p:nvCxnSpPr>
          <p:cNvPr id="23" name="Straight Arrow Connector 22"/>
          <p:cNvCxnSpPr/>
          <p:nvPr/>
        </p:nvCxnSpPr>
        <p:spPr>
          <a:xfrm flipH="1" flipV="1">
            <a:off x="1339829" y="3064329"/>
            <a:ext cx="488971" cy="2122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rot="19274979">
            <a:off x="2065088" y="586938"/>
            <a:ext cx="1091177"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firms</a:t>
            </a:r>
            <a:endParaRPr lang="en-US" dirty="0"/>
          </a:p>
        </p:txBody>
      </p:sp>
      <p:sp>
        <p:nvSpPr>
          <p:cNvPr id="27" name="Rounded Rectangle 26"/>
          <p:cNvSpPr/>
          <p:nvPr/>
        </p:nvSpPr>
        <p:spPr>
          <a:xfrm rot="2046958">
            <a:off x="6013681" y="711538"/>
            <a:ext cx="1091177"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firms</a:t>
            </a:r>
            <a:endParaRPr lang="en-US" dirty="0"/>
          </a:p>
        </p:txBody>
      </p:sp>
      <p:sp>
        <p:nvSpPr>
          <p:cNvPr id="28" name="Rounded Rectangle 27"/>
          <p:cNvSpPr/>
          <p:nvPr/>
        </p:nvSpPr>
        <p:spPr>
          <a:xfrm rot="3470117">
            <a:off x="7879747" y="2070528"/>
            <a:ext cx="1091177"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firms</a:t>
            </a:r>
            <a:endParaRPr lang="en-US" dirty="0"/>
          </a:p>
        </p:txBody>
      </p:sp>
      <p:cxnSp>
        <p:nvCxnSpPr>
          <p:cNvPr id="29" name="Straight Arrow Connector 28"/>
          <p:cNvCxnSpPr/>
          <p:nvPr/>
        </p:nvCxnSpPr>
        <p:spPr>
          <a:xfrm flipH="1" flipV="1">
            <a:off x="3200400" y="1752600"/>
            <a:ext cx="652258" cy="10900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646414" y="1856015"/>
            <a:ext cx="477016" cy="924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7543800" y="2971800"/>
            <a:ext cx="304800" cy="198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89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Private versus Public Corporations</a:t>
            </a:r>
          </a:p>
          <a:p>
            <a:pPr lvl="1"/>
            <a:r>
              <a:rPr lang="en-US" dirty="0" smtClean="0"/>
              <a:t>Financial securities they issue and the investors that hold them</a:t>
            </a:r>
          </a:p>
          <a:p>
            <a:pPr lvl="1"/>
            <a:r>
              <a:rPr lang="en-US" dirty="0" smtClean="0"/>
              <a:t>Separation of ownership and control</a:t>
            </a:r>
          </a:p>
          <a:p>
            <a:r>
              <a:rPr lang="en-US" dirty="0" smtClean="0"/>
              <a:t>Venture capital</a:t>
            </a:r>
          </a:p>
          <a:p>
            <a:pPr lvl="1"/>
            <a:r>
              <a:rPr lang="en-US" dirty="0" smtClean="0"/>
              <a:t>Examples of funds and target firms</a:t>
            </a:r>
          </a:p>
          <a:p>
            <a:pPr lvl="1"/>
            <a:r>
              <a:rPr lang="en-US" dirty="0" smtClean="0"/>
              <a:t>VC structure and role of LPs and GPs</a:t>
            </a:r>
          </a:p>
          <a:p>
            <a:pPr lvl="1"/>
            <a:r>
              <a:rPr lang="en-US" dirty="0" smtClean="0"/>
              <a:t>Historical </a:t>
            </a:r>
            <a:r>
              <a:rPr lang="en-US" dirty="0" err="1" smtClean="0"/>
              <a:t>perfromance</a:t>
            </a:r>
            <a:endParaRPr lang="en-US" dirty="0" smtClean="0"/>
          </a:p>
          <a:p>
            <a:r>
              <a:rPr lang="en-US" dirty="0" smtClean="0"/>
              <a:t>Buyout funds (PE)</a:t>
            </a:r>
          </a:p>
          <a:p>
            <a:pPr lvl="1"/>
            <a:r>
              <a:rPr lang="en-US" dirty="0" smtClean="0"/>
              <a:t>Some examples</a:t>
            </a:r>
          </a:p>
          <a:p>
            <a:pPr lvl="1"/>
            <a:r>
              <a:rPr lang="en-US" dirty="0" smtClean="0"/>
              <a:t>Trends</a:t>
            </a:r>
          </a:p>
          <a:p>
            <a:pPr lvl="1"/>
            <a:r>
              <a:rPr lang="en-US" dirty="0" smtClean="0"/>
              <a:t>Value creation</a:t>
            </a:r>
          </a:p>
          <a:p>
            <a:pPr lvl="1"/>
            <a:r>
              <a:rPr lang="en-US" dirty="0" smtClean="0"/>
              <a:t>The LBO transaction</a:t>
            </a:r>
            <a:endParaRPr lang="en-US" dirty="0"/>
          </a:p>
        </p:txBody>
      </p:sp>
    </p:spTree>
    <p:extLst>
      <p:ext uri="{BB962C8B-B14F-4D97-AF65-F5344CB8AC3E}">
        <p14:creationId xmlns:p14="http://schemas.microsoft.com/office/powerpoint/2010/main" val="42327743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21" y="1673525"/>
            <a:ext cx="2377335" cy="563562"/>
          </a:xfrm>
        </p:spPr>
        <p:txBody>
          <a:bodyPr>
            <a:noAutofit/>
          </a:bodyPr>
          <a:lstStyle/>
          <a:p>
            <a:r>
              <a:rPr lang="en-US" sz="1800" dirty="0" smtClean="0"/>
              <a:t>Typical </a:t>
            </a:r>
            <a:br>
              <a:rPr lang="en-US" sz="1800" dirty="0" smtClean="0"/>
            </a:br>
            <a:r>
              <a:rPr lang="en-US" sz="1800" dirty="0" smtClean="0"/>
              <a:t>Venture Capital Fund</a:t>
            </a:r>
            <a:endParaRPr lang="en-US" sz="1800" dirty="0"/>
          </a:p>
        </p:txBody>
      </p:sp>
      <p:sp>
        <p:nvSpPr>
          <p:cNvPr id="6" name="Oval 5"/>
          <p:cNvSpPr/>
          <p:nvPr/>
        </p:nvSpPr>
        <p:spPr>
          <a:xfrm>
            <a:off x="2994028" y="2584005"/>
            <a:ext cx="3635372" cy="20101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Fund B: Bio-Tech</a:t>
            </a:r>
          </a:p>
          <a:p>
            <a:pPr algn="ctr"/>
            <a:endParaRPr lang="en-US" dirty="0"/>
          </a:p>
          <a:p>
            <a:pPr algn="ctr"/>
            <a:r>
              <a:rPr lang="en-US" dirty="0" smtClean="0"/>
              <a:t>$120 million committed capital</a:t>
            </a:r>
          </a:p>
          <a:p>
            <a:pPr algn="ctr"/>
            <a:endParaRPr lang="en-US" dirty="0"/>
          </a:p>
          <a:p>
            <a:pPr algn="ctr"/>
            <a:r>
              <a:rPr lang="en-US" dirty="0" smtClean="0"/>
              <a:t>Managed by a two General Partners</a:t>
            </a:r>
            <a:endParaRPr lang="en-US" dirty="0"/>
          </a:p>
        </p:txBody>
      </p:sp>
      <p:sp>
        <p:nvSpPr>
          <p:cNvPr id="11" name="Rounded Rectangle 10"/>
          <p:cNvSpPr/>
          <p:nvPr/>
        </p:nvSpPr>
        <p:spPr>
          <a:xfrm>
            <a:off x="1698628" y="5334000"/>
            <a:ext cx="1425572" cy="14478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 1 </a:t>
            </a:r>
          </a:p>
          <a:p>
            <a:pPr algn="ctr"/>
            <a:r>
              <a:rPr lang="en-US" dirty="0" smtClean="0"/>
              <a:t>Committed  $2 million</a:t>
            </a:r>
            <a:endParaRPr lang="en-US" dirty="0"/>
          </a:p>
        </p:txBody>
      </p:sp>
      <p:sp>
        <p:nvSpPr>
          <p:cNvPr id="12" name="Rounded Rectangle 11"/>
          <p:cNvSpPr/>
          <p:nvPr/>
        </p:nvSpPr>
        <p:spPr>
          <a:xfrm>
            <a:off x="3352800" y="5334000"/>
            <a:ext cx="1371600" cy="1371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 2 Committed $500 K</a:t>
            </a:r>
            <a:endParaRPr lang="en-US" dirty="0"/>
          </a:p>
        </p:txBody>
      </p:sp>
      <p:sp>
        <p:nvSpPr>
          <p:cNvPr id="13" name="Rounded Rectangle 12"/>
          <p:cNvSpPr/>
          <p:nvPr/>
        </p:nvSpPr>
        <p:spPr>
          <a:xfrm>
            <a:off x="4876800" y="5334000"/>
            <a:ext cx="1371600" cy="1371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 7</a:t>
            </a:r>
          </a:p>
          <a:p>
            <a:pPr algn="ctr"/>
            <a:r>
              <a:rPr lang="en-US" dirty="0" smtClean="0"/>
              <a:t>Committed $5 million</a:t>
            </a:r>
            <a:endParaRPr lang="en-US" dirty="0"/>
          </a:p>
        </p:txBody>
      </p:sp>
      <p:sp>
        <p:nvSpPr>
          <p:cNvPr id="14" name="Rounded Rectangle 13"/>
          <p:cNvSpPr/>
          <p:nvPr/>
        </p:nvSpPr>
        <p:spPr>
          <a:xfrm>
            <a:off x="6324600" y="5334000"/>
            <a:ext cx="1386578" cy="13716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Limited partner 16 Committed $200K</a:t>
            </a:r>
            <a:endParaRPr lang="en-US" dirty="0"/>
          </a:p>
        </p:txBody>
      </p:sp>
      <p:cxnSp>
        <p:nvCxnSpPr>
          <p:cNvPr id="16" name="Straight Arrow Connector 15"/>
          <p:cNvCxnSpPr/>
          <p:nvPr/>
        </p:nvCxnSpPr>
        <p:spPr>
          <a:xfrm flipV="1">
            <a:off x="2552700" y="4495800"/>
            <a:ext cx="5715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038600" y="4724400"/>
            <a:ext cx="7620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5410200" y="4724400"/>
            <a:ext cx="7620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6477000" y="4419600"/>
            <a:ext cx="381000" cy="5065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rot="17390245">
            <a:off x="361996" y="2238167"/>
            <a:ext cx="1774037"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 1</a:t>
            </a:r>
          </a:p>
          <a:p>
            <a:pPr algn="ctr"/>
            <a:r>
              <a:rPr lang="en-US" dirty="0" smtClean="0"/>
              <a:t>Lead Investor</a:t>
            </a:r>
          </a:p>
          <a:p>
            <a:pPr algn="ctr"/>
            <a:r>
              <a:rPr lang="en-US" dirty="0" smtClean="0"/>
              <a:t>Series A &amp; B</a:t>
            </a:r>
            <a:endParaRPr lang="en-US" dirty="0"/>
          </a:p>
        </p:txBody>
      </p:sp>
      <p:cxnSp>
        <p:nvCxnSpPr>
          <p:cNvPr id="23" name="Straight Arrow Connector 22"/>
          <p:cNvCxnSpPr/>
          <p:nvPr/>
        </p:nvCxnSpPr>
        <p:spPr>
          <a:xfrm flipH="1" flipV="1">
            <a:off x="2025864" y="2995291"/>
            <a:ext cx="802947" cy="334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rot="19592860">
            <a:off x="1993926" y="384585"/>
            <a:ext cx="1737749"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 2 Syndicate Series C &amp; D</a:t>
            </a:r>
            <a:endParaRPr lang="en-US" dirty="0"/>
          </a:p>
        </p:txBody>
      </p:sp>
      <p:sp>
        <p:nvSpPr>
          <p:cNvPr id="27" name="Rounded Rectangle 26"/>
          <p:cNvSpPr/>
          <p:nvPr/>
        </p:nvSpPr>
        <p:spPr>
          <a:xfrm rot="2046958">
            <a:off x="5345073" y="487722"/>
            <a:ext cx="1963894"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 3 Lead Investor Series A</a:t>
            </a:r>
            <a:endParaRPr lang="en-US" dirty="0"/>
          </a:p>
        </p:txBody>
      </p:sp>
      <p:sp>
        <p:nvSpPr>
          <p:cNvPr id="28" name="Rounded Rectangle 27"/>
          <p:cNvSpPr/>
          <p:nvPr/>
        </p:nvSpPr>
        <p:spPr>
          <a:xfrm rot="3470117">
            <a:off x="7344796" y="1921782"/>
            <a:ext cx="1608267" cy="1011711"/>
          </a:xfrm>
          <a:prstGeom prst="round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Portfolio firm 10 Syndicate Series A &amp; B</a:t>
            </a:r>
            <a:endParaRPr lang="en-US" dirty="0"/>
          </a:p>
        </p:txBody>
      </p:sp>
      <p:cxnSp>
        <p:nvCxnSpPr>
          <p:cNvPr id="31" name="Straight Arrow Connector 30"/>
          <p:cNvCxnSpPr/>
          <p:nvPr/>
        </p:nvCxnSpPr>
        <p:spPr>
          <a:xfrm flipV="1">
            <a:off x="5823855" y="1845237"/>
            <a:ext cx="334076" cy="494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6858000" y="2840052"/>
            <a:ext cx="624578" cy="388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3124200" y="1761689"/>
            <a:ext cx="387865" cy="6659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96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Partners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Industry experts, often with past experience as successful entrepreneurs decide to start or join a VC fund.</a:t>
            </a:r>
          </a:p>
          <a:p>
            <a:r>
              <a:rPr lang="en-US" dirty="0" smtClean="0"/>
              <a:t>With their industry reputation they raise around $100 million of committed capital from wealthy individuals, endowments, pension funds, insurance companies, and other investors.</a:t>
            </a:r>
          </a:p>
          <a:p>
            <a:r>
              <a:rPr lang="en-US" dirty="0" smtClean="0"/>
              <a:t>A limited partnership (VC fund) is formed. This means that full ownership of the fund is owned by the limited partners (the investors). This has important tax implications.</a:t>
            </a:r>
          </a:p>
          <a:p>
            <a:r>
              <a:rPr lang="en-US" dirty="0" smtClean="0"/>
              <a:t>GP’s are often compensated according to the 2/20 rule (sometimes deal-based but often based on total fund performance)</a:t>
            </a:r>
          </a:p>
        </p:txBody>
      </p:sp>
    </p:spTree>
    <p:extLst>
      <p:ext uri="{BB962C8B-B14F-4D97-AF65-F5344CB8AC3E}">
        <p14:creationId xmlns:p14="http://schemas.microsoft.com/office/powerpoint/2010/main" val="98947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Partners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GPs decide how to allocate funds – what firms to back and how much capital to spend on each portfolio firm. Screening</a:t>
            </a:r>
          </a:p>
          <a:p>
            <a:r>
              <a:rPr lang="en-US" dirty="0" smtClean="0"/>
              <a:t>Negotiating terms with portfolio firms, setting milestones, and valuation terms are all critical responsibilities of the GPs. Contracting</a:t>
            </a:r>
          </a:p>
          <a:p>
            <a:r>
              <a:rPr lang="en-US" dirty="0" smtClean="0"/>
              <a:t>GPs decide when and under what terms to sell a portfolio firm (e.g., through acquisition or IPO). The Exit. </a:t>
            </a:r>
          </a:p>
          <a:p>
            <a:r>
              <a:rPr lang="en-US" dirty="0" smtClean="0"/>
              <a:t>GPs can reject follow-up financing to any particular portfolio firm at any time. </a:t>
            </a:r>
            <a:endParaRPr lang="en-US" dirty="0"/>
          </a:p>
          <a:p>
            <a:r>
              <a:rPr lang="en-US" dirty="0" smtClean="0"/>
              <a:t>Importantly, GPs take an active role in management of their portfolio firms. Nurturing</a:t>
            </a:r>
          </a:p>
        </p:txBody>
      </p:sp>
    </p:spTree>
    <p:extLst>
      <p:ext uri="{BB962C8B-B14F-4D97-AF65-F5344CB8AC3E}">
        <p14:creationId xmlns:p14="http://schemas.microsoft.com/office/powerpoint/2010/main" val="126276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Partners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Funds exist for about 10 years, but this period can be extended further if needed. In this period GPs must identify their portfolio firms, realize growth and improvement in performance through numerous rounds of financing, and orchestrate the Exit.</a:t>
            </a:r>
          </a:p>
          <a:p>
            <a:r>
              <a:rPr lang="en-US" dirty="0" smtClean="0"/>
              <a:t>Venture capitalists often fund firms through several financing rounds according to pre-determined milestones. </a:t>
            </a:r>
          </a:p>
          <a:p>
            <a:r>
              <a:rPr lang="en-US" dirty="0" smtClean="0"/>
              <a:t>Focus is on the spectrum of relatively young stage start-ups. Returns and risks are high.</a:t>
            </a:r>
          </a:p>
          <a:p>
            <a:r>
              <a:rPr lang="en-US" dirty="0" smtClean="0"/>
              <a:t>Most attractive exit is the IPO market. Expected conditions in the IPO market impact VC investing strategies and the amount of capital that flows into the VC industry.</a:t>
            </a:r>
          </a:p>
        </p:txBody>
      </p:sp>
    </p:spTree>
    <p:extLst>
      <p:ext uri="{BB962C8B-B14F-4D97-AF65-F5344CB8AC3E}">
        <p14:creationId xmlns:p14="http://schemas.microsoft.com/office/powerpoint/2010/main" val="340726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Staging of Capital</a:t>
            </a:r>
            <a:endParaRPr lang="en-US" dirty="0"/>
          </a:p>
        </p:txBody>
      </p:sp>
      <p:pic>
        <p:nvPicPr>
          <p:cNvPr id="4" name="Picture 3"/>
          <p:cNvPicPr>
            <a:picLocks noChangeAspect="1"/>
          </p:cNvPicPr>
          <p:nvPr/>
        </p:nvPicPr>
        <p:blipFill>
          <a:blip r:embed="rId2"/>
          <a:stretch>
            <a:fillRect/>
          </a:stretch>
        </p:blipFill>
        <p:spPr>
          <a:xfrm>
            <a:off x="609600" y="1524000"/>
            <a:ext cx="7878418" cy="4419600"/>
          </a:xfrm>
          <a:prstGeom prst="rect">
            <a:avLst/>
          </a:prstGeom>
        </p:spPr>
      </p:pic>
    </p:spTree>
    <p:extLst>
      <p:ext uri="{BB962C8B-B14F-4D97-AF65-F5344CB8AC3E}">
        <p14:creationId xmlns:p14="http://schemas.microsoft.com/office/powerpoint/2010/main" val="76560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to limited partners</a:t>
            </a:r>
            <a:endParaRPr lang="en-US" dirty="0"/>
          </a:p>
        </p:txBody>
      </p:sp>
      <p:sp>
        <p:nvSpPr>
          <p:cNvPr id="3" name="Content Placeholder 2"/>
          <p:cNvSpPr>
            <a:spLocks noGrp="1"/>
          </p:cNvSpPr>
          <p:nvPr>
            <p:ph idx="1"/>
          </p:nvPr>
        </p:nvSpPr>
        <p:spPr>
          <a:xfrm>
            <a:off x="457200" y="1600201"/>
            <a:ext cx="8229600" cy="762000"/>
          </a:xfrm>
        </p:spPr>
        <p:txBody>
          <a:bodyPr>
            <a:normAutofit fontScale="70000" lnSpcReduction="20000"/>
          </a:bodyPr>
          <a:lstStyle/>
          <a:p>
            <a:pPr marL="0" indent="0">
              <a:buNone/>
            </a:pPr>
            <a:r>
              <a:rPr lang="en-US" dirty="0" smtClean="0"/>
              <a:t>The average return to VC is estimated at around 9%</a:t>
            </a:r>
          </a:p>
          <a:p>
            <a:pPr marL="0" indent="0">
              <a:buNone/>
            </a:pPr>
            <a:r>
              <a:rPr lang="en-US" dirty="0" smtClean="0"/>
              <a:t>Study by Koch 2014 looked at VC funds from the US and Europe:</a:t>
            </a:r>
            <a:endParaRPr lang="en-US" dirty="0"/>
          </a:p>
        </p:txBody>
      </p:sp>
      <p:pic>
        <p:nvPicPr>
          <p:cNvPr id="4" name="Picture 3"/>
          <p:cNvPicPr>
            <a:picLocks noChangeAspect="1"/>
          </p:cNvPicPr>
          <p:nvPr/>
        </p:nvPicPr>
        <p:blipFill>
          <a:blip r:embed="rId2"/>
          <a:stretch>
            <a:fillRect/>
          </a:stretch>
        </p:blipFill>
        <p:spPr>
          <a:xfrm>
            <a:off x="381000" y="2667000"/>
            <a:ext cx="7975600" cy="3708400"/>
          </a:xfrm>
          <a:prstGeom prst="rect">
            <a:avLst/>
          </a:prstGeom>
        </p:spPr>
      </p:pic>
    </p:spTree>
    <p:extLst>
      <p:ext uri="{BB962C8B-B14F-4D97-AF65-F5344CB8AC3E}">
        <p14:creationId xmlns:p14="http://schemas.microsoft.com/office/powerpoint/2010/main" val="2270323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to limited partners</a:t>
            </a:r>
            <a:endParaRPr lang="en-US" dirty="0"/>
          </a:p>
        </p:txBody>
      </p:sp>
      <p:sp>
        <p:nvSpPr>
          <p:cNvPr id="3" name="Content Placeholder 2"/>
          <p:cNvSpPr>
            <a:spLocks noGrp="1"/>
          </p:cNvSpPr>
          <p:nvPr>
            <p:ph idx="1"/>
          </p:nvPr>
        </p:nvSpPr>
        <p:spPr>
          <a:xfrm>
            <a:off x="457200" y="1600201"/>
            <a:ext cx="8229600" cy="762000"/>
          </a:xfrm>
        </p:spPr>
        <p:txBody>
          <a:bodyPr>
            <a:normAutofit/>
          </a:bodyPr>
          <a:lstStyle/>
          <a:p>
            <a:pPr marL="0" indent="0">
              <a:buNone/>
            </a:pPr>
            <a:r>
              <a:rPr lang="en-US" dirty="0" smtClean="0"/>
              <a:t>Fund focus:</a:t>
            </a:r>
            <a:endParaRPr lang="en-US" dirty="0"/>
          </a:p>
        </p:txBody>
      </p:sp>
      <p:pic>
        <p:nvPicPr>
          <p:cNvPr id="5" name="Picture 4"/>
          <p:cNvPicPr>
            <a:picLocks noChangeAspect="1"/>
          </p:cNvPicPr>
          <p:nvPr/>
        </p:nvPicPr>
        <p:blipFill>
          <a:blip r:embed="rId2"/>
          <a:stretch>
            <a:fillRect/>
          </a:stretch>
        </p:blipFill>
        <p:spPr>
          <a:xfrm>
            <a:off x="609600" y="2438400"/>
            <a:ext cx="7937500" cy="3581400"/>
          </a:xfrm>
          <a:prstGeom prst="rect">
            <a:avLst/>
          </a:prstGeom>
        </p:spPr>
      </p:pic>
    </p:spTree>
    <p:extLst>
      <p:ext uri="{BB962C8B-B14F-4D97-AF65-F5344CB8AC3E}">
        <p14:creationId xmlns:p14="http://schemas.microsoft.com/office/powerpoint/2010/main" val="167155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to Limited Partners</a:t>
            </a:r>
            <a:endParaRPr lang="en-US" dirty="0"/>
          </a:p>
        </p:txBody>
      </p:sp>
      <p:sp>
        <p:nvSpPr>
          <p:cNvPr id="3" name="Content Placeholder 2"/>
          <p:cNvSpPr>
            <a:spLocks noGrp="1"/>
          </p:cNvSpPr>
          <p:nvPr>
            <p:ph idx="1"/>
          </p:nvPr>
        </p:nvSpPr>
        <p:spPr>
          <a:xfrm>
            <a:off x="457200" y="1600201"/>
            <a:ext cx="8229600" cy="762000"/>
          </a:xfrm>
        </p:spPr>
        <p:txBody>
          <a:bodyPr>
            <a:normAutofit/>
          </a:bodyPr>
          <a:lstStyle/>
          <a:p>
            <a:pPr marL="0" indent="0">
              <a:buNone/>
            </a:pPr>
            <a:r>
              <a:rPr lang="en-US" dirty="0" smtClean="0"/>
              <a:t>The empirical returns distribution estimation</a:t>
            </a:r>
            <a:endParaRPr lang="en-US" dirty="0"/>
          </a:p>
        </p:txBody>
      </p:sp>
      <p:pic>
        <p:nvPicPr>
          <p:cNvPr id="5" name="Picture 4"/>
          <p:cNvPicPr>
            <a:picLocks noChangeAspect="1"/>
          </p:cNvPicPr>
          <p:nvPr/>
        </p:nvPicPr>
        <p:blipFill>
          <a:blip r:embed="rId2"/>
          <a:stretch>
            <a:fillRect/>
          </a:stretch>
        </p:blipFill>
        <p:spPr>
          <a:xfrm>
            <a:off x="1752600" y="2286479"/>
            <a:ext cx="5791200" cy="4334294"/>
          </a:xfrm>
          <a:prstGeom prst="rect">
            <a:avLst/>
          </a:prstGeom>
        </p:spPr>
      </p:pic>
    </p:spTree>
    <p:extLst>
      <p:ext uri="{BB962C8B-B14F-4D97-AF65-F5344CB8AC3E}">
        <p14:creationId xmlns:p14="http://schemas.microsoft.com/office/powerpoint/2010/main" val="333498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Returns to Limited Partners</a:t>
            </a:r>
            <a:endParaRPr lang="en-US" dirty="0"/>
          </a:p>
        </p:txBody>
      </p:sp>
      <p:sp>
        <p:nvSpPr>
          <p:cNvPr id="3" name="Content Placeholder 2"/>
          <p:cNvSpPr>
            <a:spLocks noGrp="1"/>
          </p:cNvSpPr>
          <p:nvPr>
            <p:ph idx="1"/>
          </p:nvPr>
        </p:nvSpPr>
        <p:spPr>
          <a:xfrm>
            <a:off x="457200" y="1600201"/>
            <a:ext cx="8229600" cy="762000"/>
          </a:xfrm>
        </p:spPr>
        <p:txBody>
          <a:bodyPr>
            <a:normAutofit/>
          </a:bodyPr>
          <a:lstStyle/>
          <a:p>
            <a:pPr marL="0" indent="0">
              <a:buNone/>
            </a:pPr>
            <a:r>
              <a:rPr lang="en-US" dirty="0" smtClean="0"/>
              <a:t>The empirical returns by year</a:t>
            </a:r>
            <a:endParaRPr lang="en-US" dirty="0"/>
          </a:p>
        </p:txBody>
      </p:sp>
      <p:pic>
        <p:nvPicPr>
          <p:cNvPr id="4" name="Picture 3"/>
          <p:cNvPicPr>
            <a:picLocks noChangeAspect="1"/>
          </p:cNvPicPr>
          <p:nvPr/>
        </p:nvPicPr>
        <p:blipFill>
          <a:blip r:embed="rId2"/>
          <a:stretch>
            <a:fillRect/>
          </a:stretch>
        </p:blipFill>
        <p:spPr>
          <a:xfrm>
            <a:off x="381000" y="2438400"/>
            <a:ext cx="8497698" cy="1011208"/>
          </a:xfrm>
          <a:prstGeom prst="rect">
            <a:avLst/>
          </a:prstGeom>
        </p:spPr>
      </p:pic>
      <p:pic>
        <p:nvPicPr>
          <p:cNvPr id="6" name="Picture 5"/>
          <p:cNvPicPr>
            <a:picLocks noChangeAspect="1"/>
          </p:cNvPicPr>
          <p:nvPr/>
        </p:nvPicPr>
        <p:blipFill>
          <a:blip r:embed="rId3"/>
          <a:stretch>
            <a:fillRect/>
          </a:stretch>
        </p:blipFill>
        <p:spPr>
          <a:xfrm>
            <a:off x="304800" y="3962400"/>
            <a:ext cx="8603174" cy="2226381"/>
          </a:xfrm>
          <a:prstGeom prst="rect">
            <a:avLst/>
          </a:prstGeom>
        </p:spPr>
      </p:pic>
    </p:spTree>
    <p:extLst>
      <p:ext uri="{BB962C8B-B14F-4D97-AF65-F5344CB8AC3E}">
        <p14:creationId xmlns:p14="http://schemas.microsoft.com/office/powerpoint/2010/main" val="227664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b="1" dirty="0" smtClean="0">
                <a:latin typeface="Times New Roman" panose="02020603050405020304" pitchFamily="18" charset="0"/>
                <a:cs typeface="Times New Roman" panose="02020603050405020304" pitchFamily="18" charset="0"/>
              </a:rPr>
              <a:t>Buyout (PE) Funds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1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Distribution of Firms</a:t>
            </a:r>
            <a:endParaRPr lang="en-US" dirty="0">
              <a:latin typeface="Apple Chancery"/>
              <a:cs typeface="Apple Chancery"/>
            </a:endParaRPr>
          </a:p>
        </p:txBody>
      </p:sp>
      <p:pic>
        <p:nvPicPr>
          <p:cNvPr id="5" name="Picture 4"/>
          <p:cNvPicPr>
            <a:picLocks noChangeAspect="1"/>
          </p:cNvPicPr>
          <p:nvPr/>
        </p:nvPicPr>
        <p:blipFill>
          <a:blip r:embed="rId3"/>
          <a:stretch>
            <a:fillRect/>
          </a:stretch>
        </p:blipFill>
        <p:spPr>
          <a:xfrm>
            <a:off x="876300" y="1676400"/>
            <a:ext cx="7391400" cy="3695700"/>
          </a:xfrm>
          <a:prstGeom prst="rect">
            <a:avLst/>
          </a:prstGeom>
        </p:spPr>
      </p:pic>
    </p:spTree>
    <p:extLst>
      <p:ext uri="{BB962C8B-B14F-4D97-AF65-F5344CB8AC3E}">
        <p14:creationId xmlns:p14="http://schemas.microsoft.com/office/powerpoint/2010/main" val="11594922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Equity</a:t>
            </a:r>
            <a:endParaRPr lang="en-US" dirty="0"/>
          </a:p>
        </p:txBody>
      </p:sp>
      <p:sp>
        <p:nvSpPr>
          <p:cNvPr id="3" name="Content Placeholder 2"/>
          <p:cNvSpPr>
            <a:spLocks noGrp="1"/>
          </p:cNvSpPr>
          <p:nvPr>
            <p:ph idx="1"/>
          </p:nvPr>
        </p:nvSpPr>
        <p:spPr/>
        <p:txBody>
          <a:bodyPr>
            <a:normAutofit lnSpcReduction="10000"/>
          </a:bodyPr>
          <a:lstStyle/>
          <a:p>
            <a:r>
              <a:rPr lang="en-US" dirty="0" smtClean="0"/>
              <a:t>Buyout funds are structures as limited partnership and follow similar structure to that detailed for Venture capital funds</a:t>
            </a:r>
          </a:p>
          <a:p>
            <a:r>
              <a:rPr lang="en-US" dirty="0" smtClean="0"/>
              <a:t>There are several differences between PE and VC funds </a:t>
            </a:r>
          </a:p>
          <a:p>
            <a:r>
              <a:rPr lang="en-US" dirty="0" smtClean="0"/>
              <a:t>These differences include the type of firms they invest in, the sources for value creation, the use of both debt and equity, among others</a:t>
            </a:r>
          </a:p>
        </p:txBody>
      </p:sp>
    </p:spTree>
    <p:extLst>
      <p:ext uri="{BB962C8B-B14F-4D97-AF65-F5344CB8AC3E}">
        <p14:creationId xmlns:p14="http://schemas.microsoft.com/office/powerpoint/2010/main" val="286370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Size of the PE Mkt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Blackstone, Carlyle, and KKR are three of the most prominent PE firms</a:t>
            </a:r>
          </a:p>
          <a:p>
            <a:r>
              <a:rPr lang="en-US" dirty="0" smtClean="0"/>
              <a:t>Aggregate PE AUM and the PE firms themselves have grown substantially over the years since the early 80’s </a:t>
            </a:r>
          </a:p>
          <a:p>
            <a:r>
              <a:rPr lang="en-US" dirty="0"/>
              <a:t>F</a:t>
            </a:r>
            <a:r>
              <a:rPr lang="en-US" dirty="0" smtClean="0"/>
              <a:t>orty years ago PE firms had about 10 investment professionals each, now the larger ones have over 100</a:t>
            </a:r>
          </a:p>
          <a:p>
            <a:r>
              <a:rPr lang="en-US" dirty="0" smtClean="0"/>
              <a:t>In 1980 nominal dollars committed to PE in the U.S. was $200 million. By 2007 is it over $200 billion.</a:t>
            </a:r>
          </a:p>
        </p:txBody>
      </p:sp>
    </p:spTree>
    <p:extLst>
      <p:ext uri="{BB962C8B-B14F-4D97-AF65-F5344CB8AC3E}">
        <p14:creationId xmlns:p14="http://schemas.microsoft.com/office/powerpoint/2010/main" val="3589367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914400"/>
            <a:ext cx="2351314" cy="914400"/>
          </a:xfrm>
          <a:prstGeom prst="rect">
            <a:avLst/>
          </a:prstGeom>
        </p:spPr>
      </p:pic>
      <p:pic>
        <p:nvPicPr>
          <p:cNvPr id="6" name="Picture 5"/>
          <p:cNvPicPr>
            <a:picLocks noChangeAspect="1"/>
          </p:cNvPicPr>
          <p:nvPr/>
        </p:nvPicPr>
        <p:blipFill>
          <a:blip r:embed="rId3"/>
          <a:stretch>
            <a:fillRect/>
          </a:stretch>
        </p:blipFill>
        <p:spPr>
          <a:xfrm>
            <a:off x="1600200" y="2286000"/>
            <a:ext cx="1676400" cy="838200"/>
          </a:xfrm>
          <a:prstGeom prst="rect">
            <a:avLst/>
          </a:prstGeom>
        </p:spPr>
      </p:pic>
      <p:sp>
        <p:nvSpPr>
          <p:cNvPr id="7" name="TextBox 6"/>
          <p:cNvSpPr txBox="1"/>
          <p:nvPr/>
        </p:nvSpPr>
        <p:spPr>
          <a:xfrm>
            <a:off x="3657600" y="2362200"/>
            <a:ext cx="4953000" cy="646331"/>
          </a:xfrm>
          <a:prstGeom prst="rect">
            <a:avLst/>
          </a:prstGeom>
          <a:noFill/>
        </p:spPr>
        <p:txBody>
          <a:bodyPr wrap="square" rtlCol="0">
            <a:spAutoFit/>
          </a:bodyPr>
          <a:lstStyle/>
          <a:p>
            <a:r>
              <a:rPr lang="en-US" dirty="0" smtClean="0"/>
              <a:t>Carlyle, Merrill Lynch and Clayton </a:t>
            </a:r>
            <a:r>
              <a:rPr lang="en-US" dirty="0" err="1" smtClean="0"/>
              <a:t>Dubilier</a:t>
            </a:r>
            <a:r>
              <a:rPr lang="en-US" dirty="0" smtClean="0"/>
              <a:t> &amp; Rice. Deal value $15 billion in 2005. Hertz </a:t>
            </a:r>
            <a:r>
              <a:rPr lang="en-US" dirty="0" err="1" smtClean="0"/>
              <a:t>IPO’ed</a:t>
            </a:r>
            <a:r>
              <a:rPr lang="en-US" dirty="0" smtClean="0"/>
              <a:t> in 2006</a:t>
            </a:r>
            <a:endParaRPr lang="en-US" dirty="0"/>
          </a:p>
        </p:txBody>
      </p:sp>
      <p:sp>
        <p:nvSpPr>
          <p:cNvPr id="8" name="TextBox 7"/>
          <p:cNvSpPr txBox="1"/>
          <p:nvPr/>
        </p:nvSpPr>
        <p:spPr>
          <a:xfrm>
            <a:off x="3657600" y="3276600"/>
            <a:ext cx="4800600" cy="646331"/>
          </a:xfrm>
          <a:prstGeom prst="rect">
            <a:avLst/>
          </a:prstGeom>
          <a:noFill/>
        </p:spPr>
        <p:txBody>
          <a:bodyPr wrap="square" rtlCol="0">
            <a:spAutoFit/>
          </a:bodyPr>
          <a:lstStyle/>
          <a:p>
            <a:r>
              <a:rPr lang="en-US" dirty="0" smtClean="0"/>
              <a:t>KKR. Deal value $16.7 billion in 2005. </a:t>
            </a:r>
            <a:r>
              <a:rPr lang="en-US" dirty="0" err="1" smtClean="0"/>
              <a:t>Capmark</a:t>
            </a:r>
            <a:r>
              <a:rPr lang="en-US" dirty="0" smtClean="0"/>
              <a:t> filed for bankruptcy in 2009. </a:t>
            </a:r>
            <a:endParaRPr lang="en-US" dirty="0"/>
          </a:p>
        </p:txBody>
      </p:sp>
      <p:pic>
        <p:nvPicPr>
          <p:cNvPr id="9" name="Picture 8"/>
          <p:cNvPicPr>
            <a:picLocks noChangeAspect="1"/>
          </p:cNvPicPr>
          <p:nvPr/>
        </p:nvPicPr>
        <p:blipFill>
          <a:blip r:embed="rId4"/>
          <a:stretch>
            <a:fillRect/>
          </a:stretch>
        </p:blipFill>
        <p:spPr>
          <a:xfrm>
            <a:off x="1828800" y="3124200"/>
            <a:ext cx="1066800" cy="848932"/>
          </a:xfrm>
          <a:prstGeom prst="rect">
            <a:avLst/>
          </a:prstGeom>
        </p:spPr>
      </p:pic>
      <p:sp>
        <p:nvSpPr>
          <p:cNvPr id="10" name="TextBox 9"/>
          <p:cNvSpPr txBox="1"/>
          <p:nvPr/>
        </p:nvSpPr>
        <p:spPr>
          <a:xfrm>
            <a:off x="3657600" y="4191000"/>
            <a:ext cx="4800600" cy="369332"/>
          </a:xfrm>
          <a:prstGeom prst="rect">
            <a:avLst/>
          </a:prstGeom>
          <a:noFill/>
        </p:spPr>
        <p:txBody>
          <a:bodyPr wrap="square" rtlCol="0">
            <a:spAutoFit/>
          </a:bodyPr>
          <a:lstStyle/>
          <a:p>
            <a:r>
              <a:rPr lang="en-US" dirty="0" smtClean="0"/>
              <a:t>Blackstone. $26 billion in 2007. </a:t>
            </a:r>
            <a:endParaRPr lang="en-US" dirty="0"/>
          </a:p>
        </p:txBody>
      </p:sp>
      <p:pic>
        <p:nvPicPr>
          <p:cNvPr id="11" name="Picture 10"/>
          <p:cNvPicPr>
            <a:picLocks noChangeAspect="1"/>
          </p:cNvPicPr>
          <p:nvPr/>
        </p:nvPicPr>
        <p:blipFill>
          <a:blip r:embed="rId5"/>
          <a:stretch>
            <a:fillRect/>
          </a:stretch>
        </p:blipFill>
        <p:spPr>
          <a:xfrm>
            <a:off x="1905000" y="3810000"/>
            <a:ext cx="1066800" cy="854853"/>
          </a:xfrm>
          <a:prstGeom prst="rect">
            <a:avLst/>
          </a:prstGeom>
        </p:spPr>
      </p:pic>
      <p:sp>
        <p:nvSpPr>
          <p:cNvPr id="12" name="TextBox 11"/>
          <p:cNvSpPr txBox="1"/>
          <p:nvPr/>
        </p:nvSpPr>
        <p:spPr>
          <a:xfrm>
            <a:off x="3657600" y="5715000"/>
            <a:ext cx="4800600" cy="646331"/>
          </a:xfrm>
          <a:prstGeom prst="rect">
            <a:avLst/>
          </a:prstGeom>
          <a:noFill/>
        </p:spPr>
        <p:txBody>
          <a:bodyPr wrap="square" rtlCol="0">
            <a:spAutoFit/>
          </a:bodyPr>
          <a:lstStyle/>
          <a:p>
            <a:r>
              <a:rPr lang="en-US" dirty="0" smtClean="0"/>
              <a:t>KKR. RJR Nabisco. $31.1 billion in 1989 (or over $55 inflation adjusted). </a:t>
            </a:r>
            <a:endParaRPr lang="en-US" dirty="0"/>
          </a:p>
        </p:txBody>
      </p:sp>
      <p:pic>
        <p:nvPicPr>
          <p:cNvPr id="13" name="Picture 12"/>
          <p:cNvPicPr>
            <a:picLocks noChangeAspect="1"/>
          </p:cNvPicPr>
          <p:nvPr/>
        </p:nvPicPr>
        <p:blipFill>
          <a:blip r:embed="rId6"/>
          <a:stretch>
            <a:fillRect/>
          </a:stretch>
        </p:blipFill>
        <p:spPr>
          <a:xfrm>
            <a:off x="2133600" y="5791200"/>
            <a:ext cx="660400" cy="660400"/>
          </a:xfrm>
          <a:prstGeom prst="rect">
            <a:avLst/>
          </a:prstGeom>
        </p:spPr>
      </p:pic>
      <p:sp>
        <p:nvSpPr>
          <p:cNvPr id="14" name="TextBox 13"/>
          <p:cNvSpPr txBox="1"/>
          <p:nvPr/>
        </p:nvSpPr>
        <p:spPr>
          <a:xfrm>
            <a:off x="3657600" y="5029200"/>
            <a:ext cx="4800600" cy="646331"/>
          </a:xfrm>
          <a:prstGeom prst="rect">
            <a:avLst/>
          </a:prstGeom>
          <a:noFill/>
        </p:spPr>
        <p:txBody>
          <a:bodyPr wrap="square" rtlCol="0">
            <a:spAutoFit/>
          </a:bodyPr>
          <a:lstStyle/>
          <a:p>
            <a:r>
              <a:rPr lang="en-US" dirty="0" smtClean="0"/>
              <a:t>KKR, TPG and Goldman. $44.73 billion in 2007. . $26 billion in 2007. </a:t>
            </a:r>
            <a:endParaRPr lang="en-US" dirty="0"/>
          </a:p>
        </p:txBody>
      </p:sp>
      <p:pic>
        <p:nvPicPr>
          <p:cNvPr id="15" name="Picture 14"/>
          <p:cNvPicPr>
            <a:picLocks noChangeAspect="1"/>
          </p:cNvPicPr>
          <p:nvPr/>
        </p:nvPicPr>
        <p:blipFill>
          <a:blip r:embed="rId7"/>
          <a:stretch>
            <a:fillRect/>
          </a:stretch>
        </p:blipFill>
        <p:spPr>
          <a:xfrm>
            <a:off x="1752600" y="4800600"/>
            <a:ext cx="1473200" cy="783475"/>
          </a:xfrm>
          <a:prstGeom prst="rect">
            <a:avLst/>
          </a:prstGeom>
        </p:spPr>
      </p:pic>
      <p:sp>
        <p:nvSpPr>
          <p:cNvPr id="16" name="TextBox 15"/>
          <p:cNvSpPr txBox="1"/>
          <p:nvPr/>
        </p:nvSpPr>
        <p:spPr>
          <a:xfrm>
            <a:off x="1447800" y="152400"/>
            <a:ext cx="6248400" cy="523220"/>
          </a:xfrm>
          <a:prstGeom prst="rect">
            <a:avLst/>
          </a:prstGeom>
          <a:noFill/>
        </p:spPr>
        <p:txBody>
          <a:bodyPr wrap="square" rtlCol="0">
            <a:spAutoFit/>
          </a:bodyPr>
          <a:lstStyle/>
          <a:p>
            <a:r>
              <a:rPr lang="en-US" sz="2800" dirty="0" smtClean="0">
                <a:latin typeface="Times New Roman"/>
                <a:cs typeface="Times New Roman"/>
              </a:rPr>
              <a:t>Some Deal Examples in the PE Industry</a:t>
            </a:r>
            <a:endParaRPr lang="en-US" sz="2800" dirty="0">
              <a:latin typeface="Times New Roman"/>
              <a:cs typeface="Times New Roman"/>
            </a:endParaRPr>
          </a:p>
        </p:txBody>
      </p:sp>
      <p:pic>
        <p:nvPicPr>
          <p:cNvPr id="17" name="Picture 16"/>
          <p:cNvPicPr>
            <a:picLocks noChangeAspect="1"/>
          </p:cNvPicPr>
          <p:nvPr/>
        </p:nvPicPr>
        <p:blipFill>
          <a:blip r:embed="rId8"/>
          <a:stretch>
            <a:fillRect/>
          </a:stretch>
        </p:blipFill>
        <p:spPr>
          <a:xfrm>
            <a:off x="3505200" y="914400"/>
            <a:ext cx="2260600" cy="931734"/>
          </a:xfrm>
          <a:prstGeom prst="rect">
            <a:avLst/>
          </a:prstGeom>
        </p:spPr>
      </p:pic>
      <p:pic>
        <p:nvPicPr>
          <p:cNvPr id="18" name="Picture 17"/>
          <p:cNvPicPr>
            <a:picLocks noChangeAspect="1"/>
          </p:cNvPicPr>
          <p:nvPr/>
        </p:nvPicPr>
        <p:blipFill>
          <a:blip r:embed="rId9"/>
          <a:stretch>
            <a:fillRect/>
          </a:stretch>
        </p:blipFill>
        <p:spPr>
          <a:xfrm>
            <a:off x="5943600" y="1143000"/>
            <a:ext cx="2819400" cy="402771"/>
          </a:xfrm>
          <a:prstGeom prst="rect">
            <a:avLst/>
          </a:prstGeom>
        </p:spPr>
      </p:pic>
    </p:spTree>
    <p:extLst>
      <p:ext uri="{BB962C8B-B14F-4D97-AF65-F5344CB8AC3E}">
        <p14:creationId xmlns:p14="http://schemas.microsoft.com/office/powerpoint/2010/main" val="224408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Size of the PE market</a:t>
            </a:r>
            <a:endParaRPr lang="en-US" dirty="0"/>
          </a:p>
        </p:txBody>
      </p:sp>
      <p:sp>
        <p:nvSpPr>
          <p:cNvPr id="3" name="Content Placeholder 2"/>
          <p:cNvSpPr>
            <a:spLocks noGrp="1"/>
          </p:cNvSpPr>
          <p:nvPr>
            <p:ph idx="1"/>
          </p:nvPr>
        </p:nvSpPr>
        <p:spPr/>
        <p:txBody>
          <a:bodyPr>
            <a:normAutofit lnSpcReduction="10000"/>
          </a:bodyPr>
          <a:lstStyle/>
          <a:p>
            <a:r>
              <a:rPr lang="en-US" dirty="0" smtClean="0"/>
              <a:t>In 2008 there were 33 global PE funds (22 in the US) with more than $10 billion of assets under management. The top investors by size include CalPERS, </a:t>
            </a:r>
            <a:r>
              <a:rPr lang="en-US" dirty="0" err="1" smtClean="0"/>
              <a:t>CasSTERS</a:t>
            </a:r>
            <a:r>
              <a:rPr lang="en-US" dirty="0" smtClean="0"/>
              <a:t>, and PSERS</a:t>
            </a:r>
          </a:p>
          <a:p>
            <a:r>
              <a:rPr lang="en-US" dirty="0" smtClean="0"/>
              <a:t>Like in the VC arena GPs in PE funds are by large compensated according to an annual management fee (percentage of committed capital) and “carried interest” or a share of the profits that equals 20%.</a:t>
            </a:r>
          </a:p>
        </p:txBody>
      </p:sp>
    </p:spTree>
    <p:extLst>
      <p:ext uri="{BB962C8B-B14F-4D97-AF65-F5344CB8AC3E}">
        <p14:creationId xmlns:p14="http://schemas.microsoft.com/office/powerpoint/2010/main" val="3494460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7550" y="685800"/>
            <a:ext cx="8337550" cy="5943600"/>
          </a:xfrm>
          <a:prstGeom prst="rect">
            <a:avLst/>
          </a:prstGeom>
        </p:spPr>
      </p:pic>
    </p:spTree>
    <p:extLst>
      <p:ext uri="{BB962C8B-B14F-4D97-AF65-F5344CB8AC3E}">
        <p14:creationId xmlns:p14="http://schemas.microsoft.com/office/powerpoint/2010/main" val="3179885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0600" y="457200"/>
            <a:ext cx="6945441" cy="6109511"/>
          </a:xfrm>
          <a:prstGeom prst="rect">
            <a:avLst/>
          </a:prstGeom>
        </p:spPr>
      </p:pic>
    </p:spTree>
    <p:extLst>
      <p:ext uri="{BB962C8B-B14F-4D97-AF65-F5344CB8AC3E}">
        <p14:creationId xmlns:p14="http://schemas.microsoft.com/office/powerpoint/2010/main" val="2385065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a:t>
            </a:r>
            <a:endParaRPr lang="en-US" dirty="0"/>
          </a:p>
        </p:txBody>
      </p:sp>
      <p:sp>
        <p:nvSpPr>
          <p:cNvPr id="3" name="Content Placeholder 2"/>
          <p:cNvSpPr>
            <a:spLocks noGrp="1"/>
          </p:cNvSpPr>
          <p:nvPr>
            <p:ph idx="1"/>
          </p:nvPr>
        </p:nvSpPr>
        <p:spPr/>
        <p:txBody>
          <a:bodyPr/>
          <a:lstStyle/>
          <a:p>
            <a:r>
              <a:rPr lang="en-US" dirty="0" smtClean="0"/>
              <a:t>Since PE funds are of limited life the terms of exit are very important for the limited partners</a:t>
            </a:r>
          </a:p>
          <a:p>
            <a:r>
              <a:rPr lang="en-US" dirty="0" smtClean="0"/>
              <a:t>The common ways of exit are:</a:t>
            </a:r>
          </a:p>
          <a:p>
            <a:pPr lvl="1"/>
            <a:r>
              <a:rPr lang="en-US" dirty="0" smtClean="0"/>
              <a:t>Sale to strategic buyer (38% of exits)</a:t>
            </a:r>
          </a:p>
          <a:p>
            <a:pPr lvl="1"/>
            <a:r>
              <a:rPr lang="en-US" dirty="0" smtClean="0"/>
              <a:t>Sale to another PE fund (24%)….this is more common recently</a:t>
            </a:r>
          </a:p>
          <a:p>
            <a:pPr lvl="1"/>
            <a:r>
              <a:rPr lang="en-US" dirty="0" smtClean="0"/>
              <a:t>IPO (14%)….this has become less common</a:t>
            </a:r>
            <a:endParaRPr lang="en-US" dirty="0"/>
          </a:p>
        </p:txBody>
      </p:sp>
    </p:spTree>
    <p:extLst>
      <p:ext uri="{BB962C8B-B14F-4D97-AF65-F5344CB8AC3E}">
        <p14:creationId xmlns:p14="http://schemas.microsoft.com/office/powerpoint/2010/main" val="1069161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Creating Value</a:t>
            </a:r>
            <a:endParaRPr lang="en-US"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marL="0" indent="0">
              <a:buNone/>
            </a:pPr>
            <a:r>
              <a:rPr lang="en-US" dirty="0" smtClean="0"/>
              <a:t>GPs have historically created value through three main channels:</a:t>
            </a:r>
          </a:p>
          <a:p>
            <a:r>
              <a:rPr lang="en-US" dirty="0" smtClean="0"/>
              <a:t>Governance and financial engineering </a:t>
            </a:r>
          </a:p>
          <a:p>
            <a:pPr lvl="1"/>
            <a:r>
              <a:rPr lang="en-US" dirty="0" smtClean="0"/>
              <a:t>management incentives are strengthen. Management ownership increases by a factor of 4X. Locked till exit transaction. </a:t>
            </a:r>
          </a:p>
          <a:p>
            <a:pPr lvl="1"/>
            <a:r>
              <a:rPr lang="en-US" dirty="0" smtClean="0"/>
              <a:t>CEO receives 5.4% of equity ownership and management team 16% on average</a:t>
            </a:r>
          </a:p>
          <a:p>
            <a:pPr lvl="1"/>
            <a:r>
              <a:rPr lang="en-US" dirty="0" smtClean="0"/>
              <a:t>In public companies the CEO holds 1.57% and the management team 3.58% on average</a:t>
            </a:r>
          </a:p>
          <a:p>
            <a:pPr lvl="1"/>
            <a:r>
              <a:rPr lang="en-US" dirty="0" smtClean="0"/>
              <a:t>Leverage puts substantial pressure on management not to waste money and honor the interest and principal payments.</a:t>
            </a:r>
          </a:p>
          <a:p>
            <a:pPr lvl="1"/>
            <a:r>
              <a:rPr lang="en-US" dirty="0" smtClean="0"/>
              <a:t>Leverage also has tax benefits that are weighted against the increased risk from bankruptcy</a:t>
            </a:r>
          </a:p>
          <a:p>
            <a:pPr lvl="1"/>
            <a:r>
              <a:rPr lang="en-US" dirty="0" smtClean="0"/>
              <a:t>GPs are active board members in their portfolio companies. 30-50%  of CEOs are replaced in the first 100 days and over 60% in four years.</a:t>
            </a:r>
          </a:p>
        </p:txBody>
      </p:sp>
    </p:spTree>
    <p:extLst>
      <p:ext uri="{BB962C8B-B14F-4D97-AF65-F5344CB8AC3E}">
        <p14:creationId xmlns:p14="http://schemas.microsoft.com/office/powerpoint/2010/main" val="9905013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Creating Value</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pPr marL="0" indent="0">
              <a:buNone/>
            </a:pPr>
            <a:r>
              <a:rPr lang="en-US" dirty="0" smtClean="0"/>
              <a:t>GPs have historically created value through three main channels:</a:t>
            </a:r>
          </a:p>
          <a:p>
            <a:r>
              <a:rPr lang="en-US" dirty="0" smtClean="0"/>
              <a:t>Operational engineering </a:t>
            </a:r>
          </a:p>
          <a:p>
            <a:pPr lvl="1"/>
            <a:r>
              <a:rPr lang="en-US" dirty="0" smtClean="0"/>
              <a:t>By bringing their expertise to their portfolio companies the PEs improve operational efficiency. For example, the ratio of operating-income to sales has been found to increase by 10 to 20% following PE transaction</a:t>
            </a:r>
          </a:p>
          <a:p>
            <a:pPr lvl="1"/>
            <a:r>
              <a:rPr lang="en-US" dirty="0" smtClean="0"/>
              <a:t> 97% of GPs report improving operational as a main return driver</a:t>
            </a:r>
          </a:p>
          <a:p>
            <a:pPr lvl="1"/>
            <a:r>
              <a:rPr lang="en-US" dirty="0" smtClean="0"/>
              <a:t>Promoting follow up acquisitions </a:t>
            </a:r>
          </a:p>
          <a:p>
            <a:pPr lvl="1"/>
            <a:r>
              <a:rPr lang="en-US" dirty="0" smtClean="0"/>
              <a:t>Redefining company strategy and business model</a:t>
            </a:r>
          </a:p>
        </p:txBody>
      </p:sp>
    </p:spTree>
    <p:extLst>
      <p:ext uri="{BB962C8B-B14F-4D97-AF65-F5344CB8AC3E}">
        <p14:creationId xmlns:p14="http://schemas.microsoft.com/office/powerpoint/2010/main" val="42639386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Creating Value</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0" indent="0">
              <a:buNone/>
            </a:pPr>
            <a:r>
              <a:rPr lang="en-US" dirty="0" smtClean="0"/>
              <a:t>GPs have historically created value through three main channels:</a:t>
            </a:r>
          </a:p>
          <a:p>
            <a:r>
              <a:rPr lang="en-US" dirty="0" smtClean="0"/>
              <a:t>Not to forget</a:t>
            </a:r>
            <a:r>
              <a:rPr lang="is-IS" dirty="0" smtClean="0"/>
              <a:t>…</a:t>
            </a:r>
            <a:r>
              <a:rPr lang="en-US" dirty="0" smtClean="0"/>
              <a:t>Buying-low-and-selling-high</a:t>
            </a:r>
          </a:p>
          <a:p>
            <a:pPr lvl="1"/>
            <a:r>
              <a:rPr lang="en-US" dirty="0" smtClean="0"/>
              <a:t>GPs view themselves as able to screen target firms and find market opportunities of under-valuation</a:t>
            </a:r>
          </a:p>
          <a:p>
            <a:pPr lvl="1"/>
            <a:r>
              <a:rPr lang="en-US" dirty="0" smtClean="0"/>
              <a:t>Some investments (especially) private targets allow for proprietary deal sourcing</a:t>
            </a:r>
          </a:p>
          <a:p>
            <a:pPr lvl="1"/>
            <a:r>
              <a:rPr lang="en-US" dirty="0" smtClean="0"/>
              <a:t>Favorable exit terms, increased multiples relative to purchase together with increased performance</a:t>
            </a:r>
          </a:p>
        </p:txBody>
      </p:sp>
    </p:spTree>
    <p:extLst>
      <p:ext uri="{BB962C8B-B14F-4D97-AF65-F5344CB8AC3E}">
        <p14:creationId xmlns:p14="http://schemas.microsoft.com/office/powerpoint/2010/main" val="1417685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Funding through Financial Securities</a:t>
            </a:r>
            <a:endParaRPr lang="en-US" dirty="0"/>
          </a:p>
        </p:txBody>
      </p:sp>
      <p:sp>
        <p:nvSpPr>
          <p:cNvPr id="5" name="Rectangle 4"/>
          <p:cNvSpPr/>
          <p:nvPr/>
        </p:nvSpPr>
        <p:spPr>
          <a:xfrm>
            <a:off x="3969707" y="1417638"/>
            <a:ext cx="1600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Private Firms</a:t>
            </a:r>
            <a:endParaRPr lang="en-US" dirty="0"/>
          </a:p>
        </p:txBody>
      </p:sp>
      <p:sp>
        <p:nvSpPr>
          <p:cNvPr id="6" name="Rectangle 5"/>
          <p:cNvSpPr/>
          <p:nvPr/>
        </p:nvSpPr>
        <p:spPr>
          <a:xfrm>
            <a:off x="3605399" y="5508171"/>
            <a:ext cx="258349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Public Firms</a:t>
            </a:r>
          </a:p>
          <a:p>
            <a:pPr algn="ctr"/>
            <a:r>
              <a:rPr lang="en-US" dirty="0" smtClean="0"/>
              <a:t>(registered with the SEC)</a:t>
            </a:r>
            <a:endParaRPr lang="en-US" dirty="0"/>
          </a:p>
        </p:txBody>
      </p:sp>
      <p:sp>
        <p:nvSpPr>
          <p:cNvPr id="9" name="Rounded Rectangle 8"/>
          <p:cNvSpPr/>
          <p:nvPr/>
        </p:nvSpPr>
        <p:spPr>
          <a:xfrm>
            <a:off x="360647" y="3469815"/>
            <a:ext cx="1981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Bank Loans</a:t>
            </a:r>
          </a:p>
          <a:p>
            <a:pPr algn="ctr"/>
            <a:r>
              <a:rPr lang="en-US" i="1" dirty="0" smtClean="0">
                <a:solidFill>
                  <a:schemeClr val="tx1"/>
                </a:solidFill>
              </a:rPr>
              <a:t>Private debt agreements</a:t>
            </a:r>
            <a:endParaRPr lang="en-US" i="1" dirty="0">
              <a:solidFill>
                <a:schemeClr val="tx1"/>
              </a:solidFill>
            </a:endParaRPr>
          </a:p>
        </p:txBody>
      </p:sp>
      <p:sp>
        <p:nvSpPr>
          <p:cNvPr id="10" name="Rounded Rectangle 9"/>
          <p:cNvSpPr/>
          <p:nvPr/>
        </p:nvSpPr>
        <p:spPr>
          <a:xfrm>
            <a:off x="7026311" y="3484982"/>
            <a:ext cx="1981200" cy="15860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Corporate </a:t>
            </a:r>
          </a:p>
          <a:p>
            <a:pPr algn="ctr"/>
            <a:r>
              <a:rPr lang="en-US" b="1" dirty="0" smtClean="0">
                <a:solidFill>
                  <a:schemeClr val="tx1"/>
                </a:solidFill>
              </a:rPr>
              <a:t>Debt</a:t>
            </a:r>
          </a:p>
          <a:p>
            <a:pPr algn="ctr"/>
            <a:r>
              <a:rPr lang="en-US" i="1" dirty="0" smtClean="0">
                <a:solidFill>
                  <a:schemeClr val="tx1"/>
                </a:solidFill>
              </a:rPr>
              <a:t>Bond notes or fixed-income securities issued over an exchange</a:t>
            </a:r>
            <a:endParaRPr lang="en-US" i="1" dirty="0">
              <a:solidFill>
                <a:schemeClr val="tx1"/>
              </a:solidFill>
            </a:endParaRPr>
          </a:p>
        </p:txBody>
      </p:sp>
      <p:sp>
        <p:nvSpPr>
          <p:cNvPr id="11" name="Rounded Rectangle 10"/>
          <p:cNvSpPr/>
          <p:nvPr/>
        </p:nvSpPr>
        <p:spPr>
          <a:xfrm>
            <a:off x="2623943" y="3466218"/>
            <a:ext cx="1981200" cy="15860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Private equity</a:t>
            </a:r>
          </a:p>
          <a:p>
            <a:pPr algn="ctr"/>
            <a:r>
              <a:rPr lang="en-US" i="1" dirty="0" smtClean="0">
                <a:solidFill>
                  <a:schemeClr val="tx1"/>
                </a:solidFill>
              </a:rPr>
              <a:t>Ownership of firm equity that is no traded publically</a:t>
            </a:r>
          </a:p>
          <a:p>
            <a:pPr algn="ctr"/>
            <a:endParaRPr lang="en-US" b="1" dirty="0">
              <a:solidFill>
                <a:schemeClr val="tx1"/>
              </a:solidFill>
            </a:endParaRPr>
          </a:p>
        </p:txBody>
      </p:sp>
      <p:sp>
        <p:nvSpPr>
          <p:cNvPr id="12" name="Rounded Rectangle 11"/>
          <p:cNvSpPr/>
          <p:nvPr/>
        </p:nvSpPr>
        <p:spPr>
          <a:xfrm>
            <a:off x="4825127" y="3484982"/>
            <a:ext cx="1981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Public equity</a:t>
            </a:r>
          </a:p>
          <a:p>
            <a:pPr algn="ctr"/>
            <a:r>
              <a:rPr lang="en-US" i="1" dirty="0" smtClean="0">
                <a:solidFill>
                  <a:schemeClr val="tx1"/>
                </a:solidFill>
              </a:rPr>
              <a:t>Shares traded on the stock market</a:t>
            </a:r>
            <a:endParaRPr lang="en-US" i="1" dirty="0">
              <a:solidFill>
                <a:schemeClr val="tx1"/>
              </a:solidFill>
            </a:endParaRPr>
          </a:p>
        </p:txBody>
      </p:sp>
      <p:cxnSp>
        <p:nvCxnSpPr>
          <p:cNvPr id="14" name="Straight Arrow Connector 13"/>
          <p:cNvCxnSpPr/>
          <p:nvPr/>
        </p:nvCxnSpPr>
        <p:spPr>
          <a:xfrm>
            <a:off x="5553983" y="4573325"/>
            <a:ext cx="15924" cy="7320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191000" y="2443415"/>
            <a:ext cx="0" cy="920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Freeform 2"/>
          <p:cNvSpPr/>
          <p:nvPr/>
        </p:nvSpPr>
        <p:spPr>
          <a:xfrm>
            <a:off x="1321569" y="1814923"/>
            <a:ext cx="2429896" cy="1452780"/>
          </a:xfrm>
          <a:custGeom>
            <a:avLst/>
            <a:gdLst>
              <a:gd name="connsiteX0" fmla="*/ 0 w 2383972"/>
              <a:gd name="connsiteY0" fmla="*/ 1872342 h 1872342"/>
              <a:gd name="connsiteX1" fmla="*/ 566057 w 2383972"/>
              <a:gd name="connsiteY1" fmla="*/ 533400 h 1872342"/>
              <a:gd name="connsiteX2" fmla="*/ 2383972 w 2383972"/>
              <a:gd name="connsiteY2" fmla="*/ 0 h 1872342"/>
              <a:gd name="connsiteX3" fmla="*/ 2383972 w 2383972"/>
              <a:gd name="connsiteY3" fmla="*/ 0 h 1872342"/>
            </a:gdLst>
            <a:ahLst/>
            <a:cxnLst>
              <a:cxn ang="0">
                <a:pos x="connsiteX0" y="connsiteY0"/>
              </a:cxn>
              <a:cxn ang="0">
                <a:pos x="connsiteX1" y="connsiteY1"/>
              </a:cxn>
              <a:cxn ang="0">
                <a:pos x="connsiteX2" y="connsiteY2"/>
              </a:cxn>
              <a:cxn ang="0">
                <a:pos x="connsiteX3" y="connsiteY3"/>
              </a:cxn>
            </a:cxnLst>
            <a:rect l="l" t="t" r="r" b="b"/>
            <a:pathLst>
              <a:path w="2383972" h="1872342">
                <a:moveTo>
                  <a:pt x="0" y="1872342"/>
                </a:moveTo>
                <a:cubicBezTo>
                  <a:pt x="84364" y="1358899"/>
                  <a:pt x="168728" y="845457"/>
                  <a:pt x="566057" y="533400"/>
                </a:cubicBezTo>
                <a:cubicBezTo>
                  <a:pt x="963386" y="221343"/>
                  <a:pt x="2383972" y="0"/>
                  <a:pt x="2383972" y="0"/>
                </a:cubicBezTo>
                <a:lnTo>
                  <a:pt x="2383972" y="0"/>
                </a:ln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Freeform 15"/>
          <p:cNvSpPr/>
          <p:nvPr/>
        </p:nvSpPr>
        <p:spPr>
          <a:xfrm flipV="1">
            <a:off x="1321568" y="4586327"/>
            <a:ext cx="1878831" cy="1297358"/>
          </a:xfrm>
          <a:custGeom>
            <a:avLst/>
            <a:gdLst>
              <a:gd name="connsiteX0" fmla="*/ 0 w 2383972"/>
              <a:gd name="connsiteY0" fmla="*/ 1872342 h 1872342"/>
              <a:gd name="connsiteX1" fmla="*/ 566057 w 2383972"/>
              <a:gd name="connsiteY1" fmla="*/ 533400 h 1872342"/>
              <a:gd name="connsiteX2" fmla="*/ 2383972 w 2383972"/>
              <a:gd name="connsiteY2" fmla="*/ 0 h 1872342"/>
              <a:gd name="connsiteX3" fmla="*/ 2383972 w 2383972"/>
              <a:gd name="connsiteY3" fmla="*/ 0 h 1872342"/>
            </a:gdLst>
            <a:ahLst/>
            <a:cxnLst>
              <a:cxn ang="0">
                <a:pos x="connsiteX0" y="connsiteY0"/>
              </a:cxn>
              <a:cxn ang="0">
                <a:pos x="connsiteX1" y="connsiteY1"/>
              </a:cxn>
              <a:cxn ang="0">
                <a:pos x="connsiteX2" y="connsiteY2"/>
              </a:cxn>
              <a:cxn ang="0">
                <a:pos x="connsiteX3" y="connsiteY3"/>
              </a:cxn>
            </a:cxnLst>
            <a:rect l="l" t="t" r="r" b="b"/>
            <a:pathLst>
              <a:path w="2383972" h="1872342">
                <a:moveTo>
                  <a:pt x="0" y="1872342"/>
                </a:moveTo>
                <a:cubicBezTo>
                  <a:pt x="84364" y="1358899"/>
                  <a:pt x="168728" y="845457"/>
                  <a:pt x="566057" y="533400"/>
                </a:cubicBezTo>
                <a:cubicBezTo>
                  <a:pt x="963386" y="221343"/>
                  <a:pt x="2383972" y="0"/>
                  <a:pt x="2383972" y="0"/>
                </a:cubicBezTo>
                <a:lnTo>
                  <a:pt x="2383972" y="0"/>
                </a:ln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20"/>
          <p:cNvSpPr/>
          <p:nvPr/>
        </p:nvSpPr>
        <p:spPr>
          <a:xfrm flipH="1" flipV="1">
            <a:off x="6593892" y="5240082"/>
            <a:ext cx="1447800" cy="643603"/>
          </a:xfrm>
          <a:custGeom>
            <a:avLst/>
            <a:gdLst>
              <a:gd name="connsiteX0" fmla="*/ 0 w 2383972"/>
              <a:gd name="connsiteY0" fmla="*/ 1872342 h 1872342"/>
              <a:gd name="connsiteX1" fmla="*/ 566057 w 2383972"/>
              <a:gd name="connsiteY1" fmla="*/ 533400 h 1872342"/>
              <a:gd name="connsiteX2" fmla="*/ 2383972 w 2383972"/>
              <a:gd name="connsiteY2" fmla="*/ 0 h 1872342"/>
              <a:gd name="connsiteX3" fmla="*/ 2383972 w 2383972"/>
              <a:gd name="connsiteY3" fmla="*/ 0 h 1872342"/>
            </a:gdLst>
            <a:ahLst/>
            <a:cxnLst>
              <a:cxn ang="0">
                <a:pos x="connsiteX0" y="connsiteY0"/>
              </a:cxn>
              <a:cxn ang="0">
                <a:pos x="connsiteX1" y="connsiteY1"/>
              </a:cxn>
              <a:cxn ang="0">
                <a:pos x="connsiteX2" y="connsiteY2"/>
              </a:cxn>
              <a:cxn ang="0">
                <a:pos x="connsiteX3" y="connsiteY3"/>
              </a:cxn>
            </a:cxnLst>
            <a:rect l="l" t="t" r="r" b="b"/>
            <a:pathLst>
              <a:path w="2383972" h="1872342">
                <a:moveTo>
                  <a:pt x="0" y="1872342"/>
                </a:moveTo>
                <a:cubicBezTo>
                  <a:pt x="84364" y="1358899"/>
                  <a:pt x="168728" y="845457"/>
                  <a:pt x="566057" y="533400"/>
                </a:cubicBezTo>
                <a:cubicBezTo>
                  <a:pt x="963386" y="221343"/>
                  <a:pt x="2383972" y="0"/>
                  <a:pt x="2383972" y="0"/>
                </a:cubicBezTo>
                <a:lnTo>
                  <a:pt x="2383972" y="0"/>
                </a:ln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12383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GPs’ valuation methodologies</a:t>
            </a:r>
          </a:p>
          <a:p>
            <a:r>
              <a:rPr lang="en-US" dirty="0" smtClean="0"/>
              <a:t>A vast majority deploys gross IRR (Internal Rate of Return) and MOIC (Multiple of Invested Capital) …. Over 90% reported</a:t>
            </a:r>
          </a:p>
          <a:p>
            <a:r>
              <a:rPr lang="en-US" dirty="0" smtClean="0"/>
              <a:t>Use of comparable company multiples is also very common…over 70% reported</a:t>
            </a:r>
          </a:p>
          <a:p>
            <a:r>
              <a:rPr lang="en-US" dirty="0" smtClean="0"/>
              <a:t>Few report to use WACC (Weighted Average Cost of Capital) or APV (Adjusted Present Value) ….about 10%</a:t>
            </a:r>
          </a:p>
          <a:p>
            <a:r>
              <a:rPr lang="en-US" dirty="0" smtClean="0"/>
              <a:t>In contrast, the majority of CEO’s of public companies report that they rely on WACC-like methods for valuation </a:t>
            </a:r>
          </a:p>
          <a:p>
            <a:endParaRPr lang="en-US" dirty="0"/>
          </a:p>
        </p:txBody>
      </p:sp>
    </p:spTree>
    <p:extLst>
      <p:ext uri="{BB962C8B-B14F-4D97-AF65-F5344CB8AC3E}">
        <p14:creationId xmlns:p14="http://schemas.microsoft.com/office/powerpoint/2010/main" val="13572502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Targets</a:t>
            </a:r>
            <a:endParaRPr lang="en-US" dirty="0"/>
          </a:p>
        </p:txBody>
      </p:sp>
      <p:sp>
        <p:nvSpPr>
          <p:cNvPr id="3" name="Content Placeholder 2"/>
          <p:cNvSpPr>
            <a:spLocks noGrp="1"/>
          </p:cNvSpPr>
          <p:nvPr>
            <p:ph idx="1"/>
          </p:nvPr>
        </p:nvSpPr>
        <p:spPr>
          <a:xfrm>
            <a:off x="457200" y="1600200"/>
            <a:ext cx="8534400" cy="4800600"/>
          </a:xfrm>
        </p:spPr>
        <p:txBody>
          <a:bodyPr>
            <a:normAutofit fontScale="92500"/>
          </a:bodyPr>
          <a:lstStyle/>
          <a:p>
            <a:r>
              <a:rPr lang="en-US" dirty="0" smtClean="0"/>
              <a:t>GP’s aim for a gross IRR of about 25% on average</a:t>
            </a:r>
          </a:p>
          <a:p>
            <a:r>
              <a:rPr lang="en-US" dirty="0"/>
              <a:t>CAPM-based rate </a:t>
            </a:r>
            <a:r>
              <a:rPr lang="en-US" dirty="0" smtClean="0"/>
              <a:t>is </a:t>
            </a:r>
            <a:r>
              <a:rPr lang="en-US" dirty="0"/>
              <a:t>almost 18%  </a:t>
            </a:r>
          </a:p>
          <a:p>
            <a:pPr lvl="1"/>
            <a:r>
              <a:rPr lang="en-US" dirty="0" smtClean="0"/>
              <a:t>A </a:t>
            </a:r>
            <a:r>
              <a:rPr lang="en-US" dirty="0" smtClean="0"/>
              <a:t>risk free interest rate of about 4%, an equity risk premium of 6% and equity beta of average portfolio company of </a:t>
            </a:r>
            <a:r>
              <a:rPr lang="en-US" dirty="0" smtClean="0"/>
              <a:t>2.3</a:t>
            </a:r>
            <a:endParaRPr lang="en-US" dirty="0" smtClean="0"/>
          </a:p>
          <a:p>
            <a:r>
              <a:rPr lang="en-US" dirty="0" smtClean="0"/>
              <a:t>This is consistent with the Net IRR required by the limited partners</a:t>
            </a:r>
          </a:p>
          <a:p>
            <a:r>
              <a:rPr lang="en-US" dirty="0"/>
              <a:t>GP’s report </a:t>
            </a:r>
            <a:r>
              <a:rPr lang="en-US" dirty="0" smtClean="0"/>
              <a:t>a gross MOIC target of 2.85 </a:t>
            </a:r>
            <a:endParaRPr lang="en-US" dirty="0"/>
          </a:p>
          <a:p>
            <a:pPr lvl="1"/>
            <a:r>
              <a:rPr lang="en-US" dirty="0"/>
              <a:t>At the five year horizon this implies an IRR of about 23%</a:t>
            </a:r>
          </a:p>
          <a:p>
            <a:endParaRPr lang="en-US" dirty="0"/>
          </a:p>
        </p:txBody>
      </p:sp>
    </p:spTree>
    <p:extLst>
      <p:ext uri="{BB962C8B-B14F-4D97-AF65-F5344CB8AC3E}">
        <p14:creationId xmlns:p14="http://schemas.microsoft.com/office/powerpoint/2010/main" val="531472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Equity Transactions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PE fund buys majority of ownership in existing mature firm</a:t>
            </a:r>
          </a:p>
          <a:p>
            <a:r>
              <a:rPr lang="en-US" dirty="0" smtClean="0"/>
              <a:t>When the target is public, shares are purchased from existing shareholders at a premium (typically 15 – 50%) </a:t>
            </a:r>
          </a:p>
          <a:p>
            <a:r>
              <a:rPr lang="en-US" dirty="0" smtClean="0"/>
              <a:t>Cash required for the transaction is provided through new debt (against the assets of the target firm) from banks and equity from the PE funds (with modest participation of around 1% by the general partners). The Leveraged Buyout structure.</a:t>
            </a:r>
          </a:p>
        </p:txBody>
      </p:sp>
    </p:spTree>
    <p:extLst>
      <p:ext uri="{BB962C8B-B14F-4D97-AF65-F5344CB8AC3E}">
        <p14:creationId xmlns:p14="http://schemas.microsoft.com/office/powerpoint/2010/main" val="4068098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LBO structure</a:t>
            </a:r>
            <a:endParaRPr lang="en-US" dirty="0"/>
          </a:p>
        </p:txBody>
      </p:sp>
      <p:sp>
        <p:nvSpPr>
          <p:cNvPr id="3" name="Content Placeholder 2"/>
          <p:cNvSpPr>
            <a:spLocks noGrp="1"/>
          </p:cNvSpPr>
          <p:nvPr>
            <p:ph idx="1"/>
          </p:nvPr>
        </p:nvSpPr>
        <p:spPr/>
        <p:txBody>
          <a:bodyPr>
            <a:normAutofit fontScale="92500"/>
          </a:bodyPr>
          <a:lstStyle/>
          <a:p>
            <a:r>
              <a:rPr lang="en-US" dirty="0" smtClean="0"/>
              <a:t>The buyout is typically financed with 60 to 90% debt (less recently) from a bank, investment bank or more recently institutional investors such as hedge funds also purchase this debt</a:t>
            </a:r>
          </a:p>
          <a:p>
            <a:r>
              <a:rPr lang="en-US" dirty="0" smtClean="0"/>
              <a:t>The remaining 40 to 10% equity is financed from the PE fund (the management team of the target often is required to participate as well)</a:t>
            </a:r>
          </a:p>
          <a:p>
            <a:r>
              <a:rPr lang="en-US" dirty="0" smtClean="0"/>
              <a:t>At the end of the process the target firm if public becomes privately held</a:t>
            </a:r>
            <a:endParaRPr lang="en-US" dirty="0"/>
          </a:p>
        </p:txBody>
      </p:sp>
    </p:spTree>
    <p:extLst>
      <p:ext uri="{BB962C8B-B14F-4D97-AF65-F5344CB8AC3E}">
        <p14:creationId xmlns:p14="http://schemas.microsoft.com/office/powerpoint/2010/main" val="28692023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in-class group assignment</a:t>
            </a:r>
            <a:br>
              <a:rPr lang="en-US" dirty="0" smtClean="0"/>
            </a:br>
            <a:r>
              <a:rPr lang="en-US" i="1" dirty="0" smtClean="0"/>
              <a:t>Leverage, IRR, and MOIC</a:t>
            </a:r>
            <a:endParaRPr lang="en-US" i="1" dirty="0"/>
          </a:p>
        </p:txBody>
      </p:sp>
      <p:sp>
        <p:nvSpPr>
          <p:cNvPr id="3" name="Content Placeholder 2"/>
          <p:cNvSpPr>
            <a:spLocks noGrp="1"/>
          </p:cNvSpPr>
          <p:nvPr>
            <p:ph idx="1"/>
          </p:nvPr>
        </p:nvSpPr>
        <p:spPr>
          <a:xfrm>
            <a:off x="457200" y="1600201"/>
            <a:ext cx="8229600" cy="3047999"/>
          </a:xfrm>
        </p:spPr>
        <p:txBody>
          <a:bodyPr>
            <a:normAutofit fontScale="70000" lnSpcReduction="20000"/>
          </a:bodyPr>
          <a:lstStyle/>
          <a:p>
            <a:pPr marL="0" indent="0">
              <a:buNone/>
            </a:pPr>
            <a:r>
              <a:rPr lang="en-US" dirty="0" smtClean="0"/>
              <a:t>You are an advisor for MAX Capital, a PE firm that is considering the following investment opportunity.</a:t>
            </a:r>
          </a:p>
          <a:p>
            <a:r>
              <a:rPr lang="en-US" dirty="0" smtClean="0"/>
              <a:t>Target firm’s equity costs $5 billion (all equity firm)</a:t>
            </a:r>
          </a:p>
          <a:p>
            <a:r>
              <a:rPr lang="en-US" dirty="0" smtClean="0"/>
              <a:t>PE can purchase the equity with a loan carrying interest of 5%.</a:t>
            </a:r>
          </a:p>
          <a:p>
            <a:r>
              <a:rPr lang="en-US" dirty="0" smtClean="0"/>
              <a:t>The upside potential is to sell the company in three to eight years for $10 billion. The estimate is that this will happen only with probability 50%. Otherwise it will sell it for what it is worth today ($5 billion).</a:t>
            </a:r>
          </a:p>
          <a:p>
            <a:pPr marL="0" indent="0">
              <a:buNone/>
            </a:pPr>
            <a:r>
              <a:rPr lang="en-US" dirty="0" smtClean="0"/>
              <a:t>MAX Capital needs your help in structuring the deal and deciding what leverage level to choose.</a:t>
            </a:r>
          </a:p>
          <a:p>
            <a:endParaRPr lang="en-US" dirty="0"/>
          </a:p>
        </p:txBody>
      </p:sp>
      <p:sp>
        <p:nvSpPr>
          <p:cNvPr id="4" name="TextBox 3"/>
          <p:cNvSpPr txBox="1"/>
          <p:nvPr/>
        </p:nvSpPr>
        <p:spPr>
          <a:xfrm>
            <a:off x="1447800" y="5715000"/>
            <a:ext cx="5943600" cy="646331"/>
          </a:xfrm>
          <a:prstGeom prst="rect">
            <a:avLst/>
          </a:prstGeom>
          <a:noFill/>
        </p:spPr>
        <p:txBody>
          <a:bodyPr wrap="square" rtlCol="0">
            <a:spAutoFit/>
          </a:bodyPr>
          <a:lstStyle/>
          <a:p>
            <a:r>
              <a:rPr lang="en-US" i="1" dirty="0" smtClean="0"/>
              <a:t>Start by calculating the IRR and MOIC for the unlevered transaction and then consider financing with debt.</a:t>
            </a:r>
            <a:endParaRPr lang="en-US" i="1" dirty="0"/>
          </a:p>
        </p:txBody>
      </p:sp>
      <p:sp>
        <p:nvSpPr>
          <p:cNvPr id="5" name="TextBox 4"/>
          <p:cNvSpPr txBox="1"/>
          <p:nvPr/>
        </p:nvSpPr>
        <p:spPr>
          <a:xfrm>
            <a:off x="1447800" y="4800600"/>
            <a:ext cx="5943600" cy="646331"/>
          </a:xfrm>
          <a:prstGeom prst="rect">
            <a:avLst/>
          </a:prstGeom>
          <a:noFill/>
        </p:spPr>
        <p:txBody>
          <a:bodyPr wrap="square" rtlCol="0">
            <a:spAutoFit/>
          </a:bodyPr>
          <a:lstStyle/>
          <a:p>
            <a:r>
              <a:rPr lang="en-US" i="1" dirty="0" smtClean="0"/>
              <a:t>How should MAX Capital structure this investment to obtain a gross MOIC above 2 and IRR above 15%?</a:t>
            </a:r>
            <a:endParaRPr lang="en-US" i="1" dirty="0"/>
          </a:p>
        </p:txBody>
      </p:sp>
    </p:spTree>
    <p:extLst>
      <p:ext uri="{BB962C8B-B14F-4D97-AF65-F5344CB8AC3E}">
        <p14:creationId xmlns:p14="http://schemas.microsoft.com/office/powerpoint/2010/main" val="1179728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80" y="590547"/>
            <a:ext cx="8229600" cy="1143000"/>
          </a:xfrm>
        </p:spPr>
        <p:txBody>
          <a:bodyPr/>
          <a:lstStyle/>
          <a:p>
            <a:r>
              <a:rPr lang="en-US" dirty="0" smtClean="0"/>
              <a:t>Holding of Financial Securities</a:t>
            </a:r>
            <a:endParaRPr lang="en-US" dirty="0"/>
          </a:p>
        </p:txBody>
      </p:sp>
      <p:sp>
        <p:nvSpPr>
          <p:cNvPr id="6" name="Rectangle 5"/>
          <p:cNvSpPr/>
          <p:nvPr/>
        </p:nvSpPr>
        <p:spPr>
          <a:xfrm>
            <a:off x="441280" y="5638800"/>
            <a:ext cx="190056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Corporate stocks and bonds</a:t>
            </a:r>
            <a:endParaRPr lang="en-US" dirty="0"/>
          </a:p>
        </p:txBody>
      </p:sp>
      <p:sp>
        <p:nvSpPr>
          <p:cNvPr id="9" name="Rounded Rectangle 8"/>
          <p:cNvSpPr/>
          <p:nvPr/>
        </p:nvSpPr>
        <p:spPr>
          <a:xfrm>
            <a:off x="360647" y="3469815"/>
            <a:ext cx="1981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Mutual funds</a:t>
            </a:r>
          </a:p>
        </p:txBody>
      </p:sp>
      <p:sp>
        <p:nvSpPr>
          <p:cNvPr id="10" name="Rounded Rectangle 9"/>
          <p:cNvSpPr/>
          <p:nvPr/>
        </p:nvSpPr>
        <p:spPr>
          <a:xfrm>
            <a:off x="2592887" y="3484982"/>
            <a:ext cx="1981200" cy="89923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Hedge funds</a:t>
            </a:r>
          </a:p>
          <a:p>
            <a:pPr algn="ctr"/>
            <a:r>
              <a:rPr lang="en-US" b="1" dirty="0" smtClean="0">
                <a:solidFill>
                  <a:schemeClr val="tx1"/>
                </a:solidFill>
              </a:rPr>
              <a:t>Pension funds</a:t>
            </a:r>
          </a:p>
          <a:p>
            <a:pPr algn="ctr"/>
            <a:r>
              <a:rPr lang="en-US" b="1" dirty="0" smtClean="0">
                <a:solidFill>
                  <a:schemeClr val="tx1"/>
                </a:solidFill>
              </a:rPr>
              <a:t>Endowments </a:t>
            </a:r>
            <a:endParaRPr lang="en-US" dirty="0">
              <a:solidFill>
                <a:schemeClr val="tx1"/>
              </a:solidFill>
            </a:endParaRPr>
          </a:p>
        </p:txBody>
      </p:sp>
      <p:sp>
        <p:nvSpPr>
          <p:cNvPr id="11" name="Rounded Rectangle 10"/>
          <p:cNvSpPr/>
          <p:nvPr/>
        </p:nvSpPr>
        <p:spPr>
          <a:xfrm>
            <a:off x="4774508" y="3484982"/>
            <a:ext cx="1981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Private Equity funds</a:t>
            </a:r>
            <a:endParaRPr lang="en-US" i="1" dirty="0" smtClean="0">
              <a:solidFill>
                <a:schemeClr val="tx1"/>
              </a:solidFill>
            </a:endParaRPr>
          </a:p>
        </p:txBody>
      </p:sp>
      <p:sp>
        <p:nvSpPr>
          <p:cNvPr id="12" name="Rounded Rectangle 11"/>
          <p:cNvSpPr/>
          <p:nvPr/>
        </p:nvSpPr>
        <p:spPr>
          <a:xfrm>
            <a:off x="6977584" y="3484982"/>
            <a:ext cx="1981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Angel investors</a:t>
            </a:r>
            <a:endParaRPr lang="en-US" i="1" dirty="0">
              <a:solidFill>
                <a:schemeClr val="tx1"/>
              </a:solidFill>
            </a:endParaRPr>
          </a:p>
        </p:txBody>
      </p:sp>
      <p:cxnSp>
        <p:nvCxnSpPr>
          <p:cNvPr id="20" name="Straight Arrow Connector 19"/>
          <p:cNvCxnSpPr/>
          <p:nvPr/>
        </p:nvCxnSpPr>
        <p:spPr>
          <a:xfrm>
            <a:off x="1332455" y="4586327"/>
            <a:ext cx="18792" cy="900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769728" y="4543522"/>
            <a:ext cx="18792" cy="900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080595" y="5642473"/>
            <a:ext cx="190056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Private Equity</a:t>
            </a:r>
            <a:endParaRPr lang="en-US" dirty="0"/>
          </a:p>
        </p:txBody>
      </p:sp>
      <p:cxnSp>
        <p:nvCxnSpPr>
          <p:cNvPr id="30" name="Straight Arrow Connector 29"/>
          <p:cNvCxnSpPr/>
          <p:nvPr/>
        </p:nvCxnSpPr>
        <p:spPr>
          <a:xfrm flipH="1">
            <a:off x="6629400" y="4586327"/>
            <a:ext cx="457200" cy="8572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7772400" y="5047070"/>
            <a:ext cx="1197270" cy="135373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Founders and business owners</a:t>
            </a:r>
            <a:endParaRPr lang="en-US" i="1" dirty="0" smtClean="0">
              <a:solidFill>
                <a:schemeClr val="tx1"/>
              </a:solidFill>
            </a:endParaRPr>
          </a:p>
        </p:txBody>
      </p:sp>
      <p:cxnSp>
        <p:nvCxnSpPr>
          <p:cNvPr id="33" name="Straight Arrow Connector 32"/>
          <p:cNvCxnSpPr/>
          <p:nvPr/>
        </p:nvCxnSpPr>
        <p:spPr>
          <a:xfrm flipH="1">
            <a:off x="7246307" y="6019800"/>
            <a:ext cx="412087" cy="217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Freeform 2"/>
          <p:cNvSpPr/>
          <p:nvPr/>
        </p:nvSpPr>
        <p:spPr>
          <a:xfrm>
            <a:off x="3668486" y="2340424"/>
            <a:ext cx="1894114" cy="903519"/>
          </a:xfrm>
          <a:custGeom>
            <a:avLst/>
            <a:gdLst>
              <a:gd name="connsiteX0" fmla="*/ 0 w 1894114"/>
              <a:gd name="connsiteY0" fmla="*/ 892633 h 903519"/>
              <a:gd name="connsiteX1" fmla="*/ 881743 w 1894114"/>
              <a:gd name="connsiteY1" fmla="*/ 5 h 903519"/>
              <a:gd name="connsiteX2" fmla="*/ 1894114 w 1894114"/>
              <a:gd name="connsiteY2" fmla="*/ 903519 h 903519"/>
              <a:gd name="connsiteX3" fmla="*/ 1894114 w 1894114"/>
              <a:gd name="connsiteY3" fmla="*/ 903519 h 903519"/>
            </a:gdLst>
            <a:ahLst/>
            <a:cxnLst>
              <a:cxn ang="0">
                <a:pos x="connsiteX0" y="connsiteY0"/>
              </a:cxn>
              <a:cxn ang="0">
                <a:pos x="connsiteX1" y="connsiteY1"/>
              </a:cxn>
              <a:cxn ang="0">
                <a:pos x="connsiteX2" y="connsiteY2"/>
              </a:cxn>
              <a:cxn ang="0">
                <a:pos x="connsiteX3" y="connsiteY3"/>
              </a:cxn>
            </a:cxnLst>
            <a:rect l="l" t="t" r="r" b="b"/>
            <a:pathLst>
              <a:path w="1894114" h="903519">
                <a:moveTo>
                  <a:pt x="0" y="892633"/>
                </a:moveTo>
                <a:cubicBezTo>
                  <a:pt x="283028" y="445412"/>
                  <a:pt x="566057" y="-1809"/>
                  <a:pt x="881743" y="5"/>
                </a:cubicBezTo>
                <a:cubicBezTo>
                  <a:pt x="1197429" y="1819"/>
                  <a:pt x="1894114" y="903519"/>
                  <a:pt x="1894114" y="903519"/>
                </a:cubicBezTo>
                <a:lnTo>
                  <a:pt x="1894114" y="903519"/>
                </a:ln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Rectangle 25"/>
          <p:cNvSpPr/>
          <p:nvPr/>
        </p:nvSpPr>
        <p:spPr>
          <a:xfrm>
            <a:off x="2760937" y="5638800"/>
            <a:ext cx="190056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Financial derivatives and shorts</a:t>
            </a:r>
            <a:endParaRPr lang="en-US" dirty="0"/>
          </a:p>
        </p:txBody>
      </p:sp>
      <p:cxnSp>
        <p:nvCxnSpPr>
          <p:cNvPr id="27" name="Straight Arrow Connector 26"/>
          <p:cNvCxnSpPr/>
          <p:nvPr/>
        </p:nvCxnSpPr>
        <p:spPr>
          <a:xfrm flipH="1">
            <a:off x="2341847" y="4501789"/>
            <a:ext cx="419090" cy="941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638800" y="4564924"/>
            <a:ext cx="18792" cy="900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600595" y="1924773"/>
            <a:ext cx="146372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Gov. Bonds</a:t>
            </a:r>
            <a:endParaRPr lang="en-US" dirty="0"/>
          </a:p>
        </p:txBody>
      </p:sp>
      <p:cxnSp>
        <p:nvCxnSpPr>
          <p:cNvPr id="36" name="Straight Arrow Connector 35"/>
          <p:cNvCxnSpPr/>
          <p:nvPr/>
        </p:nvCxnSpPr>
        <p:spPr>
          <a:xfrm flipH="1" flipV="1">
            <a:off x="1341851" y="3025147"/>
            <a:ext cx="9396" cy="327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flipV="1">
            <a:off x="2209800" y="2514600"/>
            <a:ext cx="479146" cy="815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22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structure</a:t>
            </a:r>
            <a:endParaRPr lang="en-US" dirty="0"/>
          </a:p>
        </p:txBody>
      </p:sp>
      <p:pic>
        <p:nvPicPr>
          <p:cNvPr id="4" name="Picture 3"/>
          <p:cNvPicPr>
            <a:picLocks noChangeAspect="1"/>
          </p:cNvPicPr>
          <p:nvPr/>
        </p:nvPicPr>
        <p:blipFill>
          <a:blip r:embed="rId2"/>
          <a:stretch>
            <a:fillRect/>
          </a:stretch>
        </p:blipFill>
        <p:spPr>
          <a:xfrm>
            <a:off x="1219200" y="1676400"/>
            <a:ext cx="1562100" cy="1562100"/>
          </a:xfrm>
          <a:prstGeom prst="rect">
            <a:avLst/>
          </a:prstGeom>
        </p:spPr>
      </p:pic>
      <p:pic>
        <p:nvPicPr>
          <p:cNvPr id="5" name="Picture 4"/>
          <p:cNvPicPr>
            <a:picLocks noChangeAspect="1"/>
          </p:cNvPicPr>
          <p:nvPr/>
        </p:nvPicPr>
        <p:blipFill>
          <a:blip r:embed="rId3"/>
          <a:stretch>
            <a:fillRect/>
          </a:stretch>
        </p:blipFill>
        <p:spPr>
          <a:xfrm>
            <a:off x="4343400" y="4953000"/>
            <a:ext cx="1612900" cy="1612900"/>
          </a:xfrm>
          <a:prstGeom prst="rect">
            <a:avLst/>
          </a:prstGeom>
        </p:spPr>
      </p:pic>
      <p:pic>
        <p:nvPicPr>
          <p:cNvPr id="8" name="Picture 7"/>
          <p:cNvPicPr>
            <a:picLocks noChangeAspect="1"/>
          </p:cNvPicPr>
          <p:nvPr/>
        </p:nvPicPr>
        <p:blipFill>
          <a:blip r:embed="rId4"/>
          <a:stretch>
            <a:fillRect/>
          </a:stretch>
        </p:blipFill>
        <p:spPr>
          <a:xfrm>
            <a:off x="3429000" y="2209800"/>
            <a:ext cx="2031471" cy="838200"/>
          </a:xfrm>
          <a:prstGeom prst="rect">
            <a:avLst/>
          </a:prstGeom>
        </p:spPr>
      </p:pic>
      <p:pic>
        <p:nvPicPr>
          <p:cNvPr id="9" name="Picture 8"/>
          <p:cNvPicPr>
            <a:picLocks noChangeAspect="1"/>
          </p:cNvPicPr>
          <p:nvPr/>
        </p:nvPicPr>
        <p:blipFill>
          <a:blip r:embed="rId5"/>
          <a:stretch>
            <a:fillRect/>
          </a:stretch>
        </p:blipFill>
        <p:spPr>
          <a:xfrm>
            <a:off x="2743200" y="3352800"/>
            <a:ext cx="1295400" cy="1295400"/>
          </a:xfrm>
          <a:prstGeom prst="rect">
            <a:avLst/>
          </a:prstGeom>
        </p:spPr>
      </p:pic>
      <p:pic>
        <p:nvPicPr>
          <p:cNvPr id="10" name="Picture 9"/>
          <p:cNvPicPr>
            <a:picLocks noChangeAspect="1"/>
          </p:cNvPicPr>
          <p:nvPr/>
        </p:nvPicPr>
        <p:blipFill>
          <a:blip r:embed="rId6"/>
          <a:stretch>
            <a:fillRect/>
          </a:stretch>
        </p:blipFill>
        <p:spPr>
          <a:xfrm>
            <a:off x="4191000" y="3810000"/>
            <a:ext cx="2222500" cy="723900"/>
          </a:xfrm>
          <a:prstGeom prst="rect">
            <a:avLst/>
          </a:prstGeom>
        </p:spPr>
      </p:pic>
      <p:pic>
        <p:nvPicPr>
          <p:cNvPr id="11" name="Picture 10"/>
          <p:cNvPicPr>
            <a:picLocks noChangeAspect="1"/>
          </p:cNvPicPr>
          <p:nvPr/>
        </p:nvPicPr>
        <p:blipFill>
          <a:blip r:embed="rId7"/>
          <a:stretch>
            <a:fillRect/>
          </a:stretch>
        </p:blipFill>
        <p:spPr>
          <a:xfrm>
            <a:off x="5791200" y="1676400"/>
            <a:ext cx="2540000" cy="1892300"/>
          </a:xfrm>
          <a:prstGeom prst="rect">
            <a:avLst/>
          </a:prstGeom>
        </p:spPr>
      </p:pic>
      <p:pic>
        <p:nvPicPr>
          <p:cNvPr id="12" name="Picture 11"/>
          <p:cNvPicPr>
            <a:picLocks noChangeAspect="1"/>
          </p:cNvPicPr>
          <p:nvPr/>
        </p:nvPicPr>
        <p:blipFill>
          <a:blip r:embed="rId8"/>
          <a:stretch>
            <a:fillRect/>
          </a:stretch>
        </p:blipFill>
        <p:spPr>
          <a:xfrm>
            <a:off x="990600" y="5105400"/>
            <a:ext cx="3175000" cy="1143000"/>
          </a:xfrm>
          <a:prstGeom prst="rect">
            <a:avLst/>
          </a:prstGeom>
        </p:spPr>
      </p:pic>
      <p:pic>
        <p:nvPicPr>
          <p:cNvPr id="14" name="Picture 13"/>
          <p:cNvPicPr>
            <a:picLocks noChangeAspect="1"/>
          </p:cNvPicPr>
          <p:nvPr/>
        </p:nvPicPr>
        <p:blipFill>
          <a:blip r:embed="rId9"/>
          <a:stretch>
            <a:fillRect/>
          </a:stretch>
        </p:blipFill>
        <p:spPr>
          <a:xfrm>
            <a:off x="6553200" y="4844994"/>
            <a:ext cx="2387600" cy="539805"/>
          </a:xfrm>
          <a:prstGeom prst="rect">
            <a:avLst/>
          </a:prstGeom>
        </p:spPr>
      </p:pic>
      <p:pic>
        <p:nvPicPr>
          <p:cNvPr id="15" name="Picture 14"/>
          <p:cNvPicPr>
            <a:picLocks noChangeAspect="1"/>
          </p:cNvPicPr>
          <p:nvPr/>
        </p:nvPicPr>
        <p:blipFill>
          <a:blip r:embed="rId10"/>
          <a:stretch>
            <a:fillRect/>
          </a:stretch>
        </p:blipFill>
        <p:spPr>
          <a:xfrm>
            <a:off x="7010400" y="5715000"/>
            <a:ext cx="1270000" cy="914400"/>
          </a:xfrm>
          <a:prstGeom prst="rect">
            <a:avLst/>
          </a:prstGeom>
        </p:spPr>
      </p:pic>
      <p:pic>
        <p:nvPicPr>
          <p:cNvPr id="16" name="Picture 15"/>
          <p:cNvPicPr>
            <a:picLocks noChangeAspect="1"/>
          </p:cNvPicPr>
          <p:nvPr/>
        </p:nvPicPr>
        <p:blipFill>
          <a:blip r:embed="rId11"/>
          <a:stretch>
            <a:fillRect/>
          </a:stretch>
        </p:blipFill>
        <p:spPr>
          <a:xfrm>
            <a:off x="152400" y="3429000"/>
            <a:ext cx="2286000" cy="939800"/>
          </a:xfrm>
          <a:prstGeom prst="rect">
            <a:avLst/>
          </a:prstGeom>
        </p:spPr>
      </p:pic>
    </p:spTree>
    <p:extLst>
      <p:ext uri="{BB962C8B-B14F-4D97-AF65-F5344CB8AC3E}">
        <p14:creationId xmlns:p14="http://schemas.microsoft.com/office/powerpoint/2010/main" val="124243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600200"/>
            <a:ext cx="8229600" cy="4525963"/>
          </a:xfrm>
          <a:prstGeom prst="rect">
            <a:avLst/>
          </a:prstGeom>
        </p:spPr>
        <p:txBody>
          <a:bodyPr vert="horz" lIns="91440" tIns="45720" rIns="91440" bIns="45720" rtlCol="0">
            <a:normAutofit/>
          </a:bodyPr>
          <a:lstStyle/>
          <a:p>
            <a:pPr marR="0" lvl="1" algn="l" defTabSz="914400" rtl="0" eaLnBrk="1" fontAlgn="auto" latinLnBrk="0" hangingPunct="1">
              <a:lnSpc>
                <a:spcPct val="100000"/>
              </a:lnSpc>
              <a:spcBef>
                <a:spcPct val="20000"/>
              </a:spcBef>
              <a:spcAft>
                <a:spcPts val="0"/>
              </a:spcAft>
              <a:buClrTx/>
              <a:buSzTx/>
              <a:tabLst/>
              <a:defRPr/>
            </a:pPr>
            <a:r>
              <a:rPr lang="en-US" sz="2800" dirty="0" smtClean="0">
                <a:latin typeface="Times New Roman"/>
                <a:cs typeface="Times New Roman"/>
              </a:rPr>
              <a:t>In order to take advantage of economies of scale firms approach public capital markets to satisfy their financing needs </a:t>
            </a:r>
          </a:p>
          <a:p>
            <a:pPr marR="0" lvl="1"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Times New Roman"/>
              <a:ea typeface="+mn-ea"/>
              <a:cs typeface="Times New Roman"/>
            </a:endParaRPr>
          </a:p>
          <a:p>
            <a:pPr marR="0" lvl="1" algn="l" defTabSz="914400" rtl="0" eaLnBrk="1" fontAlgn="auto" latinLnBrk="0" hangingPunct="1">
              <a:lnSpc>
                <a:spcPct val="100000"/>
              </a:lnSpc>
              <a:spcBef>
                <a:spcPct val="20000"/>
              </a:spcBef>
              <a:spcAft>
                <a:spcPts val="0"/>
              </a:spcAft>
              <a:buClrTx/>
              <a:buSzTx/>
              <a:tabLst/>
              <a:defRPr/>
            </a:pPr>
            <a:r>
              <a:rPr lang="en-US" sz="2800" dirty="0" smtClean="0">
                <a:latin typeface="Times New Roman"/>
                <a:cs typeface="Times New Roman"/>
              </a:rPr>
              <a:t>The result is dispersed ownership - large number of investors hold debt (corporate bonds) and equity (stock) of the firm</a:t>
            </a:r>
            <a:endParaRPr lang="en-US" sz="2800" noProof="0" dirty="0" smtClean="0">
              <a:latin typeface="Times New Roman"/>
              <a:cs typeface="Times New Roman"/>
            </a:endParaRPr>
          </a:p>
          <a:p>
            <a:pPr marR="0" lvl="1"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dirty="0" smtClean="0">
              <a:ln>
                <a:noFill/>
              </a:ln>
              <a:solidFill>
                <a:schemeClr val="tx1"/>
              </a:solidFill>
              <a:effectLst/>
              <a:uLnTx/>
              <a:uFillTx/>
              <a:latin typeface="Times New Roman"/>
              <a:ea typeface="+mn-ea"/>
              <a:cs typeface="Times New Roman"/>
            </a:endParaRPr>
          </a:p>
          <a:p>
            <a:pPr marR="0" lvl="1" algn="ctr" defTabSz="914400" rtl="0" eaLnBrk="1" fontAlgn="auto" latinLnBrk="0" hangingPunct="1">
              <a:lnSpc>
                <a:spcPct val="100000"/>
              </a:lnSpc>
              <a:spcBef>
                <a:spcPct val="20000"/>
              </a:spcBef>
              <a:spcAft>
                <a:spcPts val="0"/>
              </a:spcAft>
              <a:buClrTx/>
              <a:buSzTx/>
              <a:tabLst/>
              <a:defRPr/>
            </a:pPr>
            <a:r>
              <a:rPr lang="en-US" sz="2800" i="1" noProof="0" dirty="0" smtClean="0">
                <a:latin typeface="Times New Roman" panose="02020603050405020304" pitchFamily="18" charset="0"/>
                <a:cs typeface="Times New Roman" panose="02020603050405020304" pitchFamily="18" charset="0"/>
              </a:rPr>
              <a:t>Separation of Ownership and Control</a:t>
            </a:r>
            <a:endParaRPr kumimoji="0" lang="en-US" sz="2800" b="0" i="1"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Ownership and Control in Public corporations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839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28600"/>
            <a:ext cx="7772400" cy="1295400"/>
          </a:xfrm>
        </p:spPr>
        <p:txBody>
          <a:bodyPr>
            <a:noAutofit/>
          </a:bodyPr>
          <a:lstStyle/>
          <a:p>
            <a:pPr eaLnBrk="1" hangingPunct="1"/>
            <a:r>
              <a:rPr lang="en-US" dirty="0" smtClean="0">
                <a:latin typeface="Times New Roman" panose="02020603050405020304" pitchFamily="18" charset="0"/>
                <a:cs typeface="Times New Roman" panose="02020603050405020304" pitchFamily="18" charset="0"/>
              </a:rPr>
              <a:t>Flow of funds in the public corporation</a:t>
            </a:r>
          </a:p>
        </p:txBody>
      </p:sp>
      <p:sp>
        <p:nvSpPr>
          <p:cNvPr id="28675" name="Text Box 3"/>
          <p:cNvSpPr txBox="1">
            <a:spLocks noChangeArrowheads="1"/>
          </p:cNvSpPr>
          <p:nvPr/>
        </p:nvSpPr>
        <p:spPr bwMode="auto">
          <a:xfrm>
            <a:off x="6781800" y="3048000"/>
            <a:ext cx="1981200" cy="2400657"/>
          </a:xfrm>
          <a:prstGeom prst="rect">
            <a:avLst/>
          </a:prstGeom>
          <a:noFill/>
          <a:ln w="9525">
            <a:solidFill>
              <a:srgbClr val="0070C0"/>
            </a:solidFill>
            <a:miter lim="800000"/>
            <a:headEnd/>
            <a:tailEnd/>
          </a:ln>
        </p:spPr>
        <p:txBody>
          <a:bodyPr>
            <a:spAutoFit/>
          </a:bodyPr>
          <a:lstStyle>
            <a:defPPr>
              <a:defRPr lang="en-US"/>
            </a:defPPr>
            <a:lvl1pPr algn="ctr">
              <a:spcBef>
                <a:spcPct val="50000"/>
              </a:spcBef>
              <a:defRPr sz="2000" b="1">
                <a:latin typeface="Times New Roman"/>
                <a:cs typeface="Times New Roman"/>
              </a:defRPr>
            </a:lvl1pPr>
          </a:lstStyle>
          <a:p>
            <a:r>
              <a:rPr lang="en-US" dirty="0"/>
              <a:t>Investors </a:t>
            </a:r>
          </a:p>
          <a:p>
            <a:r>
              <a:rPr lang="en-US" b="0" i="1" dirty="0"/>
              <a:t>banks, individuals, corporations, pension funds, mutual funds, </a:t>
            </a:r>
            <a:r>
              <a:rPr lang="en-US" dirty="0"/>
              <a:t>…… </a:t>
            </a:r>
          </a:p>
        </p:txBody>
      </p:sp>
      <p:sp>
        <p:nvSpPr>
          <p:cNvPr id="28676" name="Text Box 4"/>
          <p:cNvSpPr txBox="1">
            <a:spLocks noChangeArrowheads="1"/>
          </p:cNvSpPr>
          <p:nvPr/>
        </p:nvSpPr>
        <p:spPr bwMode="auto">
          <a:xfrm>
            <a:off x="685800" y="3124200"/>
            <a:ext cx="1752600" cy="1277273"/>
          </a:xfrm>
          <a:prstGeom prst="rect">
            <a:avLst/>
          </a:prstGeom>
          <a:noFill/>
          <a:ln w="9525">
            <a:solidFill>
              <a:srgbClr val="0070C0"/>
            </a:solidFill>
            <a:miter lim="800000"/>
            <a:headEnd/>
            <a:tailEnd/>
          </a:ln>
        </p:spPr>
        <p:txBody>
          <a:bodyPr>
            <a:spAutoFit/>
          </a:bodyPr>
          <a:lstStyle/>
          <a:p>
            <a:pPr algn="ctr">
              <a:spcBef>
                <a:spcPct val="50000"/>
              </a:spcBef>
            </a:pPr>
            <a:r>
              <a:rPr lang="en-US" sz="2000" b="1" dirty="0" smtClean="0">
                <a:latin typeface="Times New Roman"/>
                <a:cs typeface="Times New Roman"/>
              </a:rPr>
              <a:t>Projects</a:t>
            </a:r>
          </a:p>
          <a:p>
            <a:pPr algn="ctr">
              <a:spcBef>
                <a:spcPct val="50000"/>
              </a:spcBef>
            </a:pPr>
            <a:r>
              <a:rPr lang="en-US" sz="2000" b="1" dirty="0" smtClean="0">
                <a:latin typeface="Times New Roman"/>
                <a:cs typeface="Times New Roman"/>
              </a:rPr>
              <a:t>investments</a:t>
            </a:r>
            <a:endParaRPr lang="en-US" sz="2000" b="1" dirty="0">
              <a:latin typeface="Times New Roman"/>
              <a:cs typeface="Times New Roman"/>
            </a:endParaRPr>
          </a:p>
          <a:p>
            <a:pPr>
              <a:spcBef>
                <a:spcPct val="50000"/>
              </a:spcBef>
            </a:pPr>
            <a:endParaRPr lang="en-US" dirty="0"/>
          </a:p>
        </p:txBody>
      </p:sp>
      <p:sp>
        <p:nvSpPr>
          <p:cNvPr id="28677" name="Text Box 7"/>
          <p:cNvSpPr txBox="1">
            <a:spLocks noChangeArrowheads="1"/>
          </p:cNvSpPr>
          <p:nvPr/>
        </p:nvSpPr>
        <p:spPr bwMode="auto">
          <a:xfrm>
            <a:off x="685800" y="5029200"/>
            <a:ext cx="1676400" cy="400110"/>
          </a:xfrm>
          <a:prstGeom prst="rect">
            <a:avLst/>
          </a:prstGeom>
          <a:noFill/>
          <a:ln w="9525">
            <a:solidFill>
              <a:srgbClr val="0070C0"/>
            </a:solidFill>
            <a:miter lim="800000"/>
            <a:headEnd/>
            <a:tailEnd/>
          </a:ln>
        </p:spPr>
        <p:txBody>
          <a:bodyPr>
            <a:spAutoFit/>
          </a:bodyPr>
          <a:lstStyle>
            <a:defPPr>
              <a:defRPr lang="en-US"/>
            </a:defPPr>
            <a:lvl1pPr algn="ctr">
              <a:spcBef>
                <a:spcPct val="50000"/>
              </a:spcBef>
              <a:defRPr sz="2000" b="1">
                <a:latin typeface="Times New Roman"/>
                <a:cs typeface="Times New Roman"/>
              </a:defRPr>
            </a:lvl1pPr>
          </a:lstStyle>
          <a:p>
            <a:r>
              <a:rPr lang="en-US" dirty="0"/>
              <a:t>Revenues</a:t>
            </a:r>
          </a:p>
        </p:txBody>
      </p:sp>
      <p:sp>
        <p:nvSpPr>
          <p:cNvPr id="28678" name="Text Box 9"/>
          <p:cNvSpPr txBox="1">
            <a:spLocks noChangeArrowheads="1"/>
          </p:cNvSpPr>
          <p:nvPr/>
        </p:nvSpPr>
        <p:spPr bwMode="auto">
          <a:xfrm>
            <a:off x="3586334" y="3032610"/>
            <a:ext cx="2133600" cy="2431435"/>
          </a:xfrm>
          <a:prstGeom prst="rect">
            <a:avLst/>
          </a:prstGeom>
          <a:noFill/>
          <a:ln w="9525">
            <a:solidFill>
              <a:srgbClr val="0070C0"/>
            </a:solidFill>
            <a:miter lim="800000"/>
            <a:headEnd/>
            <a:tailEnd/>
          </a:ln>
        </p:spPr>
        <p:txBody>
          <a:bodyPr>
            <a:spAutoFit/>
          </a:bodyPr>
          <a:lstStyle>
            <a:defPPr>
              <a:defRPr lang="en-US"/>
            </a:defPPr>
            <a:lvl1pPr algn="ctr">
              <a:spcBef>
                <a:spcPct val="50000"/>
              </a:spcBef>
              <a:defRPr sz="2000" b="1">
                <a:latin typeface="Times New Roman"/>
                <a:cs typeface="Times New Roman"/>
              </a:defRPr>
            </a:lvl1pPr>
          </a:lstStyle>
          <a:p>
            <a:endParaRPr lang="en-US" dirty="0"/>
          </a:p>
          <a:p>
            <a:endParaRPr lang="en-US" dirty="0"/>
          </a:p>
          <a:p>
            <a:r>
              <a:rPr lang="en-US" sz="2800" dirty="0"/>
              <a:t>Corporation</a:t>
            </a:r>
          </a:p>
          <a:p>
            <a:endParaRPr lang="en-US" dirty="0"/>
          </a:p>
          <a:p>
            <a:endParaRPr lang="en-US" dirty="0"/>
          </a:p>
        </p:txBody>
      </p:sp>
      <p:sp>
        <p:nvSpPr>
          <p:cNvPr id="2" name="Right Arrow 1"/>
          <p:cNvSpPr/>
          <p:nvPr/>
        </p:nvSpPr>
        <p:spPr>
          <a:xfrm rot="10800000" flipV="1">
            <a:off x="5867400" y="3429000"/>
            <a:ext cx="762000" cy="172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2671934" y="3547171"/>
            <a:ext cx="762000" cy="156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5400000">
            <a:off x="1409699" y="4610101"/>
            <a:ext cx="3810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2667000" y="5181600"/>
            <a:ext cx="762000" cy="156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5867400" y="5105400"/>
            <a:ext cx="762000" cy="156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5877268" y="4571018"/>
            <a:ext cx="457217" cy="623454"/>
          </a:xfrm>
          <a:custGeom>
            <a:avLst/>
            <a:gdLst>
              <a:gd name="connsiteX0" fmla="*/ 0 w 457217"/>
              <a:gd name="connsiteY0" fmla="*/ 623454 h 623454"/>
              <a:gd name="connsiteX1" fmla="*/ 457200 w 457217"/>
              <a:gd name="connsiteY1" fmla="*/ 277090 h 623454"/>
              <a:gd name="connsiteX2" fmla="*/ 13854 w 457217"/>
              <a:gd name="connsiteY2" fmla="*/ 0 h 623454"/>
            </a:gdLst>
            <a:ahLst/>
            <a:cxnLst>
              <a:cxn ang="0">
                <a:pos x="connsiteX0" y="connsiteY0"/>
              </a:cxn>
              <a:cxn ang="0">
                <a:pos x="connsiteX1" y="connsiteY1"/>
              </a:cxn>
              <a:cxn ang="0">
                <a:pos x="connsiteX2" y="connsiteY2"/>
              </a:cxn>
            </a:cxnLst>
            <a:rect l="l" t="t" r="r" b="b"/>
            <a:pathLst>
              <a:path w="457217" h="623454">
                <a:moveTo>
                  <a:pt x="0" y="623454"/>
                </a:moveTo>
                <a:cubicBezTo>
                  <a:pt x="227445" y="502226"/>
                  <a:pt x="454891" y="380999"/>
                  <a:pt x="457200" y="277090"/>
                </a:cubicBezTo>
                <a:cubicBezTo>
                  <a:pt x="459509" y="173181"/>
                  <a:pt x="236681" y="86590"/>
                  <a:pt x="13854" y="0"/>
                </a:cubicBezTo>
              </a:path>
            </a:pathLst>
          </a:custGeom>
          <a:noFill/>
          <a:ln w="73025">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Box 9"/>
          <p:cNvSpPr txBox="1">
            <a:spLocks noChangeArrowheads="1"/>
          </p:cNvSpPr>
          <p:nvPr/>
        </p:nvSpPr>
        <p:spPr bwMode="auto">
          <a:xfrm>
            <a:off x="2362200" y="1898614"/>
            <a:ext cx="4572000" cy="861774"/>
          </a:xfrm>
          <a:prstGeom prst="rect">
            <a:avLst/>
          </a:prstGeom>
          <a:noFill/>
          <a:ln w="9525">
            <a:solidFill>
              <a:srgbClr val="0070C0"/>
            </a:solidFill>
            <a:miter lim="800000"/>
            <a:headEnd/>
            <a:tailEnd/>
          </a:ln>
        </p:spPr>
        <p:txBody>
          <a:bodyPr wrap="square">
            <a:spAutoFit/>
          </a:bodyPr>
          <a:lstStyle>
            <a:defPPr>
              <a:defRPr lang="en-US"/>
            </a:defPPr>
            <a:lvl1pPr algn="ctr">
              <a:spcBef>
                <a:spcPct val="50000"/>
              </a:spcBef>
              <a:defRPr sz="2000" b="1">
                <a:latin typeface="Times New Roman"/>
                <a:cs typeface="Times New Roman"/>
              </a:defRPr>
            </a:lvl1pPr>
          </a:lstStyle>
          <a:p>
            <a:r>
              <a:rPr lang="en-US" dirty="0" smtClean="0"/>
              <a:t>Decision making and control</a:t>
            </a:r>
          </a:p>
          <a:p>
            <a:r>
              <a:rPr lang="en-US" dirty="0" smtClean="0"/>
              <a:t>Hired CEO/CFO Board of directors</a:t>
            </a:r>
          </a:p>
        </p:txBody>
      </p:sp>
    </p:spTree>
    <p:extLst>
      <p:ext uri="{BB962C8B-B14F-4D97-AF65-F5344CB8AC3E}">
        <p14:creationId xmlns:p14="http://schemas.microsoft.com/office/powerpoint/2010/main" val="26303965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28600"/>
            <a:ext cx="7772400" cy="1042287"/>
          </a:xfrm>
        </p:spPr>
        <p:txBody>
          <a:bodyPr>
            <a:noAutofit/>
          </a:bodyPr>
          <a:lstStyle/>
          <a:p>
            <a:pPr eaLnBrk="1" hangingPunct="1"/>
            <a:r>
              <a:rPr lang="en-US" dirty="0" smtClean="0">
                <a:latin typeface="Times New Roman" panose="02020603050405020304" pitchFamily="18" charset="0"/>
                <a:cs typeface="Times New Roman" panose="02020603050405020304" pitchFamily="18" charset="0"/>
              </a:rPr>
              <a:t>Flow of funds in the Private Company</a:t>
            </a:r>
          </a:p>
        </p:txBody>
      </p:sp>
      <p:sp>
        <p:nvSpPr>
          <p:cNvPr id="28675" name="Text Box 3"/>
          <p:cNvSpPr txBox="1">
            <a:spLocks noChangeArrowheads="1"/>
          </p:cNvSpPr>
          <p:nvPr/>
        </p:nvSpPr>
        <p:spPr bwMode="auto">
          <a:xfrm>
            <a:off x="6809523" y="3314658"/>
            <a:ext cx="2057400" cy="2554545"/>
          </a:xfrm>
          <a:prstGeom prst="rect">
            <a:avLst/>
          </a:prstGeom>
          <a:noFill/>
          <a:ln w="9525">
            <a:solidFill>
              <a:srgbClr val="0070C0"/>
            </a:solidFill>
            <a:miter lim="800000"/>
            <a:headEnd/>
            <a:tailEnd/>
          </a:ln>
        </p:spPr>
        <p:txBody>
          <a:bodyPr wrap="square">
            <a:spAutoFit/>
          </a:bodyPr>
          <a:lstStyle>
            <a:defPPr>
              <a:defRPr lang="en-US"/>
            </a:defPPr>
            <a:lvl1pPr algn="ctr">
              <a:spcBef>
                <a:spcPct val="50000"/>
              </a:spcBef>
              <a:defRPr sz="2000" b="1">
                <a:latin typeface="Times New Roman"/>
                <a:cs typeface="Times New Roman"/>
              </a:defRPr>
            </a:lvl1pPr>
          </a:lstStyle>
          <a:p>
            <a:r>
              <a:rPr lang="en-US" dirty="0" smtClean="0"/>
              <a:t>Owner/Founder</a:t>
            </a:r>
          </a:p>
          <a:p>
            <a:r>
              <a:rPr lang="en-US" dirty="0" smtClean="0"/>
              <a:t>Family and friends</a:t>
            </a:r>
          </a:p>
          <a:p>
            <a:r>
              <a:rPr lang="en-US" dirty="0" smtClean="0"/>
              <a:t>Bank</a:t>
            </a:r>
          </a:p>
          <a:p>
            <a:r>
              <a:rPr lang="en-US" dirty="0" smtClean="0"/>
              <a:t>VC/PE investors</a:t>
            </a:r>
          </a:p>
          <a:p>
            <a:endParaRPr lang="en-US" dirty="0"/>
          </a:p>
        </p:txBody>
      </p:sp>
      <p:sp>
        <p:nvSpPr>
          <p:cNvPr id="28676" name="Text Box 4"/>
          <p:cNvSpPr txBox="1">
            <a:spLocks noChangeArrowheads="1"/>
          </p:cNvSpPr>
          <p:nvPr/>
        </p:nvSpPr>
        <p:spPr bwMode="auto">
          <a:xfrm>
            <a:off x="685800" y="3124200"/>
            <a:ext cx="1752600" cy="1277273"/>
          </a:xfrm>
          <a:prstGeom prst="rect">
            <a:avLst/>
          </a:prstGeom>
          <a:noFill/>
          <a:ln w="9525">
            <a:solidFill>
              <a:srgbClr val="0070C0"/>
            </a:solidFill>
            <a:miter lim="800000"/>
            <a:headEnd/>
            <a:tailEnd/>
          </a:ln>
        </p:spPr>
        <p:txBody>
          <a:bodyPr>
            <a:spAutoFit/>
          </a:bodyPr>
          <a:lstStyle/>
          <a:p>
            <a:pPr algn="ctr">
              <a:spcBef>
                <a:spcPct val="50000"/>
              </a:spcBef>
            </a:pPr>
            <a:r>
              <a:rPr lang="en-US" sz="2000" b="1" dirty="0" smtClean="0">
                <a:latin typeface="Times New Roman"/>
                <a:cs typeface="Times New Roman"/>
              </a:rPr>
              <a:t>Projects</a:t>
            </a:r>
          </a:p>
          <a:p>
            <a:pPr algn="ctr">
              <a:spcBef>
                <a:spcPct val="50000"/>
              </a:spcBef>
            </a:pPr>
            <a:r>
              <a:rPr lang="en-US" sz="2000" b="1" dirty="0" smtClean="0">
                <a:latin typeface="Times New Roman"/>
                <a:cs typeface="Times New Roman"/>
              </a:rPr>
              <a:t>investments</a:t>
            </a:r>
            <a:endParaRPr lang="en-US" sz="2000" b="1" dirty="0">
              <a:latin typeface="Times New Roman"/>
              <a:cs typeface="Times New Roman"/>
            </a:endParaRPr>
          </a:p>
          <a:p>
            <a:pPr>
              <a:spcBef>
                <a:spcPct val="50000"/>
              </a:spcBef>
            </a:pPr>
            <a:endParaRPr lang="en-US" dirty="0"/>
          </a:p>
        </p:txBody>
      </p:sp>
      <p:sp>
        <p:nvSpPr>
          <p:cNvPr id="28677" name="Text Box 7"/>
          <p:cNvSpPr txBox="1">
            <a:spLocks noChangeArrowheads="1"/>
          </p:cNvSpPr>
          <p:nvPr/>
        </p:nvSpPr>
        <p:spPr bwMode="auto">
          <a:xfrm>
            <a:off x="685800" y="5029200"/>
            <a:ext cx="1676400" cy="400110"/>
          </a:xfrm>
          <a:prstGeom prst="rect">
            <a:avLst/>
          </a:prstGeom>
          <a:noFill/>
          <a:ln w="9525">
            <a:solidFill>
              <a:srgbClr val="0070C0"/>
            </a:solidFill>
            <a:miter lim="800000"/>
            <a:headEnd/>
            <a:tailEnd/>
          </a:ln>
        </p:spPr>
        <p:txBody>
          <a:bodyPr>
            <a:spAutoFit/>
          </a:bodyPr>
          <a:lstStyle>
            <a:defPPr>
              <a:defRPr lang="en-US"/>
            </a:defPPr>
            <a:lvl1pPr algn="ctr">
              <a:spcBef>
                <a:spcPct val="50000"/>
              </a:spcBef>
              <a:defRPr sz="2000" b="1">
                <a:latin typeface="Times New Roman"/>
                <a:cs typeface="Times New Roman"/>
              </a:defRPr>
            </a:lvl1pPr>
          </a:lstStyle>
          <a:p>
            <a:r>
              <a:rPr lang="en-US" dirty="0"/>
              <a:t>Revenues</a:t>
            </a:r>
          </a:p>
        </p:txBody>
      </p:sp>
      <p:sp>
        <p:nvSpPr>
          <p:cNvPr id="28678" name="Text Box 9"/>
          <p:cNvSpPr txBox="1">
            <a:spLocks noChangeArrowheads="1"/>
          </p:cNvSpPr>
          <p:nvPr/>
        </p:nvSpPr>
        <p:spPr bwMode="auto">
          <a:xfrm>
            <a:off x="3619500" y="3758963"/>
            <a:ext cx="2133600" cy="1277273"/>
          </a:xfrm>
          <a:prstGeom prst="rect">
            <a:avLst/>
          </a:prstGeom>
          <a:noFill/>
          <a:ln w="9525">
            <a:solidFill>
              <a:srgbClr val="0070C0"/>
            </a:solidFill>
            <a:miter lim="800000"/>
            <a:headEnd/>
            <a:tailEnd/>
          </a:ln>
        </p:spPr>
        <p:txBody>
          <a:bodyPr>
            <a:spAutoFit/>
          </a:bodyPr>
          <a:lstStyle>
            <a:defPPr>
              <a:defRPr lang="en-US"/>
            </a:defPPr>
            <a:lvl1pPr algn="ctr">
              <a:spcBef>
                <a:spcPct val="50000"/>
              </a:spcBef>
              <a:defRPr sz="2000" b="1">
                <a:latin typeface="Times New Roman"/>
                <a:cs typeface="Times New Roman"/>
              </a:defRPr>
            </a:lvl1pPr>
          </a:lstStyle>
          <a:p>
            <a:endParaRPr lang="en-US" dirty="0" smtClean="0"/>
          </a:p>
          <a:p>
            <a:r>
              <a:rPr lang="en-US" dirty="0" smtClean="0"/>
              <a:t>Private firm</a:t>
            </a:r>
            <a:endParaRPr lang="en-US" sz="1800" dirty="0" smtClean="0"/>
          </a:p>
          <a:p>
            <a:endParaRPr lang="en-US" sz="1800" dirty="0"/>
          </a:p>
        </p:txBody>
      </p:sp>
      <p:sp>
        <p:nvSpPr>
          <p:cNvPr id="2" name="Right Arrow 1"/>
          <p:cNvSpPr/>
          <p:nvPr/>
        </p:nvSpPr>
        <p:spPr>
          <a:xfrm rot="10800000" flipV="1">
            <a:off x="5932968" y="3742829"/>
            <a:ext cx="762000" cy="172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2662049" y="3758963"/>
            <a:ext cx="762000" cy="156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5400000">
            <a:off x="1409699" y="4610101"/>
            <a:ext cx="3810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2677632" y="5018313"/>
            <a:ext cx="762000" cy="156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5900057" y="4879867"/>
            <a:ext cx="762000" cy="156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5867408" y="4355298"/>
            <a:ext cx="457217" cy="623454"/>
          </a:xfrm>
          <a:custGeom>
            <a:avLst/>
            <a:gdLst>
              <a:gd name="connsiteX0" fmla="*/ 0 w 457217"/>
              <a:gd name="connsiteY0" fmla="*/ 623454 h 623454"/>
              <a:gd name="connsiteX1" fmla="*/ 457200 w 457217"/>
              <a:gd name="connsiteY1" fmla="*/ 277090 h 623454"/>
              <a:gd name="connsiteX2" fmla="*/ 13854 w 457217"/>
              <a:gd name="connsiteY2" fmla="*/ 0 h 623454"/>
            </a:gdLst>
            <a:ahLst/>
            <a:cxnLst>
              <a:cxn ang="0">
                <a:pos x="connsiteX0" y="connsiteY0"/>
              </a:cxn>
              <a:cxn ang="0">
                <a:pos x="connsiteX1" y="connsiteY1"/>
              </a:cxn>
              <a:cxn ang="0">
                <a:pos x="connsiteX2" y="connsiteY2"/>
              </a:cxn>
            </a:cxnLst>
            <a:rect l="l" t="t" r="r" b="b"/>
            <a:pathLst>
              <a:path w="457217" h="623454">
                <a:moveTo>
                  <a:pt x="0" y="623454"/>
                </a:moveTo>
                <a:cubicBezTo>
                  <a:pt x="227445" y="502226"/>
                  <a:pt x="454891" y="380999"/>
                  <a:pt x="457200" y="277090"/>
                </a:cubicBezTo>
                <a:cubicBezTo>
                  <a:pt x="459509" y="173181"/>
                  <a:pt x="236681" y="86590"/>
                  <a:pt x="13854" y="0"/>
                </a:cubicBezTo>
              </a:path>
            </a:pathLst>
          </a:custGeom>
          <a:noFill/>
          <a:ln w="73025">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Box 9"/>
          <p:cNvSpPr txBox="1">
            <a:spLocks noChangeArrowheads="1"/>
          </p:cNvSpPr>
          <p:nvPr/>
        </p:nvSpPr>
        <p:spPr bwMode="auto">
          <a:xfrm>
            <a:off x="990600" y="1989628"/>
            <a:ext cx="7391400" cy="861774"/>
          </a:xfrm>
          <a:prstGeom prst="rect">
            <a:avLst/>
          </a:prstGeom>
          <a:noFill/>
          <a:ln w="9525">
            <a:solidFill>
              <a:srgbClr val="0070C0"/>
            </a:solidFill>
            <a:miter lim="800000"/>
            <a:headEnd/>
            <a:tailEnd/>
          </a:ln>
        </p:spPr>
        <p:txBody>
          <a:bodyPr wrap="square">
            <a:spAutoFit/>
          </a:bodyPr>
          <a:lstStyle>
            <a:defPPr>
              <a:defRPr lang="en-US"/>
            </a:defPPr>
            <a:lvl1pPr algn="ctr">
              <a:spcBef>
                <a:spcPct val="50000"/>
              </a:spcBef>
              <a:defRPr sz="2000" b="1">
                <a:latin typeface="Times New Roman"/>
                <a:cs typeface="Times New Roman"/>
              </a:defRPr>
            </a:lvl1pPr>
          </a:lstStyle>
          <a:p>
            <a:r>
              <a:rPr lang="en-US" dirty="0" smtClean="0"/>
              <a:t>Decision making and control: Owner/Founder </a:t>
            </a:r>
          </a:p>
          <a:p>
            <a:r>
              <a:rPr lang="en-US" dirty="0" smtClean="0"/>
              <a:t>(possibly together with key investors as VC or PE fund managers)</a:t>
            </a:r>
          </a:p>
        </p:txBody>
      </p:sp>
    </p:spTree>
    <p:extLst>
      <p:ext uri="{BB962C8B-B14F-4D97-AF65-F5344CB8AC3E}">
        <p14:creationId xmlns:p14="http://schemas.microsoft.com/office/powerpoint/2010/main" val="3057940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22350</TotalTime>
  <Words>2249</Words>
  <Application>Microsoft Macintosh PowerPoint</Application>
  <PresentationFormat>On-screen Show (4:3)</PresentationFormat>
  <Paragraphs>233</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Introduction to Private Equity and Venture Capital</vt:lpstr>
      <vt:lpstr>Plan for today</vt:lpstr>
      <vt:lpstr>Distribution of Firms</vt:lpstr>
      <vt:lpstr>Funding through Financial Securities</vt:lpstr>
      <vt:lpstr>Holding of Financial Securities</vt:lpstr>
      <vt:lpstr>Ownership structure</vt:lpstr>
      <vt:lpstr>Ownership and Control in Public corporations</vt:lpstr>
      <vt:lpstr>Flow of funds in the public corporation</vt:lpstr>
      <vt:lpstr>Flow of funds in the Private Company</vt:lpstr>
      <vt:lpstr>General “Private Equity” Funds</vt:lpstr>
      <vt:lpstr>Venture Capital Funds</vt:lpstr>
      <vt:lpstr>Venture Capital Target firms</vt:lpstr>
      <vt:lpstr>Recent trends in VC funding</vt:lpstr>
      <vt:lpstr>Leading VC funds</vt:lpstr>
      <vt:lpstr>Leading VC funds</vt:lpstr>
      <vt:lpstr>Leading VC funds</vt:lpstr>
      <vt:lpstr>Leading VC funds</vt:lpstr>
      <vt:lpstr>Venture Capital Structure</vt:lpstr>
      <vt:lpstr>Typical Venture Capital firm</vt:lpstr>
      <vt:lpstr>Typical  Venture Capital Fund</vt:lpstr>
      <vt:lpstr>General Partners</vt:lpstr>
      <vt:lpstr>General Partners</vt:lpstr>
      <vt:lpstr>General Partners</vt:lpstr>
      <vt:lpstr>Example - Staging of Capital</vt:lpstr>
      <vt:lpstr>Returns to limited partners</vt:lpstr>
      <vt:lpstr>Returns to limited partners</vt:lpstr>
      <vt:lpstr>Returns to Limited Partners</vt:lpstr>
      <vt:lpstr>Returns to Limited Partners</vt:lpstr>
      <vt:lpstr>Buyout (PE) Funds</vt:lpstr>
      <vt:lpstr>Private Equity</vt:lpstr>
      <vt:lpstr>The Size of the PE Mkt</vt:lpstr>
      <vt:lpstr>PowerPoint Presentation</vt:lpstr>
      <vt:lpstr>The Size of the PE market</vt:lpstr>
      <vt:lpstr>PowerPoint Presentation</vt:lpstr>
      <vt:lpstr>PowerPoint Presentation</vt:lpstr>
      <vt:lpstr>Exit</vt:lpstr>
      <vt:lpstr>Creating Value</vt:lpstr>
      <vt:lpstr>Creating Value</vt:lpstr>
      <vt:lpstr>Creating Value</vt:lpstr>
      <vt:lpstr>Valuation </vt:lpstr>
      <vt:lpstr>Performance Targets</vt:lpstr>
      <vt:lpstr>Private Equity Transactions</vt:lpstr>
      <vt:lpstr>LBO structure</vt:lpstr>
      <vt:lpstr>Short in-class group assignment Leverage, IRR, and MOIC</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Nisan Langberg</dc:creator>
  <cp:lastModifiedBy>Nisan Langberg</cp:lastModifiedBy>
  <cp:revision>356</cp:revision>
  <cp:lastPrinted>2017-08-22T20:55:28Z</cp:lastPrinted>
  <dcterms:created xsi:type="dcterms:W3CDTF">2009-09-22T14:55:28Z</dcterms:created>
  <dcterms:modified xsi:type="dcterms:W3CDTF">2017-08-23T21:52:27Z</dcterms:modified>
</cp:coreProperties>
</file>