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.bin" ContentType="application/vnd.openxmlformats-officedocument.oleObject"/>
  <Override PartName="/ppt/notesSlides/notesSlide34.xml" ContentType="application/vnd.openxmlformats-officedocument.presentationml.notesSlide+xml"/>
  <Override PartName="/ppt/embeddings/oleObject2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5" r:id="rId3"/>
    <p:sldId id="286" r:id="rId4"/>
    <p:sldId id="336" r:id="rId5"/>
    <p:sldId id="332" r:id="rId6"/>
    <p:sldId id="287" r:id="rId7"/>
    <p:sldId id="288" r:id="rId8"/>
    <p:sldId id="290" r:id="rId9"/>
    <p:sldId id="289" r:id="rId10"/>
    <p:sldId id="291" r:id="rId11"/>
    <p:sldId id="292" r:id="rId12"/>
    <p:sldId id="293" r:id="rId13"/>
    <p:sldId id="326" r:id="rId14"/>
    <p:sldId id="294" r:id="rId15"/>
    <p:sldId id="295" r:id="rId16"/>
    <p:sldId id="296" r:id="rId17"/>
    <p:sldId id="337" r:id="rId18"/>
    <p:sldId id="297" r:id="rId19"/>
    <p:sldId id="299" r:id="rId20"/>
    <p:sldId id="318" r:id="rId21"/>
    <p:sldId id="319" r:id="rId22"/>
    <p:sldId id="320" r:id="rId23"/>
    <p:sldId id="329" r:id="rId24"/>
    <p:sldId id="331" r:id="rId25"/>
    <p:sldId id="321" r:id="rId26"/>
    <p:sldId id="334" r:id="rId27"/>
    <p:sldId id="322" r:id="rId28"/>
    <p:sldId id="330" r:id="rId29"/>
    <p:sldId id="323" r:id="rId30"/>
    <p:sldId id="306" r:id="rId31"/>
    <p:sldId id="259" r:id="rId32"/>
    <p:sldId id="335" r:id="rId33"/>
    <p:sldId id="273" r:id="rId34"/>
    <p:sldId id="274" r:id="rId35"/>
    <p:sldId id="275" r:id="rId36"/>
    <p:sldId id="276" r:id="rId37"/>
    <p:sldId id="258" r:id="rId38"/>
    <p:sldId id="260" r:id="rId39"/>
    <p:sldId id="324" r:id="rId4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10" autoAdjust="0"/>
  </p:normalViewPr>
  <p:slideViewPr>
    <p:cSldViewPr>
      <p:cViewPr varScale="1">
        <p:scale>
          <a:sx n="152" d="100"/>
          <a:sy n="152" d="100"/>
        </p:scale>
        <p:origin x="-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A9529-7D7A-44AF-9CA4-34E10C29D3F3}" type="datetimeFigureOut">
              <a:rPr lang="en-US" smtClean="0"/>
              <a:t>8/29/13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C94E-7378-4441-9BC8-E8EE7B687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9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7C99-2E97-41A9-B75B-0A1E2450DBAB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F0DDD-8C5E-41AD-9562-9EAED5924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C9249-1A28-A246-931B-FD49F11E056C}" type="slidenum">
              <a:rPr lang="en-US"/>
              <a:pPr/>
              <a:t>24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B25E1-7373-D746-B284-D762006D64CE}" type="slidenum">
              <a:rPr lang="en-US"/>
              <a:pPr/>
              <a:t>28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568E2-7EE1-4F7F-B418-FFD951A6781B}" type="slidenum">
              <a:rPr lang="en-US"/>
              <a:pPr/>
              <a:t>30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5025" cy="348456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Large businesses such as the big-four auditing firms are partnerships,  Goldman Sachs went public in 1998 from being a partnership.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revised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568E2-7EE1-4F7F-B418-FFD951A6781B}" type="slidenum">
              <a:rPr lang="en-US"/>
              <a:pPr/>
              <a:t>32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5025" cy="348456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Large businesses such as the big-four auditing firms are partnerships,  Goldman Sachs went public in 1998 from being a partnership.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revised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D4A53-D5A2-477A-B8B4-CC72AF72C9C0}" type="slidenum">
              <a:rPr lang="en-US"/>
              <a:pPr/>
              <a:t>33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6913"/>
            <a:ext cx="4645025" cy="348456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main two decisions of the financial manager are: how to invest? How to raise the funds required and distribute proceeds?</a:t>
            </a:r>
          </a:p>
          <a:p>
            <a:pPr eaLnBrk="1" hangingPunct="1"/>
            <a:r>
              <a:rPr lang="en-US" smtClean="0"/>
              <a:t>Financial securities provide funds to the firm.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6913"/>
            <a:ext cx="46450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F4EA4-5AEE-49C9-BAC5-1CE190CEBA0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6913"/>
            <a:ext cx="46450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F4EA4-5AEE-49C9-BAC5-1CE190CEBA0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696913"/>
            <a:ext cx="46450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F4EA4-5AEE-49C9-BAC5-1CE190CEBA0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0DDD-8C5E-41AD-9562-9EAED592485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1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9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665A-A163-4A52-87CB-46EF094DF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5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4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5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B79D-F310-4632-B98C-97488DEADEB4}" type="datetimeFigureOut">
              <a:rPr lang="en-US" smtClean="0"/>
              <a:pPr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4738-0884-4C23-A549-E030E3905F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ingchen2011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6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6" Type="http://schemas.openxmlformats.org/officeDocument/2006/relationships/image" Target="../media/image1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uer.uh.edu/nlangberg/teaching_710.htm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205.photobucket.com/albums/bb290/fortvin/principles_of_corporate_finance_and.jpg&amp;imgrefurl=http://www.katzforums.com/showthread.php?t=88554&amp;usg=__A9_JclxvcB9DabIrPp49uE-PEUY=&amp;h=730&amp;w=597&amp;sz=52&amp;hl=en&amp;start=1&amp;um=1&amp;tbnid=qsOf36vU8VtukM:&amp;tbnh=141&amp;tbnw=115&amp;prev=/images?q=principles+of+corporate+finance&amp;hl=en&amp;rlz=1T4GZEZ_en-GBUS286US287&amp;sa=N&amp;um=1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76059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>
            <a:off x="4038600" y="2743200"/>
            <a:ext cx="4981798" cy="3723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381000"/>
            <a:ext cx="445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Apple Chancery"/>
                <a:cs typeface="Apple Chancery"/>
              </a:rPr>
              <a:t>Corporate Finance</a:t>
            </a:r>
            <a:endParaRPr lang="en-US" sz="4000" i="1" dirty="0">
              <a:latin typeface="Apple Chancery"/>
              <a:cs typeface="Apple Chance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724400"/>
            <a:ext cx="2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Sea Company 1720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209800"/>
            <a:ext cx="223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Pacific Rail Road 1865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Group Assignments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25146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 encourage work in groups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Groups are limited to four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70" y="4343400"/>
            <a:ext cx="2533029" cy="173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Grade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4 Homework assignments: 25%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Case: 15%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Final exam: </a:t>
            </a:r>
            <a:r>
              <a:rPr lang="en-US" dirty="0">
                <a:latin typeface="Times New Roman"/>
                <a:cs typeface="Times New Roman"/>
              </a:rPr>
              <a:t>6</a:t>
            </a:r>
            <a:r>
              <a:rPr lang="en-US" dirty="0" smtClean="0">
                <a:latin typeface="Times New Roman"/>
                <a:cs typeface="Times New Roman"/>
              </a:rPr>
              <a:t>0%</a:t>
            </a:r>
          </a:p>
          <a:p>
            <a:pPr marL="34925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6408705" y="3997678"/>
            <a:ext cx="1692082" cy="201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Office hours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appointment by email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welcome to stop by my office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Send specific questions by email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00600"/>
            <a:ext cx="2768600" cy="1748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pple Chancery"/>
                <a:cs typeface="Apple Chancery"/>
              </a:rPr>
              <a:t>Course Schedule</a:t>
            </a:r>
            <a:br>
              <a:rPr lang="en-US" b="1" dirty="0" smtClean="0">
                <a:latin typeface="Apple Chancery"/>
                <a:cs typeface="Apple Chancery"/>
              </a:rPr>
            </a:br>
            <a:endParaRPr lang="en-US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46730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Course outline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August 29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Introduction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 Capital budgeting  (DB Chapter 7)</a:t>
            </a:r>
          </a:p>
          <a:p>
            <a:r>
              <a:rPr lang="en-US" dirty="0">
                <a:latin typeface="Times New Roman"/>
                <a:cs typeface="Times New Roman"/>
              </a:rPr>
              <a:t>How to evaluate an investment opportunity </a:t>
            </a:r>
          </a:p>
          <a:p>
            <a:r>
              <a:rPr lang="en-US" dirty="0">
                <a:latin typeface="Times New Roman"/>
                <a:cs typeface="Times New Roman"/>
              </a:rPr>
              <a:t>Calculating free cash flows</a:t>
            </a:r>
          </a:p>
          <a:p>
            <a:r>
              <a:rPr lang="en-US" dirty="0">
                <a:latin typeface="Times New Roman"/>
                <a:cs typeface="Times New Roman"/>
              </a:rPr>
              <a:t>Predicting future free cash flows</a:t>
            </a:r>
          </a:p>
          <a:p>
            <a:r>
              <a:rPr lang="en-US" dirty="0">
                <a:latin typeface="Times New Roman"/>
                <a:cs typeface="Times New Roman"/>
              </a:rPr>
              <a:t>Estimating the project’s risk</a:t>
            </a:r>
          </a:p>
          <a:p>
            <a:r>
              <a:rPr lang="en-US" dirty="0">
                <a:latin typeface="Times New Roman"/>
                <a:cs typeface="Times New Roman"/>
              </a:rPr>
              <a:t>Calculating the NPV of the </a:t>
            </a:r>
            <a:r>
              <a:rPr lang="en-US" dirty="0" smtClean="0">
                <a:latin typeface="Times New Roman"/>
                <a:cs typeface="Times New Roman"/>
              </a:rPr>
              <a:t>project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Course outline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September 5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Modigliani Miller (DB Chapter 14)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First theory of capital structure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Capital structure and firm value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Leverage and firm value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relation between leverage, risk, and the cost of capital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Course outline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September 12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Modigliani </a:t>
            </a:r>
            <a:r>
              <a:rPr lang="en-US" dirty="0" smtClean="0">
                <a:latin typeface="Times New Roman"/>
                <a:cs typeface="Times New Roman"/>
              </a:rPr>
              <a:t>Miller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(continued)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PQ chapter 7 due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Course outline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September 19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Interest tax shield (DB Chapters 15)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Interest tax deduction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Valuing the interest tax shield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Recapitalizing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Personal taxes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Optimal capital structure with taxes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PQ chapter 14 due</a:t>
            </a:r>
          </a:p>
        </p:txBody>
      </p:sp>
    </p:spTree>
    <p:extLst>
      <p:ext uri="{BB962C8B-B14F-4D97-AF65-F5344CB8AC3E}">
        <p14:creationId xmlns:p14="http://schemas.microsoft.com/office/powerpoint/2010/main" val="373845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Course outline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Optional: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Whirlpool Europe case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Estimating cash flows/ Project valuation</a:t>
            </a:r>
          </a:p>
          <a:p>
            <a:pPr marL="0" indent="0">
              <a:buNone/>
            </a:pPr>
            <a:endParaRPr lang="en-US" u="sng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September 26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Capital budgeting with leverage (DB Ch. 18)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WACC, APV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Project based cost of capital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PQ chapter 15 due</a:t>
            </a:r>
          </a:p>
          <a:p>
            <a:pPr lvl="1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Course </a:t>
            </a:r>
            <a:r>
              <a:rPr lang="en-US" dirty="0">
                <a:latin typeface="Apple Chancery"/>
                <a:cs typeface="Apple Chancery"/>
              </a:rPr>
              <a:t>outline (Sunday)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October 3</a:t>
            </a:r>
            <a:endParaRPr lang="en-US" u="sng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Review of homework assignments with Ming Chen the teaching assistant 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u="sng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October 10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Student presentations American Chemical Corporation</a:t>
            </a:r>
          </a:p>
          <a:p>
            <a:pPr marL="0" indent="0">
              <a:buNone/>
            </a:pPr>
            <a:endParaRPr lang="en-US" u="sng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October 12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Makeup class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u="sng" dirty="0" smtClean="0">
                <a:latin typeface="Times New Roman"/>
                <a:cs typeface="Times New Roman"/>
              </a:rPr>
              <a:t>October 17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Final Exam</a:t>
            </a:r>
          </a:p>
          <a:p>
            <a:pPr marL="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342900" lvl="1" indent="-342900"/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Welcome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Nisan Langberg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Email </a:t>
            </a:r>
            <a:r>
              <a:rPr lang="en-US" dirty="0" err="1" smtClean="0">
                <a:latin typeface="Times New Roman"/>
                <a:cs typeface="Times New Roman"/>
              </a:rPr>
              <a:t>nlangberg@uh.edu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Office: 210E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Ming Chen (Teaching assistant)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Email 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mingchen2011@gmail.com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pple Chancery"/>
                <a:cs typeface="Apple Chancery"/>
              </a:rPr>
              <a:t>Methodological background</a:t>
            </a:r>
            <a:br>
              <a:rPr lang="en-US" b="1" dirty="0" smtClean="0">
                <a:latin typeface="Apple Chancery"/>
                <a:cs typeface="Apple Chancery"/>
              </a:rPr>
            </a:br>
            <a:r>
              <a:rPr lang="en-US" b="1" dirty="0">
                <a:latin typeface="Apple Chancery"/>
                <a:cs typeface="Apple Chancery"/>
              </a:rPr>
              <a:t/>
            </a:r>
            <a:br>
              <a:rPr lang="en-US" b="1" dirty="0">
                <a:latin typeface="Apple Chancery"/>
                <a:cs typeface="Apple Chancery"/>
              </a:rPr>
            </a:br>
            <a:r>
              <a:rPr lang="en-US" b="1" dirty="0" smtClean="0">
                <a:latin typeface="Apple Chancery"/>
                <a:cs typeface="Apple Chancery"/>
              </a:rPr>
              <a:t> Chapters: 4,6,10,12</a:t>
            </a:r>
            <a:endParaRPr lang="en-US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2538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The Time Value of Money – Ch. 4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Valuation of cash flows: PV and FV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Annuity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 stream of “n” periodic payments “CF”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Perpetuity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An annuity that continues forever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Growing Annuity/Perpetuity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Payments grow at rate “g” every period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58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Investment Decision Rules – Ch. 6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NPV = PV (benefits) – PV (costs)</a:t>
            </a:r>
          </a:p>
          <a:p>
            <a:r>
              <a:rPr lang="en-US" dirty="0">
                <a:latin typeface="Times New Roman"/>
                <a:cs typeface="Times New Roman"/>
              </a:rPr>
              <a:t>Alternatives: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Payback period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Internal Rate of Return or </a:t>
            </a:r>
            <a:r>
              <a:rPr lang="en-US" dirty="0" smtClean="0">
                <a:latin typeface="Times New Roman"/>
                <a:cs typeface="Times New Roman"/>
              </a:rPr>
              <a:t>IRR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Any positive NPV project should be adopted to increase firm value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Mutually exclusive investment opportunities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Positive NPV trading strategy?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337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839200" cy="1981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  <a:cs typeface="Apple Chancery"/>
              </a:rPr>
              <a:t>Chapter 10</a:t>
            </a:r>
            <a:br>
              <a:rPr lang="en-US" sz="3600" dirty="0" smtClean="0">
                <a:latin typeface="Apple Chancery"/>
                <a:cs typeface="Apple Chancery"/>
              </a:rPr>
            </a:br>
            <a:r>
              <a:rPr lang="en-US" sz="3600" dirty="0" smtClean="0">
                <a:latin typeface="Apple Chancery"/>
                <a:cs typeface="Apple Chancery"/>
              </a:rPr>
              <a:t/>
            </a:r>
            <a:br>
              <a:rPr lang="en-US" sz="3600" dirty="0" smtClean="0">
                <a:latin typeface="Apple Chancery"/>
                <a:cs typeface="Apple Chancery"/>
              </a:rPr>
            </a:br>
            <a:r>
              <a:rPr lang="en-US" sz="3600" dirty="0" smtClean="0">
                <a:latin typeface="Apple Chancery"/>
                <a:cs typeface="Apple Chancery"/>
              </a:rPr>
              <a:t>Capital Markets and Pricing of Risk 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Risk and Return tradeoff</a:t>
            </a:r>
          </a:p>
          <a:p>
            <a:pPr marL="0" indent="0">
              <a:buNone/>
            </a:pPr>
            <a:r>
              <a:rPr lang="en-US" dirty="0">
                <a:latin typeface="Apple Chancery"/>
                <a:cs typeface="Apple Chancery"/>
              </a:rPr>
              <a:t>D</a:t>
            </a:r>
            <a:r>
              <a:rPr lang="en-US" dirty="0" smtClean="0">
                <a:latin typeface="Apple Chancery"/>
                <a:cs typeface="Apple Chancery"/>
              </a:rPr>
              <a:t>iversification</a:t>
            </a:r>
            <a:endParaRPr lang="en-US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16269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67344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  <a:cs typeface="Apple Chancery"/>
              </a:rPr>
              <a:t>Risk Return Tradeoff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2009 Pearson Prentice Hall.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10-</a:t>
            </a:r>
            <a:fld id="{BE6E701B-0023-B743-AD50-61BC66CE9F83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92169" name="Picture 9" descr="BD10_18_10F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60" y="1447800"/>
            <a:ext cx="6746440" cy="48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324600"/>
            <a:ext cx="434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Historical Volatility and Return 1926-2004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08822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760216"/>
          </a:xfrm>
        </p:spPr>
        <p:txBody>
          <a:bodyPr>
            <a:normAutofit/>
          </a:bodyPr>
          <a:lstStyle/>
          <a:p>
            <a:r>
              <a:rPr lang="en-US" sz="3900" dirty="0" smtClean="0">
                <a:latin typeface="Apple Chancery"/>
                <a:cs typeface="Apple Chancery"/>
              </a:rPr>
              <a:t>Diversification</a:t>
            </a:r>
            <a:endParaRPr lang="en-US" sz="3900" dirty="0">
              <a:latin typeface="Apple Chancery"/>
              <a:cs typeface="Apple Chancery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8464" b="8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40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pple Chancery"/>
                <a:cs typeface="Apple Chancery"/>
              </a:rPr>
              <a:t>Systematic and Idiosyncratic Risk</a:t>
            </a:r>
            <a:endParaRPr lang="en-US" sz="36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Firm-Specific </a:t>
            </a:r>
            <a:r>
              <a:rPr lang="en-US" dirty="0" smtClean="0">
                <a:latin typeface="Times New Roman"/>
                <a:cs typeface="Times New Roman"/>
              </a:rPr>
              <a:t>(or idiosyncratic) risk is eliminated by holding a diversified portfolio 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Market-Wide </a:t>
            </a:r>
            <a:r>
              <a:rPr lang="en-US" dirty="0" smtClean="0">
                <a:latin typeface="Times New Roman"/>
                <a:cs typeface="Times New Roman"/>
              </a:rPr>
              <a:t>(or systematic) risk is </a:t>
            </a:r>
            <a:r>
              <a:rPr lang="en-US" dirty="0" err="1" smtClean="0">
                <a:latin typeface="Times New Roman"/>
                <a:cs typeface="Times New Roman"/>
              </a:rPr>
              <a:t>undiversifiable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Examples</a:t>
            </a:r>
          </a:p>
          <a:p>
            <a:pPr marL="45720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The risk that Toyota recalls breaks on its Highlander</a:t>
            </a:r>
          </a:p>
          <a:p>
            <a:pPr marL="45720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Sales of the new Mini from Apple</a:t>
            </a:r>
          </a:p>
          <a:p>
            <a:pPr marL="45720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457200" lvl="1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The risk that </a:t>
            </a:r>
            <a:r>
              <a:rPr lang="en-US" dirty="0" smtClean="0">
                <a:latin typeface="Times New Roman"/>
                <a:cs typeface="Times New Roman"/>
              </a:rPr>
              <a:t>tax </a:t>
            </a:r>
            <a:r>
              <a:rPr lang="en-US" dirty="0" smtClean="0">
                <a:latin typeface="Times New Roman"/>
                <a:cs typeface="Times New Roman"/>
              </a:rPr>
              <a:t>rates go up</a:t>
            </a:r>
          </a:p>
        </p:txBody>
      </p:sp>
    </p:spTree>
    <p:extLst>
      <p:ext uri="{BB962C8B-B14F-4D97-AF65-F5344CB8AC3E}">
        <p14:creationId xmlns:p14="http://schemas.microsoft.com/office/powerpoint/2010/main" val="219523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900" dirty="0" smtClean="0">
                <a:latin typeface="Apple Chancery"/>
                <a:cs typeface="Apple Chancery"/>
              </a:rPr>
              <a:t>Capital Asset Pricing Model-Ch. 12</a:t>
            </a:r>
            <a:endParaRPr lang="en-US" sz="3900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Apple Chancery"/>
                <a:cs typeface="Apple Chancery"/>
              </a:rPr>
              <a:t>CAPM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lvl="1" indent="0" algn="ctr">
              <a:buNone/>
            </a:pPr>
            <a:r>
              <a:rPr lang="en-US" sz="3200" i="1" dirty="0" err="1">
                <a:latin typeface="Times New Roman"/>
                <a:cs typeface="Times New Roman"/>
              </a:rPr>
              <a:t>r</a:t>
            </a:r>
            <a:r>
              <a:rPr lang="en-US" sz="3200" i="1" baseline="-25000" dirty="0" err="1">
                <a:latin typeface="Times New Roman"/>
                <a:cs typeface="Times New Roman"/>
              </a:rPr>
              <a:t>i</a:t>
            </a:r>
            <a:r>
              <a:rPr lang="en-US" sz="3200" i="1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r</a:t>
            </a:r>
            <a:r>
              <a:rPr lang="en-US" sz="3200" i="1" baseline="-25000" dirty="0" err="1">
                <a:latin typeface="Times New Roman"/>
                <a:cs typeface="Times New Roman"/>
              </a:rPr>
              <a:t>f</a:t>
            </a:r>
            <a:r>
              <a:rPr lang="en-US" sz="3200" i="1" dirty="0">
                <a:latin typeface="Times New Roman"/>
                <a:cs typeface="Times New Roman"/>
              </a:rPr>
              <a:t> + </a:t>
            </a:r>
            <a:r>
              <a:rPr lang="el-GR" sz="3200" i="1" dirty="0">
                <a:latin typeface="Times New Roman"/>
                <a:cs typeface="Times New Roman"/>
              </a:rPr>
              <a:t>β</a:t>
            </a:r>
            <a:r>
              <a:rPr lang="en-US" sz="3200" i="1" baseline="-25000" dirty="0" err="1">
                <a:latin typeface="Times New Roman"/>
                <a:cs typeface="Times New Roman"/>
              </a:rPr>
              <a:t>i</a:t>
            </a:r>
            <a:r>
              <a:rPr lang="en-US" sz="3200" i="1" dirty="0">
                <a:latin typeface="Times New Roman"/>
                <a:cs typeface="Times New Roman"/>
              </a:rPr>
              <a:t> </a:t>
            </a:r>
            <a:r>
              <a:rPr lang="en-US" sz="3200" i="1" dirty="0" smtClean="0">
                <a:latin typeface="Times New Roman"/>
                <a:cs typeface="Times New Roman"/>
              </a:rPr>
              <a:t>(</a:t>
            </a:r>
            <a:r>
              <a:rPr lang="en-US" sz="3200" i="1" dirty="0" err="1">
                <a:latin typeface="Times New Roman"/>
                <a:cs typeface="Times New Roman"/>
              </a:rPr>
              <a:t>r</a:t>
            </a:r>
            <a:r>
              <a:rPr lang="en-US" sz="3200" i="1" baseline="-25000" dirty="0" err="1">
                <a:latin typeface="Times New Roman"/>
                <a:cs typeface="Times New Roman"/>
              </a:rPr>
              <a:t>mkt</a:t>
            </a:r>
            <a:r>
              <a:rPr lang="en-US" sz="3200" i="1" dirty="0">
                <a:latin typeface="Times New Roman"/>
                <a:cs typeface="Times New Roman"/>
              </a:rPr>
              <a:t> – </a:t>
            </a:r>
            <a:r>
              <a:rPr lang="en-US" sz="3200" i="1" dirty="0" err="1">
                <a:latin typeface="Times New Roman"/>
                <a:cs typeface="Times New Roman"/>
              </a:rPr>
              <a:t>r</a:t>
            </a:r>
            <a:r>
              <a:rPr lang="en-US" sz="3200" i="1" baseline="-25000" dirty="0" err="1">
                <a:latin typeface="Times New Roman"/>
                <a:cs typeface="Times New Roman"/>
              </a:rPr>
              <a:t>f</a:t>
            </a:r>
            <a:r>
              <a:rPr lang="en-US" sz="3200" i="1" dirty="0" smtClean="0">
                <a:latin typeface="Times New Roman"/>
                <a:cs typeface="Times New Roman"/>
              </a:rPr>
              <a:t>)+</a:t>
            </a:r>
            <a:r>
              <a:rPr lang="en-US" sz="3200" i="1" dirty="0" err="1" smtClean="0">
                <a:latin typeface="Times New Roman"/>
                <a:cs typeface="Times New Roman"/>
              </a:rPr>
              <a:t>e</a:t>
            </a:r>
            <a:r>
              <a:rPr lang="en-US" sz="3200" i="1" baseline="-25000" dirty="0" err="1" smtClean="0">
                <a:latin typeface="Times New Roman"/>
                <a:cs typeface="Times New Roman"/>
              </a:rPr>
              <a:t>i</a:t>
            </a:r>
            <a:endParaRPr lang="en-US" sz="3200" i="1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5715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648200"/>
            <a:ext cx="142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free 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195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on asset “</a:t>
            </a:r>
            <a:r>
              <a:rPr lang="en-US" dirty="0" err="1" smtClean="0"/>
              <a:t>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410200"/>
            <a:ext cx="15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“beta” of stock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4648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on the market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4038600"/>
            <a:ext cx="12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term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257800"/>
            <a:ext cx="147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premium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7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0C15E113-00B5-0542-A462-F3D3E6FA229C}" type="slidenum">
              <a:rPr lang="en-US"/>
              <a:pPr/>
              <a:t>28</a:t>
            </a:fld>
            <a:endParaRPr lang="en-US"/>
          </a:p>
        </p:txBody>
      </p:sp>
      <p:pic>
        <p:nvPicPr>
          <p:cNvPr id="147460" name="Picture 4" descr="BD10_28_10t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8100"/>
            <a:ext cx="7416800" cy="648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7719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pple Chancery"/>
                <a:cs typeface="Apple Chancery"/>
              </a:rPr>
              <a:t>The Public Corporation</a:t>
            </a:r>
            <a:endParaRPr lang="en-US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16003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42276" cy="806824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Goal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042276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Students will master the required theoretical background and apply it through problem sets, mini cases and HBS case presentations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954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Students will gain fundamental understanding of the main considerations underlying central financial decisions in modern public corporations.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352800"/>
            <a:ext cx="8042276" cy="8068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Apple Chancery"/>
                <a:cs typeface="Apple Chancery"/>
              </a:rPr>
              <a:t>Methodology</a:t>
            </a:r>
            <a:endParaRPr lang="en-US" dirty="0">
              <a:solidFill>
                <a:schemeClr val="tx1"/>
              </a:solidFill>
              <a:latin typeface="Apple Chancery"/>
              <a:cs typeface="Apple Chancer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154" y="25400"/>
            <a:ext cx="2232379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Sole proprietorships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Partnerships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Limited liability companies</a:t>
            </a:r>
            <a:endParaRPr lang="en-US" sz="2800" dirty="0">
              <a:latin typeface="Times New Roman"/>
              <a:cs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Apple Chancery"/>
                <a:cs typeface="Apple Chancery"/>
              </a:rPr>
              <a:t>The Public Corporation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/>
              <a:cs typeface="Apple Chancery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Four types of businesses</a:t>
            </a:r>
            <a:endParaRPr lang="en-US" dirty="0">
              <a:latin typeface="Apple Chancery"/>
              <a:cs typeface="Apple Chancery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Distribution of Firms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4" name="Picture 4" descr="BD_01F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10" b="31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In order to take advantage of economies of scale firms approach public capital markets to satisfy their financing needs 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The result is dispersed ownership - large number of investors hold debt (corporate bonds) and equity (stock) of the firm</a:t>
            </a:r>
            <a:endParaRPr lang="en-US" sz="2800" noProof="0" dirty="0" smtClean="0">
              <a:latin typeface="Times New Roman"/>
              <a:cs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 smtClean="0">
                <a:latin typeface="Times New Roman"/>
                <a:cs typeface="Times New Roman"/>
              </a:rPr>
              <a:t>The result – </a:t>
            </a:r>
            <a:r>
              <a:rPr lang="en-US" sz="2800" noProof="0" dirty="0" smtClean="0">
                <a:latin typeface="Apple Chancery"/>
                <a:cs typeface="Apple Chancery"/>
              </a:rPr>
              <a:t>Separation of Ownership and Control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/>
              <a:cs typeface="Apple Chancery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Ownership and Control</a:t>
            </a:r>
            <a:endParaRPr lang="en-US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63575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Apple Chancery"/>
                <a:cs typeface="Apple Chancery"/>
              </a:rPr>
              <a:t>Flow of funds in the public corporation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781800" y="3200400"/>
            <a:ext cx="1981200" cy="2400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Investors 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/>
                <a:cs typeface="Times New Roman"/>
              </a:rPr>
              <a:t>banks</a:t>
            </a:r>
            <a:r>
              <a:rPr lang="en-US" sz="2000" i="1" dirty="0">
                <a:latin typeface="Times New Roman"/>
                <a:cs typeface="Times New Roman"/>
              </a:rPr>
              <a:t>, individuals, corporations, pension funds, mutual funds,</a:t>
            </a:r>
            <a:r>
              <a:rPr lang="en-US" sz="2000" dirty="0">
                <a:latin typeface="Times New Roman"/>
                <a:cs typeface="Times New Roman"/>
              </a:rPr>
              <a:t> ……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1752600" cy="127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Projects</a:t>
            </a: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investments</a:t>
            </a:r>
            <a:endParaRPr lang="en-US" sz="2000" b="1" dirty="0"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685800" y="5029200"/>
            <a:ext cx="1676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/>
                <a:cs typeface="Times New Roman"/>
              </a:rPr>
              <a:t>Revenues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3657600" y="2286000"/>
            <a:ext cx="2133600" cy="337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Times New Roman"/>
                <a:cs typeface="Times New Roman"/>
              </a:rPr>
              <a:t>Chief </a:t>
            </a:r>
            <a:r>
              <a:rPr lang="en-US" sz="2400" b="1" dirty="0">
                <a:latin typeface="Times New Roman"/>
                <a:cs typeface="Times New Roman"/>
              </a:rPr>
              <a:t>financial officer</a:t>
            </a:r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 rot="12148442" flipV="1">
            <a:off x="5871435" y="3644293"/>
            <a:ext cx="762000" cy="17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676515">
            <a:off x="2671934" y="3547171"/>
            <a:ext cx="762000" cy="156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409699" y="4610101"/>
            <a:ext cx="38100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67000" y="5181600"/>
            <a:ext cx="762000" cy="156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67400" y="5105400"/>
            <a:ext cx="762000" cy="156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67400" y="4495800"/>
            <a:ext cx="457217" cy="623454"/>
          </a:xfrm>
          <a:custGeom>
            <a:avLst/>
            <a:gdLst>
              <a:gd name="connsiteX0" fmla="*/ 0 w 457217"/>
              <a:gd name="connsiteY0" fmla="*/ 623454 h 623454"/>
              <a:gd name="connsiteX1" fmla="*/ 457200 w 457217"/>
              <a:gd name="connsiteY1" fmla="*/ 277090 h 623454"/>
              <a:gd name="connsiteX2" fmla="*/ 13854 w 457217"/>
              <a:gd name="connsiteY2" fmla="*/ 0 h 6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17" h="623454">
                <a:moveTo>
                  <a:pt x="0" y="623454"/>
                </a:moveTo>
                <a:cubicBezTo>
                  <a:pt x="227445" y="502226"/>
                  <a:pt x="454891" y="380999"/>
                  <a:pt x="457200" y="277090"/>
                </a:cubicBezTo>
                <a:cubicBezTo>
                  <a:pt x="459509" y="173181"/>
                  <a:pt x="236681" y="86590"/>
                  <a:pt x="13854" y="0"/>
                </a:cubicBezTo>
              </a:path>
            </a:pathLst>
          </a:custGeom>
          <a:noFill/>
          <a:ln w="73025"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382000" cy="55626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dirty="0" smtClean="0">
                <a:latin typeface="Apple Chancery"/>
                <a:cs typeface="Apple Chancery"/>
              </a:rPr>
              <a:t>Goal of the Public Corporation</a:t>
            </a:r>
          </a:p>
          <a:p>
            <a:pPr marL="609600" indent="-609600" eaLnBrk="1" hangingPunct="1"/>
            <a:endParaRPr lang="en-US" dirty="0" smtClean="0">
              <a:latin typeface="Times New Roman"/>
              <a:cs typeface="Times New Roman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Times New Roman"/>
                <a:cs typeface="Times New Roman"/>
              </a:rPr>
              <a:t>What is the CFO’s goal?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dirty="0" smtClean="0">
                <a:latin typeface="Times New Roman"/>
                <a:cs typeface="Times New Roman"/>
              </a:rPr>
              <a:t>Profits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tock price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dirty="0" smtClean="0">
                <a:latin typeface="Times New Roman"/>
                <a:cs typeface="Times New Roman"/>
              </a:rPr>
              <a:t>Costumer satisfaction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dirty="0" smtClean="0">
                <a:latin typeface="Times New Roman"/>
                <a:cs typeface="Times New Roman"/>
              </a:rPr>
              <a:t>Employee satisfaction</a:t>
            </a:r>
          </a:p>
          <a:p>
            <a:pPr marL="990600" lvl="1" indent="-533400" eaLnBrk="1" hangingPunct="1">
              <a:buFontTx/>
              <a:buAutoNum type="alphaLcPeriod"/>
            </a:pPr>
            <a:r>
              <a:rPr lang="en-US" dirty="0" smtClean="0">
                <a:latin typeface="Times New Roman"/>
                <a:cs typeface="Times New Roman"/>
              </a:rPr>
              <a:t>All/some of the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Apple Chancery"/>
                <a:cs typeface="Apple Chancery"/>
              </a:rPr>
              <a:t>Who’s company is it?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52112048"/>
              </p:ext>
            </p:extLst>
          </p:nvPr>
        </p:nvGraphicFramePr>
        <p:xfrm>
          <a:off x="1376363" y="1676400"/>
          <a:ext cx="608647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6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676400"/>
                        <a:ext cx="6086475" cy="405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** Survey of 378 managers from 5 countries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524000" y="62484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Source: Chapter 2, Brealey, Myers and Allen 8/e</a:t>
            </a:r>
          </a:p>
        </p:txBody>
      </p:sp>
      <p:pic>
        <p:nvPicPr>
          <p:cNvPr id="2054" name="Picture 10" descr="BM 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943600"/>
            <a:ext cx="627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pple Chancery"/>
                <a:cs typeface="Apple Chancery"/>
              </a:rPr>
              <a:t>What is more important dividends or jobs?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20453607"/>
              </p:ext>
            </p:extLst>
          </p:nvPr>
        </p:nvGraphicFramePr>
        <p:xfrm>
          <a:off x="1524000" y="20066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066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** Survey of 399 managers from 5 countries. Which is more important...jobs or paying dividends?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447800" y="62484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Source: Chapter 2, </a:t>
            </a:r>
            <a:r>
              <a:rPr lang="en-US" sz="1800" i="1" dirty="0" err="1"/>
              <a:t>Brealey</a:t>
            </a:r>
            <a:r>
              <a:rPr lang="en-US" sz="1800" i="1" dirty="0"/>
              <a:t>, Myers and Allen 8/e</a:t>
            </a:r>
          </a:p>
        </p:txBody>
      </p:sp>
      <p:pic>
        <p:nvPicPr>
          <p:cNvPr id="3078" name="Picture 9" descr="BM 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943600"/>
            <a:ext cx="627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Fiduciary Duty  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Shareholders elect board of directors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Board of directors set the rules and policies for how the corporation is run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manager (CEO) is elected by the board of directors to run the firm according to the guidelines set by the board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Fiduciary duty of directors and management is to promote the will of shareholders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Shareholder value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The value of the Corporation is determined by the price of its securities – e.g., stock price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Apple Chancery"/>
                <a:cs typeface="Apple Chancery"/>
              </a:rPr>
              <a:t>How to maximize the stock price?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Corporations can have thousands of shareholders is it possible to satisfy them all?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Investment Rule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0772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The CFO shall invest in projects that increase </a:t>
            </a:r>
            <a:r>
              <a:rPr lang="en-US" sz="4000" dirty="0" smtClean="0">
                <a:latin typeface="Apple Chancery"/>
                <a:cs typeface="Apple Chancery"/>
              </a:rPr>
              <a:t>stock price</a:t>
            </a:r>
          </a:p>
          <a:p>
            <a:pPr marL="0" indent="0">
              <a:buNone/>
            </a:pPr>
            <a:endParaRPr lang="en-US" sz="4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The stock price is determined by its value to the </a:t>
            </a:r>
            <a:r>
              <a:rPr lang="en-US" sz="4000" dirty="0" smtClean="0">
                <a:latin typeface="Apple Chancery"/>
                <a:cs typeface="Apple Chancery"/>
              </a:rPr>
              <a:t>diversified</a:t>
            </a:r>
            <a:r>
              <a:rPr lang="en-US" sz="4000" dirty="0" smtClean="0">
                <a:latin typeface="Times New Roman"/>
                <a:cs typeface="Times New Roman"/>
              </a:rPr>
              <a:t> investor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58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Outline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924800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Logistics</a:t>
            </a:r>
          </a:p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Course Schedule</a:t>
            </a:r>
          </a:p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Methodological Background</a:t>
            </a:r>
          </a:p>
          <a:p>
            <a:pPr marL="0" indent="0">
              <a:buNone/>
            </a:pPr>
            <a:r>
              <a:rPr lang="en-US" dirty="0" smtClean="0">
                <a:latin typeface="Apple Chancery"/>
                <a:cs typeface="Apple Chancery"/>
              </a:rPr>
              <a:t>The Public Corporation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9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pple Chancery"/>
                <a:cs typeface="Apple Chancery"/>
              </a:rPr>
              <a:t>Logistics</a:t>
            </a:r>
            <a:endParaRPr lang="en-US" b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04586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pple Chancery"/>
                <a:cs typeface="Apple Chancery"/>
              </a:rPr>
              <a:t>C</a:t>
            </a:r>
            <a:r>
              <a:rPr lang="en-US" dirty="0" smtClean="0">
                <a:latin typeface="Apple Chancery"/>
                <a:cs typeface="Apple Chancery"/>
              </a:rPr>
              <a:t>lass Material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91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On our website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  <a:hlinkClick r:id="rId3"/>
              </a:rPr>
              <a:t>http://www.bauer.uh.edu/nlangberg/teaching_710.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htm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69148"/>
            <a:ext cx="7335688" cy="5254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600200"/>
          </a:xfrm>
        </p:spPr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Text book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7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I will teach and assign problems using the book </a:t>
            </a:r>
            <a:r>
              <a:rPr lang="en-US" u="sng" dirty="0" smtClean="0">
                <a:latin typeface="Times New Roman"/>
                <a:cs typeface="Times New Roman"/>
              </a:rPr>
              <a:t>Corporate Finance </a:t>
            </a:r>
            <a:r>
              <a:rPr lang="en-US" dirty="0" smtClean="0">
                <a:latin typeface="Times New Roman"/>
                <a:cs typeface="Times New Roman"/>
              </a:rPr>
              <a:t>by Jonathan </a:t>
            </a:r>
            <a:r>
              <a:rPr lang="en-US" dirty="0" err="1" smtClean="0">
                <a:latin typeface="Times New Roman"/>
                <a:cs typeface="Times New Roman"/>
              </a:rPr>
              <a:t>Berk</a:t>
            </a:r>
            <a:r>
              <a:rPr lang="en-US" dirty="0" smtClean="0">
                <a:latin typeface="Times New Roman"/>
                <a:cs typeface="Times New Roman"/>
              </a:rPr>
              <a:t> and Peter </a:t>
            </a:r>
            <a:r>
              <a:rPr lang="en-US" dirty="0" err="1" smtClean="0">
                <a:latin typeface="Times New Roman"/>
                <a:cs typeface="Times New Roman"/>
              </a:rPr>
              <a:t>DeMarzo</a:t>
            </a:r>
            <a:r>
              <a:rPr lang="en-US" dirty="0" smtClean="0">
                <a:latin typeface="Times New Roman"/>
                <a:cs typeface="Times New Roman"/>
              </a:rPr>
              <a:t>, Pearson, 2</a:t>
            </a:r>
            <a:r>
              <a:rPr lang="en-US" baseline="30000" dirty="0" smtClean="0">
                <a:latin typeface="Times New Roman"/>
                <a:cs typeface="Times New Roman"/>
              </a:rPr>
              <a:t>nd</a:t>
            </a:r>
            <a:r>
              <a:rPr lang="en-US" dirty="0" smtClean="0">
                <a:latin typeface="Times New Roman"/>
                <a:cs typeface="Times New Roman"/>
              </a:rPr>
              <a:t> 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HBS cases are available on the HBS website </a:t>
            </a:r>
          </a:p>
        </p:txBody>
      </p:sp>
      <p:pic>
        <p:nvPicPr>
          <p:cNvPr id="75778" name="Picture 2" descr="http://books.global-investor.com/images/books/275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19400"/>
            <a:ext cx="1905000" cy="2381250"/>
          </a:xfrm>
          <a:prstGeom prst="rect">
            <a:avLst/>
          </a:prstGeom>
          <a:noFill/>
        </p:spPr>
      </p:pic>
      <p:pic>
        <p:nvPicPr>
          <p:cNvPr id="92161" name="Picture 1" descr="http://ecx.images-amazon.com/images/I/41J3ZPwt09L._SS5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19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Buying the book?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i="1" dirty="0" smtClean="0">
                <a:latin typeface="Times New Roman"/>
                <a:cs typeface="Times New Roman"/>
              </a:rPr>
              <a:t>I do recommend buying the book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The course is closely built around the text book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Very good reference book to have handy if one plans to work in corporate finance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Taught in leading  business schools in the world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Times New Roman"/>
                <a:cs typeface="Times New Roman"/>
              </a:rPr>
              <a:t>Students are not required to purchase the book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Additional/Alternative Reading</a:t>
            </a:r>
            <a:endParaRPr lang="en-US" dirty="0">
              <a:latin typeface="Apple Chancery"/>
              <a:cs typeface="Apple Chancer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Further/alternative reading is </a:t>
            </a:r>
            <a:r>
              <a:rPr lang="en-US" dirty="0" err="1" smtClean="0">
                <a:latin typeface="Times New Roman"/>
                <a:cs typeface="Times New Roman"/>
              </a:rPr>
              <a:t>Brealey</a:t>
            </a:r>
            <a:r>
              <a:rPr lang="en-US" dirty="0" smtClean="0">
                <a:latin typeface="Times New Roman"/>
                <a:cs typeface="Times New Roman"/>
              </a:rPr>
              <a:t>, Myers &amp; Allen, Principles of Corporate Finance, McGraw-Hill Irwin, 8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edition or higher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83970" name="Picture 2" descr="http://t3.gstatic.com/images?q=tbn:qsOf36vU8VtukM:http://i205.photobucket.com/albums/bb290/fortvin/principles_of_corporate_finance_an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352800"/>
            <a:ext cx="2362200" cy="289626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429000"/>
            <a:ext cx="2198370" cy="2753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18040</TotalTime>
  <Words>1016</Words>
  <Application>Microsoft Macintosh PowerPoint</Application>
  <PresentationFormat>On-screen Show (4:3)</PresentationFormat>
  <Paragraphs>258</Paragraphs>
  <Slides>39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Chart</vt:lpstr>
      <vt:lpstr>PowerPoint Presentation</vt:lpstr>
      <vt:lpstr>Welcome</vt:lpstr>
      <vt:lpstr>Goal</vt:lpstr>
      <vt:lpstr>Outline</vt:lpstr>
      <vt:lpstr>Logistics</vt:lpstr>
      <vt:lpstr>Class Material</vt:lpstr>
      <vt:lpstr>Text book</vt:lpstr>
      <vt:lpstr>Buying the book?</vt:lpstr>
      <vt:lpstr>Additional/Alternative Reading</vt:lpstr>
      <vt:lpstr>Group Assignments</vt:lpstr>
      <vt:lpstr>Grade</vt:lpstr>
      <vt:lpstr>Office hours</vt:lpstr>
      <vt:lpstr>Course Schedule </vt:lpstr>
      <vt:lpstr>Course outline</vt:lpstr>
      <vt:lpstr>Course outline</vt:lpstr>
      <vt:lpstr>Course outline</vt:lpstr>
      <vt:lpstr>Course outline</vt:lpstr>
      <vt:lpstr>Course outline</vt:lpstr>
      <vt:lpstr>Course outline (Sunday)</vt:lpstr>
      <vt:lpstr>Methodological background   Chapters: 4,6,10,12</vt:lpstr>
      <vt:lpstr>The Time Value of Money – Ch. 4</vt:lpstr>
      <vt:lpstr>Investment Decision Rules – Ch. 6</vt:lpstr>
      <vt:lpstr>Chapter 10  Capital Markets and Pricing of Risk </vt:lpstr>
      <vt:lpstr>Risk Return Tradeoff</vt:lpstr>
      <vt:lpstr>Diversification</vt:lpstr>
      <vt:lpstr>Systematic and Idiosyncratic Risk</vt:lpstr>
      <vt:lpstr>Capital Asset Pricing Model-Ch. 12</vt:lpstr>
      <vt:lpstr>PowerPoint Presentation</vt:lpstr>
      <vt:lpstr>The Public Corporation</vt:lpstr>
      <vt:lpstr>Four types of businesses</vt:lpstr>
      <vt:lpstr>Distribution of Firms</vt:lpstr>
      <vt:lpstr>Ownership and Control</vt:lpstr>
      <vt:lpstr>Flow of funds in the public corporation</vt:lpstr>
      <vt:lpstr>PowerPoint Presentation</vt:lpstr>
      <vt:lpstr>Who’s company is it?</vt:lpstr>
      <vt:lpstr>What is more important dividends or jobs?</vt:lpstr>
      <vt:lpstr>Fiduciary Duty  </vt:lpstr>
      <vt:lpstr>Shareholder value</vt:lpstr>
      <vt:lpstr>Investment Rule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Nisan Langberg</dc:creator>
  <cp:lastModifiedBy>Nisan Langberg</cp:lastModifiedBy>
  <cp:revision>233</cp:revision>
  <cp:lastPrinted>2013-02-28T13:46:53Z</cp:lastPrinted>
  <dcterms:created xsi:type="dcterms:W3CDTF">2009-09-22T14:55:28Z</dcterms:created>
  <dcterms:modified xsi:type="dcterms:W3CDTF">2013-08-29T20:07:34Z</dcterms:modified>
</cp:coreProperties>
</file>