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xml" ContentType="application/inkml+xml"/>
  <Override PartName="/ppt/ink/ink2.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3.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310" r:id="rId3"/>
    <p:sldId id="257" r:id="rId4"/>
    <p:sldId id="317" r:id="rId5"/>
    <p:sldId id="318" r:id="rId6"/>
    <p:sldId id="319" r:id="rId7"/>
    <p:sldId id="320" r:id="rId8"/>
    <p:sldId id="321" r:id="rId9"/>
    <p:sldId id="309" r:id="rId10"/>
    <p:sldId id="299" r:id="rId11"/>
    <p:sldId id="258" r:id="rId12"/>
    <p:sldId id="259" r:id="rId13"/>
    <p:sldId id="311" r:id="rId14"/>
    <p:sldId id="304" r:id="rId15"/>
    <p:sldId id="305" r:id="rId16"/>
    <p:sldId id="262" r:id="rId17"/>
    <p:sldId id="306" r:id="rId18"/>
    <p:sldId id="266" r:id="rId19"/>
    <p:sldId id="264" r:id="rId20"/>
    <p:sldId id="267" r:id="rId21"/>
    <p:sldId id="268" r:id="rId22"/>
    <p:sldId id="269" r:id="rId23"/>
    <p:sldId id="270" r:id="rId24"/>
    <p:sldId id="271" r:id="rId25"/>
    <p:sldId id="272" r:id="rId26"/>
    <p:sldId id="312" r:id="rId27"/>
    <p:sldId id="273" r:id="rId28"/>
    <p:sldId id="313" r:id="rId29"/>
    <p:sldId id="274" r:id="rId30"/>
    <p:sldId id="275" r:id="rId31"/>
    <p:sldId id="276" r:id="rId32"/>
    <p:sldId id="277" r:id="rId33"/>
    <p:sldId id="278" r:id="rId34"/>
    <p:sldId id="279" r:id="rId35"/>
    <p:sldId id="281" r:id="rId36"/>
    <p:sldId id="280" r:id="rId37"/>
    <p:sldId id="282" r:id="rId38"/>
    <p:sldId id="314" r:id="rId39"/>
    <p:sldId id="283" r:id="rId40"/>
    <p:sldId id="315" r:id="rId41"/>
    <p:sldId id="284" r:id="rId42"/>
    <p:sldId id="285" r:id="rId43"/>
    <p:sldId id="307" r:id="rId44"/>
    <p:sldId id="308" r:id="rId45"/>
    <p:sldId id="288" r:id="rId46"/>
    <p:sldId id="289" r:id="rId47"/>
    <p:sldId id="290" r:id="rId48"/>
    <p:sldId id="291" r:id="rId49"/>
    <p:sldId id="316" r:id="rId50"/>
    <p:sldId id="292" r:id="rId51"/>
    <p:sldId id="293" r:id="rId52"/>
    <p:sldId id="294" r:id="rId53"/>
    <p:sldId id="295" r:id="rId54"/>
    <p:sldId id="296" r:id="rId55"/>
    <p:sldId id="297" r:id="rId56"/>
    <p:sldId id="302" r:id="rId57"/>
    <p:sldId id="303" r:id="rId5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10" autoAdjust="0"/>
  </p:normalViewPr>
  <p:slideViewPr>
    <p:cSldViewPr>
      <p:cViewPr>
        <p:scale>
          <a:sx n="108" d="100"/>
          <a:sy n="108" d="100"/>
        </p:scale>
        <p:origin x="-312" y="592"/>
      </p:cViewPr>
      <p:guideLst>
        <p:guide orient="horz" pos="2160"/>
        <p:guide pos="2880"/>
      </p:guideLst>
    </p:cSldViewPr>
  </p:slideViewPr>
  <p:outlineViewPr>
    <p:cViewPr>
      <p:scale>
        <a:sx n="33" d="100"/>
        <a:sy n="33" d="100"/>
      </p:scale>
      <p:origin x="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4820"/>
          </a:xfrm>
          <a:prstGeom prst="rect">
            <a:avLst/>
          </a:prstGeom>
        </p:spPr>
        <p:txBody>
          <a:bodyPr vert="horz" lIns="92958" tIns="46479" rIns="92958" bIns="46479" rtlCol="0"/>
          <a:lstStyle>
            <a:lvl1pPr algn="r">
              <a:defRPr sz="1200"/>
            </a:lvl1pPr>
          </a:lstStyle>
          <a:p>
            <a:fld id="{486BDBF8-BF1A-43A2-865F-8891EA178BEE}" type="datetimeFigureOut">
              <a:rPr lang="en-US" smtClean="0"/>
              <a:pPr/>
              <a:t>8/27/13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958" tIns="46479" rIns="92958" bIns="46479" rtlCol="0" anchor="b"/>
          <a:lstStyle>
            <a:lvl1pPr algn="r">
              <a:defRPr sz="1200"/>
            </a:lvl1pPr>
          </a:lstStyle>
          <a:p>
            <a:fld id="{2193DAD6-2115-4F00-8541-AE0D22349440}" type="slidenum">
              <a:rPr lang="en-US" smtClean="0"/>
              <a:pPr/>
              <a:t>‹#›</a:t>
            </a:fld>
            <a:endParaRPr lang="en-US"/>
          </a:p>
        </p:txBody>
      </p:sp>
    </p:spTree>
    <p:extLst>
      <p:ext uri="{BB962C8B-B14F-4D97-AF65-F5344CB8AC3E}">
        <p14:creationId xmlns:p14="http://schemas.microsoft.com/office/powerpoint/2010/main" val="25634857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09-09-24T18:42:42.59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4 21 69,'-2'-12'34,"2"12"-3,0 0-5,-2-14-55,2 14-4,0 0-1,7 5 1</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09-09-24T18:42:55.99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8-1 86,'0'0'37,"0"0"-1,0 0-7,0 0-61,0 0-5,0 0-2,-8 3 2</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09-09-24T19:49:31.22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0 58,'0'0'35,"0"0"-3,0 0-4,0 0-41,0 0-21,0 0-1,0 0 1,0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2958" tIns="46479" rIns="92958" bIns="46479" rtlCol="0"/>
          <a:lstStyle>
            <a:lvl1pPr algn="r">
              <a:defRPr sz="1200"/>
            </a:lvl1pPr>
          </a:lstStyle>
          <a:p>
            <a:fld id="{A4FA0FEF-2F49-4F13-9FD4-524B16FFA988}" type="datetimeFigureOut">
              <a:rPr lang="en-US" smtClean="0"/>
              <a:pPr/>
              <a:t>8/27/13</a:t>
            </a:fld>
            <a:endParaRPr lang="en-US"/>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958" tIns="46479" rIns="92958" bIns="46479" rtlCol="0" anchor="b"/>
          <a:lstStyle>
            <a:lvl1pPr algn="r">
              <a:defRPr sz="1200"/>
            </a:lvl1pPr>
          </a:lstStyle>
          <a:p>
            <a:fld id="{83F99F6D-1C7C-469A-B410-705915EBACF1}" type="slidenum">
              <a:rPr lang="en-US" smtClean="0"/>
              <a:pPr/>
              <a:t>‹#›</a:t>
            </a:fld>
            <a:endParaRPr lang="en-US"/>
          </a:p>
        </p:txBody>
      </p:sp>
    </p:spTree>
    <p:extLst>
      <p:ext uri="{BB962C8B-B14F-4D97-AF65-F5344CB8AC3E}">
        <p14:creationId xmlns:p14="http://schemas.microsoft.com/office/powerpoint/2010/main" val="3131845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45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46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10</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48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49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50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51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52</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53</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54</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55</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56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F99F6D-1C7C-469A-B410-705915EBACF1}"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5F1D68-CF15-43EC-ACD7-7AA7B4ECCC79}" type="datetime1">
              <a:rPr lang="en-US" smtClean="0"/>
              <a:pPr/>
              <a:t>8/27/13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66CA3-298C-42AC-949A-8C1501B1CA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62753-5D82-4A87-8A44-BE7310FE3F01}" type="datetime1">
              <a:rPr lang="en-US" smtClean="0"/>
              <a:pPr/>
              <a:t>8/27/13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66CA3-298C-42AC-949A-8C1501B1CA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FC3397-2584-4B0C-B567-446D57CF0A64}" type="datetime1">
              <a:rPr lang="en-US" smtClean="0"/>
              <a:pPr/>
              <a:t>8/27/13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66CA3-298C-42AC-949A-8C1501B1CA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66C29C-12BD-45B4-A4D9-A172AA722AE4}" type="datetime1">
              <a:rPr lang="en-US" smtClean="0"/>
              <a:pPr/>
              <a:t>8/27/13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66CA3-298C-42AC-949A-8C1501B1CA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836858-C984-4457-A186-F6CCBD1D639E}" type="datetime1">
              <a:rPr lang="en-US" smtClean="0"/>
              <a:pPr/>
              <a:t>8/27/13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66CA3-298C-42AC-949A-8C1501B1CA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8EFD46-4824-4C93-92CF-EF8DF92D0C57}" type="datetime1">
              <a:rPr lang="en-US" smtClean="0"/>
              <a:pPr/>
              <a:t>8/27/13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66CA3-298C-42AC-949A-8C1501B1CA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7DECB5-6656-437A-BAB3-8A44D0FEC43B}" type="datetime1">
              <a:rPr lang="en-US" smtClean="0"/>
              <a:pPr/>
              <a:t>8/27/13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D66CA3-298C-42AC-949A-8C1501B1CA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8F23DC-79AF-49F1-ABA5-CEA003BE8869}" type="datetime1">
              <a:rPr lang="en-US" smtClean="0"/>
              <a:pPr/>
              <a:t>8/27/13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66CA3-298C-42AC-949A-8C1501B1CA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1ED62-9D41-4B1E-8CCE-BD83712178AA}" type="datetime1">
              <a:rPr lang="en-US" smtClean="0"/>
              <a:pPr/>
              <a:t>8/27/13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D66CA3-298C-42AC-949A-8C1501B1CA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7B7AB-202C-4368-BA69-B914FE5D3A76}" type="datetime1">
              <a:rPr lang="en-US" smtClean="0"/>
              <a:pPr/>
              <a:t>8/27/13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66CA3-298C-42AC-949A-8C1501B1CA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CA502A-2B83-4F78-9194-2CA639C4B288}" type="datetime1">
              <a:rPr lang="en-US" smtClean="0"/>
              <a:pPr/>
              <a:t>8/27/13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66CA3-298C-42AC-949A-8C1501B1CA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51E9D-4B0A-4EA6-B189-E6DB67D755AE}" type="datetime1">
              <a:rPr lang="en-US" smtClean="0"/>
              <a:pPr/>
              <a:t>8/27/13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66CA3-298C-42AC-949A-8C1501B1CA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customXml" Target="../ink/ink1.xml"/><Relationship Id="rId4" Type="http://schemas.openxmlformats.org/officeDocument/2006/relationships/image" Target="../media/image204.emf"/><Relationship Id="rId5" Type="http://schemas.openxmlformats.org/officeDocument/2006/relationships/customXml" Target="../ink/ink2.xml"/><Relationship Id="rId26" Type="http://schemas.openxmlformats.org/officeDocument/2006/relationships/image" Target="../media/image215.em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3" Type="http://schemas.openxmlformats.org/officeDocument/2006/relationships/customXml" Target="../ink/ink3.xml"/><Relationship Id="rId24" Type="http://schemas.openxmlformats.org/officeDocument/2006/relationships/image" Target="../media/image232.em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534400" cy="1679575"/>
          </a:xfrm>
        </p:spPr>
        <p:txBody>
          <a:bodyPr>
            <a:normAutofit/>
          </a:bodyPr>
          <a:lstStyle/>
          <a:p>
            <a:r>
              <a:rPr lang="en-US" sz="3600" dirty="0" smtClean="0">
                <a:latin typeface="Apple Chancery"/>
                <a:cs typeface="Apple Chancery"/>
              </a:rPr>
              <a:t>Fundamentals of Capital Budgeting </a:t>
            </a:r>
            <a:r>
              <a:rPr lang="en-US" sz="3600" dirty="0" err="1" smtClean="0">
                <a:latin typeface="Apple Chancery"/>
                <a:cs typeface="Apple Chancery"/>
              </a:rPr>
              <a:t>Ch</a:t>
            </a:r>
            <a:r>
              <a:rPr lang="en-US" sz="3600" dirty="0" smtClean="0">
                <a:latin typeface="Apple Chancery"/>
                <a:cs typeface="Apple Chancery"/>
              </a:rPr>
              <a:t> 7</a:t>
            </a:r>
            <a:endParaRPr lang="en-US" sz="3600" dirty="0">
              <a:latin typeface="Apple Chancery"/>
              <a:cs typeface="Apple Chancery"/>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1</a:t>
            </a:fld>
            <a:endParaRPr lang="en-US"/>
          </a:p>
        </p:txBody>
      </p:sp>
      <p:pic>
        <p:nvPicPr>
          <p:cNvPr id="5" name="Picture 4"/>
          <p:cNvPicPr>
            <a:picLocks noChangeAspect="1"/>
          </p:cNvPicPr>
          <p:nvPr/>
        </p:nvPicPr>
        <p:blipFill>
          <a:blip r:embed="rId3"/>
          <a:stretch>
            <a:fillRect/>
          </a:stretch>
        </p:blipFill>
        <p:spPr>
          <a:xfrm>
            <a:off x="2057400" y="1524000"/>
            <a:ext cx="5080000" cy="4787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76800"/>
          </a:xfrm>
        </p:spPr>
        <p:txBody>
          <a:bodyPr>
            <a:normAutofit lnSpcReduction="10000"/>
          </a:bodyPr>
          <a:lstStyle/>
          <a:p>
            <a:pPr marL="0" indent="0">
              <a:buNone/>
            </a:pPr>
            <a:r>
              <a:rPr lang="en-US" dirty="0" smtClean="0">
                <a:latin typeface="Times New Roman"/>
                <a:cs typeface="Times New Roman"/>
              </a:rPr>
              <a:t>Linksys (division of Cisco Systems) is considering the development of a wireless home networking appliance – </a:t>
            </a:r>
            <a:r>
              <a:rPr lang="en-US" dirty="0" err="1" smtClean="0">
                <a:latin typeface="Times New Roman"/>
                <a:cs typeface="Times New Roman"/>
              </a:rPr>
              <a:t>HomeNet</a:t>
            </a:r>
            <a:endParaRPr lang="en-US" dirty="0" smtClean="0">
              <a:latin typeface="Times New Roman"/>
              <a:cs typeface="Times New Roman"/>
            </a:endParaRPr>
          </a:p>
          <a:p>
            <a:pPr marL="0" indent="0">
              <a:buNone/>
            </a:pPr>
            <a:endParaRPr lang="en-US" dirty="0" smtClean="0">
              <a:latin typeface="Times New Roman"/>
              <a:cs typeface="Times New Roman"/>
            </a:endParaRPr>
          </a:p>
          <a:p>
            <a:pPr marL="0" indent="0">
              <a:buNone/>
            </a:pPr>
            <a:r>
              <a:rPr lang="en-US" dirty="0" err="1" smtClean="0">
                <a:latin typeface="Times New Roman"/>
                <a:cs typeface="Times New Roman"/>
              </a:rPr>
              <a:t>HomeNet</a:t>
            </a:r>
            <a:r>
              <a:rPr lang="en-US" dirty="0" smtClean="0">
                <a:latin typeface="Times New Roman"/>
                <a:cs typeface="Times New Roman"/>
              </a:rPr>
              <a:t> will allow the consumer to run the entire home through the internet</a:t>
            </a: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Linksys has already conducted an intensive $300,000 feasibility study to assess the attractiveness of the new product</a:t>
            </a:r>
          </a:p>
        </p:txBody>
      </p:sp>
      <p:sp>
        <p:nvSpPr>
          <p:cNvPr id="4" name="Slide Number Placeholder 3"/>
          <p:cNvSpPr>
            <a:spLocks noGrp="1"/>
          </p:cNvSpPr>
          <p:nvPr>
            <p:ph type="sldNum" sz="quarter" idx="12"/>
          </p:nvPr>
        </p:nvSpPr>
        <p:spPr/>
        <p:txBody>
          <a:bodyPr/>
          <a:lstStyle/>
          <a:p>
            <a:fld id="{FAD66CA3-298C-42AC-949A-8C1501B1CA5D}" type="slidenum">
              <a:rPr lang="en-US" smtClean="0"/>
              <a:pPr/>
              <a:t>10</a:t>
            </a:fld>
            <a:endParaRPr lang="en-US"/>
          </a:p>
        </p:txBody>
      </p:sp>
      <p:pic>
        <p:nvPicPr>
          <p:cNvPr id="5" name="Picture 4"/>
          <p:cNvPicPr>
            <a:picLocks noChangeAspect="1"/>
          </p:cNvPicPr>
          <p:nvPr/>
        </p:nvPicPr>
        <p:blipFill>
          <a:blip r:embed="rId3"/>
          <a:stretch>
            <a:fillRect/>
          </a:stretch>
        </p:blipFill>
        <p:spPr>
          <a:xfrm>
            <a:off x="1447800" y="228600"/>
            <a:ext cx="3517900" cy="1255776"/>
          </a:xfrm>
          <a:prstGeom prst="rect">
            <a:avLst/>
          </a:prstGeom>
        </p:spPr>
      </p:pic>
      <p:pic>
        <p:nvPicPr>
          <p:cNvPr id="7" name="Picture 6"/>
          <p:cNvPicPr>
            <a:picLocks noChangeAspect="1"/>
          </p:cNvPicPr>
          <p:nvPr/>
        </p:nvPicPr>
        <p:blipFill>
          <a:blip r:embed="rId4"/>
          <a:stretch>
            <a:fillRect/>
          </a:stretch>
        </p:blipFill>
        <p:spPr>
          <a:xfrm>
            <a:off x="7239000" y="5638800"/>
            <a:ext cx="1570421" cy="1040197"/>
          </a:xfrm>
          <a:prstGeom prst="rect">
            <a:avLst/>
          </a:prstGeom>
        </p:spPr>
      </p:pic>
      <p:pic>
        <p:nvPicPr>
          <p:cNvPr id="8" name="Picture 7"/>
          <p:cNvPicPr>
            <a:picLocks noChangeAspect="1"/>
          </p:cNvPicPr>
          <p:nvPr/>
        </p:nvPicPr>
        <p:blipFill>
          <a:blip r:embed="rId5"/>
          <a:stretch>
            <a:fillRect/>
          </a:stretch>
        </p:blipFill>
        <p:spPr>
          <a:xfrm>
            <a:off x="6644640" y="-7257"/>
            <a:ext cx="2499360" cy="15621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400800" cy="1143000"/>
          </a:xfrm>
        </p:spPr>
        <p:txBody>
          <a:bodyPr/>
          <a:lstStyle/>
          <a:p>
            <a:r>
              <a:rPr lang="en-US" dirty="0" smtClean="0">
                <a:latin typeface="Apple Chancery"/>
                <a:cs typeface="Apple Chancery"/>
              </a:rPr>
              <a:t>Example Continued</a:t>
            </a:r>
            <a:endParaRPr lang="en-US" dirty="0">
              <a:latin typeface="Apple Chancery"/>
              <a:cs typeface="Apple Chancery"/>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smtClean="0">
                <a:latin typeface="Times New Roman"/>
                <a:cs typeface="Times New Roman"/>
              </a:rPr>
              <a:t>HomeNet</a:t>
            </a:r>
            <a:r>
              <a:rPr lang="en-US" dirty="0" smtClean="0">
                <a:latin typeface="Times New Roman"/>
                <a:cs typeface="Times New Roman"/>
              </a:rPr>
              <a:t> targets upscale residential “smart” homes.</a:t>
            </a:r>
          </a:p>
          <a:p>
            <a:pPr marL="0" indent="0">
              <a:buNone/>
            </a:pPr>
            <a:r>
              <a:rPr lang="en-US" dirty="0" smtClean="0">
                <a:latin typeface="Times New Roman"/>
                <a:cs typeface="Times New Roman"/>
              </a:rPr>
              <a:t>It expects annual sales of 100,000 units for four years, and nothing afterwards.</a:t>
            </a:r>
          </a:p>
          <a:p>
            <a:pPr marL="0" indent="0">
              <a:buNone/>
            </a:pPr>
            <a:r>
              <a:rPr lang="en-US" dirty="0" smtClean="0">
                <a:latin typeface="Times New Roman"/>
                <a:cs typeface="Times New Roman"/>
              </a:rPr>
              <a:t>The product will be sold of a wholesale price of $260 (retail $375).</a:t>
            </a:r>
          </a:p>
          <a:p>
            <a:pPr marL="0" indent="0">
              <a:buNone/>
            </a:pPr>
            <a:r>
              <a:rPr lang="en-US" dirty="0" smtClean="0">
                <a:latin typeface="Times New Roman"/>
                <a:cs typeface="Times New Roman"/>
              </a:rPr>
              <a:t>Hardware: the product will require total engineering and design costs of $5 million prior to production at $110 per unit.</a:t>
            </a:r>
          </a:p>
          <a:p>
            <a:pPr marL="0" indent="0">
              <a:buNone/>
            </a:pPr>
            <a:r>
              <a:rPr lang="en-US" dirty="0" smtClean="0">
                <a:latin typeface="Times New Roman"/>
                <a:cs typeface="Times New Roman"/>
              </a:rPr>
              <a:t> Software: the product will require a team of 50 software engineers for a full year.</a:t>
            </a:r>
          </a:p>
          <a:p>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11</a:t>
            </a:fld>
            <a:endParaRPr lang="en-US"/>
          </a:p>
        </p:txBody>
      </p:sp>
      <p:pic>
        <p:nvPicPr>
          <p:cNvPr id="5" name="Picture 4"/>
          <p:cNvPicPr>
            <a:picLocks noChangeAspect="1"/>
          </p:cNvPicPr>
          <p:nvPr/>
        </p:nvPicPr>
        <p:blipFill>
          <a:blip r:embed="rId3"/>
          <a:stretch>
            <a:fillRect/>
          </a:stretch>
        </p:blipFill>
        <p:spPr>
          <a:xfrm>
            <a:off x="7239000" y="5562600"/>
            <a:ext cx="1685462" cy="1116397"/>
          </a:xfrm>
          <a:prstGeom prst="rect">
            <a:avLst/>
          </a:prstGeom>
        </p:spPr>
      </p:pic>
      <p:pic>
        <p:nvPicPr>
          <p:cNvPr id="6" name="Picture 5"/>
          <p:cNvPicPr>
            <a:picLocks noChangeAspect="1"/>
          </p:cNvPicPr>
          <p:nvPr/>
        </p:nvPicPr>
        <p:blipFill>
          <a:blip r:embed="rId4"/>
          <a:stretch>
            <a:fillRect/>
          </a:stretch>
        </p:blipFill>
        <p:spPr>
          <a:xfrm>
            <a:off x="6644640" y="18143"/>
            <a:ext cx="2499360" cy="15621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5562600" cy="1143000"/>
          </a:xfrm>
        </p:spPr>
        <p:txBody>
          <a:bodyPr/>
          <a:lstStyle/>
          <a:p>
            <a:r>
              <a:rPr lang="en-US" dirty="0">
                <a:latin typeface="Apple Chancery"/>
                <a:cs typeface="Apple Chancery"/>
              </a:rPr>
              <a:t>Example </a:t>
            </a:r>
            <a:r>
              <a:rPr lang="en-US" dirty="0" smtClean="0">
                <a:latin typeface="Apple Chancery"/>
                <a:cs typeface="Apple Chancery"/>
              </a:rPr>
              <a:t>Continued</a:t>
            </a:r>
            <a:endParaRPr lang="en-US" dirty="0">
              <a:latin typeface="Times New Roman"/>
              <a:cs typeface="Times New Roman"/>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latin typeface="Times New Roman"/>
                <a:cs typeface="Times New Roman"/>
              </a:rPr>
              <a:t>The annual cost of a software engineer is $200,000.</a:t>
            </a:r>
          </a:p>
          <a:p>
            <a:pPr marL="0" indent="0">
              <a:buNone/>
            </a:pPr>
            <a:r>
              <a:rPr lang="en-US" dirty="0" smtClean="0">
                <a:latin typeface="Times New Roman"/>
                <a:cs typeface="Times New Roman"/>
              </a:rPr>
              <a:t>Linksys must also build a new lab for testing the compatibility of their product to the internet ready appliances.</a:t>
            </a:r>
          </a:p>
          <a:p>
            <a:pPr marL="0" indent="0">
              <a:buNone/>
            </a:pPr>
            <a:r>
              <a:rPr lang="en-US" dirty="0" smtClean="0">
                <a:latin typeface="Times New Roman"/>
                <a:cs typeface="Times New Roman"/>
              </a:rPr>
              <a:t>The new lab will occupy existing facilities but will require an investment of $7.5 million in new equipment.</a:t>
            </a:r>
          </a:p>
          <a:p>
            <a:pPr marL="0" indent="0">
              <a:buNone/>
            </a:pPr>
            <a:r>
              <a:rPr lang="en-US" dirty="0" smtClean="0">
                <a:latin typeface="Times New Roman"/>
                <a:cs typeface="Times New Roman"/>
              </a:rPr>
              <a:t>The hardware, software, and new lab will be done in one year. At that time </a:t>
            </a:r>
            <a:r>
              <a:rPr lang="en-US" dirty="0" err="1" smtClean="0">
                <a:latin typeface="Times New Roman"/>
                <a:cs typeface="Times New Roman"/>
              </a:rPr>
              <a:t>HomeNet</a:t>
            </a:r>
            <a:r>
              <a:rPr lang="en-US" dirty="0" smtClean="0">
                <a:latin typeface="Times New Roman"/>
                <a:cs typeface="Times New Roman"/>
              </a:rPr>
              <a:t> will be ready to ship.</a:t>
            </a:r>
          </a:p>
          <a:p>
            <a:pPr marL="0" indent="0">
              <a:buNone/>
            </a:pPr>
            <a:r>
              <a:rPr lang="en-US" dirty="0" smtClean="0">
                <a:latin typeface="Times New Roman"/>
                <a:cs typeface="Times New Roman"/>
              </a:rPr>
              <a:t>Linksys expects to spend $2.8 million a year on marketing and support for the product.</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12</a:t>
            </a:fld>
            <a:endParaRPr lang="en-US"/>
          </a:p>
        </p:txBody>
      </p:sp>
      <p:pic>
        <p:nvPicPr>
          <p:cNvPr id="5" name="Picture 4"/>
          <p:cNvPicPr>
            <a:picLocks noChangeAspect="1"/>
          </p:cNvPicPr>
          <p:nvPr/>
        </p:nvPicPr>
        <p:blipFill>
          <a:blip r:embed="rId3"/>
          <a:stretch>
            <a:fillRect/>
          </a:stretch>
        </p:blipFill>
        <p:spPr>
          <a:xfrm>
            <a:off x="7239000" y="5562600"/>
            <a:ext cx="1685462" cy="1116397"/>
          </a:xfrm>
          <a:prstGeom prst="rect">
            <a:avLst/>
          </a:prstGeom>
        </p:spPr>
      </p:pic>
      <p:pic>
        <p:nvPicPr>
          <p:cNvPr id="6" name="Picture 5"/>
          <p:cNvPicPr>
            <a:picLocks noChangeAspect="1"/>
          </p:cNvPicPr>
          <p:nvPr/>
        </p:nvPicPr>
        <p:blipFill>
          <a:blip r:embed="rId4"/>
          <a:stretch>
            <a:fillRect/>
          </a:stretch>
        </p:blipFill>
        <p:spPr>
          <a:xfrm>
            <a:off x="6644640" y="18143"/>
            <a:ext cx="2499360" cy="1562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b="1" dirty="0" smtClean="0">
                <a:latin typeface="Apple Chancery"/>
                <a:cs typeface="Apple Chancery"/>
              </a:rPr>
              <a:t>Forecasting Earnings</a:t>
            </a:r>
            <a:endParaRPr lang="en-US" b="1" dirty="0">
              <a:latin typeface="Apple Chancery"/>
              <a:cs typeface="Apple Chancery"/>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13</a:t>
            </a:fld>
            <a:endParaRPr lang="en-US" dirty="0"/>
          </a:p>
        </p:txBody>
      </p:sp>
    </p:spTree>
    <p:extLst>
      <p:ext uri="{BB962C8B-B14F-4D97-AF65-F5344CB8AC3E}">
        <p14:creationId xmlns:p14="http://schemas.microsoft.com/office/powerpoint/2010/main" val="1055454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latin typeface="Apple Chancery"/>
                <a:cs typeface="Apple Chancery"/>
              </a:rPr>
              <a:t>Earnings Before Interest, Taxes, Depreciation and Amortization (EBITDA)</a:t>
            </a:r>
            <a:endParaRPr lang="en-US" dirty="0">
              <a:latin typeface="Apple Chancery"/>
              <a:cs typeface="Apple Chancery"/>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14</a:t>
            </a:fld>
            <a:endParaRPr lang="en-US"/>
          </a:p>
        </p:txBody>
      </p:sp>
    </p:spTree>
    <p:extLst>
      <p:ext uri="{BB962C8B-B14F-4D97-AF65-F5344CB8AC3E}">
        <p14:creationId xmlns:p14="http://schemas.microsoft.com/office/powerpoint/2010/main" val="3570461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EBITDA</a:t>
            </a:r>
            <a:endParaRPr lang="en-US" dirty="0">
              <a:latin typeface="Apple Chancery"/>
              <a:cs typeface="Apple Chancery"/>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15</a:t>
            </a:fld>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935073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Depreciation</a:t>
            </a:r>
            <a:endParaRPr lang="en-US" dirty="0">
              <a:latin typeface="Apple Chancery"/>
              <a:cs typeface="Apple Chancery"/>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latin typeface="Apple Chancery"/>
                <a:cs typeface="Apple Chancery"/>
              </a:rPr>
              <a:t>What about the capital expenditure of $7.5 million on the new lab?</a:t>
            </a:r>
          </a:p>
          <a:p>
            <a:r>
              <a:rPr lang="en-US" dirty="0" smtClean="0">
                <a:latin typeface="Times New Roman"/>
                <a:cs typeface="Times New Roman"/>
              </a:rPr>
              <a:t>Investments in plant, property, and equipment are not directly listed as expenses when calculating earnings even though they are a cash expense</a:t>
            </a:r>
          </a:p>
          <a:p>
            <a:pPr marL="0" indent="0">
              <a:buNone/>
            </a:pPr>
            <a:r>
              <a:rPr lang="en-US" b="1" u="sng" dirty="0" smtClean="0">
                <a:latin typeface="Times New Roman"/>
                <a:cs typeface="Times New Roman"/>
              </a:rPr>
              <a:t>Depreciation</a:t>
            </a:r>
          </a:p>
          <a:p>
            <a:r>
              <a:rPr lang="en-US" dirty="0" smtClean="0">
                <a:latin typeface="Times New Roman"/>
                <a:cs typeface="Times New Roman"/>
              </a:rPr>
              <a:t>The firm deducts a fraction of the cost each year as depreciation</a:t>
            </a:r>
          </a:p>
          <a:p>
            <a:r>
              <a:rPr lang="en-US" dirty="0" smtClean="0">
                <a:latin typeface="Times New Roman"/>
                <a:cs typeface="Times New Roman"/>
              </a:rPr>
              <a:t>The simplest method is straight-line depreciation</a:t>
            </a:r>
          </a:p>
          <a:p>
            <a:r>
              <a:rPr lang="en-US" dirty="0" smtClean="0">
                <a:latin typeface="Times New Roman"/>
                <a:cs typeface="Times New Roman"/>
              </a:rPr>
              <a:t>In our case – one year of set up and four years of production. This amounts to $1.5 million in depreciation at the end of each year for 5 years</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Depreciation</a:t>
            </a:r>
            <a:endParaRPr lang="en-US" dirty="0">
              <a:latin typeface="Apple Chancery"/>
              <a:cs typeface="Apple Chancery"/>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17</a:t>
            </a:fld>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3611947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pple Chancery"/>
                <a:cs typeface="Apple Chancery"/>
              </a:rPr>
              <a:t>Earnings Before Interest and Tax (EBIT)</a:t>
            </a:r>
            <a:endParaRPr lang="en-US" dirty="0">
              <a:latin typeface="Apple Chancery"/>
              <a:cs typeface="Apple Chancery"/>
            </a:endParaRPr>
          </a:p>
        </p:txBody>
      </p:sp>
      <p:sp>
        <p:nvSpPr>
          <p:cNvPr id="3" name="Content Placeholder 2"/>
          <p:cNvSpPr>
            <a:spLocks noGrp="1"/>
          </p:cNvSpPr>
          <p:nvPr>
            <p:ph idx="1"/>
          </p:nvPr>
        </p:nvSpPr>
        <p:spPr>
          <a:xfrm>
            <a:off x="434975" y="1752600"/>
            <a:ext cx="8229600" cy="4953000"/>
          </a:xfrm>
        </p:spPr>
        <p:txBody>
          <a:bodyPr>
            <a:normAutofit fontScale="92500"/>
          </a:bodyPr>
          <a:lstStyle/>
          <a:p>
            <a:pPr marL="0" indent="0">
              <a:buNone/>
            </a:pPr>
            <a:r>
              <a:rPr lang="en-US" dirty="0" smtClean="0">
                <a:latin typeface="Times New Roman"/>
                <a:cs typeface="Times New Roman"/>
              </a:rPr>
              <a:t>Calculation of expected EBIT per year</a:t>
            </a:r>
          </a:p>
          <a:p>
            <a:endParaRPr lang="en-US" dirty="0">
              <a:latin typeface="Times New Roman"/>
              <a:cs typeface="Times New Roman"/>
            </a:endParaRPr>
          </a:p>
          <a:p>
            <a:endParaRPr lang="en-US" dirty="0" smtClean="0">
              <a:latin typeface="Times New Roman"/>
              <a:cs typeface="Times New Roman"/>
            </a:endParaRPr>
          </a:p>
          <a:p>
            <a:pPr marL="0" indent="0">
              <a:buNone/>
            </a:pPr>
            <a:endParaRPr lang="en-US" dirty="0">
              <a:latin typeface="Times New Roman"/>
              <a:cs typeface="Times New Roman"/>
            </a:endParaRPr>
          </a:p>
          <a:p>
            <a:pPr marL="0" indent="0" algn="ctr">
              <a:buNone/>
            </a:pPr>
            <a:r>
              <a:rPr lang="en-US" dirty="0" smtClean="0">
                <a:latin typeface="Apple Chancery"/>
                <a:cs typeface="Apple Chancery"/>
              </a:rPr>
              <a:t>How to treat </a:t>
            </a:r>
            <a:r>
              <a:rPr lang="en-US" dirty="0">
                <a:latin typeface="Apple Chancery"/>
                <a:cs typeface="Apple Chancery"/>
              </a:rPr>
              <a:t>t</a:t>
            </a:r>
            <a:r>
              <a:rPr lang="en-US" dirty="0" smtClean="0">
                <a:latin typeface="Apple Chancery"/>
                <a:cs typeface="Apple Chancery"/>
              </a:rPr>
              <a:t>axes when earnings are negative?</a:t>
            </a:r>
          </a:p>
          <a:p>
            <a:pPr marL="0" indent="0" algn="ctr">
              <a:buNone/>
            </a:pPr>
            <a:endParaRPr lang="en-US" dirty="0" smtClean="0">
              <a:latin typeface="Apple Chancery"/>
              <a:cs typeface="Apple Chancery"/>
            </a:endParaRPr>
          </a:p>
          <a:p>
            <a:pPr marL="0" indent="0">
              <a:buNone/>
            </a:pPr>
            <a:r>
              <a:rPr lang="en-US" u="sng" dirty="0" smtClean="0">
                <a:latin typeface="Times New Roman"/>
                <a:cs typeface="Times New Roman"/>
              </a:rPr>
              <a:t>Assume profitability for Cisco Systems</a:t>
            </a:r>
            <a:r>
              <a:rPr lang="en-US" dirty="0" smtClean="0">
                <a:latin typeface="Times New Roman"/>
                <a:cs typeface="Times New Roman"/>
              </a:rPr>
              <a:t>:</a:t>
            </a:r>
            <a:endParaRPr lang="en-US" dirty="0">
              <a:latin typeface="Times New Roman"/>
              <a:cs typeface="Times New Roman"/>
            </a:endParaRPr>
          </a:p>
          <a:p>
            <a:pPr marL="0" indent="0">
              <a:buNone/>
            </a:pPr>
            <a:r>
              <a:rPr lang="en-US" dirty="0" smtClean="0">
                <a:latin typeface="Times New Roman"/>
                <a:cs typeface="Times New Roman"/>
              </a:rPr>
              <a:t>If the firm pays positive tax on its total earnings then negative project-earnings serve as a tax shield</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pple Chancery"/>
                <a:cs typeface="Apple Chancery"/>
              </a:rPr>
              <a:t>(Unlevered) Net Income</a:t>
            </a:r>
            <a:endParaRPr lang="en-US" dirty="0">
              <a:latin typeface="Apple Chancery"/>
              <a:cs typeface="Apple Chancery"/>
            </a:endParaRPr>
          </a:p>
        </p:txBody>
      </p:sp>
      <p:pic>
        <p:nvPicPr>
          <p:cNvPr id="4" name="Picture 4" descr="BD_07t01"/>
          <p:cNvPicPr>
            <a:picLocks noGrp="1" noChangeAspect="1" noChangeArrowheads="1"/>
          </p:cNvPicPr>
          <p:nvPr>
            <p:ph idx="1"/>
          </p:nvPr>
        </p:nvPicPr>
        <p:blipFill>
          <a:blip r:embed="rId3" cstate="print"/>
          <a:srcRect/>
          <a:stretch>
            <a:fillRect/>
          </a:stretch>
        </p:blipFill>
        <p:spPr bwMode="auto">
          <a:xfrm>
            <a:off x="457200" y="2082099"/>
            <a:ext cx="8229600" cy="356216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AD66CA3-298C-42AC-949A-8C1501B1CA5D}"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latin typeface="Apple Chancery"/>
                <a:cs typeface="Apple Chancery"/>
              </a:rPr>
              <a:t>Capital Budgeting</a:t>
            </a:r>
            <a:endParaRPr lang="en-US" dirty="0">
              <a:latin typeface="Apple Chancery"/>
              <a:cs typeface="Apple Chancery"/>
            </a:endParaRPr>
          </a:p>
        </p:txBody>
      </p:sp>
      <p:sp>
        <p:nvSpPr>
          <p:cNvPr id="3" name="Content Placeholder 2"/>
          <p:cNvSpPr>
            <a:spLocks noGrp="1"/>
          </p:cNvSpPr>
          <p:nvPr>
            <p:ph idx="1"/>
          </p:nvPr>
        </p:nvSpPr>
        <p:spPr>
          <a:xfrm>
            <a:off x="457200" y="2209800"/>
            <a:ext cx="8229600" cy="1676400"/>
          </a:xfrm>
        </p:spPr>
        <p:txBody>
          <a:bodyPr/>
          <a:lstStyle/>
          <a:p>
            <a:pPr marL="0" lvl="1" indent="0">
              <a:buNone/>
            </a:pPr>
            <a:r>
              <a:rPr lang="en-US" sz="3200" dirty="0">
                <a:latin typeface="Times New Roman"/>
                <a:cs typeface="Times New Roman"/>
              </a:rPr>
              <a:t>The process of </a:t>
            </a:r>
            <a:r>
              <a:rPr lang="en-US" sz="3200" dirty="0" smtClean="0">
                <a:latin typeface="Times New Roman"/>
                <a:cs typeface="Times New Roman"/>
              </a:rPr>
              <a:t>allocating capital to projects by identifying which </a:t>
            </a:r>
            <a:r>
              <a:rPr lang="en-US" sz="3200" dirty="0">
                <a:latin typeface="Times New Roman"/>
                <a:cs typeface="Times New Roman"/>
              </a:rPr>
              <a:t>projects to </a:t>
            </a:r>
            <a:r>
              <a:rPr lang="en-US" sz="3200" dirty="0" smtClean="0">
                <a:latin typeface="Times New Roman"/>
                <a:cs typeface="Times New Roman"/>
              </a:rPr>
              <a:t>undertake out </a:t>
            </a:r>
            <a:r>
              <a:rPr lang="en-US" sz="3200" dirty="0">
                <a:latin typeface="Times New Roman"/>
                <a:cs typeface="Times New Roman"/>
              </a:rPr>
              <a:t>of the set of possible investment </a:t>
            </a:r>
            <a:r>
              <a:rPr lang="en-US" sz="3200" dirty="0" smtClean="0">
                <a:latin typeface="Times New Roman"/>
                <a:cs typeface="Times New Roman"/>
              </a:rPr>
              <a:t>opportunities</a:t>
            </a:r>
            <a:endParaRPr lang="en-US" sz="3200" dirty="0">
              <a:latin typeface="Times New Roman"/>
              <a:cs typeface="Times New Roman"/>
            </a:endParaRPr>
          </a:p>
          <a:p>
            <a:endParaRPr lang="en-US" dirty="0"/>
          </a:p>
        </p:txBody>
      </p:sp>
      <p:sp>
        <p:nvSpPr>
          <p:cNvPr id="4" name="Slide Number Placeholder 3"/>
          <p:cNvSpPr>
            <a:spLocks noGrp="1"/>
          </p:cNvSpPr>
          <p:nvPr>
            <p:ph type="sldNum" sz="quarter" idx="12"/>
          </p:nvPr>
        </p:nvSpPr>
        <p:spPr/>
        <p:txBody>
          <a:bodyPr/>
          <a:lstStyle/>
          <a:p>
            <a:fld id="{FAD66CA3-298C-42AC-949A-8C1501B1CA5D}" type="slidenum">
              <a:rPr lang="en-US" smtClean="0"/>
              <a:pPr/>
              <a:t>2</a:t>
            </a:fld>
            <a:endParaRPr lang="en-US"/>
          </a:p>
        </p:txBody>
      </p:sp>
      <p:pic>
        <p:nvPicPr>
          <p:cNvPr id="6" name="Picture 5"/>
          <p:cNvPicPr>
            <a:picLocks noChangeAspect="1"/>
          </p:cNvPicPr>
          <p:nvPr/>
        </p:nvPicPr>
        <p:blipFill>
          <a:blip r:embed="rId2"/>
          <a:stretch>
            <a:fillRect/>
          </a:stretch>
        </p:blipFill>
        <p:spPr>
          <a:xfrm>
            <a:off x="3657600" y="4495800"/>
            <a:ext cx="2057400" cy="1543050"/>
          </a:xfrm>
          <a:prstGeom prst="rect">
            <a:avLst/>
          </a:prstGeom>
        </p:spPr>
      </p:pic>
    </p:spTree>
    <p:extLst>
      <p:ext uri="{BB962C8B-B14F-4D97-AF65-F5344CB8AC3E}">
        <p14:creationId xmlns:p14="http://schemas.microsoft.com/office/powerpoint/2010/main" val="376459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pple Chancery"/>
                <a:cs typeface="Apple Chancery"/>
              </a:rPr>
              <a:t>Project Externalities</a:t>
            </a:r>
            <a:endParaRPr lang="en-US" dirty="0">
              <a:latin typeface="Apple Chancery"/>
              <a:cs typeface="Apple Chancery"/>
            </a:endParaRPr>
          </a:p>
        </p:txBody>
      </p:sp>
      <p:sp>
        <p:nvSpPr>
          <p:cNvPr id="3" name="Content Placeholder 2"/>
          <p:cNvSpPr>
            <a:spLocks noGrp="1"/>
          </p:cNvSpPr>
          <p:nvPr>
            <p:ph idx="1"/>
          </p:nvPr>
        </p:nvSpPr>
        <p:spPr>
          <a:xfrm>
            <a:off x="457200" y="1600200"/>
            <a:ext cx="8458200" cy="4724400"/>
          </a:xfrm>
        </p:spPr>
        <p:txBody>
          <a:bodyPr>
            <a:normAutofit fontScale="85000" lnSpcReduction="10000"/>
          </a:bodyPr>
          <a:lstStyle/>
          <a:p>
            <a:pPr marL="0" indent="0">
              <a:buNone/>
            </a:pPr>
            <a:r>
              <a:rPr lang="en-US" dirty="0" smtClean="0">
                <a:latin typeface="Apple Chancery"/>
                <a:cs typeface="Apple Chancery"/>
              </a:rPr>
              <a:t>Projects may impose costly or beneficial externalities</a:t>
            </a:r>
          </a:p>
          <a:p>
            <a:pPr marL="0" indent="0">
              <a:buNone/>
            </a:pPr>
            <a:endParaRPr lang="en-US" i="1" dirty="0" smtClean="0">
              <a:latin typeface="Times New Roman"/>
              <a:cs typeface="Times New Roman"/>
            </a:endParaRPr>
          </a:p>
          <a:p>
            <a:pPr marL="0" indent="0">
              <a:buNone/>
            </a:pPr>
            <a:r>
              <a:rPr lang="en-US" dirty="0" smtClean="0">
                <a:latin typeface="Times New Roman"/>
                <a:cs typeface="Times New Roman"/>
              </a:rPr>
              <a:t>So far we have considered the project in isolation.</a:t>
            </a:r>
          </a:p>
          <a:p>
            <a:pPr marL="0" indent="0">
              <a:buNone/>
            </a:pPr>
            <a:r>
              <a:rPr lang="en-US" dirty="0" smtClean="0">
                <a:latin typeface="Times New Roman"/>
                <a:cs typeface="Times New Roman"/>
              </a:rPr>
              <a:t>Project valuation is determined by the difference between </a:t>
            </a:r>
            <a:r>
              <a:rPr lang="en-US" b="1" dirty="0" smtClean="0">
                <a:latin typeface="Times New Roman"/>
                <a:cs typeface="Times New Roman"/>
              </a:rPr>
              <a:t>total</a:t>
            </a:r>
            <a:r>
              <a:rPr lang="en-US" dirty="0" smtClean="0">
                <a:latin typeface="Times New Roman"/>
                <a:cs typeface="Times New Roman"/>
              </a:rPr>
              <a:t> corporate earnings with and without the project.</a:t>
            </a:r>
          </a:p>
          <a:p>
            <a:endParaRPr lang="en-US" dirty="0" smtClean="0">
              <a:latin typeface="Times New Roman"/>
              <a:cs typeface="Times New Roman"/>
            </a:endParaRPr>
          </a:p>
          <a:p>
            <a:pPr marL="0" indent="0">
              <a:buNone/>
            </a:pPr>
            <a:r>
              <a:rPr lang="en-US" dirty="0" smtClean="0">
                <a:latin typeface="Times New Roman"/>
                <a:cs typeface="Times New Roman"/>
              </a:rPr>
              <a:t>Examples of externalities:</a:t>
            </a:r>
          </a:p>
          <a:p>
            <a:pPr marL="457200" lvl="1" indent="0">
              <a:buNone/>
            </a:pPr>
            <a:endParaRPr lang="en-US" dirty="0" smtClean="0">
              <a:latin typeface="Apple Chancery"/>
              <a:cs typeface="Apple Chancery"/>
            </a:endParaRPr>
          </a:p>
          <a:p>
            <a:pPr marL="457200" lvl="1" indent="0">
              <a:buNone/>
            </a:pPr>
            <a:r>
              <a:rPr lang="en-US" dirty="0" smtClean="0">
                <a:latin typeface="Apple Chancery"/>
                <a:cs typeface="Apple Chancery"/>
              </a:rPr>
              <a:t>Production opportunity costs</a:t>
            </a:r>
            <a:r>
              <a:rPr lang="en-US" dirty="0" smtClean="0">
                <a:latin typeface="Times New Roman"/>
                <a:cs typeface="Times New Roman"/>
              </a:rPr>
              <a:t>: using costly firm resources</a:t>
            </a:r>
          </a:p>
          <a:p>
            <a:pPr marL="457200" lvl="1" indent="0">
              <a:buNone/>
            </a:pPr>
            <a:endParaRPr lang="en-US" dirty="0" smtClean="0">
              <a:latin typeface="Times New Roman"/>
              <a:cs typeface="Times New Roman"/>
            </a:endParaRPr>
          </a:p>
          <a:p>
            <a:pPr marL="457200" lvl="1" indent="0">
              <a:buNone/>
            </a:pPr>
            <a:r>
              <a:rPr lang="en-US" dirty="0" smtClean="0">
                <a:latin typeface="Apple Chancery"/>
                <a:cs typeface="Apple Chancery"/>
              </a:rPr>
              <a:t>Revenue cannibalism</a:t>
            </a:r>
            <a:r>
              <a:rPr lang="en-US" dirty="0" smtClean="0">
                <a:latin typeface="Times New Roman"/>
                <a:cs typeface="Times New Roman"/>
              </a:rPr>
              <a:t>: reduction in sales of competing products</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5484132"/>
            <a:ext cx="2209800" cy="1381125"/>
          </a:xfrm>
          <a:prstGeom prst="rect">
            <a:avLst/>
          </a:prstGeom>
        </p:spPr>
      </p:pic>
      <p:sp>
        <p:nvSpPr>
          <p:cNvPr id="2" name="Title 1"/>
          <p:cNvSpPr>
            <a:spLocks noGrp="1"/>
          </p:cNvSpPr>
          <p:nvPr>
            <p:ph type="title"/>
          </p:nvPr>
        </p:nvSpPr>
        <p:spPr>
          <a:xfrm>
            <a:off x="0" y="0"/>
            <a:ext cx="8229600" cy="1143000"/>
          </a:xfrm>
        </p:spPr>
        <p:txBody>
          <a:bodyPr>
            <a:normAutofit/>
          </a:bodyPr>
          <a:lstStyle/>
          <a:p>
            <a:r>
              <a:rPr lang="en-US" sz="3600" dirty="0" smtClean="0">
                <a:latin typeface="Apple Chancery"/>
                <a:cs typeface="Apple Chancery"/>
              </a:rPr>
              <a:t>Opportunity Cost/Revenue Cannibalism</a:t>
            </a:r>
            <a:endParaRPr lang="en-US" sz="3600" dirty="0">
              <a:latin typeface="Apple Chancery"/>
              <a:cs typeface="Apple Chancery"/>
            </a:endParaRPr>
          </a:p>
        </p:txBody>
      </p:sp>
      <p:sp>
        <p:nvSpPr>
          <p:cNvPr id="3" name="Content Placeholder 2"/>
          <p:cNvSpPr>
            <a:spLocks noGrp="1"/>
          </p:cNvSpPr>
          <p:nvPr>
            <p:ph idx="1"/>
          </p:nvPr>
        </p:nvSpPr>
        <p:spPr>
          <a:xfrm>
            <a:off x="1066800" y="1295401"/>
            <a:ext cx="7239000" cy="4191000"/>
          </a:xfrm>
        </p:spPr>
        <p:txBody>
          <a:bodyPr>
            <a:normAutofit fontScale="85000" lnSpcReduction="20000"/>
          </a:bodyPr>
          <a:lstStyle/>
          <a:p>
            <a:pPr marL="0" indent="0">
              <a:buNone/>
            </a:pPr>
            <a:r>
              <a:rPr lang="en-US" dirty="0" smtClean="0">
                <a:latin typeface="Times New Roman"/>
                <a:cs typeface="Times New Roman"/>
              </a:rPr>
              <a:t>The lab is housed in a warehouse space that the 	company could have otherwise rented out for 	$200,000 a year during the years 1-4. </a:t>
            </a:r>
          </a:p>
          <a:p>
            <a:pPr marL="457200" lvl="1" indent="0">
              <a:buNone/>
            </a:pPr>
            <a:endParaRPr lang="en-US" dirty="0" smtClean="0">
              <a:latin typeface="Times New Roman"/>
              <a:cs typeface="Times New Roman"/>
            </a:endParaRPr>
          </a:p>
          <a:p>
            <a:pPr marL="0" indent="0">
              <a:buNone/>
            </a:pPr>
            <a:r>
              <a:rPr lang="en-US" dirty="0" smtClean="0">
                <a:latin typeface="Times New Roman"/>
                <a:cs typeface="Times New Roman"/>
              </a:rPr>
              <a:t>25% of </a:t>
            </a:r>
            <a:r>
              <a:rPr lang="en-US" dirty="0" err="1" smtClean="0">
                <a:latin typeface="Times New Roman"/>
                <a:cs typeface="Times New Roman"/>
              </a:rPr>
              <a:t>HomeNet’s</a:t>
            </a:r>
            <a:r>
              <a:rPr lang="en-US" dirty="0" smtClean="0">
                <a:latin typeface="Times New Roman"/>
                <a:cs typeface="Times New Roman"/>
              </a:rPr>
              <a:t> sales come from customers 	who would have purchased an existing Linksys 	wireless router if </a:t>
            </a:r>
            <a:r>
              <a:rPr lang="en-US" dirty="0" err="1" smtClean="0">
                <a:latin typeface="Times New Roman"/>
                <a:cs typeface="Times New Roman"/>
              </a:rPr>
              <a:t>HomeNet</a:t>
            </a:r>
            <a:r>
              <a:rPr lang="en-US" dirty="0" smtClean="0">
                <a:latin typeface="Times New Roman"/>
                <a:cs typeface="Times New Roman"/>
              </a:rPr>
              <a:t> were not 	available. </a:t>
            </a:r>
          </a:p>
          <a:p>
            <a:pPr marL="0" indent="0">
              <a:buNone/>
            </a:pPr>
            <a:endParaRPr lang="en-US" dirty="0">
              <a:latin typeface="Times New Roman"/>
              <a:cs typeface="Times New Roman"/>
            </a:endParaRPr>
          </a:p>
          <a:p>
            <a:pPr marL="0" indent="0">
              <a:buNone/>
            </a:pPr>
            <a:r>
              <a:rPr lang="en-US" dirty="0" smtClean="0">
                <a:latin typeface="Times New Roman"/>
                <a:cs typeface="Times New Roman"/>
              </a:rPr>
              <a:t>Existing routers cost </a:t>
            </a:r>
            <a:r>
              <a:rPr lang="en-US" dirty="0">
                <a:latin typeface="Times New Roman"/>
                <a:cs typeface="Times New Roman"/>
              </a:rPr>
              <a:t>$60 to produce</a:t>
            </a:r>
            <a:r>
              <a:rPr lang="en-US" dirty="0" smtClean="0">
                <a:latin typeface="Times New Roman"/>
                <a:cs typeface="Times New Roman"/>
              </a:rPr>
              <a:t> and sell </a:t>
            </a:r>
            <a:r>
              <a:rPr lang="en-US" dirty="0">
                <a:latin typeface="Times New Roman"/>
                <a:cs typeface="Times New Roman"/>
              </a:rPr>
              <a:t>for </a:t>
            </a:r>
            <a:r>
              <a:rPr lang="en-US" dirty="0" smtClean="0">
                <a:latin typeface="Times New Roman"/>
                <a:cs typeface="Times New Roman"/>
              </a:rPr>
              <a:t>	wholesale price of </a:t>
            </a:r>
            <a:r>
              <a:rPr lang="en-US" dirty="0">
                <a:latin typeface="Times New Roman"/>
                <a:cs typeface="Times New Roman"/>
              </a:rPr>
              <a:t>$</a:t>
            </a:r>
            <a:r>
              <a:rPr lang="en-US" dirty="0" smtClean="0">
                <a:latin typeface="Times New Roman"/>
                <a:cs typeface="Times New Roman"/>
              </a:rPr>
              <a:t>100.</a:t>
            </a:r>
          </a:p>
          <a:p>
            <a:pPr marL="0" indent="0">
              <a:buNone/>
            </a:pP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21</a:t>
            </a:fld>
            <a:endParaRPr lang="en-US"/>
          </a:p>
        </p:txBody>
      </p:sp>
      <p:pic>
        <p:nvPicPr>
          <p:cNvPr id="5" name="Picture 4"/>
          <p:cNvPicPr>
            <a:picLocks noChangeAspect="1"/>
          </p:cNvPicPr>
          <p:nvPr/>
        </p:nvPicPr>
        <p:blipFill>
          <a:blip r:embed="rId4"/>
          <a:stretch>
            <a:fillRect/>
          </a:stretch>
        </p:blipFill>
        <p:spPr>
          <a:xfrm>
            <a:off x="7239000" y="5562600"/>
            <a:ext cx="1685462" cy="111639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dirty="0" smtClean="0">
                <a:latin typeface="Apple Chancery"/>
                <a:cs typeface="Apple Chancery"/>
              </a:rPr>
              <a:t>Adjusting for Cannibalism in Revenues</a:t>
            </a:r>
            <a:endParaRPr lang="en-US" dirty="0">
              <a:latin typeface="Apple Chancery"/>
              <a:cs typeface="Apple Chancery"/>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i="1" dirty="0" smtClean="0">
                <a:latin typeface="Times New Roman"/>
                <a:cs typeface="Times New Roman"/>
              </a:rPr>
              <a:t>Lets estimate the negative revenue externality introduced by the project</a:t>
            </a:r>
          </a:p>
          <a:p>
            <a:pPr marL="0" indent="0">
              <a:buNone/>
            </a:pPr>
            <a:endParaRPr lang="en-US" dirty="0" smtClean="0">
              <a:latin typeface="Times New Roman"/>
              <a:cs typeface="Times New Roman"/>
            </a:endParaRPr>
          </a:p>
          <a:p>
            <a:pPr marL="0" indent="0">
              <a:buNone/>
            </a:pPr>
            <a:r>
              <a:rPr lang="en-US" i="1" dirty="0" smtClean="0">
                <a:latin typeface="Times New Roman"/>
                <a:cs typeface="Times New Roman"/>
              </a:rPr>
              <a:t>Number of existing Linksys routers not sold</a:t>
            </a:r>
          </a:p>
          <a:p>
            <a:r>
              <a:rPr lang="en-US" dirty="0" smtClean="0">
                <a:latin typeface="Times New Roman"/>
                <a:cs typeface="Times New Roman"/>
              </a:rPr>
              <a:t>25% x 100,000 = 25,000 </a:t>
            </a:r>
            <a:endParaRPr lang="en-US" dirty="0">
              <a:latin typeface="Times New Roman"/>
              <a:cs typeface="Times New Roman"/>
            </a:endParaRPr>
          </a:p>
          <a:p>
            <a:pPr marL="0" indent="0">
              <a:buNone/>
            </a:pPr>
            <a:endParaRPr lang="en-US" i="1" dirty="0" smtClean="0">
              <a:latin typeface="Times New Roman"/>
              <a:cs typeface="Times New Roman"/>
            </a:endParaRPr>
          </a:p>
          <a:p>
            <a:pPr marL="0" indent="0">
              <a:buNone/>
            </a:pPr>
            <a:r>
              <a:rPr lang="en-US" i="1" dirty="0" smtClean="0">
                <a:latin typeface="Times New Roman"/>
                <a:cs typeface="Times New Roman"/>
              </a:rPr>
              <a:t>Lost revenue from </a:t>
            </a:r>
            <a:r>
              <a:rPr lang="en-US" i="1" dirty="0">
                <a:latin typeface="Times New Roman"/>
                <a:cs typeface="Times New Roman"/>
              </a:rPr>
              <a:t>existing Linksys </a:t>
            </a:r>
            <a:r>
              <a:rPr lang="en-US" i="1" dirty="0" smtClean="0">
                <a:latin typeface="Times New Roman"/>
                <a:cs typeface="Times New Roman"/>
              </a:rPr>
              <a:t>routers</a:t>
            </a:r>
            <a:endParaRPr lang="en-US" i="1" dirty="0">
              <a:latin typeface="Times New Roman"/>
              <a:cs typeface="Times New Roman"/>
            </a:endParaRPr>
          </a:p>
          <a:p>
            <a:r>
              <a:rPr lang="en-US" dirty="0" smtClean="0">
                <a:latin typeface="Times New Roman"/>
                <a:cs typeface="Times New Roman"/>
              </a:rPr>
              <a:t>25,000 x $100 = $2.5 million</a:t>
            </a:r>
          </a:p>
          <a:p>
            <a:r>
              <a:rPr lang="en-US" dirty="0" smtClean="0">
                <a:latin typeface="Times New Roman"/>
                <a:cs typeface="Times New Roman"/>
              </a:rPr>
              <a:t>Incremental sales are reduced to now $23.5 million</a:t>
            </a:r>
          </a:p>
          <a:p>
            <a:pPr marL="0" indent="0">
              <a:buNone/>
            </a:pPr>
            <a:endParaRPr lang="en-US" dirty="0">
              <a:latin typeface="Times New Roman"/>
              <a:cs typeface="Times New Roman"/>
            </a:endParaRPr>
          </a:p>
          <a:p>
            <a:pPr marL="0" indent="0">
              <a:buNone/>
            </a:pPr>
            <a:r>
              <a:rPr lang="en-US" i="1" dirty="0" smtClean="0">
                <a:latin typeface="Times New Roman"/>
                <a:cs typeface="Times New Roman"/>
              </a:rPr>
              <a:t>Gain in production costs of existing Linksys routers</a:t>
            </a:r>
          </a:p>
          <a:p>
            <a:r>
              <a:rPr lang="en-US" dirty="0" smtClean="0">
                <a:latin typeface="Times New Roman"/>
                <a:cs typeface="Times New Roman"/>
              </a:rPr>
              <a:t>25,000 x $60 = $1.5 million </a:t>
            </a:r>
          </a:p>
          <a:p>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rmAutofit fontScale="90000"/>
          </a:bodyPr>
          <a:lstStyle/>
          <a:p>
            <a:r>
              <a:rPr lang="en-US" dirty="0">
                <a:latin typeface="Apple Chancery"/>
                <a:cs typeface="Apple Chancery"/>
              </a:rPr>
              <a:t>Adjusting for Cannibalism in Revenues</a:t>
            </a:r>
          </a:p>
        </p:txBody>
      </p:sp>
      <p:pic>
        <p:nvPicPr>
          <p:cNvPr id="5" name="Picture 4" descr="BD_07t02"/>
          <p:cNvPicPr>
            <a:picLocks noChangeAspect="1" noChangeArrowheads="1"/>
          </p:cNvPicPr>
          <p:nvPr/>
        </p:nvPicPr>
        <p:blipFill>
          <a:blip r:embed="rId3" cstate="print"/>
          <a:srcRect/>
          <a:stretch>
            <a:fillRect/>
          </a:stretch>
        </p:blipFill>
        <p:spPr bwMode="auto">
          <a:xfrm>
            <a:off x="204788" y="1590675"/>
            <a:ext cx="8759825" cy="4089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AD66CA3-298C-42AC-949A-8C1501B1CA5D}"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Sunk Costs</a:t>
            </a:r>
            <a:endParaRPr lang="en-US" dirty="0">
              <a:latin typeface="Apple Chancery"/>
              <a:cs typeface="Apple Chancery"/>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latin typeface="Times New Roman"/>
                <a:cs typeface="Times New Roman"/>
              </a:rPr>
              <a:t>Sunk costs are not affected by our decision and therefore they should not affect our decision</a:t>
            </a:r>
          </a:p>
          <a:p>
            <a:pPr marL="0" indent="0">
              <a:buNone/>
            </a:pPr>
            <a:endParaRPr lang="en-US" dirty="0" smtClean="0">
              <a:latin typeface="Times New Roman"/>
              <a:cs typeface="Times New Roman"/>
            </a:endParaRPr>
          </a:p>
          <a:p>
            <a:pPr marL="0" indent="0">
              <a:buNone/>
            </a:pPr>
            <a:r>
              <a:rPr lang="en-US" dirty="0" smtClean="0">
                <a:latin typeface="Apple Chancery"/>
                <a:cs typeface="Apple Chancery"/>
              </a:rPr>
              <a:t>Examples</a:t>
            </a:r>
            <a:endParaRPr lang="en-US" dirty="0">
              <a:latin typeface="Apple Chancery"/>
              <a:cs typeface="Apple Chancery"/>
            </a:endParaRPr>
          </a:p>
          <a:p>
            <a:pPr marL="457200" lvl="1" indent="0">
              <a:buNone/>
            </a:pPr>
            <a:r>
              <a:rPr lang="en-US" dirty="0">
                <a:latin typeface="Times New Roman"/>
                <a:cs typeface="Times New Roman"/>
              </a:rPr>
              <a:t>Fixed overhead expenses</a:t>
            </a:r>
          </a:p>
          <a:p>
            <a:pPr marL="457200" lvl="1" indent="0">
              <a:buNone/>
            </a:pPr>
            <a:r>
              <a:rPr lang="en-US" dirty="0">
                <a:latin typeface="Times New Roman"/>
                <a:cs typeface="Times New Roman"/>
              </a:rPr>
              <a:t>Past R&amp;D expenses</a:t>
            </a:r>
          </a:p>
          <a:p>
            <a:pPr marL="0" indent="0">
              <a:buNone/>
            </a:pPr>
            <a:endParaRPr lang="en-US" i="1" dirty="0" smtClean="0">
              <a:latin typeface="Times New Roman"/>
              <a:cs typeface="Times New Roman"/>
            </a:endParaRPr>
          </a:p>
          <a:p>
            <a:pPr marL="0" indent="0">
              <a:buNone/>
            </a:pPr>
            <a:r>
              <a:rPr lang="en-US" dirty="0" smtClean="0">
                <a:latin typeface="Times New Roman"/>
                <a:cs typeface="Times New Roman"/>
              </a:rPr>
              <a:t>The $300,000 spent already on the feasibility study cannot be recovered (whether the project is adopted or not!)</a:t>
            </a:r>
          </a:p>
        </p:txBody>
      </p:sp>
      <p:sp>
        <p:nvSpPr>
          <p:cNvPr id="4" name="Slide Number Placeholder 3"/>
          <p:cNvSpPr>
            <a:spLocks noGrp="1"/>
          </p:cNvSpPr>
          <p:nvPr>
            <p:ph type="sldNum" sz="quarter" idx="12"/>
          </p:nvPr>
        </p:nvSpPr>
        <p:spPr/>
        <p:txBody>
          <a:bodyPr/>
          <a:lstStyle/>
          <a:p>
            <a:fld id="{FAD66CA3-298C-42AC-949A-8C1501B1CA5D}"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dirty="0" smtClean="0">
                <a:latin typeface="Apple Chancery"/>
                <a:cs typeface="Apple Chancery"/>
              </a:rPr>
              <a:t>Other issues to consider</a:t>
            </a:r>
            <a:endParaRPr lang="en-US" dirty="0">
              <a:latin typeface="Apple Chancery"/>
              <a:cs typeface="Apple Chancery"/>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Apple Chancery"/>
                <a:cs typeface="Apple Chancery"/>
              </a:rPr>
              <a:t>The valuation process should focus on the most value-relevant issues</a:t>
            </a:r>
          </a:p>
          <a:p>
            <a:pPr marL="0" indent="0">
              <a:buNone/>
            </a:pPr>
            <a:endParaRPr lang="en-US" i="1" dirty="0" smtClean="0">
              <a:latin typeface="Times New Roman"/>
              <a:cs typeface="Times New Roman"/>
            </a:endParaRPr>
          </a:p>
          <a:p>
            <a:pPr marL="0" indent="0">
              <a:buNone/>
            </a:pPr>
            <a:r>
              <a:rPr lang="en-US" i="1" dirty="0" smtClean="0">
                <a:latin typeface="Apple Chancery"/>
                <a:cs typeface="Apple Chancery"/>
              </a:rPr>
              <a:t>Neglected here:</a:t>
            </a:r>
          </a:p>
          <a:p>
            <a:pPr lvl="1"/>
            <a:r>
              <a:rPr lang="en-US" dirty="0" smtClean="0">
                <a:latin typeface="Times New Roman"/>
                <a:cs typeface="Times New Roman"/>
              </a:rPr>
              <a:t>Estimating growth rate in annual sales </a:t>
            </a:r>
          </a:p>
          <a:p>
            <a:pPr lvl="1"/>
            <a:r>
              <a:rPr lang="en-US" dirty="0" smtClean="0">
                <a:latin typeface="Times New Roman"/>
                <a:cs typeface="Times New Roman"/>
              </a:rPr>
              <a:t>Trends in cost of production (new technologies)</a:t>
            </a:r>
          </a:p>
          <a:p>
            <a:pPr lvl="1"/>
            <a:r>
              <a:rPr lang="en-US" dirty="0" smtClean="0">
                <a:latin typeface="Times New Roman"/>
                <a:cs typeface="Times New Roman"/>
              </a:rPr>
              <a:t>Changes in consumer preferences</a:t>
            </a:r>
          </a:p>
          <a:p>
            <a:pPr lvl="1"/>
            <a:r>
              <a:rPr lang="en-US" dirty="0" smtClean="0">
                <a:latin typeface="Times New Roman"/>
                <a:cs typeface="Times New Roman"/>
              </a:rPr>
              <a:t>Entry by competitors</a:t>
            </a:r>
          </a:p>
          <a:p>
            <a:pPr lvl="1"/>
            <a:r>
              <a:rPr lang="en-US" dirty="0" smtClean="0">
                <a:latin typeface="Times New Roman"/>
                <a:cs typeface="Times New Roman"/>
              </a:rPr>
              <a:t>Project horizon</a:t>
            </a:r>
          </a:p>
          <a:p>
            <a:pPr lvl="1"/>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b="1" dirty="0" smtClean="0">
                <a:latin typeface="Apple Chancery"/>
                <a:cs typeface="Apple Chancery"/>
              </a:rPr>
              <a:t>From Earnings to Cash Flows</a:t>
            </a:r>
            <a:endParaRPr lang="en-US" b="1" dirty="0">
              <a:latin typeface="Apple Chancery"/>
              <a:cs typeface="Apple Chancery"/>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26</a:t>
            </a:fld>
            <a:endParaRPr lang="en-US" dirty="0"/>
          </a:p>
        </p:txBody>
      </p:sp>
    </p:spTree>
    <p:extLst>
      <p:ext uri="{BB962C8B-B14F-4D97-AF65-F5344CB8AC3E}">
        <p14:creationId xmlns:p14="http://schemas.microsoft.com/office/powerpoint/2010/main" val="3375621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pple Chancery"/>
                <a:cs typeface="Apple Chancery"/>
              </a:rPr>
              <a:t>Variability of Cash Flows</a:t>
            </a:r>
            <a:endParaRPr lang="en-US" dirty="0">
              <a:latin typeface="Apple Chancery"/>
              <a:cs typeface="Apple Chancery"/>
            </a:endParaRPr>
          </a:p>
        </p:txBody>
      </p:sp>
      <p:sp>
        <p:nvSpPr>
          <p:cNvPr id="3" name="Content Placeholder 2"/>
          <p:cNvSpPr>
            <a:spLocks noGrp="1"/>
          </p:cNvSpPr>
          <p:nvPr>
            <p:ph idx="1"/>
          </p:nvPr>
        </p:nvSpPr>
        <p:spPr/>
        <p:txBody>
          <a:bodyPr>
            <a:normAutofit fontScale="85000" lnSpcReduction="20000"/>
          </a:bodyPr>
          <a:lstStyle/>
          <a:p>
            <a:endParaRPr lang="en-US" dirty="0">
              <a:latin typeface="Times New Roman"/>
              <a:cs typeface="Times New Roman"/>
            </a:endParaRPr>
          </a:p>
          <a:p>
            <a:pPr marL="0" indent="0">
              <a:buNone/>
            </a:pPr>
            <a:r>
              <a:rPr lang="en-US" dirty="0">
                <a:latin typeface="Apple Chancery"/>
                <a:cs typeface="Apple Chancery"/>
              </a:rPr>
              <a:t>Earnings are </a:t>
            </a:r>
            <a:r>
              <a:rPr lang="en-US" dirty="0" smtClean="0">
                <a:latin typeface="Apple Chancery"/>
                <a:cs typeface="Apple Chancery"/>
              </a:rPr>
              <a:t>better forecasted and their forecast is an </a:t>
            </a:r>
            <a:r>
              <a:rPr lang="en-US" dirty="0">
                <a:latin typeface="Apple Chancery"/>
                <a:cs typeface="Apple Chancery"/>
              </a:rPr>
              <a:t>important first step in the valuation </a:t>
            </a:r>
            <a:r>
              <a:rPr lang="en-US" dirty="0" smtClean="0">
                <a:latin typeface="Apple Chancery"/>
                <a:cs typeface="Apple Chancery"/>
              </a:rPr>
              <a:t>process but project </a:t>
            </a:r>
            <a:r>
              <a:rPr lang="en-US" dirty="0">
                <a:latin typeface="Apple Chancery"/>
                <a:cs typeface="Apple Chancery"/>
              </a:rPr>
              <a:t>value is determined by its </a:t>
            </a:r>
            <a:r>
              <a:rPr lang="en-US" dirty="0" smtClean="0">
                <a:latin typeface="Apple Chancery"/>
                <a:cs typeface="Apple Chancery"/>
              </a:rPr>
              <a:t>future cash flows not earnings</a:t>
            </a:r>
            <a:endParaRPr lang="en-US" dirty="0">
              <a:latin typeface="Apple Chancery"/>
              <a:cs typeface="Apple Chancery"/>
            </a:endParaRPr>
          </a:p>
          <a:p>
            <a:endParaRPr lang="en-US" dirty="0" smtClean="0">
              <a:latin typeface="Times New Roman"/>
              <a:cs typeface="Times New Roman"/>
            </a:endParaRPr>
          </a:p>
          <a:p>
            <a:pPr marL="0" indent="0">
              <a:buNone/>
            </a:pPr>
            <a:r>
              <a:rPr lang="en-US" dirty="0">
                <a:latin typeface="Times New Roman"/>
                <a:cs typeface="Times New Roman"/>
              </a:rPr>
              <a:t>We forecast economic activity </a:t>
            </a:r>
            <a:r>
              <a:rPr lang="en-US" dirty="0" smtClean="0">
                <a:latin typeface="Times New Roman"/>
                <a:cs typeface="Times New Roman"/>
              </a:rPr>
              <a:t>based on future </a:t>
            </a:r>
            <a:r>
              <a:rPr lang="en-US" dirty="0">
                <a:latin typeface="Times New Roman"/>
                <a:cs typeface="Times New Roman"/>
              </a:rPr>
              <a:t>sales growth and profit </a:t>
            </a:r>
            <a:r>
              <a:rPr lang="en-US" dirty="0" smtClean="0">
                <a:latin typeface="Times New Roman"/>
                <a:cs typeface="Times New Roman"/>
              </a:rPr>
              <a:t>margins</a:t>
            </a:r>
            <a:endParaRPr lang="en-US" dirty="0">
              <a:latin typeface="Times New Roman"/>
              <a:cs typeface="Times New Roman"/>
            </a:endParaRPr>
          </a:p>
          <a:p>
            <a:endParaRPr lang="en-US" dirty="0" smtClean="0">
              <a:latin typeface="Times New Roman"/>
              <a:cs typeface="Times New Roman"/>
            </a:endParaRPr>
          </a:p>
          <a:p>
            <a:pPr marL="0" indent="0">
              <a:buNone/>
            </a:pPr>
            <a:r>
              <a:rPr lang="en-US" dirty="0" smtClean="0">
                <a:latin typeface="Times New Roman"/>
                <a:cs typeface="Times New Roman"/>
              </a:rPr>
              <a:t>Free Cash Flows are directly related to purchases of inventory, payments made to suppliers and received from clients, replacement of old equipment, establishment of new plants, and so forth – consequently more volatile</a:t>
            </a:r>
          </a:p>
          <a:p>
            <a:endParaRPr lang="en-US" dirty="0" smtClean="0">
              <a:latin typeface="Times New Roman"/>
              <a:cs typeface="Times New Roman"/>
            </a:endParaRPr>
          </a:p>
          <a:p>
            <a:pPr marL="0" indent="0">
              <a:buNone/>
            </a:pP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pple Chancery"/>
                <a:cs typeface="Apple Chancery"/>
              </a:rPr>
              <a:t>Corrections Required</a:t>
            </a:r>
            <a:endParaRPr lang="en-US" dirty="0">
              <a:latin typeface="Apple Chancery"/>
              <a:cs typeface="Apple Chancery"/>
            </a:endParaRPr>
          </a:p>
        </p:txBody>
      </p:sp>
      <p:sp>
        <p:nvSpPr>
          <p:cNvPr id="3" name="Content Placeholder 2"/>
          <p:cNvSpPr>
            <a:spLocks noGrp="1"/>
          </p:cNvSpPr>
          <p:nvPr>
            <p:ph idx="1"/>
          </p:nvPr>
        </p:nvSpPr>
        <p:spPr/>
        <p:txBody>
          <a:bodyPr>
            <a:normAutofit/>
          </a:bodyPr>
          <a:lstStyle/>
          <a:p>
            <a:endParaRPr lang="en-US" dirty="0">
              <a:latin typeface="Times New Roman"/>
              <a:cs typeface="Times New Roman"/>
            </a:endParaRPr>
          </a:p>
          <a:p>
            <a:pPr marL="0" indent="0">
              <a:buNone/>
            </a:pPr>
            <a:r>
              <a:rPr lang="en-US" dirty="0" smtClean="0">
                <a:latin typeface="Times New Roman"/>
                <a:cs typeface="Times New Roman"/>
              </a:rPr>
              <a:t>Realizing the true cash flow implications of</a:t>
            </a:r>
          </a:p>
          <a:p>
            <a:pPr marL="0" indent="0">
              <a:buNone/>
            </a:pPr>
            <a:endParaRPr lang="en-US" i="1" dirty="0">
              <a:latin typeface="Times New Roman"/>
              <a:cs typeface="Times New Roman"/>
            </a:endParaRPr>
          </a:p>
          <a:p>
            <a:pPr marL="0" indent="0">
              <a:buNone/>
            </a:pPr>
            <a:r>
              <a:rPr lang="en-US" i="1" dirty="0" smtClean="0">
                <a:latin typeface="Apple Chancery"/>
                <a:cs typeface="Apple Chancery"/>
              </a:rPr>
              <a:t>Investments</a:t>
            </a:r>
          </a:p>
          <a:p>
            <a:pPr marL="0" indent="0">
              <a:buNone/>
            </a:pPr>
            <a:endParaRPr lang="en-US" i="1" dirty="0">
              <a:latin typeface="Times New Roman"/>
              <a:cs typeface="Times New Roman"/>
            </a:endParaRPr>
          </a:p>
          <a:p>
            <a:pPr marL="0" indent="0">
              <a:buNone/>
            </a:pPr>
            <a:r>
              <a:rPr lang="en-US" i="1" dirty="0" smtClean="0">
                <a:latin typeface="Apple Chancery"/>
                <a:cs typeface="Apple Chancery"/>
              </a:rPr>
              <a:t>Working Capital</a:t>
            </a:r>
            <a:endParaRPr lang="en-US" dirty="0" smtClean="0">
              <a:latin typeface="Apple Chancery"/>
              <a:cs typeface="Apple Chancery"/>
            </a:endParaRPr>
          </a:p>
          <a:p>
            <a:pPr marL="0" indent="0">
              <a:buNone/>
            </a:pP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28</a:t>
            </a:fld>
            <a:endParaRPr lang="en-US"/>
          </a:p>
        </p:txBody>
      </p:sp>
    </p:spTree>
    <p:extLst>
      <p:ext uri="{BB962C8B-B14F-4D97-AF65-F5344CB8AC3E}">
        <p14:creationId xmlns:p14="http://schemas.microsoft.com/office/powerpoint/2010/main" val="1106514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Treating Investments</a:t>
            </a:r>
            <a:endParaRPr lang="en-US" dirty="0">
              <a:latin typeface="Apple Chancery"/>
              <a:cs typeface="Apple Chancery"/>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u="sng" dirty="0" smtClean="0">
                <a:latin typeface="Times New Roman"/>
                <a:cs typeface="Times New Roman"/>
              </a:rPr>
              <a:t>Capital Expenditures (investment) &amp; Depreciation</a:t>
            </a:r>
          </a:p>
          <a:p>
            <a:r>
              <a:rPr lang="en-US" dirty="0" smtClean="0">
                <a:latin typeface="Times New Roman"/>
                <a:cs typeface="Times New Roman"/>
              </a:rPr>
              <a:t>CAPEX is a cash out flow</a:t>
            </a:r>
          </a:p>
          <a:p>
            <a:r>
              <a:rPr lang="en-US" dirty="0" smtClean="0">
                <a:latin typeface="Times New Roman"/>
                <a:cs typeface="Times New Roman"/>
              </a:rPr>
              <a:t>Depreciation is an adjustment to earnings</a:t>
            </a:r>
          </a:p>
          <a:p>
            <a:pPr lvl="1"/>
            <a:r>
              <a:rPr lang="en-US" dirty="0" smtClean="0">
                <a:latin typeface="Times New Roman"/>
                <a:cs typeface="Times New Roman"/>
              </a:rPr>
              <a:t>Not an actual out flow</a:t>
            </a:r>
          </a:p>
          <a:p>
            <a:pPr lvl="1"/>
            <a:endParaRPr lang="en-US" dirty="0" smtClean="0">
              <a:latin typeface="Times New Roman"/>
              <a:cs typeface="Times New Roman"/>
            </a:endParaRPr>
          </a:p>
          <a:p>
            <a:pPr marL="0" indent="0">
              <a:buNone/>
            </a:pPr>
            <a:r>
              <a:rPr lang="en-US" u="sng" dirty="0" smtClean="0">
                <a:latin typeface="Times New Roman"/>
                <a:cs typeface="Times New Roman"/>
              </a:rPr>
              <a:t>Calculation cash flow implications of investments</a:t>
            </a:r>
          </a:p>
          <a:p>
            <a:r>
              <a:rPr lang="en-US" dirty="0" smtClean="0">
                <a:latin typeface="Times New Roman"/>
                <a:cs typeface="Times New Roman"/>
              </a:rPr>
              <a:t>Add depreciation expense to </a:t>
            </a:r>
            <a:r>
              <a:rPr lang="en-US" i="1" dirty="0" smtClean="0">
                <a:latin typeface="Times New Roman"/>
                <a:cs typeface="Times New Roman"/>
              </a:rPr>
              <a:t>Unlevered Net Income</a:t>
            </a:r>
          </a:p>
          <a:p>
            <a:r>
              <a:rPr lang="en-US" dirty="0" smtClean="0">
                <a:latin typeface="Times New Roman"/>
                <a:cs typeface="Times New Roman"/>
              </a:rPr>
              <a:t>Subtract CAPEX</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3724049"/>
          </a:xfrm>
        </p:spPr>
        <p:txBody>
          <a:bodyPr>
            <a:normAutofit fontScale="92500" lnSpcReduction="10000"/>
          </a:bodyPr>
          <a:lstStyle/>
          <a:p>
            <a:pPr marL="0" indent="0">
              <a:buNone/>
            </a:pPr>
            <a:r>
              <a:rPr lang="en-US" i="1" dirty="0" smtClean="0">
                <a:latin typeface="Apple Chancery"/>
                <a:cs typeface="Apple Chancery"/>
              </a:rPr>
              <a:t>Accounting Background</a:t>
            </a:r>
          </a:p>
          <a:p>
            <a:pPr marL="0" indent="0">
              <a:buNone/>
            </a:pPr>
            <a:r>
              <a:rPr lang="en-US" i="1" dirty="0" smtClean="0">
                <a:latin typeface="Apple Chancery"/>
                <a:cs typeface="Apple Chancery"/>
              </a:rPr>
              <a:t>Project data</a:t>
            </a:r>
          </a:p>
          <a:p>
            <a:pPr marL="0" indent="0">
              <a:buNone/>
            </a:pPr>
            <a:r>
              <a:rPr lang="en-US" i="1" dirty="0" smtClean="0">
                <a:latin typeface="Apple Chancery"/>
                <a:cs typeface="Apple Chancery"/>
              </a:rPr>
              <a:t>Forecasting (incremental) earnings</a:t>
            </a:r>
          </a:p>
          <a:p>
            <a:pPr marL="0" indent="0">
              <a:buNone/>
            </a:pPr>
            <a:r>
              <a:rPr lang="en-US" i="1" dirty="0" smtClean="0">
                <a:latin typeface="Apple Chancery"/>
                <a:cs typeface="Apple Chancery"/>
              </a:rPr>
              <a:t>Earnings versus Cash-Flows</a:t>
            </a:r>
          </a:p>
          <a:p>
            <a:pPr marL="0" indent="0">
              <a:buNone/>
            </a:pPr>
            <a:r>
              <a:rPr lang="en-US" i="1" dirty="0" smtClean="0">
                <a:latin typeface="Apple Chancery"/>
                <a:cs typeface="Apple Chancery"/>
              </a:rPr>
              <a:t>Calculate NPV</a:t>
            </a:r>
          </a:p>
          <a:p>
            <a:pPr marL="0" indent="0">
              <a:buNone/>
            </a:pPr>
            <a:r>
              <a:rPr lang="en-US" i="1" dirty="0" smtClean="0">
                <a:latin typeface="Apple Chancery"/>
                <a:cs typeface="Apple Chancery"/>
              </a:rPr>
              <a:t>Possible Adjustments</a:t>
            </a:r>
          </a:p>
          <a:p>
            <a:pPr marL="0" indent="0">
              <a:buNone/>
            </a:pPr>
            <a:r>
              <a:rPr lang="en-US" i="1" dirty="0" smtClean="0">
                <a:latin typeface="Apple Chancery"/>
                <a:cs typeface="Apple Chancery"/>
              </a:rPr>
              <a:t>Sensitivity Analysis</a:t>
            </a:r>
          </a:p>
          <a:p>
            <a:endParaRPr lang="en-US" i="1" dirty="0" smtClean="0">
              <a:latin typeface="Times New Roman"/>
              <a:cs typeface="Times New Roman"/>
            </a:endParaRPr>
          </a:p>
          <a:p>
            <a:endParaRPr lang="en-US" dirty="0" smtClean="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3</a:t>
            </a:fld>
            <a:endParaRPr lang="en-US" dirty="0"/>
          </a:p>
        </p:txBody>
      </p:sp>
      <p:sp>
        <p:nvSpPr>
          <p:cNvPr id="8" name="Title 1"/>
          <p:cNvSpPr>
            <a:spLocks noGrp="1"/>
          </p:cNvSpPr>
          <p:nvPr>
            <p:ph type="title"/>
          </p:nvPr>
        </p:nvSpPr>
        <p:spPr>
          <a:xfrm>
            <a:off x="1295400" y="304800"/>
            <a:ext cx="6400800" cy="1143000"/>
          </a:xfrm>
        </p:spPr>
        <p:txBody>
          <a:bodyPr/>
          <a:lstStyle/>
          <a:p>
            <a:r>
              <a:rPr lang="en-US" dirty="0" smtClean="0">
                <a:latin typeface="Apple Chancery"/>
                <a:cs typeface="Apple Chancery"/>
              </a:rPr>
              <a:t>outline</a:t>
            </a:r>
            <a:endParaRPr lang="en-US" dirty="0">
              <a:latin typeface="Apple Chancery"/>
              <a:cs typeface="Apple Chancery"/>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pple Chancery"/>
                <a:cs typeface="Apple Chancery"/>
              </a:rPr>
              <a:t>Correcting Investments for </a:t>
            </a:r>
            <a:r>
              <a:rPr lang="en-US" dirty="0" err="1" smtClean="0">
                <a:latin typeface="Apple Chancery"/>
                <a:cs typeface="Apple Chancery"/>
              </a:rPr>
              <a:t>HomeNet</a:t>
            </a:r>
            <a:endParaRPr lang="en-US" dirty="0">
              <a:latin typeface="Times New Roman"/>
              <a:cs typeface="Times New Roman"/>
            </a:endParaRPr>
          </a:p>
        </p:txBody>
      </p:sp>
      <p:pic>
        <p:nvPicPr>
          <p:cNvPr id="4" name="Picture 4" descr="BD_07t03"/>
          <p:cNvPicPr>
            <a:picLocks noGrp="1" noChangeAspect="1" noChangeArrowheads="1"/>
          </p:cNvPicPr>
          <p:nvPr>
            <p:ph idx="1"/>
          </p:nvPr>
        </p:nvPicPr>
        <p:blipFill>
          <a:blip r:embed="rId3" cstate="print"/>
          <a:srcRect/>
          <a:stretch>
            <a:fillRect/>
          </a:stretch>
        </p:blipFill>
        <p:spPr bwMode="auto">
          <a:xfrm>
            <a:off x="958246" y="1600200"/>
            <a:ext cx="7227507" cy="4525963"/>
          </a:xfrm>
          <a:prstGeom prst="rect">
            <a:avLst/>
          </a:prstGeom>
          <a:noFill/>
          <a:ln w="9525">
            <a:noFill/>
            <a:miter lim="800000"/>
            <a:headEnd/>
            <a:tailEnd/>
          </a:ln>
        </p:spPr>
      </p:pic>
      <p:sp>
        <p:nvSpPr>
          <p:cNvPr id="5" name="TextBox 4"/>
          <p:cNvSpPr txBox="1"/>
          <p:nvPr/>
        </p:nvSpPr>
        <p:spPr>
          <a:xfrm>
            <a:off x="3962400" y="5334000"/>
            <a:ext cx="3886200" cy="381000"/>
          </a:xfrm>
          <a:prstGeom prst="rect">
            <a:avLst/>
          </a:prstGeom>
          <a:solidFill>
            <a:schemeClr val="bg1"/>
          </a:solidFill>
        </p:spPr>
        <p:txBody>
          <a:bodyPr wrap="square" rtlCol="0">
            <a:spAutoFit/>
          </a:bodyPr>
          <a:lstStyle/>
          <a:p>
            <a:endParaRPr lang="en-US" dirty="0"/>
          </a:p>
        </p:txBody>
      </p:sp>
      <p:sp>
        <p:nvSpPr>
          <p:cNvPr id="6" name="Slide Number Placeholder 5"/>
          <p:cNvSpPr>
            <a:spLocks noGrp="1"/>
          </p:cNvSpPr>
          <p:nvPr>
            <p:ph type="sldNum" sz="quarter" idx="12"/>
          </p:nvPr>
        </p:nvSpPr>
        <p:spPr/>
        <p:txBody>
          <a:bodyPr/>
          <a:lstStyle/>
          <a:p>
            <a:fld id="{FAD66CA3-298C-42AC-949A-8C1501B1CA5D}"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latin typeface="Apple Chancery"/>
                <a:cs typeface="Apple Chancery"/>
              </a:rPr>
              <a:t>Net Working Capital</a:t>
            </a:r>
            <a:endParaRPr lang="en-US" dirty="0">
              <a:latin typeface="Apple Chancery"/>
              <a:cs typeface="Apple Chancery"/>
            </a:endParaRPr>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marL="0" indent="0">
              <a:buNone/>
            </a:pPr>
            <a:r>
              <a:rPr lang="en-US" i="1" dirty="0" smtClean="0">
                <a:latin typeface="Times New Roman"/>
                <a:cs typeface="Times New Roman"/>
              </a:rPr>
              <a:t>Net working capital (NWC) is defined as the difference between Current Assets and Current Liabilities</a:t>
            </a:r>
          </a:p>
          <a:p>
            <a:pPr marL="0" indent="0">
              <a:buNone/>
            </a:pPr>
            <a:endParaRPr lang="en-US" i="1" dirty="0" smtClean="0">
              <a:latin typeface="Times New Roman"/>
              <a:cs typeface="Times New Roman"/>
            </a:endParaRPr>
          </a:p>
          <a:p>
            <a:pPr marL="457200" lvl="1" indent="0">
              <a:buNone/>
            </a:pPr>
            <a:r>
              <a:rPr lang="en-US" dirty="0" smtClean="0">
                <a:latin typeface="Times New Roman"/>
                <a:cs typeface="Times New Roman"/>
              </a:rPr>
              <a:t>NWC = Cash + Inventory + Receivables – Payables</a:t>
            </a:r>
          </a:p>
          <a:p>
            <a:endParaRPr lang="en-US" dirty="0" smtClean="0">
              <a:latin typeface="Times New Roman"/>
              <a:cs typeface="Times New Roman"/>
            </a:endParaRPr>
          </a:p>
          <a:p>
            <a:pPr marL="0" indent="0">
              <a:buNone/>
            </a:pPr>
            <a:r>
              <a:rPr lang="en-US" i="1" dirty="0" smtClean="0">
                <a:latin typeface="Times New Roman"/>
                <a:cs typeface="Times New Roman"/>
              </a:rPr>
              <a:t>Expanding operations often requires changes to NWC. </a:t>
            </a:r>
          </a:p>
          <a:p>
            <a:pPr lvl="1"/>
            <a:r>
              <a:rPr lang="en-US" dirty="0" smtClean="0">
                <a:latin typeface="Times New Roman"/>
                <a:cs typeface="Times New Roman"/>
              </a:rPr>
              <a:t>Increased cash holdings</a:t>
            </a:r>
          </a:p>
          <a:p>
            <a:pPr lvl="1"/>
            <a:r>
              <a:rPr lang="en-US" dirty="0" smtClean="0">
                <a:latin typeface="Times New Roman"/>
                <a:cs typeface="Times New Roman"/>
              </a:rPr>
              <a:t>Higher levels of inventory</a:t>
            </a:r>
          </a:p>
          <a:p>
            <a:pPr lvl="1"/>
            <a:r>
              <a:rPr lang="en-US" dirty="0" smtClean="0">
                <a:latin typeface="Times New Roman"/>
                <a:cs typeface="Times New Roman"/>
              </a:rPr>
              <a:t>Higher Accounts receivables/Payables </a:t>
            </a:r>
          </a:p>
          <a:p>
            <a:pPr lvl="1"/>
            <a:endParaRPr lang="en-US" dirty="0" smtClean="0">
              <a:latin typeface="Times New Roman"/>
              <a:cs typeface="Times New Roman"/>
            </a:endParaRPr>
          </a:p>
          <a:p>
            <a:pPr lvl="1"/>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644640" y="18143"/>
            <a:ext cx="2499360" cy="1562100"/>
          </a:xfrm>
          <a:prstGeom prst="rect">
            <a:avLst/>
          </a:prstGeom>
        </p:spPr>
      </p:pic>
      <p:sp>
        <p:nvSpPr>
          <p:cNvPr id="2" name="Title 1"/>
          <p:cNvSpPr>
            <a:spLocks noGrp="1"/>
          </p:cNvSpPr>
          <p:nvPr>
            <p:ph type="title"/>
          </p:nvPr>
        </p:nvSpPr>
        <p:spPr>
          <a:xfrm>
            <a:off x="457200" y="274638"/>
            <a:ext cx="8229600" cy="792162"/>
          </a:xfrm>
        </p:spPr>
        <p:txBody>
          <a:bodyPr/>
          <a:lstStyle/>
          <a:p>
            <a:r>
              <a:rPr lang="en-US" dirty="0" smtClean="0">
                <a:latin typeface="Apple Chancery"/>
                <a:cs typeface="Apple Chancery"/>
              </a:rPr>
              <a:t>NWC - </a:t>
            </a:r>
            <a:r>
              <a:rPr lang="en-US" dirty="0" err="1" smtClean="0">
                <a:latin typeface="Apple Chancery"/>
                <a:cs typeface="Apple Chancery"/>
              </a:rPr>
              <a:t>HomeNet</a:t>
            </a:r>
            <a:endParaRPr lang="en-US" dirty="0">
              <a:latin typeface="Apple Chancery"/>
              <a:cs typeface="Apple Chancery"/>
            </a:endParaRPr>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pPr marL="0" indent="0">
              <a:buNone/>
            </a:pPr>
            <a:r>
              <a:rPr lang="en-US" dirty="0" err="1" smtClean="0">
                <a:latin typeface="Times New Roman"/>
                <a:cs typeface="Times New Roman"/>
              </a:rPr>
              <a:t>HomeNet</a:t>
            </a:r>
            <a:r>
              <a:rPr lang="en-US" dirty="0" smtClean="0">
                <a:latin typeface="Times New Roman"/>
                <a:cs typeface="Times New Roman"/>
              </a:rPr>
              <a:t> plans to ship products directly </a:t>
            </a:r>
            <a:r>
              <a:rPr lang="en-US" dirty="0">
                <a:latin typeface="Times New Roman"/>
                <a:cs typeface="Times New Roman"/>
              </a:rPr>
              <a:t>from the contract manufacturer to </a:t>
            </a:r>
            <a:r>
              <a:rPr lang="en-US" dirty="0" smtClean="0">
                <a:latin typeface="Times New Roman"/>
                <a:cs typeface="Times New Roman"/>
              </a:rPr>
              <a:t>customers</a:t>
            </a:r>
          </a:p>
          <a:p>
            <a:pPr lvl="1"/>
            <a:r>
              <a:rPr lang="en-US" dirty="0" smtClean="0">
                <a:latin typeface="Times New Roman"/>
                <a:cs typeface="Times New Roman"/>
              </a:rPr>
              <a:t>The project has no cash or inventory requirements</a:t>
            </a:r>
          </a:p>
          <a:p>
            <a:pPr lvl="1"/>
            <a:endParaRPr lang="en-US" dirty="0" smtClean="0">
              <a:latin typeface="Times New Roman"/>
              <a:cs typeface="Times New Roman"/>
            </a:endParaRPr>
          </a:p>
          <a:p>
            <a:pPr marL="0" indent="0">
              <a:buNone/>
            </a:pPr>
            <a:r>
              <a:rPr lang="en-US" dirty="0" smtClean="0">
                <a:latin typeface="Times New Roman"/>
                <a:cs typeface="Times New Roman"/>
              </a:rPr>
              <a:t>Following other divisions in Cisco Systems:</a:t>
            </a:r>
          </a:p>
          <a:p>
            <a:pPr lvl="1"/>
            <a:r>
              <a:rPr lang="en-US" dirty="0" err="1" smtClean="0">
                <a:latin typeface="Times New Roman"/>
                <a:cs typeface="Times New Roman"/>
              </a:rPr>
              <a:t>HomeNet</a:t>
            </a:r>
            <a:r>
              <a:rPr lang="en-US" dirty="0" smtClean="0">
                <a:latin typeface="Times New Roman"/>
                <a:cs typeface="Times New Roman"/>
              </a:rPr>
              <a:t> will grant credit to its customers and Receivables will account for 15% of annual sales</a:t>
            </a:r>
          </a:p>
          <a:p>
            <a:pPr lvl="1"/>
            <a:r>
              <a:rPr lang="en-US" dirty="0" err="1" smtClean="0">
                <a:latin typeface="Times New Roman"/>
                <a:cs typeface="Times New Roman"/>
              </a:rPr>
              <a:t>HomeNet</a:t>
            </a:r>
            <a:r>
              <a:rPr lang="en-US" dirty="0" smtClean="0">
                <a:latin typeface="Times New Roman"/>
                <a:cs typeface="Times New Roman"/>
              </a:rPr>
              <a:t> will continue to enjoy credit from its suppliers and Payables will account for 15% of annual cost of goods sold (COGS)</a:t>
            </a:r>
          </a:p>
        </p:txBody>
      </p:sp>
      <p:sp>
        <p:nvSpPr>
          <p:cNvPr id="4" name="Slide Number Placeholder 3"/>
          <p:cNvSpPr>
            <a:spLocks noGrp="1"/>
          </p:cNvSpPr>
          <p:nvPr>
            <p:ph type="sldNum" sz="quarter" idx="12"/>
          </p:nvPr>
        </p:nvSpPr>
        <p:spPr/>
        <p:txBody>
          <a:bodyPr/>
          <a:lstStyle/>
          <a:p>
            <a:fld id="{FAD66CA3-298C-42AC-949A-8C1501B1CA5D}" type="slidenum">
              <a:rPr lang="en-US" smtClean="0"/>
              <a:pPr/>
              <a:t>32</a:t>
            </a:fld>
            <a:endParaRPr lang="en-US"/>
          </a:p>
        </p:txBody>
      </p:sp>
      <p:pic>
        <p:nvPicPr>
          <p:cNvPr id="5" name="Picture 4"/>
          <p:cNvPicPr>
            <a:picLocks noChangeAspect="1"/>
          </p:cNvPicPr>
          <p:nvPr/>
        </p:nvPicPr>
        <p:blipFill>
          <a:blip r:embed="rId4"/>
          <a:stretch>
            <a:fillRect/>
          </a:stretch>
        </p:blipFill>
        <p:spPr>
          <a:xfrm>
            <a:off x="7239000" y="5562600"/>
            <a:ext cx="1685462" cy="111639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Calculating NWC for </a:t>
            </a:r>
            <a:r>
              <a:rPr lang="en-US" dirty="0" err="1" smtClean="0">
                <a:latin typeface="Apple Chancery"/>
                <a:cs typeface="Apple Chancery"/>
              </a:rPr>
              <a:t>HomeNet</a:t>
            </a:r>
            <a:endParaRPr lang="en-US" dirty="0">
              <a:latin typeface="Apple Chancery"/>
              <a:cs typeface="Apple Chancery"/>
            </a:endParaRPr>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US" dirty="0" smtClean="0">
                <a:latin typeface="Times New Roman"/>
                <a:cs typeface="Times New Roman"/>
              </a:rPr>
              <a:t>Receivables</a:t>
            </a:r>
          </a:p>
          <a:p>
            <a:endParaRPr lang="en-US" dirty="0" smtClean="0">
              <a:latin typeface="Times New Roman"/>
              <a:cs typeface="Times New Roman"/>
            </a:endParaRPr>
          </a:p>
          <a:p>
            <a:endParaRPr lang="en-US" dirty="0" smtClean="0">
              <a:latin typeface="Times New Roman"/>
              <a:cs typeface="Times New Roman"/>
            </a:endParaRPr>
          </a:p>
          <a:p>
            <a:pPr marL="0" indent="0">
              <a:buNone/>
            </a:pPr>
            <a:r>
              <a:rPr lang="en-US" dirty="0" smtClean="0">
                <a:latin typeface="Times New Roman"/>
                <a:cs typeface="Times New Roman"/>
              </a:rPr>
              <a:t>Payables</a:t>
            </a:r>
          </a:p>
          <a:p>
            <a:endParaRPr lang="en-US" dirty="0" smtClean="0">
              <a:latin typeface="Times New Roman"/>
              <a:cs typeface="Times New Roman"/>
            </a:endParaRP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NWC</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pple Chancery"/>
                <a:cs typeface="Apple Chancery"/>
              </a:rPr>
              <a:t>T</a:t>
            </a:r>
            <a:r>
              <a:rPr lang="en-US" dirty="0" smtClean="0">
                <a:latin typeface="Apple Chancery"/>
                <a:cs typeface="Apple Chancery"/>
              </a:rPr>
              <a:t>he NWC Adjustment to FCF</a:t>
            </a:r>
            <a:endParaRPr lang="en-US" dirty="0">
              <a:latin typeface="Apple Chancery"/>
              <a:cs typeface="Apple Chancery"/>
            </a:endParaRPr>
          </a:p>
        </p:txBody>
      </p:sp>
      <p:sp>
        <p:nvSpPr>
          <p:cNvPr id="3" name="Content Placeholder 2"/>
          <p:cNvSpPr>
            <a:spLocks noGrp="1"/>
          </p:cNvSpPr>
          <p:nvPr>
            <p:ph idx="1"/>
          </p:nvPr>
        </p:nvSpPr>
        <p:spPr/>
        <p:txBody>
          <a:bodyPr>
            <a:normAutofit/>
          </a:bodyPr>
          <a:lstStyle/>
          <a:p>
            <a:pPr marL="0" indent="0">
              <a:buNone/>
            </a:pPr>
            <a:r>
              <a:rPr lang="en-US" i="1" dirty="0" smtClean="0">
                <a:latin typeface="Times New Roman"/>
                <a:cs typeface="Times New Roman"/>
              </a:rPr>
              <a:t>How does NWC affect the FCF from the project?</a:t>
            </a:r>
          </a:p>
          <a:p>
            <a:pPr marL="0" indent="0">
              <a:buNone/>
            </a:pPr>
            <a:endParaRPr lang="en-US" i="1" dirty="0" smtClean="0">
              <a:latin typeface="Times New Roman"/>
              <a:cs typeface="Times New Roman"/>
            </a:endParaRPr>
          </a:p>
          <a:p>
            <a:pPr marL="0" indent="0">
              <a:buNone/>
            </a:pPr>
            <a:r>
              <a:rPr lang="en-US" dirty="0" smtClean="0">
                <a:latin typeface="Times New Roman"/>
                <a:cs typeface="Times New Roman"/>
              </a:rPr>
              <a:t>The project requires higher level of NWC ($2.1 million in our example) @ t=1-4</a:t>
            </a: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In other words, the project requires</a:t>
            </a:r>
          </a:p>
          <a:p>
            <a:pPr lvl="1"/>
            <a:r>
              <a:rPr lang="en-US" dirty="0" smtClean="0">
                <a:latin typeface="Times New Roman"/>
                <a:cs typeface="Times New Roman"/>
              </a:rPr>
              <a:t> a cash outflow at time t=1 of $2.1 million</a:t>
            </a:r>
          </a:p>
          <a:p>
            <a:pPr lvl="1"/>
            <a:r>
              <a:rPr lang="en-US" dirty="0" smtClean="0">
                <a:latin typeface="Times New Roman"/>
                <a:cs typeface="Times New Roman"/>
              </a:rPr>
              <a:t>a cash inflow at time t=5 of $2.1 million</a:t>
            </a:r>
          </a:p>
          <a:p>
            <a:pPr>
              <a:buNone/>
            </a:pP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Changes in NWC</a:t>
            </a:r>
            <a:endParaRPr lang="en-US" dirty="0">
              <a:latin typeface="Apple Chancery"/>
              <a:cs typeface="Apple Chancery"/>
            </a:endParaRPr>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latin typeface="Times New Roman"/>
                <a:cs typeface="Times New Roman"/>
              </a:rPr>
              <a:t>Formally, the annual increase in NWC is treated as a cash </a:t>
            </a:r>
            <a:r>
              <a:rPr lang="en-US" b="1" u="sng" dirty="0" smtClean="0">
                <a:latin typeface="Times New Roman"/>
                <a:cs typeface="Times New Roman"/>
              </a:rPr>
              <a:t>expenditure</a:t>
            </a:r>
            <a:r>
              <a:rPr lang="en-US" dirty="0" smtClean="0">
                <a:latin typeface="Times New Roman"/>
                <a:cs typeface="Times New Roman"/>
              </a:rPr>
              <a:t> and is subtracted from earnings</a:t>
            </a:r>
          </a:p>
          <a:p>
            <a:r>
              <a:rPr lang="en-US" dirty="0" smtClean="0">
                <a:latin typeface="Times New Roman"/>
                <a:cs typeface="Times New Roman"/>
              </a:rPr>
              <a:t>Thus we are interested in the change in NWC,</a:t>
            </a:r>
          </a:p>
          <a:p>
            <a:pPr lvl="1" algn="ctr">
              <a:buNone/>
            </a:pPr>
            <a:endParaRPr lang="en-US" dirty="0" smtClean="0">
              <a:latin typeface="Times New Roman"/>
              <a:cs typeface="Times New Roman"/>
            </a:endParaRPr>
          </a:p>
          <a:p>
            <a:pPr lvl="1" algn="ctr">
              <a:buNone/>
            </a:pPr>
            <a:r>
              <a:rPr lang="en-US" dirty="0" err="1" smtClean="0">
                <a:latin typeface="Times New Roman"/>
                <a:cs typeface="Times New Roman"/>
              </a:rPr>
              <a:t>ΔNWC</a:t>
            </a:r>
            <a:r>
              <a:rPr lang="en-US" baseline="-25000" dirty="0" err="1" smtClean="0">
                <a:latin typeface="Times New Roman"/>
                <a:cs typeface="Times New Roman"/>
              </a:rPr>
              <a:t>t</a:t>
            </a:r>
            <a:r>
              <a:rPr lang="en-US" dirty="0" smtClean="0">
                <a:latin typeface="Times New Roman"/>
                <a:cs typeface="Times New Roman"/>
              </a:rPr>
              <a:t> = </a:t>
            </a:r>
            <a:r>
              <a:rPr lang="en-US" dirty="0" err="1" smtClean="0">
                <a:latin typeface="Times New Roman"/>
                <a:cs typeface="Times New Roman"/>
              </a:rPr>
              <a:t>NWC</a:t>
            </a:r>
            <a:r>
              <a:rPr lang="en-US" baseline="-25000" dirty="0" err="1" smtClean="0">
                <a:latin typeface="Times New Roman"/>
                <a:cs typeface="Times New Roman"/>
              </a:rPr>
              <a:t>t</a:t>
            </a:r>
            <a:r>
              <a:rPr lang="en-US" dirty="0" smtClean="0">
                <a:latin typeface="Times New Roman"/>
                <a:cs typeface="Times New Roman"/>
              </a:rPr>
              <a:t> – NWC</a:t>
            </a:r>
            <a:r>
              <a:rPr lang="en-US" baseline="-25000" dirty="0" smtClean="0">
                <a:latin typeface="Times New Roman"/>
                <a:cs typeface="Times New Roman"/>
              </a:rPr>
              <a:t>t-1</a:t>
            </a:r>
          </a:p>
          <a:p>
            <a:pPr lvl="1" algn="ctr">
              <a:buNone/>
            </a:pPr>
            <a:endParaRPr lang="en-US" baseline="-25000" dirty="0" smtClean="0">
              <a:latin typeface="Times New Roman"/>
              <a:cs typeface="Times New Roman"/>
            </a:endParaRPr>
          </a:p>
          <a:p>
            <a:r>
              <a:rPr lang="en-US" dirty="0" smtClean="0">
                <a:latin typeface="Times New Roman"/>
                <a:cs typeface="Times New Roman"/>
              </a:rPr>
              <a:t>Not to forget the recovery of NWC at the end of the life of the project  - a reduction in NWC is equivalent to a cash inflow. </a:t>
            </a:r>
          </a:p>
        </p:txBody>
      </p:sp>
      <p:sp>
        <p:nvSpPr>
          <p:cNvPr id="4" name="Slide Number Placeholder 3"/>
          <p:cNvSpPr>
            <a:spLocks noGrp="1"/>
          </p:cNvSpPr>
          <p:nvPr>
            <p:ph type="sldNum" sz="quarter" idx="12"/>
          </p:nvPr>
        </p:nvSpPr>
        <p:spPr/>
        <p:txBody>
          <a:bodyPr/>
          <a:lstStyle/>
          <a:p>
            <a:fld id="{FAD66CA3-298C-42AC-949A-8C1501B1CA5D}"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pple Chancery"/>
                <a:cs typeface="Apple Chancery"/>
              </a:rPr>
              <a:t>Correcting NWC for </a:t>
            </a:r>
            <a:r>
              <a:rPr lang="en-US" dirty="0" err="1" smtClean="0">
                <a:latin typeface="Apple Chancery"/>
                <a:cs typeface="Apple Chancery"/>
              </a:rPr>
              <a:t>HomeNet</a:t>
            </a:r>
            <a:endParaRPr lang="en-US" dirty="0">
              <a:latin typeface="Apple Chancery"/>
              <a:cs typeface="Apple Chancery"/>
            </a:endParaRPr>
          </a:p>
        </p:txBody>
      </p:sp>
      <p:pic>
        <p:nvPicPr>
          <p:cNvPr id="4" name="Picture 4" descr="BD_07t03"/>
          <p:cNvPicPr>
            <a:picLocks noGrp="1" noChangeAspect="1" noChangeArrowheads="1"/>
          </p:cNvPicPr>
          <p:nvPr>
            <p:ph idx="1"/>
          </p:nvPr>
        </p:nvPicPr>
        <p:blipFill>
          <a:blip r:embed="rId3" cstate="print"/>
          <a:srcRect/>
          <a:stretch>
            <a:fillRect/>
          </a:stretch>
        </p:blipFill>
        <p:spPr bwMode="auto">
          <a:xfrm>
            <a:off x="958246" y="1600200"/>
            <a:ext cx="7227507" cy="45259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AD66CA3-298C-42AC-949A-8C1501B1CA5D}"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sz="4000" dirty="0" smtClean="0">
                <a:latin typeface="Apple Chancery"/>
                <a:cs typeface="Apple Chancery"/>
              </a:rPr>
              <a:t>Direct Calculation of FCF</a:t>
            </a:r>
            <a:endParaRPr lang="en-US" sz="4000" dirty="0">
              <a:latin typeface="Apple Chancery"/>
              <a:cs typeface="Apple Chancery"/>
            </a:endParaRPr>
          </a:p>
        </p:txBody>
      </p:sp>
      <p:sp>
        <p:nvSpPr>
          <p:cNvPr id="3" name="Content Placeholder 2"/>
          <p:cNvSpPr>
            <a:spLocks noGrp="1"/>
          </p:cNvSpPr>
          <p:nvPr>
            <p:ph idx="1"/>
          </p:nvPr>
        </p:nvSpPr>
        <p:spPr/>
        <p:txBody>
          <a:bodyPr/>
          <a:lstStyle/>
          <a:p>
            <a:pPr marL="0" indent="0">
              <a:buNone/>
            </a:pPr>
            <a:r>
              <a:rPr lang="en-US" dirty="0" smtClean="0">
                <a:latin typeface="Times New Roman"/>
                <a:cs typeface="Times New Roman"/>
              </a:rPr>
              <a:t>It is also possible to calculate FCF directly without going through earnings: </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37</a:t>
            </a:fld>
            <a:endParaRPr lang="en-US"/>
          </a:p>
        </p:txBody>
      </p:sp>
      <mc:AlternateContent xmlns:mc="http://schemas.openxmlformats.org/markup-compatibility/2006" xmlns:p14="http://schemas.microsoft.com/office/powerpoint/2010/main">
        <mc:Choice Requires="p14">
          <p:contentPart p14:bwMode="auto" r:id="rId3">
            <p14:nvContentPartPr>
              <p14:cNvPr id="32771" name="Ink 3"/>
              <p14:cNvContentPartPr>
                <a14:cpLocks xmlns:a14="http://schemas.microsoft.com/office/drawing/2010/main" noRot="1" noChangeAspect="1" noEditPoints="1" noChangeArrowheads="1" noChangeShapeType="1"/>
              </p14:cNvContentPartPr>
              <p14:nvPr/>
            </p14:nvContentPartPr>
            <p14:xfrm>
              <a:off x="6130925" y="4560888"/>
              <a:ext cx="3175" cy="7937"/>
            </p14:xfrm>
          </p:contentPart>
        </mc:Choice>
        <mc:Fallback xmlns="">
          <p:pic>
            <p:nvPicPr>
              <p:cNvPr id="32771" name="Ink 3"/>
              <p:cNvPicPr>
                <a:picLocks noRot="1" noChangeAspect="1" noEditPoints="1" noChangeArrowheads="1" noChangeShapeType="1"/>
              </p:cNvPicPr>
              <p:nvPr/>
            </p:nvPicPr>
            <p:blipFill>
              <a:blip r:embed="rId4"/>
              <a:stretch>
                <a:fillRect/>
              </a:stretch>
            </p:blipFill>
            <p:spPr>
              <a:xfrm>
                <a:off x="6121753" y="4551508"/>
                <a:ext cx="21519" cy="266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2782" name="Ink 14"/>
              <p14:cNvContentPartPr>
                <a14:cpLocks xmlns:a14="http://schemas.microsoft.com/office/drawing/2010/main" noRot="1" noChangeAspect="1" noEditPoints="1" noChangeArrowheads="1" noChangeShapeType="1"/>
              </p14:cNvContentPartPr>
              <p14:nvPr/>
            </p14:nvContentPartPr>
            <p14:xfrm>
              <a:off x="5097463" y="5122863"/>
              <a:ext cx="3175" cy="1587"/>
            </p14:xfrm>
          </p:contentPart>
        </mc:Choice>
        <mc:Fallback xmlns="">
          <p:pic>
            <p:nvPicPr>
              <p:cNvPr id="32782" name="Ink 14"/>
              <p:cNvPicPr>
                <a:picLocks noRot="1" noChangeAspect="1" noEditPoints="1" noChangeArrowheads="1" noChangeShapeType="1"/>
              </p:cNvPicPr>
              <p:nvPr/>
            </p:nvPicPr>
            <p:blipFill>
              <a:blip r:embed="rId26"/>
              <a:stretch>
                <a:fillRect/>
              </a:stretch>
            </p:blipFill>
            <p:spPr>
              <a:xfrm>
                <a:off x="5088291" y="5112547"/>
                <a:ext cx="21519" cy="22218"/>
              </a:xfrm>
              <a:prstGeom prst="rect">
                <a:avLst/>
              </a:prstGeom>
            </p:spPr>
          </p:pic>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b="1" dirty="0" smtClean="0">
                <a:latin typeface="Apple Chancery"/>
                <a:cs typeface="Apple Chancery"/>
              </a:rPr>
              <a:t>The NPV of the Project</a:t>
            </a:r>
            <a:endParaRPr lang="en-US" b="1" dirty="0">
              <a:latin typeface="Apple Chancery"/>
              <a:cs typeface="Apple Chancery"/>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38</a:t>
            </a:fld>
            <a:endParaRPr lang="en-US" dirty="0"/>
          </a:p>
        </p:txBody>
      </p:sp>
    </p:spTree>
    <p:extLst>
      <p:ext uri="{BB962C8B-B14F-4D97-AF65-F5344CB8AC3E}">
        <p14:creationId xmlns:p14="http://schemas.microsoft.com/office/powerpoint/2010/main" val="393946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8" y="37531"/>
            <a:ext cx="8229600" cy="800669"/>
          </a:xfrm>
        </p:spPr>
        <p:txBody>
          <a:bodyPr/>
          <a:lstStyle/>
          <a:p>
            <a:r>
              <a:rPr lang="en-US" dirty="0" smtClean="0">
                <a:latin typeface="Apple Chancery"/>
                <a:cs typeface="Apple Chancery"/>
              </a:rPr>
              <a:t>Value of the Project</a:t>
            </a:r>
            <a:endParaRPr lang="en-US" dirty="0">
              <a:latin typeface="Apple Chancery"/>
              <a:cs typeface="Apple Chancery"/>
            </a:endParaRPr>
          </a:p>
        </p:txBody>
      </p:sp>
      <p:sp>
        <p:nvSpPr>
          <p:cNvPr id="3" name="Content Placeholder 2"/>
          <p:cNvSpPr>
            <a:spLocks noGrp="1"/>
          </p:cNvSpPr>
          <p:nvPr>
            <p:ph idx="1"/>
          </p:nvPr>
        </p:nvSpPr>
        <p:spPr>
          <a:xfrm>
            <a:off x="465138" y="1052015"/>
            <a:ext cx="8229600" cy="4525963"/>
          </a:xfrm>
        </p:spPr>
        <p:txBody>
          <a:bodyPr>
            <a:normAutofit fontScale="92500" lnSpcReduction="10000"/>
          </a:bodyPr>
          <a:lstStyle/>
          <a:p>
            <a:pPr marL="0" indent="0">
              <a:buNone/>
            </a:pPr>
            <a:r>
              <a:rPr lang="en-US" dirty="0" smtClean="0">
                <a:latin typeface="Times New Roman"/>
                <a:cs typeface="Times New Roman"/>
              </a:rPr>
              <a:t>Project value is the present value of all future expected free cash flows generated by the project or the </a:t>
            </a:r>
            <a:r>
              <a:rPr lang="en-US" b="1" dirty="0" smtClean="0">
                <a:latin typeface="Times New Roman"/>
                <a:cs typeface="Times New Roman"/>
              </a:rPr>
              <a:t>Project’s NPV</a:t>
            </a:r>
          </a:p>
          <a:p>
            <a:pPr marL="0" indent="0">
              <a:buNone/>
            </a:pPr>
            <a:endParaRPr lang="en-US" b="1" i="1" dirty="0" smtClean="0">
              <a:latin typeface="Times New Roman"/>
              <a:cs typeface="Times New Roman"/>
            </a:endParaRPr>
          </a:p>
          <a:p>
            <a:pPr marL="0" indent="0">
              <a:buNone/>
            </a:pPr>
            <a:r>
              <a:rPr lang="en-US" dirty="0" smtClean="0">
                <a:latin typeface="Apple Chancery"/>
                <a:cs typeface="Apple Chancery"/>
              </a:rPr>
              <a:t>RISK </a:t>
            </a:r>
          </a:p>
          <a:p>
            <a:pPr marL="457200" lvl="1" indent="0">
              <a:buNone/>
            </a:pPr>
            <a:r>
              <a:rPr lang="en-US" dirty="0" smtClean="0">
                <a:latin typeface="Times New Roman"/>
                <a:cs typeface="Times New Roman"/>
              </a:rPr>
              <a:t>Assume the project has the same risk as other projects in Cisco’s Linksys divisions with the appropriate discount rate of 12%</a:t>
            </a:r>
          </a:p>
          <a:p>
            <a:pPr lvl="1"/>
            <a:endParaRPr lang="en-US" dirty="0" smtClean="0">
              <a:latin typeface="Times New Roman"/>
              <a:cs typeface="Times New Roman"/>
            </a:endParaRPr>
          </a:p>
          <a:p>
            <a:pPr marL="0" indent="0">
              <a:buNone/>
            </a:pPr>
            <a:r>
              <a:rPr lang="en-US" dirty="0" smtClean="0">
                <a:latin typeface="Times New Roman"/>
                <a:cs typeface="Times New Roman"/>
              </a:rPr>
              <a:t>Discount future FCF’s to yield project value</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39</a:t>
            </a:fld>
            <a:endParaRPr lang="en-US" dirty="0"/>
          </a:p>
        </p:txBody>
      </p:sp>
      <mc:AlternateContent xmlns:mc="http://schemas.openxmlformats.org/markup-compatibility/2006" xmlns:p14="http://schemas.microsoft.com/office/powerpoint/2010/main">
        <mc:Choice Requires="p14">
          <p:contentPart p14:bwMode="auto" r:id="rId3">
            <p14:nvContentPartPr>
              <p14:cNvPr id="33809" name="Ink 17"/>
              <p14:cNvContentPartPr>
                <a14:cpLocks xmlns:a14="http://schemas.microsoft.com/office/drawing/2010/main" noRot="1" noChangeAspect="1" noEditPoints="1" noChangeArrowheads="1" noChangeShapeType="1"/>
              </p14:cNvContentPartPr>
              <p14:nvPr/>
            </p14:nvContentPartPr>
            <p14:xfrm>
              <a:off x="71307325" y="118136988"/>
              <a:ext cx="0" cy="0"/>
            </p14:xfrm>
          </p:contentPart>
        </mc:Choice>
        <mc:Fallback xmlns="">
          <p:pic>
            <p:nvPicPr>
              <p:cNvPr id="33809" name="Ink 17"/>
              <p:cNvPicPr>
                <a:picLocks noRot="1" noChangeAspect="1" noEditPoints="1" noChangeArrowheads="1" noChangeShapeType="1"/>
              </p:cNvPicPr>
              <p:nvPr/>
            </p:nvPicPr>
            <p:blipFill>
              <a:blip r:embed="rId24"/>
              <a:stretch>
                <a:fillRect/>
              </a:stretch>
            </p:blipFill>
            <p:spPr>
              <a:xfrm>
                <a:off x="71307325" y="118136988"/>
                <a:ext cx="0" cy="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2209800"/>
          </a:xfrm>
        </p:spPr>
        <p:txBody>
          <a:bodyPr>
            <a:normAutofit/>
          </a:bodyPr>
          <a:lstStyle/>
          <a:p>
            <a:r>
              <a:rPr lang="en-US" dirty="0" smtClean="0">
                <a:latin typeface="Apple Chancery"/>
                <a:cs typeface="Apple Chancery"/>
              </a:rPr>
              <a:t>Introduction to Financial Statement Analysis </a:t>
            </a:r>
            <a:br>
              <a:rPr lang="en-US" dirty="0" smtClean="0">
                <a:latin typeface="Apple Chancery"/>
                <a:cs typeface="Apple Chancery"/>
              </a:rPr>
            </a:br>
            <a:r>
              <a:rPr lang="en-US" dirty="0" smtClean="0">
                <a:latin typeface="Apple Chancery"/>
                <a:cs typeface="Apple Chancery"/>
              </a:rPr>
              <a:t>(Chapter 2)</a:t>
            </a:r>
            <a:endParaRPr lang="en-US" dirty="0">
              <a:latin typeface="Apple Chancery"/>
              <a:cs typeface="Apple Chancery"/>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4</a:t>
            </a:fld>
            <a:endParaRPr lang="en-US"/>
          </a:p>
        </p:txBody>
      </p:sp>
    </p:spTree>
    <p:extLst>
      <p:ext uri="{BB962C8B-B14F-4D97-AF65-F5344CB8AC3E}">
        <p14:creationId xmlns:p14="http://schemas.microsoft.com/office/powerpoint/2010/main" val="1139833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a:bodyPr>
          <a:lstStyle/>
          <a:p>
            <a:r>
              <a:rPr lang="en-US" b="1" dirty="0" smtClean="0">
                <a:latin typeface="Apple Chancery"/>
                <a:cs typeface="Apple Chancery"/>
              </a:rPr>
              <a:t>Possible Adjustments</a:t>
            </a:r>
            <a:endParaRPr lang="en-US" b="1" dirty="0">
              <a:latin typeface="Apple Chancery"/>
              <a:cs typeface="Apple Chancery"/>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40</a:t>
            </a:fld>
            <a:endParaRPr lang="en-US" dirty="0"/>
          </a:p>
        </p:txBody>
      </p:sp>
      <p:sp>
        <p:nvSpPr>
          <p:cNvPr id="5" name="Title 1"/>
          <p:cNvSpPr txBox="1">
            <a:spLocks/>
          </p:cNvSpPr>
          <p:nvPr/>
        </p:nvSpPr>
        <p:spPr>
          <a:xfrm>
            <a:off x="457200" y="2590800"/>
            <a:ext cx="8229600" cy="2971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Apple Chancery"/>
                <a:cs typeface="Apple Chancery"/>
              </a:rPr>
              <a:t>Comparing alternative business plans</a:t>
            </a:r>
            <a:br>
              <a:rPr lang="en-US" sz="3600" b="1" dirty="0" smtClean="0">
                <a:latin typeface="Apple Chancery"/>
                <a:cs typeface="Apple Chancery"/>
              </a:rPr>
            </a:br>
            <a:r>
              <a:rPr lang="en-US" sz="3600" b="1" dirty="0" smtClean="0">
                <a:latin typeface="Apple Chancery"/>
                <a:cs typeface="Apple Chancery"/>
              </a:rPr>
              <a:t>Depreciation schedules</a:t>
            </a:r>
          </a:p>
          <a:p>
            <a:pPr algn="l"/>
            <a:r>
              <a:rPr lang="en-US" sz="3600" b="1" dirty="0">
                <a:latin typeface="Apple Chancery"/>
                <a:cs typeface="Apple Chancery"/>
              </a:rPr>
              <a:t>Capital Gains</a:t>
            </a:r>
          </a:p>
          <a:p>
            <a:pPr algn="l"/>
            <a:r>
              <a:rPr lang="en-US" sz="3600" b="1" dirty="0" smtClean="0">
                <a:latin typeface="Apple Chancery"/>
                <a:cs typeface="Apple Chancery"/>
              </a:rPr>
              <a:t>Project Horizon</a:t>
            </a:r>
          </a:p>
          <a:p>
            <a:pPr algn="l"/>
            <a:r>
              <a:rPr lang="en-US" sz="3600" b="1" dirty="0" smtClean="0">
                <a:latin typeface="Apple Chancery"/>
                <a:cs typeface="Apple Chancery"/>
              </a:rPr>
              <a:t>Further Tax considerations</a:t>
            </a:r>
          </a:p>
          <a:p>
            <a:pPr algn="l"/>
            <a:endParaRPr lang="en-US" sz="3600" b="1" dirty="0">
              <a:latin typeface="Apple Chancery"/>
              <a:cs typeface="Apple Chancery"/>
            </a:endParaRPr>
          </a:p>
        </p:txBody>
      </p:sp>
    </p:spTree>
    <p:extLst>
      <p:ext uri="{BB962C8B-B14F-4D97-AF65-F5344CB8AC3E}">
        <p14:creationId xmlns:p14="http://schemas.microsoft.com/office/powerpoint/2010/main" val="2508773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Comparing business plans</a:t>
            </a:r>
            <a:endParaRPr lang="en-US" dirty="0">
              <a:latin typeface="Apple Chancery"/>
              <a:cs typeface="Apple Chancery"/>
            </a:endParaRPr>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marL="0" indent="0">
              <a:buNone/>
            </a:pPr>
            <a:r>
              <a:rPr lang="en-US" i="1" dirty="0" smtClean="0">
                <a:latin typeface="Times New Roman"/>
                <a:cs typeface="Times New Roman"/>
              </a:rPr>
              <a:t>When faced with alternative strategies or projects to choose from we </a:t>
            </a:r>
            <a:r>
              <a:rPr lang="en-US" i="1" dirty="0">
                <a:latin typeface="Times New Roman"/>
                <a:cs typeface="Times New Roman"/>
              </a:rPr>
              <a:t>must compare the NPV of a project to that of the alternative mutually exclusive projects and choose the project with the highest </a:t>
            </a:r>
            <a:r>
              <a:rPr lang="en-US" i="1" dirty="0" smtClean="0">
                <a:latin typeface="Times New Roman"/>
                <a:cs typeface="Times New Roman"/>
              </a:rPr>
              <a:t>NPV</a:t>
            </a:r>
          </a:p>
          <a:p>
            <a:pPr marL="0" indent="0">
              <a:buNone/>
            </a:pPr>
            <a:endParaRPr lang="en-US" i="1" dirty="0">
              <a:latin typeface="Times New Roman"/>
              <a:cs typeface="Times New Roman"/>
            </a:endParaRPr>
          </a:p>
          <a:p>
            <a:pPr marL="0" indent="0">
              <a:buNone/>
            </a:pPr>
            <a:r>
              <a:rPr lang="en-US" dirty="0" smtClean="0">
                <a:latin typeface="Times New Roman"/>
                <a:cs typeface="Times New Roman"/>
              </a:rPr>
              <a:t>With only one project in mind </a:t>
            </a:r>
          </a:p>
          <a:p>
            <a:pPr lvl="1"/>
            <a:r>
              <a:rPr lang="en-US" dirty="0" smtClean="0">
                <a:latin typeface="Times New Roman"/>
                <a:cs typeface="Times New Roman"/>
              </a:rPr>
              <a:t>We compared the NPV to zero since we faced the decision of either adopting or not without any other alternatives</a:t>
            </a:r>
          </a:p>
          <a:p>
            <a:endParaRPr lang="en-US" dirty="0" smtClean="0">
              <a:latin typeface="Times New Roman"/>
              <a:cs typeface="Times New Roman"/>
            </a:endParaRPr>
          </a:p>
          <a:p>
            <a:pPr marL="0" indent="0">
              <a:buNone/>
            </a:pPr>
            <a:r>
              <a:rPr lang="en-US" dirty="0" smtClean="0">
                <a:latin typeface="Times New Roman"/>
                <a:cs typeface="Times New Roman"/>
              </a:rPr>
              <a:t>Back to our example</a:t>
            </a:r>
          </a:p>
          <a:p>
            <a:pPr lvl="1"/>
            <a:r>
              <a:rPr lang="en-US" dirty="0" smtClean="0">
                <a:latin typeface="Times New Roman"/>
                <a:cs typeface="Times New Roman"/>
              </a:rPr>
              <a:t>suppose that Cisco is considering an alternative manufacturing plan for the </a:t>
            </a:r>
            <a:r>
              <a:rPr lang="en-US" dirty="0" err="1" smtClean="0">
                <a:latin typeface="Times New Roman"/>
                <a:cs typeface="Times New Roman"/>
              </a:rPr>
              <a:t>HomeNet</a:t>
            </a:r>
            <a:r>
              <a:rPr lang="en-US" dirty="0" smtClean="0">
                <a:latin typeface="Times New Roman"/>
                <a:cs typeface="Times New Roman"/>
              </a:rPr>
              <a:t> product</a:t>
            </a:r>
          </a:p>
          <a:p>
            <a:endParaRPr lang="en-US" dirty="0" smtClean="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644640" y="18143"/>
            <a:ext cx="2499360" cy="1562100"/>
          </a:xfrm>
          <a:prstGeom prst="rect">
            <a:avLst/>
          </a:prstGeom>
        </p:spPr>
      </p:pic>
      <p:sp>
        <p:nvSpPr>
          <p:cNvPr id="2" name="Title 1"/>
          <p:cNvSpPr>
            <a:spLocks noGrp="1"/>
          </p:cNvSpPr>
          <p:nvPr>
            <p:ph type="title"/>
          </p:nvPr>
        </p:nvSpPr>
        <p:spPr/>
        <p:txBody>
          <a:bodyPr>
            <a:normAutofit/>
          </a:bodyPr>
          <a:lstStyle/>
          <a:p>
            <a:r>
              <a:rPr lang="en-US" dirty="0" smtClean="0">
                <a:latin typeface="Apple Chancery"/>
                <a:cs typeface="Apple Chancery"/>
              </a:rPr>
              <a:t>In-House Production</a:t>
            </a:r>
            <a:endParaRPr lang="en-US" dirty="0">
              <a:latin typeface="Apple Chancery"/>
              <a:cs typeface="Apple Chancery"/>
            </a:endParaRPr>
          </a:p>
        </p:txBody>
      </p:sp>
      <p:sp>
        <p:nvSpPr>
          <p:cNvPr id="3" name="Content Placeholder 2"/>
          <p:cNvSpPr>
            <a:spLocks noGrp="1"/>
          </p:cNvSpPr>
          <p:nvPr>
            <p:ph idx="1"/>
          </p:nvPr>
        </p:nvSpPr>
        <p:spPr>
          <a:xfrm>
            <a:off x="457200" y="1600200"/>
            <a:ext cx="8229600" cy="4525963"/>
          </a:xfrm>
        </p:spPr>
        <p:txBody>
          <a:bodyPr>
            <a:normAutofit fontScale="92500"/>
          </a:bodyPr>
          <a:lstStyle/>
          <a:p>
            <a:pPr marL="0" indent="0">
              <a:buNone/>
            </a:pPr>
            <a:r>
              <a:rPr lang="en-US" b="1" u="sng" dirty="0" smtClean="0">
                <a:latin typeface="Times New Roman"/>
                <a:cs typeface="Times New Roman"/>
              </a:rPr>
              <a:t>Example continued</a:t>
            </a:r>
          </a:p>
          <a:p>
            <a:pPr marL="0" indent="0">
              <a:buNone/>
            </a:pPr>
            <a:r>
              <a:rPr lang="en-US" dirty="0" smtClean="0">
                <a:latin typeface="Times New Roman"/>
                <a:cs typeface="Times New Roman"/>
              </a:rPr>
              <a:t>Under the current plan production is fully outsourced at cost of $110 per unit</a:t>
            </a: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Cisco can alternatively produce the product in-house for a cost of $95 per unit</a:t>
            </a:r>
          </a:p>
          <a:p>
            <a:pPr lvl="1"/>
            <a:r>
              <a:rPr lang="en-US" dirty="0" smtClean="0">
                <a:latin typeface="Times New Roman"/>
                <a:cs typeface="Times New Roman"/>
              </a:rPr>
              <a:t>Will require $5 million in upfront operating expenses</a:t>
            </a:r>
          </a:p>
          <a:p>
            <a:pPr lvl="1"/>
            <a:r>
              <a:rPr lang="en-US" dirty="0" smtClean="0">
                <a:latin typeface="Times New Roman"/>
                <a:cs typeface="Times New Roman"/>
              </a:rPr>
              <a:t>Cisco will need to maintain inventory equal to one month’s production.</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42</a:t>
            </a:fld>
            <a:endParaRPr lang="en-US"/>
          </a:p>
        </p:txBody>
      </p:sp>
      <p:pic>
        <p:nvPicPr>
          <p:cNvPr id="5" name="Picture 4"/>
          <p:cNvPicPr>
            <a:picLocks noChangeAspect="1"/>
          </p:cNvPicPr>
          <p:nvPr/>
        </p:nvPicPr>
        <p:blipFill>
          <a:blip r:embed="rId4"/>
          <a:stretch>
            <a:fillRect/>
          </a:stretch>
        </p:blipFill>
        <p:spPr>
          <a:xfrm>
            <a:off x="7239000" y="5638800"/>
            <a:ext cx="1570421" cy="104019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D66CA3-298C-42AC-949A-8C1501B1CA5D}" type="slidenum">
              <a:rPr lang="en-US" smtClean="0"/>
              <a:pPr/>
              <a:t>43</a:t>
            </a:fld>
            <a:endParaRPr lang="en-US"/>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pple Chancery"/>
                <a:cs typeface="Apple Chancery"/>
              </a:rPr>
              <a:t>Valuation of in-house production</a:t>
            </a:r>
            <a:endParaRPr lang="en-US" dirty="0">
              <a:latin typeface="Apple Chancery"/>
              <a:cs typeface="Apple Chancery"/>
            </a:endParaRPr>
          </a:p>
        </p:txBody>
      </p:sp>
      <p:sp>
        <p:nvSpPr>
          <p:cNvPr id="6" name="Content Placeholder 2"/>
          <p:cNvSpPr>
            <a:spLocks noGrp="1"/>
          </p:cNvSpPr>
          <p:nvPr>
            <p:ph idx="1"/>
          </p:nvPr>
        </p:nvSpPr>
        <p:spPr>
          <a:xfrm>
            <a:off x="457200" y="1600200"/>
            <a:ext cx="8229600" cy="4525963"/>
          </a:xfrm>
        </p:spPr>
        <p:txBody>
          <a:bodyPr/>
          <a:lstStyle/>
          <a:p>
            <a:pPr marL="0" indent="0">
              <a:buNone/>
            </a:pPr>
            <a:r>
              <a:rPr lang="en-US" dirty="0" smtClean="0">
                <a:latin typeface="Times New Roman"/>
                <a:cs typeface="Times New Roman"/>
              </a:rPr>
              <a:t>To address the outsourcing versus in-house production decision we need to examine the incremental FCF’s</a:t>
            </a:r>
          </a:p>
          <a:p>
            <a:pPr>
              <a:buNone/>
            </a:pPr>
            <a:r>
              <a:rPr lang="en-US" dirty="0" smtClean="0">
                <a:latin typeface="Times New Roman"/>
                <a:cs typeface="Times New Roman"/>
              </a:rPr>
              <a:t> </a:t>
            </a:r>
            <a:endParaRPr lang="en-US" dirty="0">
              <a:latin typeface="Times New Roman"/>
              <a:cs typeface="Times New Roman"/>
            </a:endParaRPr>
          </a:p>
        </p:txBody>
      </p:sp>
    </p:spTree>
    <p:extLst>
      <p:ext uri="{BB962C8B-B14F-4D97-AF65-F5344CB8AC3E}">
        <p14:creationId xmlns:p14="http://schemas.microsoft.com/office/powerpoint/2010/main" val="1413971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D66CA3-298C-42AC-949A-8C1501B1CA5D}" type="slidenum">
              <a:rPr lang="en-US" smtClean="0"/>
              <a:pPr/>
              <a:t>44</a:t>
            </a:fld>
            <a:endParaRPr lang="en-US"/>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pple Chancery"/>
                <a:cs typeface="Apple Chancery"/>
              </a:rPr>
              <a:t>Valuation of in-house production</a:t>
            </a:r>
            <a:endParaRPr lang="en-US" dirty="0">
              <a:latin typeface="Apple Chancery"/>
              <a:cs typeface="Apple Chancery"/>
            </a:endParaRPr>
          </a:p>
        </p:txBody>
      </p:sp>
      <p:sp>
        <p:nvSpPr>
          <p:cNvPr id="7" name="Content Placeholder 2"/>
          <p:cNvSpPr>
            <a:spLocks noGrp="1"/>
          </p:cNvSpPr>
          <p:nvPr>
            <p:ph idx="1"/>
          </p:nvPr>
        </p:nvSpPr>
        <p:spPr>
          <a:xfrm>
            <a:off x="457200" y="1600200"/>
            <a:ext cx="8229600" cy="4525963"/>
          </a:xfrm>
        </p:spPr>
        <p:txBody>
          <a:bodyPr/>
          <a:lstStyle/>
          <a:p>
            <a:pPr marL="0" indent="0">
              <a:buNone/>
            </a:pPr>
            <a:r>
              <a:rPr lang="en-US" dirty="0" smtClean="0">
                <a:latin typeface="Times New Roman"/>
                <a:cs typeface="Times New Roman"/>
              </a:rPr>
              <a:t>Now consider EBIT</a:t>
            </a:r>
            <a:endParaRPr lang="en-US" dirty="0">
              <a:latin typeface="Times New Roman"/>
              <a:cs typeface="Times New Roman"/>
            </a:endParaRPr>
          </a:p>
        </p:txBody>
      </p:sp>
    </p:spTree>
    <p:extLst>
      <p:ext uri="{BB962C8B-B14F-4D97-AF65-F5344CB8AC3E}">
        <p14:creationId xmlns:p14="http://schemas.microsoft.com/office/powerpoint/2010/main" val="2031964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Alternative Depreciation Schedules</a:t>
            </a:r>
            <a:endParaRPr lang="en-US" dirty="0">
              <a:latin typeface="Apple Chancery"/>
              <a:cs typeface="Apple Chancery"/>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i="1" dirty="0" smtClean="0">
                <a:latin typeface="Times New Roman"/>
                <a:cs typeface="Times New Roman"/>
              </a:rPr>
              <a:t>The specific depreciation schedule affects the firm’s future expected tax liability and impacts the value of the project</a:t>
            </a:r>
          </a:p>
          <a:p>
            <a:pPr marL="0" indent="0">
              <a:buNone/>
            </a:pPr>
            <a:endParaRPr lang="en-US" i="1" dirty="0" smtClean="0">
              <a:latin typeface="Times New Roman"/>
              <a:cs typeface="Times New Roman"/>
            </a:endParaRPr>
          </a:p>
          <a:p>
            <a:pPr lvl="1"/>
            <a:r>
              <a:rPr lang="en-US" dirty="0" smtClean="0">
                <a:latin typeface="Times New Roman"/>
                <a:cs typeface="Times New Roman"/>
              </a:rPr>
              <a:t>We have assumed for simplicity the straight line depreciation method</a:t>
            </a:r>
          </a:p>
          <a:p>
            <a:pPr lvl="1"/>
            <a:r>
              <a:rPr lang="en-US" dirty="0" smtClean="0">
                <a:latin typeface="Times New Roman"/>
                <a:cs typeface="Times New Roman"/>
              </a:rPr>
              <a:t>Since depreciation reduces tax payments it is in the firm’s best interest to choose the most accelerated method of depreciation</a:t>
            </a:r>
          </a:p>
          <a:p>
            <a:pPr lvl="1"/>
            <a:r>
              <a:rPr lang="en-US" dirty="0" smtClean="0">
                <a:latin typeface="Times New Roman"/>
                <a:cs typeface="Times New Roman"/>
              </a:rPr>
              <a:t>MACRS is the most accelerated method approved by the IRS. For example for an asset with 3 year life span the schedule is 33.33%, 44.45%, 14.81%, 7.41%</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pple Chancery"/>
                <a:cs typeface="Apple Chancery"/>
              </a:rPr>
              <a:t>Capital Gains from selling Equipment</a:t>
            </a:r>
            <a:endParaRPr lang="en-US" dirty="0">
              <a:latin typeface="Apple Chancery"/>
              <a:cs typeface="Apple Chancery"/>
            </a:endParaRPr>
          </a:p>
        </p:txBody>
      </p:sp>
      <p:sp>
        <p:nvSpPr>
          <p:cNvPr id="3" name="Content Placeholder 2"/>
          <p:cNvSpPr>
            <a:spLocks noGrp="1"/>
          </p:cNvSpPr>
          <p:nvPr>
            <p:ph idx="1"/>
          </p:nvPr>
        </p:nvSpPr>
        <p:spPr>
          <a:xfrm>
            <a:off x="457200" y="1371600"/>
            <a:ext cx="8229600" cy="2514600"/>
          </a:xfrm>
        </p:spPr>
        <p:txBody>
          <a:bodyPr>
            <a:normAutofit fontScale="92500" lnSpcReduction="20000"/>
          </a:bodyPr>
          <a:lstStyle/>
          <a:p>
            <a:pPr marL="0" indent="0">
              <a:buNone/>
            </a:pPr>
            <a:r>
              <a:rPr lang="en-US" dirty="0" smtClean="0">
                <a:latin typeface="Times New Roman"/>
                <a:cs typeface="Times New Roman"/>
              </a:rPr>
              <a:t>Liquidation and Salvage value</a:t>
            </a:r>
          </a:p>
          <a:p>
            <a:pPr marL="457200" lvl="1" indent="0">
              <a:buNone/>
            </a:pPr>
            <a:r>
              <a:rPr lang="en-US" dirty="0" smtClean="0">
                <a:latin typeface="Times New Roman"/>
                <a:cs typeface="Times New Roman"/>
              </a:rPr>
              <a:t>Assets no longer needed often have a resale value.</a:t>
            </a:r>
          </a:p>
          <a:p>
            <a:pPr marL="457200" lvl="1" indent="0">
              <a:buNone/>
            </a:pPr>
            <a:r>
              <a:rPr lang="en-US" dirty="0" smtClean="0">
                <a:latin typeface="Times New Roman"/>
                <a:cs typeface="Times New Roman"/>
              </a:rPr>
              <a:t>Some assets may even have a negative liquidation value 	for example, if its parts need to be removed from the 	plant and disposed of</a:t>
            </a:r>
          </a:p>
          <a:p>
            <a:pPr marL="457200" lvl="1" indent="0">
              <a:buNone/>
            </a:pPr>
            <a:r>
              <a:rPr lang="en-US" dirty="0" smtClean="0">
                <a:latin typeface="Times New Roman"/>
                <a:cs typeface="Times New Roman"/>
              </a:rPr>
              <a:t>Capital gains (from selling the asset) are taxed</a:t>
            </a:r>
          </a:p>
        </p:txBody>
      </p:sp>
      <p:sp>
        <p:nvSpPr>
          <p:cNvPr id="4" name="Content Placeholder 2"/>
          <p:cNvSpPr txBox="1">
            <a:spLocks/>
          </p:cNvSpPr>
          <p:nvPr/>
        </p:nvSpPr>
        <p:spPr>
          <a:xfrm>
            <a:off x="609600" y="3886200"/>
            <a:ext cx="8229600" cy="6858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Capital Gain = Sale price – Book value</a:t>
            </a:r>
          </a:p>
        </p:txBody>
      </p:sp>
      <p:sp>
        <p:nvSpPr>
          <p:cNvPr id="5" name="Content Placeholder 2"/>
          <p:cNvSpPr txBox="1">
            <a:spLocks/>
          </p:cNvSpPr>
          <p:nvPr/>
        </p:nvSpPr>
        <p:spPr>
          <a:xfrm>
            <a:off x="609600" y="4724400"/>
            <a:ext cx="8229600" cy="6858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Book value = Purchase price – Accumulated Depreciation</a:t>
            </a:r>
          </a:p>
        </p:txBody>
      </p:sp>
      <p:sp>
        <p:nvSpPr>
          <p:cNvPr id="6" name="Content Placeholder 2"/>
          <p:cNvSpPr txBox="1">
            <a:spLocks/>
          </p:cNvSpPr>
          <p:nvPr/>
        </p:nvSpPr>
        <p:spPr>
          <a:xfrm>
            <a:off x="685800" y="5638800"/>
            <a:ext cx="8153400" cy="10668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After tax CF from asset</a:t>
            </a:r>
            <a:r>
              <a:rPr kumimoji="0" lang="en-US" sz="3200" b="0" i="0" u="none" strike="noStrike" kern="1200" cap="none" spc="0" normalizeH="0" noProof="0" dirty="0" smtClean="0">
                <a:ln>
                  <a:noFill/>
                </a:ln>
                <a:solidFill>
                  <a:schemeClr val="tx1"/>
                </a:solidFill>
                <a:effectLst/>
                <a:uLnTx/>
                <a:uFillTx/>
                <a:latin typeface="+mn-lt"/>
                <a:ea typeface="+mn-ea"/>
                <a:cs typeface="+mn-cs"/>
              </a:rPr>
              <a:t> sale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aseline="0" dirty="0" smtClean="0">
                <a:solidFill>
                  <a:schemeClr val="tx1"/>
                </a:solidFill>
              </a:rPr>
              <a:t>Sale</a:t>
            </a:r>
            <a:r>
              <a:rPr lang="en-US" sz="3200" dirty="0" smtClean="0">
                <a:solidFill>
                  <a:schemeClr val="tx1"/>
                </a:solidFill>
              </a:rPr>
              <a:t> price – (Capital Gain)</a:t>
            </a:r>
            <a:r>
              <a:rPr lang="el-GR" sz="3200" dirty="0" smtClean="0">
                <a:solidFill>
                  <a:schemeClr val="tx1"/>
                </a:solidFill>
              </a:rPr>
              <a:t>τ</a:t>
            </a:r>
            <a:r>
              <a:rPr lang="en-US" sz="3200" baseline="-25000" dirty="0" smtClean="0">
                <a:solidFill>
                  <a:schemeClr val="tx1"/>
                </a:solidFill>
              </a:rPr>
              <a:t>c</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FAD66CA3-298C-42AC-949A-8C1501B1CA5D}"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Valuation of Long-Lived Projects</a:t>
            </a:r>
            <a:endParaRPr lang="en-US" dirty="0">
              <a:latin typeface="Apple Chancery"/>
              <a:cs typeface="Apple Chancery"/>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Times New Roman"/>
                <a:cs typeface="Times New Roman"/>
              </a:rPr>
              <a:t>Terminal or continuation value</a:t>
            </a:r>
          </a:p>
          <a:p>
            <a:pPr lvl="1"/>
            <a:r>
              <a:rPr lang="en-US" dirty="0" smtClean="0">
                <a:latin typeface="Times New Roman"/>
                <a:cs typeface="Times New Roman"/>
              </a:rPr>
              <a:t>Sometimes FCF’s are explicitly forecasted for a shorter horizon than the full horizon of the project (e.g., an expansion usually doesn’t have a specific life span)</a:t>
            </a:r>
          </a:p>
          <a:p>
            <a:pPr lvl="1"/>
            <a:r>
              <a:rPr lang="en-US" dirty="0" smtClean="0">
                <a:latin typeface="Times New Roman"/>
                <a:cs typeface="Times New Roman"/>
              </a:rPr>
              <a:t>Depending on the setting one should apply different methods for estimating the continuation value. For long lived projects it is common practice to assume cash flows grow at some constant rate beyond the forecast horizon. </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Further Tax Considerations</a:t>
            </a:r>
            <a:endParaRPr lang="en-US" dirty="0">
              <a:latin typeface="Apple Chancery"/>
              <a:cs typeface="Apple Chancery"/>
            </a:endParaRPr>
          </a:p>
        </p:txBody>
      </p:sp>
      <p:sp>
        <p:nvSpPr>
          <p:cNvPr id="3" name="Content Placeholder 2"/>
          <p:cNvSpPr>
            <a:spLocks noGrp="1"/>
          </p:cNvSpPr>
          <p:nvPr>
            <p:ph idx="1"/>
          </p:nvPr>
        </p:nvSpPr>
        <p:spPr/>
        <p:txBody>
          <a:bodyPr/>
          <a:lstStyle/>
          <a:p>
            <a:pPr marL="0" indent="0">
              <a:buNone/>
            </a:pPr>
            <a:r>
              <a:rPr lang="en-US" dirty="0" smtClean="0">
                <a:latin typeface="Times New Roman"/>
                <a:cs typeface="Times New Roman"/>
              </a:rPr>
              <a:t>Tax carry-forwards and carry-backs</a:t>
            </a:r>
          </a:p>
          <a:p>
            <a:pPr lvl="1"/>
            <a:r>
              <a:rPr lang="en-US" dirty="0" smtClean="0">
                <a:latin typeface="Times New Roman"/>
                <a:cs typeface="Times New Roman"/>
              </a:rPr>
              <a:t>The tax code allows firms to take losses during a current year and offset them against gains in nearby years</a:t>
            </a:r>
          </a:p>
          <a:p>
            <a:pPr lvl="1"/>
            <a:r>
              <a:rPr lang="en-US" dirty="0" smtClean="0">
                <a:latin typeface="Times New Roman"/>
                <a:cs typeface="Times New Roman"/>
              </a:rPr>
              <a:t>The firm can offset losses during one year against income for the last two years, or save the losses to be offset against income during the next 20 years</a:t>
            </a:r>
          </a:p>
          <a:p>
            <a:pPr lvl="1"/>
            <a:endParaRPr lang="en-US" dirty="0" smtClean="0">
              <a:latin typeface="Times New Roman"/>
              <a:cs typeface="Times New Roman"/>
            </a:endParaRPr>
          </a:p>
          <a:p>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b="1" dirty="0" smtClean="0">
                <a:latin typeface="Apple Chancery"/>
                <a:cs typeface="Apple Chancery"/>
              </a:rPr>
              <a:t>Sensitivity Analysis</a:t>
            </a:r>
            <a:endParaRPr lang="en-US" b="1" dirty="0">
              <a:latin typeface="Apple Chancery"/>
              <a:cs typeface="Apple Chancery"/>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49</a:t>
            </a:fld>
            <a:endParaRPr lang="en-US" dirty="0"/>
          </a:p>
        </p:txBody>
      </p:sp>
    </p:spTree>
    <p:extLst>
      <p:ext uri="{BB962C8B-B14F-4D97-AF65-F5344CB8AC3E}">
        <p14:creationId xmlns:p14="http://schemas.microsoft.com/office/powerpoint/2010/main" val="250877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Balance Sheet Assets</a:t>
            </a:r>
            <a:endParaRPr lang="en-US" dirty="0">
              <a:latin typeface="Apple Chancery"/>
              <a:cs typeface="Apple Chancery"/>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5</a:t>
            </a:fld>
            <a:endParaRPr lang="en-US"/>
          </a:p>
        </p:txBody>
      </p:sp>
      <p:pic>
        <p:nvPicPr>
          <p:cNvPr id="5" name="Content Placeholder 4" descr="BD_02t01_lef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1246" b="112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958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pple Chancery"/>
                <a:cs typeface="Apple Chancery"/>
              </a:rPr>
              <a:t>Forecasting Errors</a:t>
            </a:r>
            <a:endParaRPr lang="en-US" dirty="0">
              <a:latin typeface="Apple Chancery"/>
              <a:cs typeface="Apple Chancery"/>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i="1" dirty="0" smtClean="0">
                <a:latin typeface="Times New Roman"/>
                <a:cs typeface="Times New Roman"/>
              </a:rPr>
              <a:t>Any valuation depends on an array of assumptions on future performance, growth rates, market share, profitability margins, cost of capital, corporate strategy, and so forth</a:t>
            </a:r>
          </a:p>
          <a:p>
            <a:pPr marL="0" indent="0">
              <a:buNone/>
            </a:pPr>
            <a:endParaRPr lang="en-US" dirty="0" smtClean="0">
              <a:latin typeface="Times New Roman"/>
              <a:cs typeface="Times New Roman"/>
            </a:endParaRPr>
          </a:p>
          <a:p>
            <a:r>
              <a:rPr lang="en-US" dirty="0" smtClean="0">
                <a:latin typeface="Times New Roman"/>
                <a:cs typeface="Times New Roman"/>
              </a:rPr>
              <a:t>The manager must make an investment decision under uncertainty</a:t>
            </a:r>
          </a:p>
          <a:p>
            <a:r>
              <a:rPr lang="en-US" dirty="0" smtClean="0">
                <a:latin typeface="Times New Roman"/>
                <a:cs typeface="Times New Roman"/>
              </a:rPr>
              <a:t>There is considerable risk regarding the assumptions made to estimate a project’s future FCF’s</a:t>
            </a:r>
          </a:p>
          <a:p>
            <a:endParaRPr lang="en-US" dirty="0" smtClean="0">
              <a:latin typeface="Times New Roman"/>
              <a:cs typeface="Times New Roman"/>
            </a:endParaRPr>
          </a:p>
          <a:p>
            <a:pPr marL="0" indent="0">
              <a:buNone/>
            </a:pPr>
            <a:r>
              <a:rPr lang="en-US" i="1" dirty="0" smtClean="0">
                <a:latin typeface="Times New Roman"/>
                <a:cs typeface="Times New Roman"/>
              </a:rPr>
              <a:t>How can we make investment decisions when we are uncertain regarding the project’s future cash flows and its risk?</a:t>
            </a:r>
            <a:endParaRPr lang="en-US" i="1"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Break-Even Analysis</a:t>
            </a:r>
            <a:endParaRPr lang="en-US" dirty="0">
              <a:latin typeface="Apple Chancery"/>
              <a:cs typeface="Apple Chancery"/>
            </a:endParaRPr>
          </a:p>
        </p:txBody>
      </p:sp>
      <p:sp>
        <p:nvSpPr>
          <p:cNvPr id="3" name="Content Placeholder 2"/>
          <p:cNvSpPr>
            <a:spLocks noGrp="1"/>
          </p:cNvSpPr>
          <p:nvPr>
            <p:ph idx="1"/>
          </p:nvPr>
        </p:nvSpPr>
        <p:spPr/>
        <p:txBody>
          <a:bodyPr>
            <a:normAutofit/>
          </a:bodyPr>
          <a:lstStyle/>
          <a:p>
            <a:r>
              <a:rPr lang="en-US" dirty="0" smtClean="0">
                <a:latin typeface="Times New Roman"/>
                <a:cs typeface="Times New Roman"/>
              </a:rPr>
              <a:t>When uncertain about an input it is useful to conduct the </a:t>
            </a:r>
            <a:r>
              <a:rPr lang="en-US" b="1" dirty="0" smtClean="0">
                <a:latin typeface="Times New Roman"/>
                <a:cs typeface="Times New Roman"/>
              </a:rPr>
              <a:t>break-even</a:t>
            </a:r>
            <a:r>
              <a:rPr lang="en-US" dirty="0" smtClean="0">
                <a:latin typeface="Times New Roman"/>
                <a:cs typeface="Times New Roman"/>
              </a:rPr>
              <a:t> analysis</a:t>
            </a:r>
          </a:p>
          <a:p>
            <a:r>
              <a:rPr lang="en-US" dirty="0" smtClean="0">
                <a:latin typeface="Times New Roman"/>
                <a:cs typeface="Times New Roman"/>
              </a:rPr>
              <a:t>For example, consider the cost of capital of 12% we have assumed for the </a:t>
            </a:r>
            <a:r>
              <a:rPr lang="en-US" dirty="0" err="1" smtClean="0">
                <a:latin typeface="Times New Roman"/>
                <a:cs typeface="Times New Roman"/>
              </a:rPr>
              <a:t>HomeNet</a:t>
            </a:r>
            <a:r>
              <a:rPr lang="en-US" dirty="0" smtClean="0">
                <a:latin typeface="Times New Roman"/>
                <a:cs typeface="Times New Roman"/>
              </a:rPr>
              <a:t> project</a:t>
            </a:r>
          </a:p>
          <a:p>
            <a:r>
              <a:rPr lang="en-US" dirty="0" smtClean="0">
                <a:latin typeface="Times New Roman"/>
                <a:cs typeface="Times New Roman"/>
              </a:rPr>
              <a:t>The question we will ask is “at what cost of capital will the </a:t>
            </a:r>
            <a:r>
              <a:rPr lang="en-US" dirty="0" err="1" smtClean="0">
                <a:latin typeface="Times New Roman"/>
                <a:cs typeface="Times New Roman"/>
              </a:rPr>
              <a:t>HomeNet</a:t>
            </a:r>
            <a:r>
              <a:rPr lang="en-US" dirty="0" smtClean="0">
                <a:latin typeface="Times New Roman"/>
                <a:cs typeface="Times New Roman"/>
              </a:rPr>
              <a:t> project have a zero NPV?” (the IRR of the project)</a:t>
            </a:r>
          </a:p>
        </p:txBody>
      </p:sp>
      <p:sp>
        <p:nvSpPr>
          <p:cNvPr id="4" name="Slide Number Placeholder 3"/>
          <p:cNvSpPr>
            <a:spLocks noGrp="1"/>
          </p:cNvSpPr>
          <p:nvPr>
            <p:ph type="sldNum" sz="quarter" idx="12"/>
          </p:nvPr>
        </p:nvSpPr>
        <p:spPr/>
        <p:txBody>
          <a:bodyPr/>
          <a:lstStyle/>
          <a:p>
            <a:fld id="{FAD66CA3-298C-42AC-949A-8C1501B1CA5D}"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pple Chancery"/>
                <a:cs typeface="Apple Chancery"/>
              </a:rPr>
              <a:t>Break-Even for </a:t>
            </a:r>
            <a:r>
              <a:rPr lang="en-US" sz="4000" dirty="0" err="1" smtClean="0">
                <a:latin typeface="Apple Chancery"/>
                <a:cs typeface="Apple Chancery"/>
              </a:rPr>
              <a:t>HomeNet</a:t>
            </a:r>
            <a:endParaRPr lang="en-US" sz="4000" dirty="0">
              <a:latin typeface="Apple Chancery"/>
              <a:cs typeface="Apple Chancery"/>
            </a:endParaRPr>
          </a:p>
        </p:txBody>
      </p:sp>
      <p:sp>
        <p:nvSpPr>
          <p:cNvPr id="3" name="Content Placeholder 2"/>
          <p:cNvSpPr>
            <a:spLocks noGrp="1"/>
          </p:cNvSpPr>
          <p:nvPr>
            <p:ph idx="1"/>
          </p:nvPr>
        </p:nvSpPr>
        <p:spPr/>
        <p:txBody>
          <a:bodyPr/>
          <a:lstStyle/>
          <a:p>
            <a:pPr marL="0" indent="0">
              <a:buNone/>
            </a:pPr>
            <a:r>
              <a:rPr lang="en-US" dirty="0">
                <a:latin typeface="Times New Roman"/>
                <a:cs typeface="Times New Roman"/>
              </a:rPr>
              <a:t>W</a:t>
            </a:r>
            <a:r>
              <a:rPr lang="en-US" dirty="0" smtClean="0">
                <a:latin typeface="Times New Roman"/>
                <a:cs typeface="Times New Roman"/>
              </a:rPr>
              <a:t>e can calculate the breakeven point for all other parameters of interest</a:t>
            </a:r>
            <a:endParaRPr lang="en-US" dirty="0">
              <a:latin typeface="Times New Roman"/>
              <a:cs typeface="Times New Roman"/>
            </a:endParaRPr>
          </a:p>
        </p:txBody>
      </p:sp>
      <p:pic>
        <p:nvPicPr>
          <p:cNvPr id="4" name="Picture 4" descr="BD_07t08"/>
          <p:cNvPicPr>
            <a:picLocks noChangeAspect="1" noChangeArrowheads="1"/>
          </p:cNvPicPr>
          <p:nvPr/>
        </p:nvPicPr>
        <p:blipFill>
          <a:blip r:embed="rId3" cstate="print"/>
          <a:srcRect/>
          <a:stretch>
            <a:fillRect/>
          </a:stretch>
        </p:blipFill>
        <p:spPr bwMode="auto">
          <a:xfrm>
            <a:off x="838200" y="3048000"/>
            <a:ext cx="7513638" cy="24193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AD66CA3-298C-42AC-949A-8C1501B1CA5D}"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pple Chancery"/>
                <a:cs typeface="Apple Chancery"/>
              </a:rPr>
              <a:t>Sensitivity Analysis</a:t>
            </a:r>
            <a:endParaRPr lang="en-US" sz="4000" dirty="0">
              <a:latin typeface="Apple Chancery"/>
              <a:cs typeface="Apple Chancery"/>
            </a:endParaRPr>
          </a:p>
        </p:txBody>
      </p:sp>
      <p:sp>
        <p:nvSpPr>
          <p:cNvPr id="3" name="Content Placeholder 2"/>
          <p:cNvSpPr>
            <a:spLocks noGrp="1"/>
          </p:cNvSpPr>
          <p:nvPr>
            <p:ph idx="1"/>
          </p:nvPr>
        </p:nvSpPr>
        <p:spPr/>
        <p:txBody>
          <a:bodyPr/>
          <a:lstStyle/>
          <a:p>
            <a:r>
              <a:rPr lang="en-US" dirty="0" smtClean="0">
                <a:latin typeface="Times New Roman"/>
                <a:cs typeface="Times New Roman"/>
              </a:rPr>
              <a:t>Another important tool is sensitivity analysis</a:t>
            </a:r>
          </a:p>
          <a:p>
            <a:r>
              <a:rPr lang="en-US" dirty="0" smtClean="0">
                <a:latin typeface="Times New Roman"/>
                <a:cs typeface="Times New Roman"/>
              </a:rPr>
              <a:t>By examining the sensitivity of the NPV to changes in parameter values for which there is uncertainty we learn what assumptions are most important</a:t>
            </a:r>
          </a:p>
          <a:p>
            <a:r>
              <a:rPr lang="en-US" dirty="0" smtClean="0">
                <a:latin typeface="Times New Roman"/>
                <a:cs typeface="Times New Roman"/>
              </a:rPr>
              <a:t>It also reveals what aspects of the project are most critical when managing the project</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pple Chancery"/>
                <a:cs typeface="Apple Chancery"/>
              </a:rPr>
              <a:t>Sensitivity Analysis for </a:t>
            </a:r>
            <a:r>
              <a:rPr lang="en-US" sz="4000" dirty="0" err="1" smtClean="0">
                <a:latin typeface="Apple Chancery"/>
                <a:cs typeface="Apple Chancery"/>
              </a:rPr>
              <a:t>HomeNet</a:t>
            </a:r>
            <a:endParaRPr lang="en-US" sz="4000" dirty="0">
              <a:latin typeface="Apple Chancery"/>
              <a:cs typeface="Apple Chancery"/>
            </a:endParaRPr>
          </a:p>
        </p:txBody>
      </p:sp>
      <p:pic>
        <p:nvPicPr>
          <p:cNvPr id="4" name="Picture 4" descr="BD_07t09"/>
          <p:cNvPicPr>
            <a:picLocks noGrp="1" noChangeAspect="1" noChangeArrowheads="1"/>
          </p:cNvPicPr>
          <p:nvPr>
            <p:ph idx="1"/>
          </p:nvPr>
        </p:nvPicPr>
        <p:blipFill>
          <a:blip r:embed="rId3" cstate="print"/>
          <a:srcRect/>
          <a:stretch>
            <a:fillRect/>
          </a:stretch>
        </p:blipFill>
        <p:spPr bwMode="auto">
          <a:xfrm>
            <a:off x="457200" y="1978896"/>
            <a:ext cx="8229600" cy="376857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AD66CA3-298C-42AC-949A-8C1501B1CA5D}"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pple Chancery"/>
                <a:cs typeface="Apple Chancery"/>
              </a:rPr>
              <a:t>Sensitivity Analysis for </a:t>
            </a:r>
            <a:r>
              <a:rPr lang="en-US" sz="4000" dirty="0" err="1" smtClean="0">
                <a:latin typeface="Apple Chancery"/>
                <a:cs typeface="Apple Chancery"/>
              </a:rPr>
              <a:t>HomeNet</a:t>
            </a:r>
            <a:endParaRPr lang="en-US" sz="4000" dirty="0">
              <a:latin typeface="Apple Chancery"/>
              <a:cs typeface="Apple Chancery"/>
            </a:endParaRPr>
          </a:p>
        </p:txBody>
      </p:sp>
      <p:pic>
        <p:nvPicPr>
          <p:cNvPr id="4" name="Picture 4" descr="BD_07F01"/>
          <p:cNvPicPr>
            <a:picLocks noGrp="1" noChangeAspect="1" noChangeArrowheads="1"/>
          </p:cNvPicPr>
          <p:nvPr>
            <p:ph idx="1"/>
          </p:nvPr>
        </p:nvPicPr>
        <p:blipFill>
          <a:blip r:embed="rId3" cstate="print"/>
          <a:srcRect/>
          <a:stretch>
            <a:fillRect/>
          </a:stretch>
        </p:blipFill>
        <p:spPr bwMode="auto">
          <a:xfrm>
            <a:off x="1323399" y="1600200"/>
            <a:ext cx="6497201" cy="45259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AD66CA3-298C-42AC-949A-8C1501B1CA5D}"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4000" dirty="0" smtClean="0">
                <a:latin typeface="Apple Chancery"/>
                <a:cs typeface="Apple Chancery"/>
              </a:rPr>
              <a:t>Takeaway</a:t>
            </a:r>
            <a:endParaRPr lang="en-US" sz="4000" dirty="0">
              <a:latin typeface="Apple Chancery"/>
              <a:cs typeface="Apple Chancery"/>
            </a:endParaRPr>
          </a:p>
        </p:txBody>
      </p:sp>
      <p:sp>
        <p:nvSpPr>
          <p:cNvPr id="3" name="Content Placeholder 2"/>
          <p:cNvSpPr>
            <a:spLocks noGrp="1"/>
          </p:cNvSpPr>
          <p:nvPr>
            <p:ph idx="1"/>
          </p:nvPr>
        </p:nvSpPr>
        <p:spPr/>
        <p:txBody>
          <a:bodyPr>
            <a:normAutofit fontScale="92500"/>
          </a:bodyPr>
          <a:lstStyle/>
          <a:p>
            <a:r>
              <a:rPr lang="en-US" i="1" dirty="0" smtClean="0">
                <a:latin typeface="Times New Roman"/>
                <a:cs typeface="Times New Roman"/>
              </a:rPr>
              <a:t>Seek all information relevant for the investment decision (e.g., opportunity costs)</a:t>
            </a:r>
          </a:p>
          <a:p>
            <a:r>
              <a:rPr lang="en-US" i="1" dirty="0" smtClean="0">
                <a:latin typeface="Times New Roman"/>
                <a:cs typeface="Times New Roman"/>
              </a:rPr>
              <a:t>Forecast future earnings</a:t>
            </a:r>
          </a:p>
          <a:p>
            <a:r>
              <a:rPr lang="en-US" i="1" dirty="0" smtClean="0">
                <a:latin typeface="Times New Roman"/>
                <a:cs typeface="Times New Roman"/>
              </a:rPr>
              <a:t>calculate </a:t>
            </a:r>
            <a:r>
              <a:rPr lang="en-US" i="1" u="sng" dirty="0" smtClean="0">
                <a:latin typeface="Times New Roman"/>
                <a:cs typeface="Times New Roman"/>
              </a:rPr>
              <a:t>incremental</a:t>
            </a:r>
            <a:r>
              <a:rPr lang="en-US" i="1" dirty="0" smtClean="0">
                <a:latin typeface="Times New Roman"/>
                <a:cs typeface="Times New Roman"/>
              </a:rPr>
              <a:t> earnings</a:t>
            </a:r>
          </a:p>
          <a:p>
            <a:r>
              <a:rPr lang="en-US" i="1" dirty="0" smtClean="0">
                <a:latin typeface="Times New Roman"/>
                <a:cs typeface="Times New Roman"/>
              </a:rPr>
              <a:t>From forecasted earnings calculate future FCF</a:t>
            </a:r>
          </a:p>
          <a:p>
            <a:r>
              <a:rPr lang="en-US" i="1" dirty="0" smtClean="0">
                <a:latin typeface="Times New Roman"/>
                <a:cs typeface="Times New Roman"/>
              </a:rPr>
              <a:t>Use FCF to calculate NPV</a:t>
            </a:r>
          </a:p>
          <a:p>
            <a:r>
              <a:rPr lang="en-US" i="1" dirty="0" smtClean="0">
                <a:latin typeface="Times New Roman"/>
                <a:cs typeface="Times New Roman"/>
              </a:rPr>
              <a:t>Check sensitivity of valuation to your assumptions</a:t>
            </a:r>
          </a:p>
          <a:p>
            <a:endParaRPr lang="en-US" i="1" dirty="0" smtClean="0">
              <a:latin typeface="Times New Roman"/>
              <a:cs typeface="Times New Roman"/>
            </a:endParaRPr>
          </a:p>
          <a:p>
            <a:endParaRPr lang="en-US" dirty="0" smtClean="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a:bodyPr>
          <a:lstStyle/>
          <a:p>
            <a:r>
              <a:rPr lang="en-US" sz="4000" dirty="0" smtClean="0">
                <a:latin typeface="Apple Chancery"/>
                <a:cs typeface="Apple Chancery"/>
              </a:rPr>
              <a:t>HW Ch. 7</a:t>
            </a:r>
            <a:endParaRPr lang="en-US" sz="4000" dirty="0">
              <a:latin typeface="Apple Chancery"/>
              <a:cs typeface="Apple Chancery"/>
            </a:endParaRPr>
          </a:p>
        </p:txBody>
      </p:sp>
      <p:sp>
        <p:nvSpPr>
          <p:cNvPr id="3" name="Content Placeholder 2"/>
          <p:cNvSpPr>
            <a:spLocks noGrp="1"/>
          </p:cNvSpPr>
          <p:nvPr>
            <p:ph idx="1"/>
          </p:nvPr>
        </p:nvSpPr>
        <p:spPr>
          <a:xfrm>
            <a:off x="457200" y="3124200"/>
            <a:ext cx="8229600" cy="3001963"/>
          </a:xfrm>
        </p:spPr>
        <p:txBody>
          <a:bodyPr>
            <a:normAutofit/>
          </a:bodyPr>
          <a:lstStyle/>
          <a:p>
            <a:pPr marL="0" indent="0" algn="ctr">
              <a:buNone/>
            </a:pPr>
            <a:r>
              <a:rPr lang="en-US" i="1" dirty="0" smtClean="0">
                <a:latin typeface="Apple Chancery"/>
                <a:cs typeface="Apple Chancery"/>
              </a:rPr>
              <a:t>End of chapter questions (second edition):</a:t>
            </a:r>
          </a:p>
          <a:p>
            <a:pPr marL="0" indent="0" algn="ctr">
              <a:buNone/>
            </a:pPr>
            <a:r>
              <a:rPr lang="en-US" i="1" dirty="0" smtClean="0">
                <a:latin typeface="Apple Chancery"/>
                <a:cs typeface="Apple Chancery"/>
              </a:rPr>
              <a:t>2, 9, </a:t>
            </a:r>
            <a:r>
              <a:rPr lang="en-US" i="1" dirty="0" smtClean="0">
                <a:latin typeface="Apple Chancery"/>
                <a:cs typeface="Apple Chancery"/>
              </a:rPr>
              <a:t>15</a:t>
            </a:r>
            <a:endParaRPr lang="en-US" i="1" dirty="0" smtClean="0">
              <a:latin typeface="Apple Chancery"/>
              <a:cs typeface="Apple Chancery"/>
            </a:endParaRPr>
          </a:p>
          <a:p>
            <a:endParaRPr lang="en-US" i="1" dirty="0">
              <a:latin typeface="Times New Roman"/>
              <a:cs typeface="Times New Roman"/>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57</a:t>
            </a:fld>
            <a:endParaRPr lang="en-US"/>
          </a:p>
        </p:txBody>
      </p:sp>
    </p:spTree>
    <p:extLst>
      <p:ext uri="{BB962C8B-B14F-4D97-AF65-F5344CB8AC3E}">
        <p14:creationId xmlns:p14="http://schemas.microsoft.com/office/powerpoint/2010/main" val="523805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Balance Sheet Liabilities</a:t>
            </a:r>
            <a:endParaRPr lang="en-US" dirty="0">
              <a:latin typeface="Apple Chancery"/>
              <a:cs typeface="Apple Chancery"/>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6</a:t>
            </a:fld>
            <a:endParaRPr lang="en-US"/>
          </a:p>
        </p:txBody>
      </p:sp>
      <p:pic>
        <p:nvPicPr>
          <p:cNvPr id="5" name="Content Placeholder 4" descr="BD_02t01_righ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1246" b="112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71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Income Statement</a:t>
            </a:r>
            <a:endParaRPr lang="en-US" dirty="0">
              <a:latin typeface="Apple Chancery"/>
              <a:cs typeface="Apple Chancery"/>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7</a:t>
            </a:fld>
            <a:endParaRPr lang="en-US"/>
          </a:p>
        </p:txBody>
      </p:sp>
      <p:pic>
        <p:nvPicPr>
          <p:cNvPr id="6" name="Picture 4" descr="BD_02t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00163"/>
            <a:ext cx="5788025" cy="516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747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latin typeface="Apple Chancery"/>
                <a:cs typeface="Apple Chancery"/>
              </a:rPr>
              <a:t>Cash Flow Statement</a:t>
            </a:r>
            <a:endParaRPr lang="en-US" dirty="0">
              <a:latin typeface="Apple Chancery"/>
              <a:cs typeface="Apple Chancery"/>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8</a:t>
            </a:fld>
            <a:endParaRPr lang="en-US"/>
          </a:p>
        </p:txBody>
      </p:sp>
      <p:pic>
        <p:nvPicPr>
          <p:cNvPr id="5" name="Picture 4" descr="BD_02t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5178425" cy="554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89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b="1" dirty="0" smtClean="0">
                <a:latin typeface="Apple Chancery"/>
                <a:cs typeface="Apple Chancery"/>
              </a:rPr>
              <a:t>Project Data</a:t>
            </a:r>
            <a:endParaRPr lang="en-US" b="1" dirty="0">
              <a:latin typeface="Apple Chancery"/>
              <a:cs typeface="Apple Chancery"/>
            </a:endParaRPr>
          </a:p>
        </p:txBody>
      </p:sp>
      <p:sp>
        <p:nvSpPr>
          <p:cNvPr id="4" name="Slide Number Placeholder 3"/>
          <p:cNvSpPr>
            <a:spLocks noGrp="1"/>
          </p:cNvSpPr>
          <p:nvPr>
            <p:ph type="sldNum" sz="quarter" idx="12"/>
          </p:nvPr>
        </p:nvSpPr>
        <p:spPr/>
        <p:txBody>
          <a:bodyPr/>
          <a:lstStyle/>
          <a:p>
            <a:fld id="{FAD66CA3-298C-42AC-949A-8C1501B1CA5D}" type="slidenum">
              <a:rPr lang="en-US" smtClean="0"/>
              <a:pPr/>
              <a:t>9</a:t>
            </a:fld>
            <a:endParaRPr lang="en-US" dirty="0"/>
          </a:p>
        </p:txBody>
      </p:sp>
    </p:spTree>
    <p:extLst>
      <p:ext uri="{BB962C8B-B14F-4D97-AF65-F5344CB8AC3E}">
        <p14:creationId xmlns:p14="http://schemas.microsoft.com/office/powerpoint/2010/main" val="4093143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12839</TotalTime>
  <Words>2024</Words>
  <Application>Microsoft Macintosh PowerPoint</Application>
  <PresentationFormat>On-screen Show (4:3)</PresentationFormat>
  <Paragraphs>361</Paragraphs>
  <Slides>57</Slides>
  <Notes>49</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Fundamentals of Capital Budgeting Ch 7</vt:lpstr>
      <vt:lpstr>Capital Budgeting</vt:lpstr>
      <vt:lpstr>outline</vt:lpstr>
      <vt:lpstr>Introduction to Financial Statement Analysis  (Chapter 2)</vt:lpstr>
      <vt:lpstr>Balance Sheet Assets</vt:lpstr>
      <vt:lpstr>Balance Sheet Liabilities</vt:lpstr>
      <vt:lpstr>Income Statement</vt:lpstr>
      <vt:lpstr>Cash Flow Statement</vt:lpstr>
      <vt:lpstr>Project Data</vt:lpstr>
      <vt:lpstr>PowerPoint Presentation</vt:lpstr>
      <vt:lpstr>Example Continued</vt:lpstr>
      <vt:lpstr>Example Continued</vt:lpstr>
      <vt:lpstr>Forecasting Earnings</vt:lpstr>
      <vt:lpstr>Earnings Before Interest, Taxes, Depreciation and Amortization (EBITDA)</vt:lpstr>
      <vt:lpstr>EBITDA</vt:lpstr>
      <vt:lpstr>Depreciation</vt:lpstr>
      <vt:lpstr>Depreciation</vt:lpstr>
      <vt:lpstr>Earnings Before Interest and Tax (EBIT)</vt:lpstr>
      <vt:lpstr>(Unlevered) Net Income</vt:lpstr>
      <vt:lpstr>Project Externalities</vt:lpstr>
      <vt:lpstr>Opportunity Cost/Revenue Cannibalism</vt:lpstr>
      <vt:lpstr>Adjusting for Cannibalism in Revenues</vt:lpstr>
      <vt:lpstr>Adjusting for Cannibalism in Revenues</vt:lpstr>
      <vt:lpstr>Sunk Costs</vt:lpstr>
      <vt:lpstr>Other issues to consider</vt:lpstr>
      <vt:lpstr>From Earnings to Cash Flows</vt:lpstr>
      <vt:lpstr>Variability of Cash Flows</vt:lpstr>
      <vt:lpstr>Corrections Required</vt:lpstr>
      <vt:lpstr>Treating Investments</vt:lpstr>
      <vt:lpstr>Correcting Investments for HomeNet</vt:lpstr>
      <vt:lpstr>Net Working Capital</vt:lpstr>
      <vt:lpstr>NWC - HomeNet</vt:lpstr>
      <vt:lpstr>Calculating NWC for HomeNet</vt:lpstr>
      <vt:lpstr>The NWC Adjustment to FCF</vt:lpstr>
      <vt:lpstr>Changes in NWC</vt:lpstr>
      <vt:lpstr>Correcting NWC for HomeNet</vt:lpstr>
      <vt:lpstr>Direct Calculation of FCF</vt:lpstr>
      <vt:lpstr>The NPV of the Project</vt:lpstr>
      <vt:lpstr>Value of the Project</vt:lpstr>
      <vt:lpstr>Possible Adjustments</vt:lpstr>
      <vt:lpstr>Comparing business plans</vt:lpstr>
      <vt:lpstr>In-House Production</vt:lpstr>
      <vt:lpstr>PowerPoint Presentation</vt:lpstr>
      <vt:lpstr>PowerPoint Presentation</vt:lpstr>
      <vt:lpstr>Alternative Depreciation Schedules</vt:lpstr>
      <vt:lpstr>Capital Gains from selling Equipment</vt:lpstr>
      <vt:lpstr>Valuation of Long-Lived Projects</vt:lpstr>
      <vt:lpstr>Further Tax Considerations</vt:lpstr>
      <vt:lpstr>Sensitivity Analysis</vt:lpstr>
      <vt:lpstr>Forecasting Errors</vt:lpstr>
      <vt:lpstr>Break-Even Analysis</vt:lpstr>
      <vt:lpstr>Break-Even for HomeNet</vt:lpstr>
      <vt:lpstr>Sensitivity Analysis</vt:lpstr>
      <vt:lpstr>Sensitivity Analysis for HomeNet</vt:lpstr>
      <vt:lpstr>Sensitivity Analysis for HomeNet</vt:lpstr>
      <vt:lpstr>Takeaway</vt:lpstr>
      <vt:lpstr>HW Ch. 7</vt:lpstr>
    </vt:vector>
  </TitlesOfParts>
  <Company>University of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Nisan Langberg</dc:creator>
  <cp:lastModifiedBy>Nisan Langberg</cp:lastModifiedBy>
  <cp:revision>179</cp:revision>
  <cp:lastPrinted>2013-03-07T08:56:10Z</cp:lastPrinted>
  <dcterms:created xsi:type="dcterms:W3CDTF">2009-09-23T16:38:19Z</dcterms:created>
  <dcterms:modified xsi:type="dcterms:W3CDTF">2013-08-27T10:27:19Z</dcterms:modified>
</cp:coreProperties>
</file>