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3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6" r:id="rId3"/>
    <p:sldId id="314" r:id="rId4"/>
    <p:sldId id="313" r:id="rId5"/>
    <p:sldId id="311" r:id="rId6"/>
    <p:sldId id="312" r:id="rId7"/>
    <p:sldId id="315" r:id="rId8"/>
    <p:sldId id="310" r:id="rId9"/>
    <p:sldId id="316" r:id="rId10"/>
    <p:sldId id="259" r:id="rId11"/>
    <p:sldId id="258" r:id="rId12"/>
    <p:sldId id="305" r:id="rId13"/>
    <p:sldId id="317" r:id="rId14"/>
    <p:sldId id="260" r:id="rId15"/>
    <p:sldId id="261" r:id="rId16"/>
    <p:sldId id="262" r:id="rId17"/>
    <p:sldId id="263" r:id="rId18"/>
    <p:sldId id="264" r:id="rId19"/>
    <p:sldId id="265" r:id="rId20"/>
    <p:sldId id="298" r:id="rId21"/>
    <p:sldId id="282" r:id="rId22"/>
    <p:sldId id="306" r:id="rId23"/>
    <p:sldId id="281" r:id="rId24"/>
    <p:sldId id="319" r:id="rId25"/>
    <p:sldId id="285" r:id="rId26"/>
    <p:sldId id="291" r:id="rId27"/>
    <p:sldId id="302" r:id="rId28"/>
    <p:sldId id="295" r:id="rId29"/>
    <p:sldId id="318" r:id="rId30"/>
    <p:sldId id="266" r:id="rId31"/>
    <p:sldId id="293" r:id="rId32"/>
    <p:sldId id="292" r:id="rId33"/>
    <p:sldId id="267" r:id="rId34"/>
    <p:sldId id="268" r:id="rId35"/>
    <p:sldId id="269" r:id="rId36"/>
    <p:sldId id="270" r:id="rId37"/>
    <p:sldId id="320" r:id="rId38"/>
    <p:sldId id="294" r:id="rId39"/>
    <p:sldId id="321" r:id="rId40"/>
    <p:sldId id="322" r:id="rId41"/>
    <p:sldId id="323" r:id="rId42"/>
    <p:sldId id="324" r:id="rId43"/>
    <p:sldId id="275" r:id="rId4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00" autoAdjust="0"/>
    <p:restoredTop sz="94707" autoAdjust="0"/>
  </p:normalViewPr>
  <p:slideViewPr>
    <p:cSldViewPr>
      <p:cViewPr>
        <p:scale>
          <a:sx n="70" d="100"/>
          <a:sy n="70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5F287C33-4AFD-443D-BEC8-B9A4C316069C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E5ECFCC5-B2C5-41B3-B560-DB06906A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5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E8EA5E36-EC75-4510-9076-B2C37A0A7B15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A432B589-1F48-4D72-9E37-8CB4E954C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0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32B589-1F48-4D72-9E37-8CB4E954CBB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9B000-2A9E-49E0-8E27-169E52DABFE9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A047E-EF7E-4684-86C1-A257D3D5F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9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Capital budgeting and valuation with leverage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1447800"/>
            <a:ext cx="3352800" cy="762000"/>
          </a:xfrm>
        </p:spPr>
        <p:txBody>
          <a:bodyPr/>
          <a:lstStyle/>
          <a:p>
            <a:r>
              <a:rPr lang="en-US" dirty="0" smtClean="0"/>
              <a:t>Chapter 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362200"/>
            <a:ext cx="3755869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pple Chancery"/>
                <a:cs typeface="Apple Chancery"/>
              </a:rPr>
              <a:t>The </a:t>
            </a:r>
            <a:r>
              <a:rPr lang="en-US" dirty="0">
                <a:latin typeface="Apple Chancery"/>
                <a:cs typeface="Apple Chancery"/>
              </a:rPr>
              <a:t>Weighted Average Cost of Capital (</a:t>
            </a:r>
            <a:r>
              <a:rPr lang="en-US" dirty="0" smtClean="0">
                <a:latin typeface="Apple Chancery"/>
                <a:cs typeface="Apple Chancery"/>
              </a:rPr>
              <a:t>WACC) method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2766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Calculate  project’s (unlevered) FCF’s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Discount all future FCF’s with </a:t>
            </a:r>
            <a:r>
              <a:rPr lang="en-US" i="1" dirty="0" err="1" smtClean="0">
                <a:latin typeface="Times New Roman"/>
                <a:cs typeface="Times New Roman"/>
              </a:rPr>
              <a:t>r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wacc</a:t>
            </a:r>
            <a:r>
              <a:rPr lang="en-US" baseline="-25000" dirty="0" smtClean="0">
                <a:latin typeface="Times New Roman"/>
                <a:cs typeface="Times New Roman"/>
              </a:rPr>
              <a:t>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using the firm’s value of equity, debt, and their returns</a:t>
            </a:r>
          </a:p>
          <a:p>
            <a:pPr marL="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Project Value = PV (unlevered FCF’s, </a:t>
            </a:r>
            <a:r>
              <a:rPr lang="en-US" i="1" dirty="0" err="1" smtClean="0">
                <a:latin typeface="Times New Roman"/>
                <a:cs typeface="Times New Roman"/>
              </a:rPr>
              <a:t>r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wacc</a:t>
            </a:r>
            <a:r>
              <a:rPr lang="en-US" i="1" baseline="-25000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1816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0" y="5181600"/>
                <a:ext cx="5943600" cy="90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𝑤𝑎𝑐𝑐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den>
                      </m:f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(1−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181600"/>
                <a:ext cx="5943600" cy="9061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pple Chancery"/>
                <a:cs typeface="Apple Chancery"/>
              </a:rPr>
              <a:t>Assumptions required for using WACC to discount cash-flows</a:t>
            </a:r>
            <a:endParaRPr lang="en-US" sz="36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/>
                <a:cs typeface="Times New Roman"/>
              </a:rPr>
              <a:t>Assumptions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The project is in the same line of business of the firm’s current assets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firm’s </a:t>
            </a:r>
            <a:r>
              <a:rPr lang="en-US" b="1" u="sng" dirty="0" smtClean="0">
                <a:latin typeface="Times New Roman"/>
                <a:cs typeface="Times New Roman"/>
              </a:rPr>
              <a:t>debt-to-value ratio is fixed </a:t>
            </a:r>
            <a:r>
              <a:rPr lang="en-US" dirty="0" smtClean="0">
                <a:latin typeface="Times New Roman"/>
                <a:cs typeface="Times New Roman"/>
              </a:rPr>
              <a:t>over time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Corporate taxes are the only imperfection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Times New Roman"/>
                <a:cs typeface="Times New Roman"/>
              </a:rPr>
              <a:t>We will return to relax these assumptions later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4343" y="22860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Deriving the WACC method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570038"/>
                <a:ext cx="8229600" cy="4525962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buNone/>
                </a:pPr>
                <a:r>
                  <a:rPr lang="en-US" b="1" u="sng" dirty="0" smtClean="0">
                    <a:latin typeface="Times New Roman" pitchFamily="18" charset="0"/>
                    <a:cs typeface="Times New Roman" pitchFamily="18" charset="0"/>
                  </a:rPr>
                  <a:t>Time t=0</a:t>
                </a:r>
              </a:p>
              <a:p>
                <a:pPr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market value of the firm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  <m:sub/>
                      <m:sup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/>
                    </m:sSub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Investors expect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on equity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on debt</a:t>
                </a:r>
              </a:p>
              <a:p>
                <a:pPr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b="1" u="sng" dirty="0" smtClean="0">
                    <a:latin typeface="Times New Roman" pitchFamily="18" charset="0"/>
                    <a:cs typeface="Times New Roman" pitchFamily="18" charset="0"/>
                  </a:rPr>
                  <a:t>Time t=1</a:t>
                </a:r>
              </a:p>
              <a:p>
                <a:pPr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expected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firm value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  <m:sub/>
                      <m:sup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sup>
                    </m:sSubSup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expected </a:t>
                </a:r>
                <a:r>
                  <a:rPr lang="en-US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unlevered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FCF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FCF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expected interest tax shield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sub>
                      <m:sup/>
                    </m:sSubSup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sub>
                      <m:sup/>
                    </m:sSub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Notice that</a:t>
                </a:r>
              </a:p>
              <a:p>
                <a:pPr>
                  <a:buNone/>
                </a:pPr>
                <a:endParaRPr lang="en-US" b="1" u="sng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570038"/>
                <a:ext cx="8229600" cy="4525962"/>
              </a:xfrm>
              <a:blipFill rotWithShape="1">
                <a:blip r:embed="rId3"/>
                <a:stretch>
                  <a:fillRect l="-1407" t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24200" y="5334000"/>
                <a:ext cx="2516266" cy="937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𝐹𝐶𝐹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b/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(1+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𝑊𝐴𝐶𝐶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334000"/>
                <a:ext cx="2516266" cy="9375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pple Chancery"/>
              </a:rPr>
              <a:t>Project Valuation using WACC</a:t>
            </a:r>
            <a:endParaRPr lang="en-US" b="1" dirty="0">
              <a:latin typeface="Apple Chancery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024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91878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AVCO’s Investment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10600" cy="4267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Example </a:t>
            </a:r>
            <a:r>
              <a:rPr lang="en-US" b="1" dirty="0" err="1" smtClean="0"/>
              <a:t>Avco</a:t>
            </a:r>
            <a:r>
              <a:rPr lang="en-US" b="1" dirty="0" smtClean="0"/>
              <a:t> Inc.</a:t>
            </a:r>
          </a:p>
          <a:p>
            <a:r>
              <a:rPr lang="en-US" dirty="0" err="1" smtClean="0"/>
              <a:t>Avco</a:t>
            </a:r>
            <a:r>
              <a:rPr lang="en-US" dirty="0" smtClean="0"/>
              <a:t>, Inc. is a manufacturer of custom packaging products and is considering  a new line of packaging (RFX) that includes an embedded radio-frequency identification tag. </a:t>
            </a:r>
          </a:p>
          <a:p>
            <a:r>
              <a:rPr lang="en-US" dirty="0" smtClean="0"/>
              <a:t>This improved technology will become absolute after 4 years. In the meanwhile it is expected to increase sales by $60 million per year. </a:t>
            </a:r>
          </a:p>
          <a:p>
            <a:r>
              <a:rPr lang="en-US" dirty="0" smtClean="0"/>
              <a:t>Manufacturing costs and operating expenses are expected to be $25 million and $9 million respectively per year.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AVCO’s Investment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Example continued</a:t>
            </a:r>
          </a:p>
          <a:p>
            <a:r>
              <a:rPr lang="en-US" dirty="0" smtClean="0"/>
              <a:t>Developing the product will require upfront R&amp;D and marketing expenses of $6.67 million together with an investment of $24 million in equipment.</a:t>
            </a:r>
          </a:p>
          <a:p>
            <a:r>
              <a:rPr lang="en-US" dirty="0" smtClean="0"/>
              <a:t>The equipment will be obsolete in four years and will depreciate via straight-line method over that period.</a:t>
            </a:r>
          </a:p>
          <a:p>
            <a:r>
              <a:rPr lang="en-US" dirty="0" err="1" smtClean="0"/>
              <a:t>Avco</a:t>
            </a:r>
            <a:r>
              <a:rPr lang="en-US" dirty="0" smtClean="0"/>
              <a:t> bills its customers in advance, and it expects no net working capital requirements for the project. </a:t>
            </a:r>
          </a:p>
          <a:p>
            <a:r>
              <a:rPr lang="en-US" dirty="0" err="1" smtClean="0"/>
              <a:t>Avco’s</a:t>
            </a:r>
            <a:r>
              <a:rPr lang="en-US" dirty="0" smtClean="0"/>
              <a:t> tax rate is 40%.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6705600" cy="792162"/>
          </a:xfrm>
        </p:spPr>
        <p:txBody>
          <a:bodyPr/>
          <a:lstStyle/>
          <a:p>
            <a:r>
              <a:rPr lang="en-US" dirty="0" smtClean="0"/>
              <a:t>Expected future FCF’s</a:t>
            </a:r>
            <a:endParaRPr lang="en-US" dirty="0"/>
          </a:p>
        </p:txBody>
      </p:sp>
      <p:pic>
        <p:nvPicPr>
          <p:cNvPr id="4" name="Picture 5" descr="BD18_01_18t01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66800" y="1905000"/>
            <a:ext cx="7589956" cy="4191000"/>
          </a:xfrm>
          <a:prstGeom prst="rect">
            <a:avLst/>
          </a:prstGeom>
          <a:noFill/>
          <a:ln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65268"/>
            <a:ext cx="67818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Calculating AVCO’s </a:t>
            </a:r>
            <a:r>
              <a:rPr lang="en-US" dirty="0" smtClean="0"/>
              <a:t>WACC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Example continued</a:t>
            </a:r>
          </a:p>
          <a:p>
            <a:r>
              <a:rPr lang="en-US" dirty="0" smtClean="0"/>
              <a:t>The market risk of RFX is expected to be similar to that for the company’s other lines of business.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Using WACC requires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6716" y="5257800"/>
                <a:ext cx="7086600" cy="90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𝑊𝐴𝐶𝐶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𝐸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</a:rPr>
                            <m:t>(1−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den>
                      </m:f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716" y="5257800"/>
                <a:ext cx="7086600" cy="9061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Data</a:t>
            </a:r>
            <a:endParaRPr lang="en-US" dirty="0"/>
          </a:p>
        </p:txBody>
      </p:sp>
      <p:pic>
        <p:nvPicPr>
          <p:cNvPr id="6" name="Content Placeholder 5" descr="BD18_02_18t02"/>
          <p:cNvPicPr preferRelativeResize="0"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3400" y="1676400"/>
            <a:ext cx="8229600" cy="2861936"/>
          </a:xfrm>
          <a:noFill/>
          <a:ln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791878"/>
            <a:ext cx="6934200" cy="1143000"/>
          </a:xfrm>
        </p:spPr>
        <p:txBody>
          <a:bodyPr/>
          <a:lstStyle/>
          <a:p>
            <a:r>
              <a:rPr lang="en-US" dirty="0" smtClean="0"/>
              <a:t>Project Valuation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pple Chancery"/>
                <a:cs typeface="Apple Chancery"/>
              </a:rPr>
              <a:t>outline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Times"/>
                <a:cs typeface="Times"/>
              </a:rPr>
              <a:t>T</a:t>
            </a:r>
            <a:r>
              <a:rPr lang="en-US" dirty="0" smtClean="0">
                <a:latin typeface="Times"/>
                <a:cs typeface="Times"/>
              </a:rPr>
              <a:t>arget </a:t>
            </a:r>
            <a:r>
              <a:rPr lang="en-US" dirty="0" smtClean="0">
                <a:latin typeface="Times"/>
                <a:cs typeface="Times"/>
              </a:rPr>
              <a:t>leverage ratio</a:t>
            </a:r>
          </a:p>
          <a:p>
            <a:pPr marL="0" indent="0">
              <a:buNone/>
            </a:pPr>
            <a:endParaRPr lang="en-US" sz="2800" dirty="0" smtClean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sz="2800" dirty="0" smtClean="0">
                <a:latin typeface="Times"/>
                <a:cs typeface="Times"/>
              </a:rPr>
              <a:t>Southwest:</a:t>
            </a:r>
          </a:p>
          <a:p>
            <a:pPr lvl="1"/>
            <a:r>
              <a:rPr lang="en-US" sz="2400" dirty="0" smtClean="0">
                <a:latin typeface="Times"/>
                <a:cs typeface="Times"/>
              </a:rPr>
              <a:t>Fixed </a:t>
            </a:r>
            <a:r>
              <a:rPr lang="en-US" sz="2400" dirty="0" smtClean="0">
                <a:latin typeface="Times"/>
                <a:cs typeface="Times"/>
              </a:rPr>
              <a:t>versus Random levels of Debt</a:t>
            </a:r>
          </a:p>
          <a:p>
            <a:pPr marL="0" indent="0">
              <a:buNone/>
            </a:pPr>
            <a:endParaRPr lang="en-US" sz="2800" dirty="0" smtClean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sz="2800" dirty="0" smtClean="0">
                <a:latin typeface="Times"/>
                <a:cs typeface="Times"/>
              </a:rPr>
              <a:t>The WACC method</a:t>
            </a:r>
          </a:p>
          <a:p>
            <a:pPr marL="0" indent="0">
              <a:buNone/>
            </a:pPr>
            <a:endParaRPr lang="en-US" sz="2800" dirty="0" smtClean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"/>
                <a:cs typeface="Times"/>
              </a:rPr>
              <a:t>Avco</a:t>
            </a:r>
            <a:r>
              <a:rPr lang="en-US" sz="2800" dirty="0" smtClean="0">
                <a:latin typeface="Times"/>
                <a:cs typeface="Times"/>
              </a:rPr>
              <a:t> Industries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Project valuation using WACC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"/>
                <a:cs typeface="Times"/>
              </a:rPr>
              <a:t>The </a:t>
            </a:r>
            <a:r>
              <a:rPr lang="en-US" sz="2600" dirty="0" smtClean="0">
                <a:latin typeface="Times"/>
                <a:cs typeface="Times"/>
              </a:rPr>
              <a:t>WACC/APV </a:t>
            </a:r>
            <a:r>
              <a:rPr lang="en-US" sz="2600" dirty="0" smtClean="0">
                <a:latin typeface="Times"/>
                <a:cs typeface="Times"/>
              </a:rPr>
              <a:t>link</a:t>
            </a:r>
          </a:p>
          <a:p>
            <a:pPr lvl="1"/>
            <a:r>
              <a:rPr lang="en-US" sz="2600" dirty="0" smtClean="0">
                <a:latin typeface="Times"/>
                <a:cs typeface="Times"/>
              </a:rPr>
              <a:t>Project </a:t>
            </a:r>
            <a:r>
              <a:rPr lang="en-US" sz="2600" dirty="0" smtClean="0">
                <a:latin typeface="Times"/>
                <a:cs typeface="Times"/>
              </a:rPr>
              <a:t>based </a:t>
            </a:r>
            <a:r>
              <a:rPr lang="en-US" sz="2600" dirty="0" smtClean="0">
                <a:latin typeface="Times"/>
                <a:cs typeface="Times"/>
              </a:rPr>
              <a:t>WACC</a:t>
            </a:r>
          </a:p>
          <a:p>
            <a:pPr lvl="1"/>
            <a:r>
              <a:rPr lang="en-US" sz="2600" dirty="0" smtClean="0">
                <a:latin typeface="Times"/>
                <a:cs typeface="Times"/>
              </a:rPr>
              <a:t>Levering </a:t>
            </a:r>
            <a:r>
              <a:rPr lang="en-US" sz="2600" dirty="0" smtClean="0">
                <a:latin typeface="Times"/>
                <a:cs typeface="Times"/>
              </a:rPr>
              <a:t>up and WACC</a:t>
            </a:r>
          </a:p>
          <a:p>
            <a:endParaRPr 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441" y="2438400"/>
            <a:ext cx="1269084" cy="9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266" y="4724400"/>
            <a:ext cx="1907259" cy="7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WACC/APV link</a:t>
            </a:r>
            <a:endParaRPr lang="en-US" sz="3600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APV method when D/E ratio is </a:t>
            </a:r>
            <a:r>
              <a:rPr lang="en-US" sz="3600" i="1" dirty="0" smtClean="0"/>
              <a:t>fixed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9" y="1006229"/>
            <a:ext cx="8077200" cy="563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Valuation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Value of future (unlevered) FCF’s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Value of future interest tax shield’s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08798" y="5486400"/>
                <a:ext cx="7086600" cy="90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𝐸</m:t>
                              </m:r>
                            </m:den>
                          </m:f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den>
                      </m:f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798" y="5486400"/>
                <a:ext cx="7086600" cy="9061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00518" y="1676400"/>
                <a:ext cx="6537278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baseline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800" b="0" i="1" baseline="0" smtClean="0">
                              <a:latin typeface="Cambria Math"/>
                            </a:rPr>
                            <m:t>𝐿</m:t>
                          </m:r>
                        </m:sup>
                      </m:sSup>
                      <m:r>
                        <a:rPr lang="en-US" sz="2800" b="0" i="1" baseline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baseline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800" b="0" i="1" baseline="0" smtClean="0">
                              <a:latin typeface="Cambria Math"/>
                            </a:rPr>
                            <m:t>𝑈</m:t>
                          </m:r>
                        </m:sup>
                      </m:sSup>
                      <m:r>
                        <a:rPr lang="en-US" sz="2800" b="0" i="1" baseline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𝑇𝑆</m:t>
                          </m:r>
                        </m:sup>
                      </m:sSup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518" y="1676400"/>
                <a:ext cx="6537278" cy="5309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05469" y="3159485"/>
                <a:ext cx="708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𝑈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𝑃𝑉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𝑢𝑛𝑙𝑒𝑣𝑒𝑟𝑒𝑑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𝐹𝐶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𝑠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469" y="3159485"/>
                <a:ext cx="70866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25857" y="4667506"/>
                <a:ext cx="708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𝑇𝑆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𝑃𝑉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𝐼𝑛𝑡</m:t>
                      </m:r>
                      <m:r>
                        <a:rPr lang="en-US" sz="2800" b="0" i="1" smtClean="0">
                          <a:latin typeface="Cambria Math"/>
                        </a:rPr>
                        <m:t>. </m:t>
                      </m:r>
                      <m:r>
                        <a:rPr lang="en-US" sz="2800" b="0" i="1" smtClean="0">
                          <a:latin typeface="Cambria Math"/>
                        </a:rPr>
                        <m:t>𝑡𝑎𝑥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𝑠h𝑖𝑒𝑙𝑑</m:t>
                      </m:r>
                      <m:r>
                        <a:rPr lang="en-US" sz="2800" b="0" i="1" smtClean="0">
                          <a:latin typeface="Cambria Math"/>
                        </a:rPr>
                        <m:t>′</m:t>
                      </m:r>
                      <m:r>
                        <a:rPr lang="en-US" sz="2800" b="0" i="1" smtClean="0">
                          <a:latin typeface="Cambria Math"/>
                        </a:rPr>
                        <m:t>𝑠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857" y="4667506"/>
                <a:ext cx="70866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400" dirty="0" smtClean="0"/>
              <a:t>Deriving the unlevered cost of capital when D/E is fixed</a:t>
            </a:r>
            <a:endParaRPr lang="en-US" sz="3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95400"/>
                <a:ext cx="8229600" cy="5105400"/>
              </a:xfrm>
            </p:spPr>
            <p:txBody>
              <a:bodyPr>
                <a:normAutofit fontScale="77500" lnSpcReduction="20000"/>
              </a:bodyPr>
              <a:lstStyle/>
              <a:p>
                <a:pPr>
                  <a:buNone/>
                </a:pPr>
                <a:r>
                  <a:rPr lang="en-US" b="1" u="sng" dirty="0" smtClean="0"/>
                  <a:t>Time t=0</a:t>
                </a:r>
              </a:p>
              <a:p>
                <a:pPr>
                  <a:buNone/>
                </a:pPr>
                <a:r>
                  <a:rPr lang="en-US" dirty="0" smtClean="0"/>
                  <a:t>The market value of the firm is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l-G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  <m:r>
                          <a:rPr lang="en-US" i="1" dirty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en-US" i="1" dirty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/>
                    </m:sSub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𝑇𝑆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>
                  <a:buNone/>
                </a:pPr>
                <a:r>
                  <a:rPr lang="en-US" dirty="0" smtClean="0"/>
                  <a:t>Investors expect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dirty="0" smtClean="0"/>
                  <a:t> on equity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dirty="0" smtClean="0"/>
                  <a:t> on debt </a:t>
                </a:r>
              </a:p>
              <a:p>
                <a:pPr>
                  <a:buNone/>
                </a:pPr>
                <a:r>
                  <a:rPr lang="en-US" dirty="0" smtClean="0"/>
                  <a:t>Investors expect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dirty="0" smtClean="0"/>
                  <a:t> on the tax shield</a:t>
                </a:r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r>
                  <a:rPr lang="en-US" b="1" u="sng" dirty="0" smtClean="0"/>
                  <a:t>Time t=1</a:t>
                </a:r>
              </a:p>
              <a:p>
                <a:pPr>
                  <a:buNone/>
                </a:pPr>
                <a:r>
                  <a:rPr lang="en-US" dirty="0"/>
                  <a:t>The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expected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net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return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  <m:r>
                          <a:rPr lang="en-US" i="1" dirty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>
                  <a:buNone/>
                </a:pPr>
                <a:r>
                  <a:rPr lang="en-US" dirty="0"/>
                  <a:t>The </a:t>
                </a:r>
                <a:r>
                  <a:rPr lang="en-US" i="1" dirty="0">
                    <a:solidFill>
                      <a:srgbClr val="FF0000"/>
                    </a:solidFill>
                  </a:rPr>
                  <a:t>expected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net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return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>
                  <a:buNone/>
                </a:pPr>
                <a:r>
                  <a:rPr lang="en-US" dirty="0"/>
                  <a:t>The </a:t>
                </a:r>
                <a:r>
                  <a:rPr lang="en-US" i="1" dirty="0">
                    <a:solidFill>
                      <a:srgbClr val="FF0000"/>
                    </a:solidFill>
                  </a:rPr>
                  <a:t>expected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net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return on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>
                  <a:buNone/>
                </a:pPr>
                <a:r>
                  <a:rPr lang="en-US" dirty="0"/>
                  <a:t>The </a:t>
                </a:r>
                <a:r>
                  <a:rPr lang="en-US" i="1" dirty="0">
                    <a:solidFill>
                      <a:srgbClr val="FF0000"/>
                    </a:solidFill>
                  </a:rPr>
                  <a:t>expected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net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return on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𝑇𝑆</m:t>
                        </m:r>
                      </m:sup>
                    </m:sSup>
                  </m:oMath>
                </a14:m>
                <a:r>
                  <a:rPr lang="en-US" dirty="0"/>
                  <a:t> is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𝑇𝑆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𝑈</m:t>
                        </m:r>
                      </m:sub>
                    </m:sSub>
                  </m:oMath>
                </a14:m>
                <a:endParaRPr lang="en-US" dirty="0"/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r>
                  <a:rPr lang="en-US" dirty="0" smtClean="0"/>
                  <a:t>It follows that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95400"/>
                <a:ext cx="8229600" cy="5105400"/>
              </a:xfrm>
              <a:blipFill rotWithShape="1">
                <a:blip r:embed="rId3"/>
                <a:stretch>
                  <a:fillRect l="-1185" t="-2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05000" y="5257800"/>
                <a:ext cx="7086600" cy="90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𝐸</m:t>
                              </m:r>
                            </m:den>
                          </m:f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den>
                      </m:f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257800"/>
                <a:ext cx="7086600" cy="9061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086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Unlevered value: </a:t>
            </a:r>
            <a:r>
              <a:rPr lang="en-US" sz="3600" dirty="0" err="1" smtClean="0"/>
              <a:t>Avco’s</a:t>
            </a:r>
            <a:r>
              <a:rPr lang="en-US" sz="3600" dirty="0" smtClean="0"/>
              <a:t> RFX project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381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What is the unlevered value of the RFX project?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Unlevered FCF’s include the initial investment of $28 million and 4 annual FCF’s of $18 million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the </a:t>
            </a:r>
            <a:r>
              <a:rPr lang="en-US" dirty="0" err="1" smtClean="0"/>
              <a:t>Avco’s</a:t>
            </a:r>
            <a:r>
              <a:rPr lang="en-US" dirty="0" smtClean="0"/>
              <a:t> unlevered cost of capital: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5638800"/>
                <a:ext cx="708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i="1">
                              <a:latin typeface="Cambria Math"/>
                            </a:rPr>
                            <m:t>𝑉</m:t>
                          </m:r>
                        </m:e>
                        <m:sub/>
                        <m:sup>
                          <m:r>
                            <a:rPr lang="en-US" sz="2800" i="1">
                              <a:latin typeface="Cambria Math"/>
                            </a:rPr>
                            <m:t>𝑈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=$59.62</m:t>
                      </m:r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38800"/>
                <a:ext cx="70866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086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Implementing a D/E ratio for </a:t>
            </a:r>
            <a:r>
              <a:rPr lang="en-US" sz="3600" dirty="0" err="1" smtClean="0"/>
              <a:t>Avco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381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How can </a:t>
            </a:r>
            <a:r>
              <a:rPr lang="en-US" i="1" dirty="0" err="1" smtClean="0"/>
              <a:t>Avco</a:t>
            </a:r>
            <a:r>
              <a:rPr lang="en-US" i="1" dirty="0" smtClean="0"/>
              <a:t> manage their capital structure to maintain a fixed D/E ratio of 1?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To form the capital structure strategy we are required to examine the project’s </a:t>
            </a:r>
            <a:r>
              <a:rPr lang="en-US" b="1" dirty="0" smtClean="0"/>
              <a:t>value</a:t>
            </a:r>
            <a:r>
              <a:rPr lang="en-US" dirty="0" smtClean="0"/>
              <a:t> and required </a:t>
            </a:r>
            <a:r>
              <a:rPr lang="en-US" b="1" dirty="0" smtClean="0"/>
              <a:t>debt capacity </a:t>
            </a:r>
            <a:r>
              <a:rPr lang="en-US" dirty="0" smtClean="0"/>
              <a:t>over time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1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Project’s value and debt capacity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value of leveraged project (in $millions):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maintain the ratio D/E=1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</a:t>
                      </a:r>
                      <a:r>
                        <a:rPr lang="en-US" baseline="30000" dirty="0" err="1" smtClean="0"/>
                        <a:t>L</a:t>
                      </a:r>
                      <a:r>
                        <a:rPr lang="en-US" baseline="-25000" dirty="0" err="1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343400"/>
          <a:ext cx="701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  <a:gridCol w="1168400"/>
                <a:gridCol w="1168400"/>
                <a:gridCol w="116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Debt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Equity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33400"/>
            <a:ext cx="7086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Project’s expected tax shields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debt levels (in $millions):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calculate interest payments and tax shields with tax rate of 40% and interest of 6%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Debt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4724400"/>
          <a:ext cx="701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/>
                <a:gridCol w="1168400"/>
                <a:gridCol w="1168400"/>
                <a:gridCol w="1168400"/>
                <a:gridCol w="1168400"/>
                <a:gridCol w="116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shield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using APV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7424" y="1752600"/>
                <a:ext cx="708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𝑇𝑆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𝑃𝑉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𝐼𝑛𝑡</m:t>
                      </m:r>
                      <m:r>
                        <a:rPr lang="en-US" sz="2800" b="0" i="1" smtClean="0">
                          <a:latin typeface="Cambria Math"/>
                        </a:rPr>
                        <m:t>. </m:t>
                      </m:r>
                      <m:r>
                        <a:rPr lang="en-US" sz="2800" b="0" i="1" smtClean="0">
                          <a:latin typeface="Cambria Math"/>
                        </a:rPr>
                        <m:t>𝑡𝑎𝑥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𝑠h𝑖𝑒𝑙𝑑</m:t>
                      </m:r>
                      <m:r>
                        <a:rPr lang="en-US" sz="2800" b="0" i="1" smtClean="0">
                          <a:latin typeface="Cambria Math"/>
                        </a:rPr>
                        <m:t>′</m:t>
                      </m:r>
                      <m:r>
                        <a:rPr lang="en-US" sz="2800" b="0" i="1" smtClean="0">
                          <a:latin typeface="Cambria Math"/>
                        </a:rPr>
                        <m:t>𝑠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24" y="1752600"/>
                <a:ext cx="70866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35290" y="3886200"/>
                <a:ext cx="6537278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baseline="0" smtClean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800" b="0" i="1" baseline="0" smtClean="0">
                              <a:latin typeface="Cambria Math"/>
                            </a:rPr>
                            <m:t>𝐿</m:t>
                          </m:r>
                        </m:sup>
                      </m:sSup>
                      <m:r>
                        <a:rPr lang="en-US" sz="2800" b="0" i="1" baseline="0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baseline="0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800" b="0" i="1" baseline="0" smtClean="0">
                              <a:latin typeface="Cambria Math"/>
                            </a:rPr>
                            <m:t>𝑈</m:t>
                          </m:r>
                        </m:sup>
                      </m:sSup>
                      <m:r>
                        <a:rPr lang="en-US" sz="2800" b="0" i="1" baseline="0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𝑇𝑆</m:t>
                          </m:r>
                        </m:sup>
                      </m:sSup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290" y="3886200"/>
                <a:ext cx="6537278" cy="5309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Project-based cost of capital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65" y="2725576"/>
            <a:ext cx="3780004" cy="83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84" y="3141376"/>
            <a:ext cx="3127467" cy="130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484" y="3742280"/>
            <a:ext cx="2587658" cy="87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50" y="4538607"/>
            <a:ext cx="1921858" cy="192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227093"/>
            <a:ext cx="1924050" cy="123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58" y="1143000"/>
            <a:ext cx="451026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808" y="1665471"/>
            <a:ext cx="3271650" cy="72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 divisions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pple Chancery"/>
                <a:cs typeface="Apple Chancery"/>
              </a:rPr>
              <a:t>Fixed versus Random </a:t>
            </a:r>
            <a:br>
              <a:rPr lang="en-US" b="1" dirty="0" smtClean="0">
                <a:latin typeface="Apple Chancery"/>
                <a:cs typeface="Apple Chancery"/>
              </a:rPr>
            </a:br>
            <a:r>
              <a:rPr lang="en-US" b="1" dirty="0" smtClean="0">
                <a:latin typeface="Apple Chancery"/>
                <a:cs typeface="Apple Chancery"/>
              </a:rPr>
              <a:t>levels of Debt</a:t>
            </a:r>
            <a:endParaRPr lang="en-US" sz="3600" b="1" i="1" dirty="0">
              <a:latin typeface="Apple Chancery"/>
              <a:cs typeface="Apple Chancery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69084" cy="9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146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Project in Different line of Business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19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Firms often adopt projects in different lines of business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the cost of capital of the project does not match the cost of capital of the firm a slightly different approach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Project-based cost of capital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762000" y="1676400"/>
            <a:ext cx="1752600" cy="41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Firm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project</a:t>
            </a:r>
          </a:p>
          <a:p>
            <a:pPr algn="ctr"/>
            <a:endParaRPr lang="en-US" sz="2800" b="1" dirty="0"/>
          </a:p>
        </p:txBody>
      </p:sp>
      <p:sp>
        <p:nvSpPr>
          <p:cNvPr id="5" name="5-Point Star 4"/>
          <p:cNvSpPr/>
          <p:nvPr/>
        </p:nvSpPr>
        <p:spPr>
          <a:xfrm>
            <a:off x="1371600" y="4648200"/>
            <a:ext cx="457200" cy="5334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4419600" y="1981200"/>
            <a:ext cx="1981200" cy="1905000"/>
          </a:xfrm>
          <a:prstGeom prst="star5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4953000" y="3886200"/>
            <a:ext cx="685800" cy="914400"/>
          </a:xfrm>
          <a:prstGeom prst="star5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114800" y="4495800"/>
            <a:ext cx="1066800" cy="1219200"/>
          </a:xfrm>
          <a:prstGeom prst="star5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657600" y="2209800"/>
            <a:ext cx="685800" cy="914400"/>
          </a:xfrm>
          <a:prstGeom prst="star5">
            <a:avLst/>
          </a:prstGeom>
          <a:solidFill>
            <a:schemeClr val="bg1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752600" y="3124200"/>
            <a:ext cx="2057400" cy="1752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905000" y="3124200"/>
            <a:ext cx="2743200" cy="1905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981200" y="4267200"/>
            <a:ext cx="2667000" cy="76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81200" y="5029200"/>
            <a:ext cx="22860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52800" y="1295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Comparable firms</a:t>
            </a:r>
            <a:endParaRPr lang="en-US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404177" y="6019800"/>
                <a:ext cx="4932953" cy="591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𝑃𝑟𝑜𝑗𝑒𝑐𝑡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3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</a:rPr>
                            <m:t>𝑈</m:t>
                          </m:r>
                          <m:r>
                            <a:rPr lang="en-US" sz="3000" i="1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𝐶𝑜𝑚𝑝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𝐹𝑖𝑟𝑚𝑠</m:t>
                          </m:r>
                        </m:sub>
                      </m:sSub>
                      <m:r>
                        <a:rPr lang="en-US" sz="3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177" y="6019800"/>
                <a:ext cx="4932953" cy="5911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WACC: project </a:t>
            </a:r>
            <a:r>
              <a:rPr lang="en-US" sz="3600" b="1" dirty="0"/>
              <a:t>in different line of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Road Map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Identify comparable firms in the same industry of the project (comparable risk) and calculate average unleveraged return of comparable firms (this is the unlevered return of the project):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Step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Calculate the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project-equity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return using capital structure of the firm that is adopting the project and your estimate for the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project-debt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return.</a:t>
            </a:r>
          </a:p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Step 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Calculate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WACC for the project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using the adopting firm’s tax rate and capital structure.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75597" y="3657600"/>
                <a:ext cx="4932953" cy="591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𝑃𝑟𝑜𝑗𝑒𝑐𝑡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3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3000" i="1">
                              <a:latin typeface="Cambria Math"/>
                            </a:rPr>
                            <m:t>𝑈</m:t>
                          </m:r>
                          <m:r>
                            <a:rPr lang="en-US" sz="3000" i="1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𝐶𝑜𝑚𝑝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. 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𝐹𝑖𝑟𝑚𝑠</m:t>
                          </m:r>
                        </m:sub>
                      </m:sSub>
                      <m:r>
                        <a:rPr lang="en-US" sz="3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597" y="3657600"/>
                <a:ext cx="4932953" cy="5911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80658"/>
            <a:ext cx="8229600" cy="1018881"/>
          </a:xfrm>
        </p:spPr>
        <p:txBody>
          <a:bodyPr/>
          <a:lstStyle/>
          <a:p>
            <a:r>
              <a:rPr lang="en-US" dirty="0" smtClean="0"/>
              <a:t>Different Project for AVCO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Example</a:t>
            </a:r>
            <a:endParaRPr lang="en-US" b="1" dirty="0" smtClean="0"/>
          </a:p>
          <a:p>
            <a:pPr marL="0" indent="0" algn="ctr">
              <a:buNone/>
            </a:pPr>
            <a:r>
              <a:rPr lang="en-US" i="1" dirty="0" err="1" smtClean="0"/>
              <a:t>Avco</a:t>
            </a:r>
            <a:r>
              <a:rPr lang="en-US" i="1" dirty="0" smtClean="0"/>
              <a:t> launches a new plastics manufacturing division with different market risk than its main packaging business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WACC of </a:t>
            </a:r>
            <a:r>
              <a:rPr lang="en-US" b="1" u="sng" dirty="0" err="1" smtClean="0"/>
              <a:t>Avco</a:t>
            </a:r>
            <a:r>
              <a:rPr lang="en-US" dirty="0" smtClean="0"/>
              <a:t> is no longer relevant to us and we must estimate the WACC of the </a:t>
            </a:r>
            <a:r>
              <a:rPr lang="en-US" b="1" u="sng" dirty="0" smtClean="0"/>
              <a:t>project</a:t>
            </a:r>
            <a:r>
              <a:rPr lang="en-US" dirty="0" smtClean="0"/>
              <a:t> based on data from comparable firms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Step one: </a:t>
            </a:r>
            <a:r>
              <a:rPr lang="en-US" sz="3200" dirty="0" smtClean="0"/>
              <a:t>calculate unlevered cost of capital for comparable firms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You identify two </a:t>
            </a:r>
            <a:r>
              <a:rPr lang="en-US" i="1" u="sng" dirty="0" smtClean="0"/>
              <a:t>single-division</a:t>
            </a:r>
            <a:r>
              <a:rPr lang="en-US" i="1" dirty="0" smtClean="0"/>
              <a:t> plastics firms that have similar business risk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4" descr="BD18_16_18p590_tbl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663" y="3209925"/>
            <a:ext cx="8453437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Step two</a:t>
            </a:r>
            <a:r>
              <a:rPr lang="en-US" sz="3600" dirty="0" smtClean="0"/>
              <a:t>: calculate equity cost of capital for project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Avco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plans to maintain its current capital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adopting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project. It predicts that it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will continue to borrow 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6% rate.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project’s unlevered return,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Avco’s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capital structure, and the cost of debt issued for the project we calculate the project equity cost of capital: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71800" y="5352476"/>
                <a:ext cx="3228000" cy="591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𝑃𝑟𝑜𝑗𝑒𝑐𝑡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i="1" smtClean="0">
                          <a:latin typeface="Cambria Math"/>
                        </a:rPr>
                        <m:t>1</m:t>
                      </m:r>
                      <m:r>
                        <a:rPr lang="en-US" sz="3000" b="0" i="1" smtClean="0">
                          <a:latin typeface="Cambria Math"/>
                        </a:rPr>
                        <m:t>3%</m:t>
                      </m:r>
                      <m:r>
                        <a:rPr lang="en-US" sz="3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352476"/>
                <a:ext cx="3228000" cy="5911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Step 3:</a:t>
            </a:r>
            <a:r>
              <a:rPr lang="en-US" dirty="0" smtClean="0"/>
              <a:t> calculate WACC for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Calculate project WACC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With the project equity cost of capital, the project debt cost of capital, </a:t>
            </a:r>
            <a:r>
              <a:rPr lang="en-US" dirty="0" err="1" smtClean="0"/>
              <a:t>Avco’s</a:t>
            </a:r>
            <a:r>
              <a:rPr lang="en-US" dirty="0" smtClean="0"/>
              <a:t> marginal tax rate and capital structure we obtain the project WACC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71800" y="5352476"/>
                <a:ext cx="3929858" cy="591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𝑊𝐴𝐶𝐶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000" b="0" i="1" smtClean="0">
                              <a:latin typeface="Cambria Math"/>
                            </a:rPr>
                            <m:t>𝑃𝑟𝑜𝑗𝑒𝑐𝑡</m:t>
                          </m:r>
                        </m:sub>
                      </m:sSub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i="1" smtClean="0">
                          <a:latin typeface="Cambria Math"/>
                        </a:rPr>
                        <m:t>8</m:t>
                      </m:r>
                      <m:r>
                        <a:rPr lang="en-US" sz="3000" b="0" i="1" smtClean="0">
                          <a:latin typeface="Cambria Math"/>
                        </a:rPr>
                        <m:t>.3%</m:t>
                      </m:r>
                      <m:r>
                        <a:rPr lang="en-US" sz="30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352476"/>
                <a:ext cx="3929858" cy="59112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5268"/>
            <a:ext cx="6858000" cy="9445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Calculating project WACC: shortcut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51931" y="1752600"/>
                <a:ext cx="7086600" cy="906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𝑊𝐴𝐶𝐶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𝑈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</m:den>
                      </m:f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 smtClean="0"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31" y="1752600"/>
                <a:ext cx="7086600" cy="9061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Changing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Capital Structure 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WACC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Levering up and WACC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What happens to the firm’s weighted average cost of capital (WACC) when it changes its capital structure, for example via buyback?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Two things can happen when levering up</a:t>
            </a:r>
          </a:p>
          <a:p>
            <a:pPr lvl="1"/>
            <a:r>
              <a:rPr lang="en-US" dirty="0"/>
              <a:t>First with higher </a:t>
            </a:r>
            <a:r>
              <a:rPr lang="en-US" dirty="0" smtClean="0"/>
              <a:t>interest payments, </a:t>
            </a:r>
            <a:r>
              <a:rPr lang="en-US" dirty="0"/>
              <a:t>equity holders bear more risk</a:t>
            </a:r>
          </a:p>
          <a:p>
            <a:pPr lvl="1"/>
            <a:r>
              <a:rPr lang="en-US" dirty="0"/>
              <a:t>Second with higher </a:t>
            </a:r>
            <a:r>
              <a:rPr lang="en-US" dirty="0" smtClean="0"/>
              <a:t>interest payments, the rate </a:t>
            </a:r>
            <a:r>
              <a:rPr lang="en-US" dirty="0"/>
              <a:t>of return on the firm’s debt </a:t>
            </a:r>
            <a:r>
              <a:rPr lang="en-US" dirty="0" smtClean="0"/>
              <a:t>might </a:t>
            </a:r>
            <a:r>
              <a:rPr lang="en-US" dirty="0"/>
              <a:t>increase</a:t>
            </a:r>
          </a:p>
          <a:p>
            <a:pPr marL="0" indent="0" algn="ctr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58422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24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pple Chancery"/>
                <a:cs typeface="Apple Chancery"/>
              </a:rPr>
              <a:t>Earnings Forecast Southwest Airlines</a:t>
            </a:r>
            <a:endParaRPr lang="en-US" sz="36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1"/>
            <a:ext cx="8686800" cy="3200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"/>
                <a:cs typeface="Times"/>
              </a:rPr>
              <a:t>Suppose that Analysts’ 3 year forecast for Southwest Airlines suggests that the value of the company may either increase to $13B or decrease to $7B by the end of 2015.</a:t>
            </a:r>
          </a:p>
          <a:p>
            <a:pPr>
              <a:buNone/>
            </a:pPr>
            <a:endParaRPr lang="en-US" dirty="0">
              <a:latin typeface="Times"/>
              <a:cs typeface="Times"/>
            </a:endParaRPr>
          </a:p>
          <a:p>
            <a:pPr>
              <a:buNone/>
            </a:pPr>
            <a:endParaRPr lang="en-US" sz="2800" dirty="0">
              <a:latin typeface="Times"/>
              <a:cs typeface="Times"/>
            </a:endParaRPr>
          </a:p>
          <a:p>
            <a:pPr algn="ctr">
              <a:buNone/>
            </a:pPr>
            <a:r>
              <a:rPr lang="en-US" sz="2800" i="1" dirty="0" smtClean="0">
                <a:latin typeface="Times"/>
                <a:cs typeface="Times"/>
              </a:rPr>
              <a:t>Forecast Southwest’s market balance sheet for 2015</a:t>
            </a:r>
          </a:p>
          <a:p>
            <a:endParaRPr 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" y="0"/>
            <a:ext cx="1269084" cy="9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74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172200" cy="1143000"/>
          </a:xfrm>
        </p:spPr>
        <p:txBody>
          <a:bodyPr/>
          <a:lstStyle/>
          <a:p>
            <a:r>
              <a:rPr lang="en-US" dirty="0" err="1" smtClean="0"/>
              <a:t>Avco’s</a:t>
            </a:r>
            <a:r>
              <a:rPr lang="en-US" dirty="0" smtClean="0"/>
              <a:t> shift in leverage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2211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i="1" dirty="0" err="1" smtClean="0"/>
              <a:t>Avco</a:t>
            </a:r>
            <a:r>
              <a:rPr lang="en-US" i="1" dirty="0" smtClean="0"/>
              <a:t> plans a shift in its capital structure. In particular, it plans to increase its debt-to-value ratio to 65%. As a result </a:t>
            </a:r>
            <a:r>
              <a:rPr lang="en-US" i="1" dirty="0" err="1" smtClean="0"/>
              <a:t>Avco’s</a:t>
            </a:r>
            <a:r>
              <a:rPr lang="en-US" i="1" dirty="0" smtClean="0"/>
              <a:t> debt cost of capital will increase to 6.5%.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For this example consider </a:t>
            </a:r>
            <a:r>
              <a:rPr lang="en-US" dirty="0" err="1" smtClean="0"/>
              <a:t>Avco</a:t>
            </a:r>
            <a:r>
              <a:rPr lang="en-US" dirty="0" smtClean="0"/>
              <a:t> </a:t>
            </a:r>
            <a:r>
              <a:rPr lang="en-US" b="1" dirty="0" smtClean="0"/>
              <a:t>without</a:t>
            </a:r>
            <a:r>
              <a:rPr lang="en-US" dirty="0" smtClean="0"/>
              <a:t> the RFX project</a:t>
            </a:r>
          </a:p>
          <a:p>
            <a:r>
              <a:rPr lang="en-US" dirty="0" err="1" smtClean="0"/>
              <a:t>Avco</a:t>
            </a:r>
            <a:r>
              <a:rPr lang="en-US" dirty="0" smtClean="0"/>
              <a:t> currently has a debt-to-value ratio of 50%, debt cost of capital of 6%, equity cost of capital of 10%, and tax rate of 40%</a:t>
            </a:r>
          </a:p>
          <a:p>
            <a:r>
              <a:rPr lang="en-US" dirty="0" smtClean="0"/>
              <a:t>Its current WACC is 6.8%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927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172200" cy="1143000"/>
          </a:xfrm>
        </p:spPr>
        <p:txBody>
          <a:bodyPr/>
          <a:lstStyle/>
          <a:p>
            <a:r>
              <a:rPr lang="en-US" dirty="0" smtClean="0"/>
              <a:t>The wrong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336" y="1600200"/>
            <a:ext cx="8229600" cy="2743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i="1" dirty="0"/>
              <a:t>Calculate </a:t>
            </a:r>
            <a:r>
              <a:rPr lang="en-US" i="1" dirty="0" err="1" smtClean="0"/>
              <a:t>Avco’s</a:t>
            </a:r>
            <a:r>
              <a:rPr lang="en-US" i="1" dirty="0" smtClean="0"/>
              <a:t> new </a:t>
            </a:r>
            <a:r>
              <a:rPr lang="en-US" i="1" dirty="0"/>
              <a:t>WACC.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Avco’s</a:t>
            </a:r>
            <a:r>
              <a:rPr lang="en-US" dirty="0" smtClean="0"/>
              <a:t> new capital structure and debt cost of capital of 6.5% the new WACC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4495800"/>
                <a:ext cx="7086600" cy="94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𝑊𝐴𝐶𝐶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=0.65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×0.065×0.6+0.35×10%=6.035%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495800"/>
                <a:ext cx="7086600" cy="9441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2514600" y="4191000"/>
            <a:ext cx="4203510" cy="1248969"/>
          </a:xfrm>
          <a:prstGeom prst="line">
            <a:avLst/>
          </a:prstGeom>
          <a:ln w="34925">
            <a:solidFill>
              <a:srgbClr val="C00000">
                <a:alpha val="3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62200" y="4343400"/>
            <a:ext cx="4419600" cy="914400"/>
          </a:xfrm>
          <a:prstGeom prst="line">
            <a:avLst/>
          </a:prstGeom>
          <a:ln w="34925">
            <a:solidFill>
              <a:srgbClr val="C00000">
                <a:alpha val="3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9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0966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172200" cy="1143000"/>
          </a:xfrm>
        </p:spPr>
        <p:txBody>
          <a:bodyPr/>
          <a:lstStyle/>
          <a:p>
            <a:r>
              <a:rPr lang="en-US" dirty="0" smtClean="0"/>
              <a:t>The correct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336" y="1600200"/>
            <a:ext cx="8229600" cy="274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To calculate </a:t>
            </a:r>
            <a:r>
              <a:rPr lang="en-US" i="1" dirty="0" err="1" smtClean="0"/>
              <a:t>Avco’s</a:t>
            </a:r>
            <a:r>
              <a:rPr lang="en-US" i="1" dirty="0" smtClean="0"/>
              <a:t> new WACC</a:t>
            </a:r>
            <a:r>
              <a:rPr lang="en-US" i="1" dirty="0"/>
              <a:t> </a:t>
            </a:r>
            <a:r>
              <a:rPr lang="en-US" i="1" dirty="0" smtClean="0"/>
              <a:t>start by calculating </a:t>
            </a:r>
            <a:r>
              <a:rPr lang="en-US" i="1" dirty="0" err="1" smtClean="0"/>
              <a:t>Avco’s</a:t>
            </a:r>
            <a:r>
              <a:rPr lang="en-US" i="1" dirty="0" smtClean="0"/>
              <a:t> new return on equity and then calculate WACC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endParaRPr lang="en-US" i="1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787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2834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Chapter 18 in second edition</a:t>
            </a:r>
          </a:p>
          <a:p>
            <a:r>
              <a:rPr lang="en-US" dirty="0" smtClean="0"/>
              <a:t>Questions 2, 5, 14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pple Chancery"/>
                <a:cs typeface="Apple Chancery"/>
              </a:rPr>
              <a:t>Fixed debt </a:t>
            </a:r>
            <a:r>
              <a:rPr lang="en-US" sz="3200" b="1" u="sng" dirty="0" smtClean="0">
                <a:latin typeface="Apple Chancery"/>
                <a:cs typeface="Apple Chancery"/>
              </a:rPr>
              <a:t>level</a:t>
            </a:r>
            <a:r>
              <a:rPr lang="en-US" sz="3200" dirty="0" smtClean="0">
                <a:latin typeface="Apple Chancery"/>
                <a:cs typeface="Apple Chancery"/>
              </a:rPr>
              <a:t> of $3.75 Billion</a:t>
            </a:r>
            <a:endParaRPr lang="en-US" sz="3200" dirty="0">
              <a:latin typeface="Apple Chancery"/>
              <a:cs typeface="Apple Chancery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5800" y="5715000"/>
            <a:ext cx="746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832513" y="2156346"/>
            <a:ext cx="7192371" cy="1119117"/>
          </a:xfrm>
          <a:custGeom>
            <a:avLst/>
            <a:gdLst>
              <a:gd name="connsiteX0" fmla="*/ 0 w 7192371"/>
              <a:gd name="connsiteY0" fmla="*/ 1119117 h 1119117"/>
              <a:gd name="connsiteX1" fmla="*/ 95535 w 7192371"/>
              <a:gd name="connsiteY1" fmla="*/ 1105469 h 1119117"/>
              <a:gd name="connsiteX2" fmla="*/ 177421 w 7192371"/>
              <a:gd name="connsiteY2" fmla="*/ 1078173 h 1119117"/>
              <a:gd name="connsiteX3" fmla="*/ 218365 w 7192371"/>
              <a:gd name="connsiteY3" fmla="*/ 1064526 h 1119117"/>
              <a:gd name="connsiteX4" fmla="*/ 313899 w 7192371"/>
              <a:gd name="connsiteY4" fmla="*/ 1050878 h 1119117"/>
              <a:gd name="connsiteX5" fmla="*/ 409433 w 7192371"/>
              <a:gd name="connsiteY5" fmla="*/ 1009935 h 1119117"/>
              <a:gd name="connsiteX6" fmla="*/ 450377 w 7192371"/>
              <a:gd name="connsiteY6" fmla="*/ 996287 h 1119117"/>
              <a:gd name="connsiteX7" fmla="*/ 504968 w 7192371"/>
              <a:gd name="connsiteY7" fmla="*/ 968991 h 1119117"/>
              <a:gd name="connsiteX8" fmla="*/ 573206 w 7192371"/>
              <a:gd name="connsiteY8" fmla="*/ 941696 h 1119117"/>
              <a:gd name="connsiteX9" fmla="*/ 614150 w 7192371"/>
              <a:gd name="connsiteY9" fmla="*/ 928048 h 1119117"/>
              <a:gd name="connsiteX10" fmla="*/ 668741 w 7192371"/>
              <a:gd name="connsiteY10" fmla="*/ 900753 h 1119117"/>
              <a:gd name="connsiteX11" fmla="*/ 723332 w 7192371"/>
              <a:gd name="connsiteY11" fmla="*/ 887105 h 1119117"/>
              <a:gd name="connsiteX12" fmla="*/ 832514 w 7192371"/>
              <a:gd name="connsiteY12" fmla="*/ 859809 h 1119117"/>
              <a:gd name="connsiteX13" fmla="*/ 1119117 w 7192371"/>
              <a:gd name="connsiteY13" fmla="*/ 887105 h 1119117"/>
              <a:gd name="connsiteX14" fmla="*/ 1160060 w 7192371"/>
              <a:gd name="connsiteY14" fmla="*/ 914400 h 1119117"/>
              <a:gd name="connsiteX15" fmla="*/ 1282890 w 7192371"/>
              <a:gd name="connsiteY15" fmla="*/ 941696 h 1119117"/>
              <a:gd name="connsiteX16" fmla="*/ 1542197 w 7192371"/>
              <a:gd name="connsiteY16" fmla="*/ 928048 h 1119117"/>
              <a:gd name="connsiteX17" fmla="*/ 1665027 w 7192371"/>
              <a:gd name="connsiteY17" fmla="*/ 900753 h 1119117"/>
              <a:gd name="connsiteX18" fmla="*/ 1842448 w 7192371"/>
              <a:gd name="connsiteY18" fmla="*/ 873457 h 1119117"/>
              <a:gd name="connsiteX19" fmla="*/ 1924335 w 7192371"/>
              <a:gd name="connsiteY19" fmla="*/ 846161 h 1119117"/>
              <a:gd name="connsiteX20" fmla="*/ 1965278 w 7192371"/>
              <a:gd name="connsiteY20" fmla="*/ 832514 h 1119117"/>
              <a:gd name="connsiteX21" fmla="*/ 2047165 w 7192371"/>
              <a:gd name="connsiteY21" fmla="*/ 777923 h 1119117"/>
              <a:gd name="connsiteX22" fmla="*/ 2101756 w 7192371"/>
              <a:gd name="connsiteY22" fmla="*/ 750627 h 1119117"/>
              <a:gd name="connsiteX23" fmla="*/ 2183642 w 7192371"/>
              <a:gd name="connsiteY23" fmla="*/ 696036 h 1119117"/>
              <a:gd name="connsiteX24" fmla="*/ 2251881 w 7192371"/>
              <a:gd name="connsiteY24" fmla="*/ 682388 h 1119117"/>
              <a:gd name="connsiteX25" fmla="*/ 2292824 w 7192371"/>
              <a:gd name="connsiteY25" fmla="*/ 668741 h 1119117"/>
              <a:gd name="connsiteX26" fmla="*/ 2361063 w 7192371"/>
              <a:gd name="connsiteY26" fmla="*/ 655093 h 1119117"/>
              <a:gd name="connsiteX27" fmla="*/ 2415654 w 7192371"/>
              <a:gd name="connsiteY27" fmla="*/ 641445 h 1119117"/>
              <a:gd name="connsiteX28" fmla="*/ 2702257 w 7192371"/>
              <a:gd name="connsiteY28" fmla="*/ 682388 h 1119117"/>
              <a:gd name="connsiteX29" fmla="*/ 2743200 w 7192371"/>
              <a:gd name="connsiteY29" fmla="*/ 709684 h 1119117"/>
              <a:gd name="connsiteX30" fmla="*/ 2852383 w 7192371"/>
              <a:gd name="connsiteY30" fmla="*/ 736979 h 1119117"/>
              <a:gd name="connsiteX31" fmla="*/ 3002508 w 7192371"/>
              <a:gd name="connsiteY31" fmla="*/ 777923 h 1119117"/>
              <a:gd name="connsiteX32" fmla="*/ 3057099 w 7192371"/>
              <a:gd name="connsiteY32" fmla="*/ 791570 h 1119117"/>
              <a:gd name="connsiteX33" fmla="*/ 3179929 w 7192371"/>
              <a:gd name="connsiteY33" fmla="*/ 805218 h 1119117"/>
              <a:gd name="connsiteX34" fmla="*/ 3425588 w 7192371"/>
              <a:gd name="connsiteY34" fmla="*/ 791570 h 1119117"/>
              <a:gd name="connsiteX35" fmla="*/ 3466532 w 7192371"/>
              <a:gd name="connsiteY35" fmla="*/ 777923 h 1119117"/>
              <a:gd name="connsiteX36" fmla="*/ 3562066 w 7192371"/>
              <a:gd name="connsiteY36" fmla="*/ 750627 h 1119117"/>
              <a:gd name="connsiteX37" fmla="*/ 3603009 w 7192371"/>
              <a:gd name="connsiteY37" fmla="*/ 709684 h 1119117"/>
              <a:gd name="connsiteX38" fmla="*/ 3643953 w 7192371"/>
              <a:gd name="connsiteY38" fmla="*/ 696036 h 1119117"/>
              <a:gd name="connsiteX39" fmla="*/ 3712191 w 7192371"/>
              <a:gd name="connsiteY39" fmla="*/ 641445 h 1119117"/>
              <a:gd name="connsiteX40" fmla="*/ 3753135 w 7192371"/>
              <a:gd name="connsiteY40" fmla="*/ 600502 h 1119117"/>
              <a:gd name="connsiteX41" fmla="*/ 3835021 w 7192371"/>
              <a:gd name="connsiteY41" fmla="*/ 545911 h 1119117"/>
              <a:gd name="connsiteX42" fmla="*/ 3916908 w 7192371"/>
              <a:gd name="connsiteY42" fmla="*/ 477672 h 1119117"/>
              <a:gd name="connsiteX43" fmla="*/ 4094329 w 7192371"/>
              <a:gd name="connsiteY43" fmla="*/ 504967 h 1119117"/>
              <a:gd name="connsiteX44" fmla="*/ 4203511 w 7192371"/>
              <a:gd name="connsiteY44" fmla="*/ 532263 h 1119117"/>
              <a:gd name="connsiteX45" fmla="*/ 4312693 w 7192371"/>
              <a:gd name="connsiteY45" fmla="*/ 573206 h 1119117"/>
              <a:gd name="connsiteX46" fmla="*/ 4476466 w 7192371"/>
              <a:gd name="connsiteY46" fmla="*/ 614150 h 1119117"/>
              <a:gd name="connsiteX47" fmla="*/ 4517409 w 7192371"/>
              <a:gd name="connsiteY47" fmla="*/ 641445 h 1119117"/>
              <a:gd name="connsiteX48" fmla="*/ 4599296 w 7192371"/>
              <a:gd name="connsiteY48" fmla="*/ 655093 h 1119117"/>
              <a:gd name="connsiteX49" fmla="*/ 5199797 w 7192371"/>
              <a:gd name="connsiteY49" fmla="*/ 655093 h 1119117"/>
              <a:gd name="connsiteX50" fmla="*/ 5281684 w 7192371"/>
              <a:gd name="connsiteY50" fmla="*/ 627797 h 1119117"/>
              <a:gd name="connsiteX51" fmla="*/ 5322627 w 7192371"/>
              <a:gd name="connsiteY51" fmla="*/ 614150 h 1119117"/>
              <a:gd name="connsiteX52" fmla="*/ 5363571 w 7192371"/>
              <a:gd name="connsiteY52" fmla="*/ 600502 h 1119117"/>
              <a:gd name="connsiteX53" fmla="*/ 5486400 w 7192371"/>
              <a:gd name="connsiteY53" fmla="*/ 504967 h 1119117"/>
              <a:gd name="connsiteX54" fmla="*/ 5527344 w 7192371"/>
              <a:gd name="connsiteY54" fmla="*/ 491320 h 1119117"/>
              <a:gd name="connsiteX55" fmla="*/ 5636526 w 7192371"/>
              <a:gd name="connsiteY55" fmla="*/ 395785 h 1119117"/>
              <a:gd name="connsiteX56" fmla="*/ 5677469 w 7192371"/>
              <a:gd name="connsiteY56" fmla="*/ 368490 h 1119117"/>
              <a:gd name="connsiteX57" fmla="*/ 5718412 w 7192371"/>
              <a:gd name="connsiteY57" fmla="*/ 313899 h 1119117"/>
              <a:gd name="connsiteX58" fmla="*/ 5759356 w 7192371"/>
              <a:gd name="connsiteY58" fmla="*/ 300251 h 1119117"/>
              <a:gd name="connsiteX59" fmla="*/ 5841242 w 7192371"/>
              <a:gd name="connsiteY59" fmla="*/ 245660 h 1119117"/>
              <a:gd name="connsiteX60" fmla="*/ 5923129 w 7192371"/>
              <a:gd name="connsiteY60" fmla="*/ 204717 h 1119117"/>
              <a:gd name="connsiteX61" fmla="*/ 5964072 w 7192371"/>
              <a:gd name="connsiteY61" fmla="*/ 191069 h 1119117"/>
              <a:gd name="connsiteX62" fmla="*/ 6073254 w 7192371"/>
              <a:gd name="connsiteY62" fmla="*/ 163773 h 1119117"/>
              <a:gd name="connsiteX63" fmla="*/ 6578221 w 7192371"/>
              <a:gd name="connsiteY63" fmla="*/ 191069 h 1119117"/>
              <a:gd name="connsiteX64" fmla="*/ 6646460 w 7192371"/>
              <a:gd name="connsiteY64" fmla="*/ 204717 h 1119117"/>
              <a:gd name="connsiteX65" fmla="*/ 6960359 w 7192371"/>
              <a:gd name="connsiteY65" fmla="*/ 191069 h 1119117"/>
              <a:gd name="connsiteX66" fmla="*/ 7001302 w 7192371"/>
              <a:gd name="connsiteY66" fmla="*/ 177421 h 1119117"/>
              <a:gd name="connsiteX67" fmla="*/ 7083188 w 7192371"/>
              <a:gd name="connsiteY67" fmla="*/ 122830 h 1119117"/>
              <a:gd name="connsiteX68" fmla="*/ 7151427 w 7192371"/>
              <a:gd name="connsiteY68" fmla="*/ 54591 h 1119117"/>
              <a:gd name="connsiteX69" fmla="*/ 7178723 w 7192371"/>
              <a:gd name="connsiteY69" fmla="*/ 13648 h 1119117"/>
              <a:gd name="connsiteX70" fmla="*/ 7192371 w 7192371"/>
              <a:gd name="connsiteY70" fmla="*/ 0 h 11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7192371" h="1119117">
                <a:moveTo>
                  <a:pt x="0" y="1119117"/>
                </a:moveTo>
                <a:cubicBezTo>
                  <a:pt x="31845" y="1114568"/>
                  <a:pt x="64191" y="1112702"/>
                  <a:pt x="95535" y="1105469"/>
                </a:cubicBezTo>
                <a:cubicBezTo>
                  <a:pt x="123570" y="1098999"/>
                  <a:pt x="150126" y="1087271"/>
                  <a:pt x="177421" y="1078173"/>
                </a:cubicBezTo>
                <a:cubicBezTo>
                  <a:pt x="191069" y="1073624"/>
                  <a:pt x="204123" y="1066561"/>
                  <a:pt x="218365" y="1064526"/>
                </a:cubicBezTo>
                <a:lnTo>
                  <a:pt x="313899" y="1050878"/>
                </a:lnTo>
                <a:cubicBezTo>
                  <a:pt x="409922" y="1018870"/>
                  <a:pt x="291376" y="1060530"/>
                  <a:pt x="409433" y="1009935"/>
                </a:cubicBezTo>
                <a:cubicBezTo>
                  <a:pt x="422656" y="1004268"/>
                  <a:pt x="437154" y="1001954"/>
                  <a:pt x="450377" y="996287"/>
                </a:cubicBezTo>
                <a:cubicBezTo>
                  <a:pt x="469077" y="988273"/>
                  <a:pt x="486377" y="977254"/>
                  <a:pt x="504968" y="968991"/>
                </a:cubicBezTo>
                <a:cubicBezTo>
                  <a:pt x="527355" y="959041"/>
                  <a:pt x="550268" y="950298"/>
                  <a:pt x="573206" y="941696"/>
                </a:cubicBezTo>
                <a:cubicBezTo>
                  <a:pt x="586676" y="936645"/>
                  <a:pt x="600927" y="933715"/>
                  <a:pt x="614150" y="928048"/>
                </a:cubicBezTo>
                <a:cubicBezTo>
                  <a:pt x="632850" y="920034"/>
                  <a:pt x="649692" y="907896"/>
                  <a:pt x="668741" y="900753"/>
                </a:cubicBezTo>
                <a:cubicBezTo>
                  <a:pt x="686304" y="894167"/>
                  <a:pt x="705297" y="892258"/>
                  <a:pt x="723332" y="887105"/>
                </a:cubicBezTo>
                <a:cubicBezTo>
                  <a:pt x="821254" y="859127"/>
                  <a:pt x="693777" y="887557"/>
                  <a:pt x="832514" y="859809"/>
                </a:cubicBezTo>
                <a:cubicBezTo>
                  <a:pt x="839042" y="860275"/>
                  <a:pt x="1069508" y="872222"/>
                  <a:pt x="1119117" y="887105"/>
                </a:cubicBezTo>
                <a:cubicBezTo>
                  <a:pt x="1134828" y="891818"/>
                  <a:pt x="1145389" y="907065"/>
                  <a:pt x="1160060" y="914400"/>
                </a:cubicBezTo>
                <a:cubicBezTo>
                  <a:pt x="1193659" y="931199"/>
                  <a:pt x="1251437" y="936454"/>
                  <a:pt x="1282890" y="941696"/>
                </a:cubicBezTo>
                <a:cubicBezTo>
                  <a:pt x="1369326" y="937147"/>
                  <a:pt x="1455941" y="935236"/>
                  <a:pt x="1542197" y="928048"/>
                </a:cubicBezTo>
                <a:cubicBezTo>
                  <a:pt x="1583048" y="924644"/>
                  <a:pt x="1624950" y="908768"/>
                  <a:pt x="1665027" y="900753"/>
                </a:cubicBezTo>
                <a:cubicBezTo>
                  <a:pt x="1712372" y="891284"/>
                  <a:pt x="1796560" y="880013"/>
                  <a:pt x="1842448" y="873457"/>
                </a:cubicBezTo>
                <a:lnTo>
                  <a:pt x="1924335" y="846161"/>
                </a:lnTo>
                <a:lnTo>
                  <a:pt x="1965278" y="832514"/>
                </a:lnTo>
                <a:cubicBezTo>
                  <a:pt x="1992574" y="814317"/>
                  <a:pt x="2017823" y="792594"/>
                  <a:pt x="2047165" y="777923"/>
                </a:cubicBezTo>
                <a:cubicBezTo>
                  <a:pt x="2065362" y="768824"/>
                  <a:pt x="2084310" y="761094"/>
                  <a:pt x="2101756" y="750627"/>
                </a:cubicBezTo>
                <a:cubicBezTo>
                  <a:pt x="2129886" y="733749"/>
                  <a:pt x="2151474" y="702470"/>
                  <a:pt x="2183642" y="696036"/>
                </a:cubicBezTo>
                <a:cubicBezTo>
                  <a:pt x="2206388" y="691487"/>
                  <a:pt x="2229377" y="688014"/>
                  <a:pt x="2251881" y="682388"/>
                </a:cubicBezTo>
                <a:cubicBezTo>
                  <a:pt x="2265837" y="678899"/>
                  <a:pt x="2278868" y="672230"/>
                  <a:pt x="2292824" y="668741"/>
                </a:cubicBezTo>
                <a:cubicBezTo>
                  <a:pt x="2315328" y="663115"/>
                  <a:pt x="2338419" y="660125"/>
                  <a:pt x="2361063" y="655093"/>
                </a:cubicBezTo>
                <a:cubicBezTo>
                  <a:pt x="2379373" y="651024"/>
                  <a:pt x="2397457" y="645994"/>
                  <a:pt x="2415654" y="641445"/>
                </a:cubicBezTo>
                <a:cubicBezTo>
                  <a:pt x="2511188" y="655093"/>
                  <a:pt x="2621961" y="628856"/>
                  <a:pt x="2702257" y="682388"/>
                </a:cubicBezTo>
                <a:cubicBezTo>
                  <a:pt x="2715905" y="691487"/>
                  <a:pt x="2728529" y="702348"/>
                  <a:pt x="2743200" y="709684"/>
                </a:cubicBezTo>
                <a:cubicBezTo>
                  <a:pt x="2771179" y="723674"/>
                  <a:pt x="2826426" y="731788"/>
                  <a:pt x="2852383" y="736979"/>
                </a:cubicBezTo>
                <a:cubicBezTo>
                  <a:pt x="2928518" y="787737"/>
                  <a:pt x="2866597" y="755272"/>
                  <a:pt x="3002508" y="777923"/>
                </a:cubicBezTo>
                <a:cubicBezTo>
                  <a:pt x="3021010" y="781007"/>
                  <a:pt x="3038560" y="788718"/>
                  <a:pt x="3057099" y="791570"/>
                </a:cubicBezTo>
                <a:cubicBezTo>
                  <a:pt x="3097815" y="797834"/>
                  <a:pt x="3138986" y="800669"/>
                  <a:pt x="3179929" y="805218"/>
                </a:cubicBezTo>
                <a:cubicBezTo>
                  <a:pt x="3261815" y="800669"/>
                  <a:pt x="3343945" y="799345"/>
                  <a:pt x="3425588" y="791570"/>
                </a:cubicBezTo>
                <a:cubicBezTo>
                  <a:pt x="3439909" y="790206"/>
                  <a:pt x="3452699" y="781875"/>
                  <a:pt x="3466532" y="777923"/>
                </a:cubicBezTo>
                <a:cubicBezTo>
                  <a:pt x="3586456" y="743660"/>
                  <a:pt x="3463925" y="783342"/>
                  <a:pt x="3562066" y="750627"/>
                </a:cubicBezTo>
                <a:cubicBezTo>
                  <a:pt x="3575714" y="736979"/>
                  <a:pt x="3586950" y="720390"/>
                  <a:pt x="3603009" y="709684"/>
                </a:cubicBezTo>
                <a:cubicBezTo>
                  <a:pt x="3614979" y="701704"/>
                  <a:pt x="3632719" y="705023"/>
                  <a:pt x="3643953" y="696036"/>
                </a:cubicBezTo>
                <a:cubicBezTo>
                  <a:pt x="3732143" y="625484"/>
                  <a:pt x="3609277" y="675750"/>
                  <a:pt x="3712191" y="641445"/>
                </a:cubicBezTo>
                <a:cubicBezTo>
                  <a:pt x="3725839" y="627797"/>
                  <a:pt x="3737900" y="612352"/>
                  <a:pt x="3753135" y="600502"/>
                </a:cubicBezTo>
                <a:cubicBezTo>
                  <a:pt x="3779030" y="580362"/>
                  <a:pt x="3811824" y="569108"/>
                  <a:pt x="3835021" y="545911"/>
                </a:cubicBezTo>
                <a:cubicBezTo>
                  <a:pt x="3887563" y="493369"/>
                  <a:pt x="3859905" y="515673"/>
                  <a:pt x="3916908" y="477672"/>
                </a:cubicBezTo>
                <a:cubicBezTo>
                  <a:pt x="4161702" y="502152"/>
                  <a:pt x="3980435" y="473905"/>
                  <a:pt x="4094329" y="504967"/>
                </a:cubicBezTo>
                <a:cubicBezTo>
                  <a:pt x="4130521" y="514838"/>
                  <a:pt x="4169957" y="515486"/>
                  <a:pt x="4203511" y="532263"/>
                </a:cubicBezTo>
                <a:cubicBezTo>
                  <a:pt x="4274879" y="567946"/>
                  <a:pt x="4238365" y="554624"/>
                  <a:pt x="4312693" y="573206"/>
                </a:cubicBezTo>
                <a:cubicBezTo>
                  <a:pt x="4406377" y="635664"/>
                  <a:pt x="4290959" y="567774"/>
                  <a:pt x="4476466" y="614150"/>
                </a:cubicBezTo>
                <a:cubicBezTo>
                  <a:pt x="4492379" y="618128"/>
                  <a:pt x="4501848" y="636258"/>
                  <a:pt x="4517409" y="641445"/>
                </a:cubicBezTo>
                <a:cubicBezTo>
                  <a:pt x="4543661" y="650196"/>
                  <a:pt x="4572000" y="650544"/>
                  <a:pt x="4599296" y="655093"/>
                </a:cubicBezTo>
                <a:cubicBezTo>
                  <a:pt x="4812844" y="726278"/>
                  <a:pt x="4682851" y="688090"/>
                  <a:pt x="5199797" y="655093"/>
                </a:cubicBezTo>
                <a:cubicBezTo>
                  <a:pt x="5228511" y="653260"/>
                  <a:pt x="5254388" y="636895"/>
                  <a:pt x="5281684" y="627797"/>
                </a:cubicBezTo>
                <a:lnTo>
                  <a:pt x="5322627" y="614150"/>
                </a:lnTo>
                <a:lnTo>
                  <a:pt x="5363571" y="600502"/>
                </a:lnTo>
                <a:cubicBezTo>
                  <a:pt x="5398897" y="565175"/>
                  <a:pt x="5437428" y="521290"/>
                  <a:pt x="5486400" y="504967"/>
                </a:cubicBezTo>
                <a:lnTo>
                  <a:pt x="5527344" y="491320"/>
                </a:lnTo>
                <a:cubicBezTo>
                  <a:pt x="5572836" y="423080"/>
                  <a:pt x="5540991" y="459474"/>
                  <a:pt x="5636526" y="395785"/>
                </a:cubicBezTo>
                <a:lnTo>
                  <a:pt x="5677469" y="368490"/>
                </a:lnTo>
                <a:cubicBezTo>
                  <a:pt x="5691117" y="350293"/>
                  <a:pt x="5700938" y="328461"/>
                  <a:pt x="5718412" y="313899"/>
                </a:cubicBezTo>
                <a:cubicBezTo>
                  <a:pt x="5729464" y="304689"/>
                  <a:pt x="5746780" y="307238"/>
                  <a:pt x="5759356" y="300251"/>
                </a:cubicBezTo>
                <a:cubicBezTo>
                  <a:pt x="5788033" y="284319"/>
                  <a:pt x="5810120" y="256034"/>
                  <a:pt x="5841242" y="245660"/>
                </a:cubicBezTo>
                <a:cubicBezTo>
                  <a:pt x="5944154" y="211356"/>
                  <a:pt x="5817305" y="257629"/>
                  <a:pt x="5923129" y="204717"/>
                </a:cubicBezTo>
                <a:cubicBezTo>
                  <a:pt x="5935996" y="198283"/>
                  <a:pt x="5950193" y="194854"/>
                  <a:pt x="5964072" y="191069"/>
                </a:cubicBezTo>
                <a:cubicBezTo>
                  <a:pt x="6000264" y="181198"/>
                  <a:pt x="6073254" y="163773"/>
                  <a:pt x="6073254" y="163773"/>
                </a:cubicBezTo>
                <a:cubicBezTo>
                  <a:pt x="6267820" y="170722"/>
                  <a:pt x="6402639" y="165986"/>
                  <a:pt x="6578221" y="191069"/>
                </a:cubicBezTo>
                <a:cubicBezTo>
                  <a:pt x="6601185" y="194350"/>
                  <a:pt x="6623714" y="200168"/>
                  <a:pt x="6646460" y="204717"/>
                </a:cubicBezTo>
                <a:cubicBezTo>
                  <a:pt x="6751093" y="200168"/>
                  <a:pt x="6855936" y="199102"/>
                  <a:pt x="6960359" y="191069"/>
                </a:cubicBezTo>
                <a:cubicBezTo>
                  <a:pt x="6974703" y="189966"/>
                  <a:pt x="6988726" y="184407"/>
                  <a:pt x="7001302" y="177421"/>
                </a:cubicBezTo>
                <a:cubicBezTo>
                  <a:pt x="7029979" y="161489"/>
                  <a:pt x="7083188" y="122830"/>
                  <a:pt x="7083188" y="122830"/>
                </a:cubicBezTo>
                <a:cubicBezTo>
                  <a:pt x="7155977" y="13649"/>
                  <a:pt x="7060442" y="145576"/>
                  <a:pt x="7151427" y="54591"/>
                </a:cubicBezTo>
                <a:cubicBezTo>
                  <a:pt x="7163025" y="42993"/>
                  <a:pt x="7168881" y="26770"/>
                  <a:pt x="7178723" y="13648"/>
                </a:cubicBezTo>
                <a:cubicBezTo>
                  <a:pt x="7182583" y="8501"/>
                  <a:pt x="7187822" y="4549"/>
                  <a:pt x="719237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32513" y="3302758"/>
            <a:ext cx="7260609" cy="1446663"/>
          </a:xfrm>
          <a:custGeom>
            <a:avLst/>
            <a:gdLst>
              <a:gd name="connsiteX0" fmla="*/ 0 w 7260609"/>
              <a:gd name="connsiteY0" fmla="*/ 0 h 1446663"/>
              <a:gd name="connsiteX1" fmla="*/ 177421 w 7260609"/>
              <a:gd name="connsiteY1" fmla="*/ 109182 h 1446663"/>
              <a:gd name="connsiteX2" fmla="*/ 300251 w 7260609"/>
              <a:gd name="connsiteY2" fmla="*/ 150126 h 1446663"/>
              <a:gd name="connsiteX3" fmla="*/ 341194 w 7260609"/>
              <a:gd name="connsiteY3" fmla="*/ 163773 h 1446663"/>
              <a:gd name="connsiteX4" fmla="*/ 382138 w 7260609"/>
              <a:gd name="connsiteY4" fmla="*/ 191069 h 1446663"/>
              <a:gd name="connsiteX5" fmla="*/ 491320 w 7260609"/>
              <a:gd name="connsiteY5" fmla="*/ 218364 h 1446663"/>
              <a:gd name="connsiteX6" fmla="*/ 600502 w 7260609"/>
              <a:gd name="connsiteY6" fmla="*/ 272955 h 1446663"/>
              <a:gd name="connsiteX7" fmla="*/ 641445 w 7260609"/>
              <a:gd name="connsiteY7" fmla="*/ 300251 h 1446663"/>
              <a:gd name="connsiteX8" fmla="*/ 818866 w 7260609"/>
              <a:gd name="connsiteY8" fmla="*/ 327546 h 1446663"/>
              <a:gd name="connsiteX9" fmla="*/ 1610436 w 7260609"/>
              <a:gd name="connsiteY9" fmla="*/ 341194 h 1446663"/>
              <a:gd name="connsiteX10" fmla="*/ 1719618 w 7260609"/>
              <a:gd name="connsiteY10" fmla="*/ 368490 h 1446663"/>
              <a:gd name="connsiteX11" fmla="*/ 1815153 w 7260609"/>
              <a:gd name="connsiteY11" fmla="*/ 395785 h 1446663"/>
              <a:gd name="connsiteX12" fmla="*/ 1856096 w 7260609"/>
              <a:gd name="connsiteY12" fmla="*/ 423081 h 1446663"/>
              <a:gd name="connsiteX13" fmla="*/ 1897039 w 7260609"/>
              <a:gd name="connsiteY13" fmla="*/ 436729 h 1446663"/>
              <a:gd name="connsiteX14" fmla="*/ 1978926 w 7260609"/>
              <a:gd name="connsiteY14" fmla="*/ 491320 h 1446663"/>
              <a:gd name="connsiteX15" fmla="*/ 2156347 w 7260609"/>
              <a:gd name="connsiteY15" fmla="*/ 477672 h 1446663"/>
              <a:gd name="connsiteX16" fmla="*/ 2238233 w 7260609"/>
              <a:gd name="connsiteY16" fmla="*/ 450376 h 1446663"/>
              <a:gd name="connsiteX17" fmla="*/ 2279177 w 7260609"/>
              <a:gd name="connsiteY17" fmla="*/ 436729 h 1446663"/>
              <a:gd name="connsiteX18" fmla="*/ 2374711 w 7260609"/>
              <a:gd name="connsiteY18" fmla="*/ 382138 h 1446663"/>
              <a:gd name="connsiteX19" fmla="*/ 2442950 w 7260609"/>
              <a:gd name="connsiteY19" fmla="*/ 368490 h 1446663"/>
              <a:gd name="connsiteX20" fmla="*/ 2565780 w 7260609"/>
              <a:gd name="connsiteY20" fmla="*/ 313899 h 1446663"/>
              <a:gd name="connsiteX21" fmla="*/ 2620371 w 7260609"/>
              <a:gd name="connsiteY21" fmla="*/ 286603 h 1446663"/>
              <a:gd name="connsiteX22" fmla="*/ 2688609 w 7260609"/>
              <a:gd name="connsiteY22" fmla="*/ 272955 h 1446663"/>
              <a:gd name="connsiteX23" fmla="*/ 2729553 w 7260609"/>
              <a:gd name="connsiteY23" fmla="*/ 259308 h 1446663"/>
              <a:gd name="connsiteX24" fmla="*/ 2975212 w 7260609"/>
              <a:gd name="connsiteY24" fmla="*/ 272955 h 1446663"/>
              <a:gd name="connsiteX25" fmla="*/ 3016156 w 7260609"/>
              <a:gd name="connsiteY25" fmla="*/ 286603 h 1446663"/>
              <a:gd name="connsiteX26" fmla="*/ 3070747 w 7260609"/>
              <a:gd name="connsiteY26" fmla="*/ 300251 h 1446663"/>
              <a:gd name="connsiteX27" fmla="*/ 3166281 w 7260609"/>
              <a:gd name="connsiteY27" fmla="*/ 327546 h 1446663"/>
              <a:gd name="connsiteX28" fmla="*/ 3261815 w 7260609"/>
              <a:gd name="connsiteY28" fmla="*/ 395785 h 1446663"/>
              <a:gd name="connsiteX29" fmla="*/ 3302759 w 7260609"/>
              <a:gd name="connsiteY29" fmla="*/ 436729 h 1446663"/>
              <a:gd name="connsiteX30" fmla="*/ 3357350 w 7260609"/>
              <a:gd name="connsiteY30" fmla="*/ 464024 h 1446663"/>
              <a:gd name="connsiteX31" fmla="*/ 3439236 w 7260609"/>
              <a:gd name="connsiteY31" fmla="*/ 504967 h 1446663"/>
              <a:gd name="connsiteX32" fmla="*/ 3944203 w 7260609"/>
              <a:gd name="connsiteY32" fmla="*/ 491320 h 1446663"/>
              <a:gd name="connsiteX33" fmla="*/ 4326341 w 7260609"/>
              <a:gd name="connsiteY33" fmla="*/ 504967 h 1446663"/>
              <a:gd name="connsiteX34" fmla="*/ 4380932 w 7260609"/>
              <a:gd name="connsiteY34" fmla="*/ 518615 h 1446663"/>
              <a:gd name="connsiteX35" fmla="*/ 4421875 w 7260609"/>
              <a:gd name="connsiteY35" fmla="*/ 532263 h 1446663"/>
              <a:gd name="connsiteX36" fmla="*/ 4517409 w 7260609"/>
              <a:gd name="connsiteY36" fmla="*/ 586854 h 1446663"/>
              <a:gd name="connsiteX37" fmla="*/ 4572000 w 7260609"/>
              <a:gd name="connsiteY37" fmla="*/ 627797 h 1446663"/>
              <a:gd name="connsiteX38" fmla="*/ 4612944 w 7260609"/>
              <a:gd name="connsiteY38" fmla="*/ 682388 h 1446663"/>
              <a:gd name="connsiteX39" fmla="*/ 4667535 w 7260609"/>
              <a:gd name="connsiteY39" fmla="*/ 723332 h 1446663"/>
              <a:gd name="connsiteX40" fmla="*/ 4708478 w 7260609"/>
              <a:gd name="connsiteY40" fmla="*/ 764275 h 1446663"/>
              <a:gd name="connsiteX41" fmla="*/ 4735774 w 7260609"/>
              <a:gd name="connsiteY41" fmla="*/ 805218 h 1446663"/>
              <a:gd name="connsiteX42" fmla="*/ 4790365 w 7260609"/>
              <a:gd name="connsiteY42" fmla="*/ 832514 h 1446663"/>
              <a:gd name="connsiteX43" fmla="*/ 4817660 w 7260609"/>
              <a:gd name="connsiteY43" fmla="*/ 873457 h 1446663"/>
              <a:gd name="connsiteX44" fmla="*/ 4899547 w 7260609"/>
              <a:gd name="connsiteY44" fmla="*/ 900752 h 1446663"/>
              <a:gd name="connsiteX45" fmla="*/ 5104263 w 7260609"/>
              <a:gd name="connsiteY45" fmla="*/ 887105 h 1446663"/>
              <a:gd name="connsiteX46" fmla="*/ 5240741 w 7260609"/>
              <a:gd name="connsiteY46" fmla="*/ 805218 h 1446663"/>
              <a:gd name="connsiteX47" fmla="*/ 5308980 w 7260609"/>
              <a:gd name="connsiteY47" fmla="*/ 791570 h 1446663"/>
              <a:gd name="connsiteX48" fmla="*/ 5418162 w 7260609"/>
              <a:gd name="connsiteY48" fmla="*/ 764275 h 1446663"/>
              <a:gd name="connsiteX49" fmla="*/ 5609230 w 7260609"/>
              <a:gd name="connsiteY49" fmla="*/ 750627 h 1446663"/>
              <a:gd name="connsiteX50" fmla="*/ 5964072 w 7260609"/>
              <a:gd name="connsiteY50" fmla="*/ 764275 h 1446663"/>
              <a:gd name="connsiteX51" fmla="*/ 6032311 w 7260609"/>
              <a:gd name="connsiteY51" fmla="*/ 791570 h 1446663"/>
              <a:gd name="connsiteX52" fmla="*/ 6114197 w 7260609"/>
              <a:gd name="connsiteY52" fmla="*/ 818866 h 1446663"/>
              <a:gd name="connsiteX53" fmla="*/ 6223380 w 7260609"/>
              <a:gd name="connsiteY53" fmla="*/ 846161 h 1446663"/>
              <a:gd name="connsiteX54" fmla="*/ 6264323 w 7260609"/>
              <a:gd name="connsiteY54" fmla="*/ 873457 h 1446663"/>
              <a:gd name="connsiteX55" fmla="*/ 6305266 w 7260609"/>
              <a:gd name="connsiteY55" fmla="*/ 887105 h 1446663"/>
              <a:gd name="connsiteX56" fmla="*/ 6373505 w 7260609"/>
              <a:gd name="connsiteY56" fmla="*/ 941696 h 1446663"/>
              <a:gd name="connsiteX57" fmla="*/ 6400800 w 7260609"/>
              <a:gd name="connsiteY57" fmla="*/ 982639 h 1446663"/>
              <a:gd name="connsiteX58" fmla="*/ 6482687 w 7260609"/>
              <a:gd name="connsiteY58" fmla="*/ 1037230 h 1446663"/>
              <a:gd name="connsiteX59" fmla="*/ 6564574 w 7260609"/>
              <a:gd name="connsiteY59" fmla="*/ 1091821 h 1446663"/>
              <a:gd name="connsiteX60" fmla="*/ 6646460 w 7260609"/>
              <a:gd name="connsiteY60" fmla="*/ 1146412 h 1446663"/>
              <a:gd name="connsiteX61" fmla="*/ 6769290 w 7260609"/>
              <a:gd name="connsiteY61" fmla="*/ 1241946 h 1446663"/>
              <a:gd name="connsiteX62" fmla="*/ 6851177 w 7260609"/>
              <a:gd name="connsiteY62" fmla="*/ 1296538 h 1446663"/>
              <a:gd name="connsiteX63" fmla="*/ 7028597 w 7260609"/>
              <a:gd name="connsiteY63" fmla="*/ 1337481 h 1446663"/>
              <a:gd name="connsiteX64" fmla="*/ 7151427 w 7260609"/>
              <a:gd name="connsiteY64" fmla="*/ 1419367 h 1446663"/>
              <a:gd name="connsiteX65" fmla="*/ 7192371 w 7260609"/>
              <a:gd name="connsiteY65" fmla="*/ 1446663 h 1446663"/>
              <a:gd name="connsiteX66" fmla="*/ 7260609 w 7260609"/>
              <a:gd name="connsiteY66" fmla="*/ 1446663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260609" h="1446663">
                <a:moveTo>
                  <a:pt x="0" y="0"/>
                </a:moveTo>
                <a:cubicBezTo>
                  <a:pt x="65436" y="52349"/>
                  <a:pt x="90483" y="80202"/>
                  <a:pt x="177421" y="109182"/>
                </a:cubicBezTo>
                <a:lnTo>
                  <a:pt x="300251" y="150126"/>
                </a:lnTo>
                <a:lnTo>
                  <a:pt x="341194" y="163773"/>
                </a:lnTo>
                <a:cubicBezTo>
                  <a:pt x="354842" y="172872"/>
                  <a:pt x="366723" y="185463"/>
                  <a:pt x="382138" y="191069"/>
                </a:cubicBezTo>
                <a:cubicBezTo>
                  <a:pt x="417393" y="203889"/>
                  <a:pt x="491320" y="218364"/>
                  <a:pt x="491320" y="218364"/>
                </a:cubicBezTo>
                <a:cubicBezTo>
                  <a:pt x="527714" y="236561"/>
                  <a:pt x="566646" y="250384"/>
                  <a:pt x="600502" y="272955"/>
                </a:cubicBezTo>
                <a:cubicBezTo>
                  <a:pt x="614150" y="282054"/>
                  <a:pt x="626369" y="293790"/>
                  <a:pt x="641445" y="300251"/>
                </a:cubicBezTo>
                <a:cubicBezTo>
                  <a:pt x="680526" y="317001"/>
                  <a:pt x="799231" y="326960"/>
                  <a:pt x="818866" y="327546"/>
                </a:cubicBezTo>
                <a:cubicBezTo>
                  <a:pt x="1082644" y="335420"/>
                  <a:pt x="1346579" y="336645"/>
                  <a:pt x="1610436" y="341194"/>
                </a:cubicBezTo>
                <a:cubicBezTo>
                  <a:pt x="1646830" y="350293"/>
                  <a:pt x="1684029" y="356627"/>
                  <a:pt x="1719618" y="368490"/>
                </a:cubicBezTo>
                <a:cubicBezTo>
                  <a:pt x="1778356" y="388069"/>
                  <a:pt x="1746605" y="378649"/>
                  <a:pt x="1815153" y="395785"/>
                </a:cubicBezTo>
                <a:cubicBezTo>
                  <a:pt x="1828801" y="404884"/>
                  <a:pt x="1841425" y="415745"/>
                  <a:pt x="1856096" y="423081"/>
                </a:cubicBezTo>
                <a:cubicBezTo>
                  <a:pt x="1868963" y="429515"/>
                  <a:pt x="1884463" y="429743"/>
                  <a:pt x="1897039" y="436729"/>
                </a:cubicBezTo>
                <a:cubicBezTo>
                  <a:pt x="1925716" y="452661"/>
                  <a:pt x="1978926" y="491320"/>
                  <a:pt x="1978926" y="491320"/>
                </a:cubicBezTo>
                <a:cubicBezTo>
                  <a:pt x="2038066" y="486771"/>
                  <a:pt x="2097758" y="486923"/>
                  <a:pt x="2156347" y="477672"/>
                </a:cubicBezTo>
                <a:cubicBezTo>
                  <a:pt x="2184767" y="473185"/>
                  <a:pt x="2210938" y="459474"/>
                  <a:pt x="2238233" y="450376"/>
                </a:cubicBezTo>
                <a:lnTo>
                  <a:pt x="2279177" y="436729"/>
                </a:lnTo>
                <a:cubicBezTo>
                  <a:pt x="2309130" y="416760"/>
                  <a:pt x="2340077" y="393683"/>
                  <a:pt x="2374711" y="382138"/>
                </a:cubicBezTo>
                <a:cubicBezTo>
                  <a:pt x="2396717" y="374803"/>
                  <a:pt x="2420204" y="373039"/>
                  <a:pt x="2442950" y="368490"/>
                </a:cubicBezTo>
                <a:cubicBezTo>
                  <a:pt x="2563390" y="288195"/>
                  <a:pt x="2370878" y="411352"/>
                  <a:pt x="2565780" y="313899"/>
                </a:cubicBezTo>
                <a:cubicBezTo>
                  <a:pt x="2583977" y="304800"/>
                  <a:pt x="2601070" y="293037"/>
                  <a:pt x="2620371" y="286603"/>
                </a:cubicBezTo>
                <a:cubicBezTo>
                  <a:pt x="2642377" y="279267"/>
                  <a:pt x="2666105" y="278581"/>
                  <a:pt x="2688609" y="272955"/>
                </a:cubicBezTo>
                <a:cubicBezTo>
                  <a:pt x="2702566" y="269466"/>
                  <a:pt x="2715905" y="263857"/>
                  <a:pt x="2729553" y="259308"/>
                </a:cubicBezTo>
                <a:cubicBezTo>
                  <a:pt x="2811439" y="263857"/>
                  <a:pt x="2893569" y="265180"/>
                  <a:pt x="2975212" y="272955"/>
                </a:cubicBezTo>
                <a:cubicBezTo>
                  <a:pt x="2989533" y="274319"/>
                  <a:pt x="3002323" y="282651"/>
                  <a:pt x="3016156" y="286603"/>
                </a:cubicBezTo>
                <a:cubicBezTo>
                  <a:pt x="3034191" y="291756"/>
                  <a:pt x="3052712" y="295098"/>
                  <a:pt x="3070747" y="300251"/>
                </a:cubicBezTo>
                <a:cubicBezTo>
                  <a:pt x="3207761" y="339399"/>
                  <a:pt x="2995673" y="284896"/>
                  <a:pt x="3166281" y="327546"/>
                </a:cubicBezTo>
                <a:cubicBezTo>
                  <a:pt x="3198680" y="349146"/>
                  <a:pt x="3232195" y="370397"/>
                  <a:pt x="3261815" y="395785"/>
                </a:cubicBezTo>
                <a:cubicBezTo>
                  <a:pt x="3276470" y="408346"/>
                  <a:pt x="3287053" y="425510"/>
                  <a:pt x="3302759" y="436729"/>
                </a:cubicBezTo>
                <a:cubicBezTo>
                  <a:pt x="3319314" y="448554"/>
                  <a:pt x="3339686" y="453930"/>
                  <a:pt x="3357350" y="464024"/>
                </a:cubicBezTo>
                <a:cubicBezTo>
                  <a:pt x="3431429" y="506355"/>
                  <a:pt x="3364168" y="479945"/>
                  <a:pt x="3439236" y="504967"/>
                </a:cubicBezTo>
                <a:cubicBezTo>
                  <a:pt x="3607558" y="500418"/>
                  <a:pt x="3775819" y="491320"/>
                  <a:pt x="3944203" y="491320"/>
                </a:cubicBezTo>
                <a:cubicBezTo>
                  <a:pt x="4071664" y="491320"/>
                  <a:pt x="4199129" y="497016"/>
                  <a:pt x="4326341" y="504967"/>
                </a:cubicBezTo>
                <a:cubicBezTo>
                  <a:pt x="4345062" y="506137"/>
                  <a:pt x="4362897" y="513462"/>
                  <a:pt x="4380932" y="518615"/>
                </a:cubicBezTo>
                <a:cubicBezTo>
                  <a:pt x="4394764" y="522567"/>
                  <a:pt x="4408652" y="526596"/>
                  <a:pt x="4421875" y="532263"/>
                </a:cubicBezTo>
                <a:cubicBezTo>
                  <a:pt x="4461864" y="549401"/>
                  <a:pt x="4483139" y="562375"/>
                  <a:pt x="4517409" y="586854"/>
                </a:cubicBezTo>
                <a:cubicBezTo>
                  <a:pt x="4535918" y="600075"/>
                  <a:pt x="4555916" y="611713"/>
                  <a:pt x="4572000" y="627797"/>
                </a:cubicBezTo>
                <a:cubicBezTo>
                  <a:pt x="4588084" y="643881"/>
                  <a:pt x="4596860" y="666304"/>
                  <a:pt x="4612944" y="682388"/>
                </a:cubicBezTo>
                <a:cubicBezTo>
                  <a:pt x="4629028" y="698472"/>
                  <a:pt x="4650265" y="708529"/>
                  <a:pt x="4667535" y="723332"/>
                </a:cubicBezTo>
                <a:cubicBezTo>
                  <a:pt x="4682189" y="735893"/>
                  <a:pt x="4696122" y="749448"/>
                  <a:pt x="4708478" y="764275"/>
                </a:cubicBezTo>
                <a:cubicBezTo>
                  <a:pt x="4718979" y="776876"/>
                  <a:pt x="4723173" y="794717"/>
                  <a:pt x="4735774" y="805218"/>
                </a:cubicBezTo>
                <a:cubicBezTo>
                  <a:pt x="4751403" y="818242"/>
                  <a:pt x="4772168" y="823415"/>
                  <a:pt x="4790365" y="832514"/>
                </a:cubicBezTo>
                <a:cubicBezTo>
                  <a:pt x="4799463" y="846162"/>
                  <a:pt x="4803751" y="864764"/>
                  <a:pt x="4817660" y="873457"/>
                </a:cubicBezTo>
                <a:cubicBezTo>
                  <a:pt x="4842059" y="888706"/>
                  <a:pt x="4899547" y="900752"/>
                  <a:pt x="4899547" y="900752"/>
                </a:cubicBezTo>
                <a:cubicBezTo>
                  <a:pt x="4967786" y="896203"/>
                  <a:pt x="5036710" y="897771"/>
                  <a:pt x="5104263" y="887105"/>
                </a:cubicBezTo>
                <a:cubicBezTo>
                  <a:pt x="5185426" y="874290"/>
                  <a:pt x="5146392" y="824088"/>
                  <a:pt x="5240741" y="805218"/>
                </a:cubicBezTo>
                <a:cubicBezTo>
                  <a:pt x="5263487" y="800669"/>
                  <a:pt x="5286476" y="797196"/>
                  <a:pt x="5308980" y="791570"/>
                </a:cubicBezTo>
                <a:cubicBezTo>
                  <a:pt x="5374742" y="775130"/>
                  <a:pt x="5331282" y="773420"/>
                  <a:pt x="5418162" y="764275"/>
                </a:cubicBezTo>
                <a:cubicBezTo>
                  <a:pt x="5481663" y="757591"/>
                  <a:pt x="5545541" y="755176"/>
                  <a:pt x="5609230" y="750627"/>
                </a:cubicBezTo>
                <a:cubicBezTo>
                  <a:pt x="5727511" y="755176"/>
                  <a:pt x="5846254" y="752873"/>
                  <a:pt x="5964072" y="764275"/>
                </a:cubicBezTo>
                <a:cubicBezTo>
                  <a:pt x="5988457" y="766635"/>
                  <a:pt x="6009287" y="783198"/>
                  <a:pt x="6032311" y="791570"/>
                </a:cubicBezTo>
                <a:cubicBezTo>
                  <a:pt x="6059351" y="801403"/>
                  <a:pt x="6085984" y="813223"/>
                  <a:pt x="6114197" y="818866"/>
                </a:cubicBezTo>
                <a:cubicBezTo>
                  <a:pt x="6196543" y="835335"/>
                  <a:pt x="6160429" y="825179"/>
                  <a:pt x="6223380" y="846161"/>
                </a:cubicBezTo>
                <a:cubicBezTo>
                  <a:pt x="6237028" y="855260"/>
                  <a:pt x="6249652" y="866121"/>
                  <a:pt x="6264323" y="873457"/>
                </a:cubicBezTo>
                <a:cubicBezTo>
                  <a:pt x="6277190" y="879891"/>
                  <a:pt x="6294032" y="878118"/>
                  <a:pt x="6305266" y="887105"/>
                </a:cubicBezTo>
                <a:cubicBezTo>
                  <a:pt x="6393455" y="957656"/>
                  <a:pt x="6270594" y="907391"/>
                  <a:pt x="6373505" y="941696"/>
                </a:cubicBezTo>
                <a:cubicBezTo>
                  <a:pt x="6382603" y="955344"/>
                  <a:pt x="6388456" y="971838"/>
                  <a:pt x="6400800" y="982639"/>
                </a:cubicBezTo>
                <a:cubicBezTo>
                  <a:pt x="6425488" y="1004241"/>
                  <a:pt x="6482687" y="1037230"/>
                  <a:pt x="6482687" y="1037230"/>
                </a:cubicBezTo>
                <a:cubicBezTo>
                  <a:pt x="6541730" y="1125792"/>
                  <a:pt x="6469664" y="1037587"/>
                  <a:pt x="6564574" y="1091821"/>
                </a:cubicBezTo>
                <a:cubicBezTo>
                  <a:pt x="6707699" y="1173607"/>
                  <a:pt x="6518626" y="1103800"/>
                  <a:pt x="6646460" y="1146412"/>
                </a:cubicBezTo>
                <a:cubicBezTo>
                  <a:pt x="6710601" y="1210553"/>
                  <a:pt x="6671342" y="1176647"/>
                  <a:pt x="6769290" y="1241946"/>
                </a:cubicBezTo>
                <a:lnTo>
                  <a:pt x="6851177" y="1296538"/>
                </a:lnTo>
                <a:cubicBezTo>
                  <a:pt x="6963580" y="1334005"/>
                  <a:pt x="6904580" y="1319764"/>
                  <a:pt x="7028597" y="1337481"/>
                </a:cubicBezTo>
                <a:lnTo>
                  <a:pt x="7151427" y="1419367"/>
                </a:lnTo>
                <a:cubicBezTo>
                  <a:pt x="7165075" y="1428466"/>
                  <a:pt x="7175968" y="1446663"/>
                  <a:pt x="7192371" y="1446663"/>
                </a:cubicBezTo>
                <a:lnTo>
                  <a:pt x="7260609" y="1446663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88257" y="5936776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Time line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32513" y="3564423"/>
            <a:ext cx="1453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 = 10.17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725201" y="1694681"/>
            <a:ext cx="115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 = 13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772400" y="4114798"/>
            <a:ext cx="115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 = 7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413" y="4518588"/>
            <a:ext cx="1315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D=3.75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985198" y="4129623"/>
            <a:ext cx="115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E=6.42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834667" y="2296358"/>
            <a:ext cx="111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E=9.25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778085" y="4749421"/>
            <a:ext cx="117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E=3.25</a:t>
            </a:r>
            <a:endParaRPr lang="en-US" sz="24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813463" y="1403360"/>
            <a:ext cx="0" cy="454024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321047" y="3128352"/>
            <a:ext cx="1602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Firm Value V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814764" y="2758023"/>
            <a:ext cx="1315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D=3.75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834667" y="5197438"/>
            <a:ext cx="1315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D=3.75</a:t>
            </a:r>
            <a:endParaRPr lang="en-US" sz="2400" dirty="0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" y="0"/>
            <a:ext cx="1269084" cy="9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380431" y="5970895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2012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635353" y="5929952"/>
            <a:ext cx="97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2015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88258" y="2065525"/>
            <a:ext cx="26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V increases by 28%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8256" y="4403752"/>
            <a:ext cx="296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V decreases by 31%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3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256" y="274638"/>
            <a:ext cx="7127544" cy="7921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pple Chancery"/>
                <a:cs typeface="Apple Chancery"/>
              </a:rPr>
              <a:t>Fixed Debt to Equity </a:t>
            </a:r>
            <a:r>
              <a:rPr lang="en-US" sz="3200" b="1" u="sng" dirty="0" smtClean="0">
                <a:latin typeface="Apple Chancery"/>
                <a:cs typeface="Apple Chancery"/>
              </a:rPr>
              <a:t>ratio </a:t>
            </a:r>
            <a:r>
              <a:rPr lang="en-US" sz="3200" dirty="0" smtClean="0">
                <a:latin typeface="Apple Chancery"/>
                <a:cs typeface="Apple Chancery"/>
              </a:rPr>
              <a:t>D/V </a:t>
            </a:r>
            <a:r>
              <a:rPr lang="en-US" sz="3200" dirty="0">
                <a:latin typeface="Apple Chancery"/>
                <a:cs typeface="Apple Chancery"/>
              </a:rPr>
              <a:t>= </a:t>
            </a:r>
            <a:r>
              <a:rPr lang="en-US" sz="3200" dirty="0" smtClean="0">
                <a:latin typeface="Apple Chancery"/>
                <a:cs typeface="Apple Chancery"/>
              </a:rPr>
              <a:t>36.8%</a:t>
            </a:r>
            <a:endParaRPr lang="en-US" sz="3200" dirty="0">
              <a:latin typeface="Apple Chancery"/>
              <a:cs typeface="Apple Chancery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85800" y="5715000"/>
            <a:ext cx="74676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832513" y="2156346"/>
            <a:ext cx="7192371" cy="1119117"/>
          </a:xfrm>
          <a:custGeom>
            <a:avLst/>
            <a:gdLst>
              <a:gd name="connsiteX0" fmla="*/ 0 w 7192371"/>
              <a:gd name="connsiteY0" fmla="*/ 1119117 h 1119117"/>
              <a:gd name="connsiteX1" fmla="*/ 95535 w 7192371"/>
              <a:gd name="connsiteY1" fmla="*/ 1105469 h 1119117"/>
              <a:gd name="connsiteX2" fmla="*/ 177421 w 7192371"/>
              <a:gd name="connsiteY2" fmla="*/ 1078173 h 1119117"/>
              <a:gd name="connsiteX3" fmla="*/ 218365 w 7192371"/>
              <a:gd name="connsiteY3" fmla="*/ 1064526 h 1119117"/>
              <a:gd name="connsiteX4" fmla="*/ 313899 w 7192371"/>
              <a:gd name="connsiteY4" fmla="*/ 1050878 h 1119117"/>
              <a:gd name="connsiteX5" fmla="*/ 409433 w 7192371"/>
              <a:gd name="connsiteY5" fmla="*/ 1009935 h 1119117"/>
              <a:gd name="connsiteX6" fmla="*/ 450377 w 7192371"/>
              <a:gd name="connsiteY6" fmla="*/ 996287 h 1119117"/>
              <a:gd name="connsiteX7" fmla="*/ 504968 w 7192371"/>
              <a:gd name="connsiteY7" fmla="*/ 968991 h 1119117"/>
              <a:gd name="connsiteX8" fmla="*/ 573206 w 7192371"/>
              <a:gd name="connsiteY8" fmla="*/ 941696 h 1119117"/>
              <a:gd name="connsiteX9" fmla="*/ 614150 w 7192371"/>
              <a:gd name="connsiteY9" fmla="*/ 928048 h 1119117"/>
              <a:gd name="connsiteX10" fmla="*/ 668741 w 7192371"/>
              <a:gd name="connsiteY10" fmla="*/ 900753 h 1119117"/>
              <a:gd name="connsiteX11" fmla="*/ 723332 w 7192371"/>
              <a:gd name="connsiteY11" fmla="*/ 887105 h 1119117"/>
              <a:gd name="connsiteX12" fmla="*/ 832514 w 7192371"/>
              <a:gd name="connsiteY12" fmla="*/ 859809 h 1119117"/>
              <a:gd name="connsiteX13" fmla="*/ 1119117 w 7192371"/>
              <a:gd name="connsiteY13" fmla="*/ 887105 h 1119117"/>
              <a:gd name="connsiteX14" fmla="*/ 1160060 w 7192371"/>
              <a:gd name="connsiteY14" fmla="*/ 914400 h 1119117"/>
              <a:gd name="connsiteX15" fmla="*/ 1282890 w 7192371"/>
              <a:gd name="connsiteY15" fmla="*/ 941696 h 1119117"/>
              <a:gd name="connsiteX16" fmla="*/ 1542197 w 7192371"/>
              <a:gd name="connsiteY16" fmla="*/ 928048 h 1119117"/>
              <a:gd name="connsiteX17" fmla="*/ 1665027 w 7192371"/>
              <a:gd name="connsiteY17" fmla="*/ 900753 h 1119117"/>
              <a:gd name="connsiteX18" fmla="*/ 1842448 w 7192371"/>
              <a:gd name="connsiteY18" fmla="*/ 873457 h 1119117"/>
              <a:gd name="connsiteX19" fmla="*/ 1924335 w 7192371"/>
              <a:gd name="connsiteY19" fmla="*/ 846161 h 1119117"/>
              <a:gd name="connsiteX20" fmla="*/ 1965278 w 7192371"/>
              <a:gd name="connsiteY20" fmla="*/ 832514 h 1119117"/>
              <a:gd name="connsiteX21" fmla="*/ 2047165 w 7192371"/>
              <a:gd name="connsiteY21" fmla="*/ 777923 h 1119117"/>
              <a:gd name="connsiteX22" fmla="*/ 2101756 w 7192371"/>
              <a:gd name="connsiteY22" fmla="*/ 750627 h 1119117"/>
              <a:gd name="connsiteX23" fmla="*/ 2183642 w 7192371"/>
              <a:gd name="connsiteY23" fmla="*/ 696036 h 1119117"/>
              <a:gd name="connsiteX24" fmla="*/ 2251881 w 7192371"/>
              <a:gd name="connsiteY24" fmla="*/ 682388 h 1119117"/>
              <a:gd name="connsiteX25" fmla="*/ 2292824 w 7192371"/>
              <a:gd name="connsiteY25" fmla="*/ 668741 h 1119117"/>
              <a:gd name="connsiteX26" fmla="*/ 2361063 w 7192371"/>
              <a:gd name="connsiteY26" fmla="*/ 655093 h 1119117"/>
              <a:gd name="connsiteX27" fmla="*/ 2415654 w 7192371"/>
              <a:gd name="connsiteY27" fmla="*/ 641445 h 1119117"/>
              <a:gd name="connsiteX28" fmla="*/ 2702257 w 7192371"/>
              <a:gd name="connsiteY28" fmla="*/ 682388 h 1119117"/>
              <a:gd name="connsiteX29" fmla="*/ 2743200 w 7192371"/>
              <a:gd name="connsiteY29" fmla="*/ 709684 h 1119117"/>
              <a:gd name="connsiteX30" fmla="*/ 2852383 w 7192371"/>
              <a:gd name="connsiteY30" fmla="*/ 736979 h 1119117"/>
              <a:gd name="connsiteX31" fmla="*/ 3002508 w 7192371"/>
              <a:gd name="connsiteY31" fmla="*/ 777923 h 1119117"/>
              <a:gd name="connsiteX32" fmla="*/ 3057099 w 7192371"/>
              <a:gd name="connsiteY32" fmla="*/ 791570 h 1119117"/>
              <a:gd name="connsiteX33" fmla="*/ 3179929 w 7192371"/>
              <a:gd name="connsiteY33" fmla="*/ 805218 h 1119117"/>
              <a:gd name="connsiteX34" fmla="*/ 3425588 w 7192371"/>
              <a:gd name="connsiteY34" fmla="*/ 791570 h 1119117"/>
              <a:gd name="connsiteX35" fmla="*/ 3466532 w 7192371"/>
              <a:gd name="connsiteY35" fmla="*/ 777923 h 1119117"/>
              <a:gd name="connsiteX36" fmla="*/ 3562066 w 7192371"/>
              <a:gd name="connsiteY36" fmla="*/ 750627 h 1119117"/>
              <a:gd name="connsiteX37" fmla="*/ 3603009 w 7192371"/>
              <a:gd name="connsiteY37" fmla="*/ 709684 h 1119117"/>
              <a:gd name="connsiteX38" fmla="*/ 3643953 w 7192371"/>
              <a:gd name="connsiteY38" fmla="*/ 696036 h 1119117"/>
              <a:gd name="connsiteX39" fmla="*/ 3712191 w 7192371"/>
              <a:gd name="connsiteY39" fmla="*/ 641445 h 1119117"/>
              <a:gd name="connsiteX40" fmla="*/ 3753135 w 7192371"/>
              <a:gd name="connsiteY40" fmla="*/ 600502 h 1119117"/>
              <a:gd name="connsiteX41" fmla="*/ 3835021 w 7192371"/>
              <a:gd name="connsiteY41" fmla="*/ 545911 h 1119117"/>
              <a:gd name="connsiteX42" fmla="*/ 3916908 w 7192371"/>
              <a:gd name="connsiteY42" fmla="*/ 477672 h 1119117"/>
              <a:gd name="connsiteX43" fmla="*/ 4094329 w 7192371"/>
              <a:gd name="connsiteY43" fmla="*/ 504967 h 1119117"/>
              <a:gd name="connsiteX44" fmla="*/ 4203511 w 7192371"/>
              <a:gd name="connsiteY44" fmla="*/ 532263 h 1119117"/>
              <a:gd name="connsiteX45" fmla="*/ 4312693 w 7192371"/>
              <a:gd name="connsiteY45" fmla="*/ 573206 h 1119117"/>
              <a:gd name="connsiteX46" fmla="*/ 4476466 w 7192371"/>
              <a:gd name="connsiteY46" fmla="*/ 614150 h 1119117"/>
              <a:gd name="connsiteX47" fmla="*/ 4517409 w 7192371"/>
              <a:gd name="connsiteY47" fmla="*/ 641445 h 1119117"/>
              <a:gd name="connsiteX48" fmla="*/ 4599296 w 7192371"/>
              <a:gd name="connsiteY48" fmla="*/ 655093 h 1119117"/>
              <a:gd name="connsiteX49" fmla="*/ 5199797 w 7192371"/>
              <a:gd name="connsiteY49" fmla="*/ 655093 h 1119117"/>
              <a:gd name="connsiteX50" fmla="*/ 5281684 w 7192371"/>
              <a:gd name="connsiteY50" fmla="*/ 627797 h 1119117"/>
              <a:gd name="connsiteX51" fmla="*/ 5322627 w 7192371"/>
              <a:gd name="connsiteY51" fmla="*/ 614150 h 1119117"/>
              <a:gd name="connsiteX52" fmla="*/ 5363571 w 7192371"/>
              <a:gd name="connsiteY52" fmla="*/ 600502 h 1119117"/>
              <a:gd name="connsiteX53" fmla="*/ 5486400 w 7192371"/>
              <a:gd name="connsiteY53" fmla="*/ 504967 h 1119117"/>
              <a:gd name="connsiteX54" fmla="*/ 5527344 w 7192371"/>
              <a:gd name="connsiteY54" fmla="*/ 491320 h 1119117"/>
              <a:gd name="connsiteX55" fmla="*/ 5636526 w 7192371"/>
              <a:gd name="connsiteY55" fmla="*/ 395785 h 1119117"/>
              <a:gd name="connsiteX56" fmla="*/ 5677469 w 7192371"/>
              <a:gd name="connsiteY56" fmla="*/ 368490 h 1119117"/>
              <a:gd name="connsiteX57" fmla="*/ 5718412 w 7192371"/>
              <a:gd name="connsiteY57" fmla="*/ 313899 h 1119117"/>
              <a:gd name="connsiteX58" fmla="*/ 5759356 w 7192371"/>
              <a:gd name="connsiteY58" fmla="*/ 300251 h 1119117"/>
              <a:gd name="connsiteX59" fmla="*/ 5841242 w 7192371"/>
              <a:gd name="connsiteY59" fmla="*/ 245660 h 1119117"/>
              <a:gd name="connsiteX60" fmla="*/ 5923129 w 7192371"/>
              <a:gd name="connsiteY60" fmla="*/ 204717 h 1119117"/>
              <a:gd name="connsiteX61" fmla="*/ 5964072 w 7192371"/>
              <a:gd name="connsiteY61" fmla="*/ 191069 h 1119117"/>
              <a:gd name="connsiteX62" fmla="*/ 6073254 w 7192371"/>
              <a:gd name="connsiteY62" fmla="*/ 163773 h 1119117"/>
              <a:gd name="connsiteX63" fmla="*/ 6578221 w 7192371"/>
              <a:gd name="connsiteY63" fmla="*/ 191069 h 1119117"/>
              <a:gd name="connsiteX64" fmla="*/ 6646460 w 7192371"/>
              <a:gd name="connsiteY64" fmla="*/ 204717 h 1119117"/>
              <a:gd name="connsiteX65" fmla="*/ 6960359 w 7192371"/>
              <a:gd name="connsiteY65" fmla="*/ 191069 h 1119117"/>
              <a:gd name="connsiteX66" fmla="*/ 7001302 w 7192371"/>
              <a:gd name="connsiteY66" fmla="*/ 177421 h 1119117"/>
              <a:gd name="connsiteX67" fmla="*/ 7083188 w 7192371"/>
              <a:gd name="connsiteY67" fmla="*/ 122830 h 1119117"/>
              <a:gd name="connsiteX68" fmla="*/ 7151427 w 7192371"/>
              <a:gd name="connsiteY68" fmla="*/ 54591 h 1119117"/>
              <a:gd name="connsiteX69" fmla="*/ 7178723 w 7192371"/>
              <a:gd name="connsiteY69" fmla="*/ 13648 h 1119117"/>
              <a:gd name="connsiteX70" fmla="*/ 7192371 w 7192371"/>
              <a:gd name="connsiteY70" fmla="*/ 0 h 11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7192371" h="1119117">
                <a:moveTo>
                  <a:pt x="0" y="1119117"/>
                </a:moveTo>
                <a:cubicBezTo>
                  <a:pt x="31845" y="1114568"/>
                  <a:pt x="64191" y="1112702"/>
                  <a:pt x="95535" y="1105469"/>
                </a:cubicBezTo>
                <a:cubicBezTo>
                  <a:pt x="123570" y="1098999"/>
                  <a:pt x="150126" y="1087271"/>
                  <a:pt x="177421" y="1078173"/>
                </a:cubicBezTo>
                <a:cubicBezTo>
                  <a:pt x="191069" y="1073624"/>
                  <a:pt x="204123" y="1066561"/>
                  <a:pt x="218365" y="1064526"/>
                </a:cubicBezTo>
                <a:lnTo>
                  <a:pt x="313899" y="1050878"/>
                </a:lnTo>
                <a:cubicBezTo>
                  <a:pt x="409922" y="1018870"/>
                  <a:pt x="291376" y="1060530"/>
                  <a:pt x="409433" y="1009935"/>
                </a:cubicBezTo>
                <a:cubicBezTo>
                  <a:pt x="422656" y="1004268"/>
                  <a:pt x="437154" y="1001954"/>
                  <a:pt x="450377" y="996287"/>
                </a:cubicBezTo>
                <a:cubicBezTo>
                  <a:pt x="469077" y="988273"/>
                  <a:pt x="486377" y="977254"/>
                  <a:pt x="504968" y="968991"/>
                </a:cubicBezTo>
                <a:cubicBezTo>
                  <a:pt x="527355" y="959041"/>
                  <a:pt x="550268" y="950298"/>
                  <a:pt x="573206" y="941696"/>
                </a:cubicBezTo>
                <a:cubicBezTo>
                  <a:pt x="586676" y="936645"/>
                  <a:pt x="600927" y="933715"/>
                  <a:pt x="614150" y="928048"/>
                </a:cubicBezTo>
                <a:cubicBezTo>
                  <a:pt x="632850" y="920034"/>
                  <a:pt x="649692" y="907896"/>
                  <a:pt x="668741" y="900753"/>
                </a:cubicBezTo>
                <a:cubicBezTo>
                  <a:pt x="686304" y="894167"/>
                  <a:pt x="705297" y="892258"/>
                  <a:pt x="723332" y="887105"/>
                </a:cubicBezTo>
                <a:cubicBezTo>
                  <a:pt x="821254" y="859127"/>
                  <a:pt x="693777" y="887557"/>
                  <a:pt x="832514" y="859809"/>
                </a:cubicBezTo>
                <a:cubicBezTo>
                  <a:pt x="839042" y="860275"/>
                  <a:pt x="1069508" y="872222"/>
                  <a:pt x="1119117" y="887105"/>
                </a:cubicBezTo>
                <a:cubicBezTo>
                  <a:pt x="1134828" y="891818"/>
                  <a:pt x="1145389" y="907065"/>
                  <a:pt x="1160060" y="914400"/>
                </a:cubicBezTo>
                <a:cubicBezTo>
                  <a:pt x="1193659" y="931199"/>
                  <a:pt x="1251437" y="936454"/>
                  <a:pt x="1282890" y="941696"/>
                </a:cubicBezTo>
                <a:cubicBezTo>
                  <a:pt x="1369326" y="937147"/>
                  <a:pt x="1455941" y="935236"/>
                  <a:pt x="1542197" y="928048"/>
                </a:cubicBezTo>
                <a:cubicBezTo>
                  <a:pt x="1583048" y="924644"/>
                  <a:pt x="1624950" y="908768"/>
                  <a:pt x="1665027" y="900753"/>
                </a:cubicBezTo>
                <a:cubicBezTo>
                  <a:pt x="1712372" y="891284"/>
                  <a:pt x="1796560" y="880013"/>
                  <a:pt x="1842448" y="873457"/>
                </a:cubicBezTo>
                <a:lnTo>
                  <a:pt x="1924335" y="846161"/>
                </a:lnTo>
                <a:lnTo>
                  <a:pt x="1965278" y="832514"/>
                </a:lnTo>
                <a:cubicBezTo>
                  <a:pt x="1992574" y="814317"/>
                  <a:pt x="2017823" y="792594"/>
                  <a:pt x="2047165" y="777923"/>
                </a:cubicBezTo>
                <a:cubicBezTo>
                  <a:pt x="2065362" y="768824"/>
                  <a:pt x="2084310" y="761094"/>
                  <a:pt x="2101756" y="750627"/>
                </a:cubicBezTo>
                <a:cubicBezTo>
                  <a:pt x="2129886" y="733749"/>
                  <a:pt x="2151474" y="702470"/>
                  <a:pt x="2183642" y="696036"/>
                </a:cubicBezTo>
                <a:cubicBezTo>
                  <a:pt x="2206388" y="691487"/>
                  <a:pt x="2229377" y="688014"/>
                  <a:pt x="2251881" y="682388"/>
                </a:cubicBezTo>
                <a:cubicBezTo>
                  <a:pt x="2265837" y="678899"/>
                  <a:pt x="2278868" y="672230"/>
                  <a:pt x="2292824" y="668741"/>
                </a:cubicBezTo>
                <a:cubicBezTo>
                  <a:pt x="2315328" y="663115"/>
                  <a:pt x="2338419" y="660125"/>
                  <a:pt x="2361063" y="655093"/>
                </a:cubicBezTo>
                <a:cubicBezTo>
                  <a:pt x="2379373" y="651024"/>
                  <a:pt x="2397457" y="645994"/>
                  <a:pt x="2415654" y="641445"/>
                </a:cubicBezTo>
                <a:cubicBezTo>
                  <a:pt x="2511188" y="655093"/>
                  <a:pt x="2621961" y="628856"/>
                  <a:pt x="2702257" y="682388"/>
                </a:cubicBezTo>
                <a:cubicBezTo>
                  <a:pt x="2715905" y="691487"/>
                  <a:pt x="2728529" y="702348"/>
                  <a:pt x="2743200" y="709684"/>
                </a:cubicBezTo>
                <a:cubicBezTo>
                  <a:pt x="2771179" y="723674"/>
                  <a:pt x="2826426" y="731788"/>
                  <a:pt x="2852383" y="736979"/>
                </a:cubicBezTo>
                <a:cubicBezTo>
                  <a:pt x="2928518" y="787737"/>
                  <a:pt x="2866597" y="755272"/>
                  <a:pt x="3002508" y="777923"/>
                </a:cubicBezTo>
                <a:cubicBezTo>
                  <a:pt x="3021010" y="781007"/>
                  <a:pt x="3038560" y="788718"/>
                  <a:pt x="3057099" y="791570"/>
                </a:cubicBezTo>
                <a:cubicBezTo>
                  <a:pt x="3097815" y="797834"/>
                  <a:pt x="3138986" y="800669"/>
                  <a:pt x="3179929" y="805218"/>
                </a:cubicBezTo>
                <a:cubicBezTo>
                  <a:pt x="3261815" y="800669"/>
                  <a:pt x="3343945" y="799345"/>
                  <a:pt x="3425588" y="791570"/>
                </a:cubicBezTo>
                <a:cubicBezTo>
                  <a:pt x="3439909" y="790206"/>
                  <a:pt x="3452699" y="781875"/>
                  <a:pt x="3466532" y="777923"/>
                </a:cubicBezTo>
                <a:cubicBezTo>
                  <a:pt x="3586456" y="743660"/>
                  <a:pt x="3463925" y="783342"/>
                  <a:pt x="3562066" y="750627"/>
                </a:cubicBezTo>
                <a:cubicBezTo>
                  <a:pt x="3575714" y="736979"/>
                  <a:pt x="3586950" y="720390"/>
                  <a:pt x="3603009" y="709684"/>
                </a:cubicBezTo>
                <a:cubicBezTo>
                  <a:pt x="3614979" y="701704"/>
                  <a:pt x="3632719" y="705023"/>
                  <a:pt x="3643953" y="696036"/>
                </a:cubicBezTo>
                <a:cubicBezTo>
                  <a:pt x="3732143" y="625484"/>
                  <a:pt x="3609277" y="675750"/>
                  <a:pt x="3712191" y="641445"/>
                </a:cubicBezTo>
                <a:cubicBezTo>
                  <a:pt x="3725839" y="627797"/>
                  <a:pt x="3737900" y="612352"/>
                  <a:pt x="3753135" y="600502"/>
                </a:cubicBezTo>
                <a:cubicBezTo>
                  <a:pt x="3779030" y="580362"/>
                  <a:pt x="3811824" y="569108"/>
                  <a:pt x="3835021" y="545911"/>
                </a:cubicBezTo>
                <a:cubicBezTo>
                  <a:pt x="3887563" y="493369"/>
                  <a:pt x="3859905" y="515673"/>
                  <a:pt x="3916908" y="477672"/>
                </a:cubicBezTo>
                <a:cubicBezTo>
                  <a:pt x="4161702" y="502152"/>
                  <a:pt x="3980435" y="473905"/>
                  <a:pt x="4094329" y="504967"/>
                </a:cubicBezTo>
                <a:cubicBezTo>
                  <a:pt x="4130521" y="514838"/>
                  <a:pt x="4169957" y="515486"/>
                  <a:pt x="4203511" y="532263"/>
                </a:cubicBezTo>
                <a:cubicBezTo>
                  <a:pt x="4274879" y="567946"/>
                  <a:pt x="4238365" y="554624"/>
                  <a:pt x="4312693" y="573206"/>
                </a:cubicBezTo>
                <a:cubicBezTo>
                  <a:pt x="4406377" y="635664"/>
                  <a:pt x="4290959" y="567774"/>
                  <a:pt x="4476466" y="614150"/>
                </a:cubicBezTo>
                <a:cubicBezTo>
                  <a:pt x="4492379" y="618128"/>
                  <a:pt x="4501848" y="636258"/>
                  <a:pt x="4517409" y="641445"/>
                </a:cubicBezTo>
                <a:cubicBezTo>
                  <a:pt x="4543661" y="650196"/>
                  <a:pt x="4572000" y="650544"/>
                  <a:pt x="4599296" y="655093"/>
                </a:cubicBezTo>
                <a:cubicBezTo>
                  <a:pt x="4812844" y="726278"/>
                  <a:pt x="4682851" y="688090"/>
                  <a:pt x="5199797" y="655093"/>
                </a:cubicBezTo>
                <a:cubicBezTo>
                  <a:pt x="5228511" y="653260"/>
                  <a:pt x="5254388" y="636895"/>
                  <a:pt x="5281684" y="627797"/>
                </a:cubicBezTo>
                <a:lnTo>
                  <a:pt x="5322627" y="614150"/>
                </a:lnTo>
                <a:lnTo>
                  <a:pt x="5363571" y="600502"/>
                </a:lnTo>
                <a:cubicBezTo>
                  <a:pt x="5398897" y="565175"/>
                  <a:pt x="5437428" y="521290"/>
                  <a:pt x="5486400" y="504967"/>
                </a:cubicBezTo>
                <a:lnTo>
                  <a:pt x="5527344" y="491320"/>
                </a:lnTo>
                <a:cubicBezTo>
                  <a:pt x="5572836" y="423080"/>
                  <a:pt x="5540991" y="459474"/>
                  <a:pt x="5636526" y="395785"/>
                </a:cubicBezTo>
                <a:lnTo>
                  <a:pt x="5677469" y="368490"/>
                </a:lnTo>
                <a:cubicBezTo>
                  <a:pt x="5691117" y="350293"/>
                  <a:pt x="5700938" y="328461"/>
                  <a:pt x="5718412" y="313899"/>
                </a:cubicBezTo>
                <a:cubicBezTo>
                  <a:pt x="5729464" y="304689"/>
                  <a:pt x="5746780" y="307238"/>
                  <a:pt x="5759356" y="300251"/>
                </a:cubicBezTo>
                <a:cubicBezTo>
                  <a:pt x="5788033" y="284319"/>
                  <a:pt x="5810120" y="256034"/>
                  <a:pt x="5841242" y="245660"/>
                </a:cubicBezTo>
                <a:cubicBezTo>
                  <a:pt x="5944154" y="211356"/>
                  <a:pt x="5817305" y="257629"/>
                  <a:pt x="5923129" y="204717"/>
                </a:cubicBezTo>
                <a:cubicBezTo>
                  <a:pt x="5935996" y="198283"/>
                  <a:pt x="5950193" y="194854"/>
                  <a:pt x="5964072" y="191069"/>
                </a:cubicBezTo>
                <a:cubicBezTo>
                  <a:pt x="6000264" y="181198"/>
                  <a:pt x="6073254" y="163773"/>
                  <a:pt x="6073254" y="163773"/>
                </a:cubicBezTo>
                <a:cubicBezTo>
                  <a:pt x="6267820" y="170722"/>
                  <a:pt x="6402639" y="165986"/>
                  <a:pt x="6578221" y="191069"/>
                </a:cubicBezTo>
                <a:cubicBezTo>
                  <a:pt x="6601185" y="194350"/>
                  <a:pt x="6623714" y="200168"/>
                  <a:pt x="6646460" y="204717"/>
                </a:cubicBezTo>
                <a:cubicBezTo>
                  <a:pt x="6751093" y="200168"/>
                  <a:pt x="6855936" y="199102"/>
                  <a:pt x="6960359" y="191069"/>
                </a:cubicBezTo>
                <a:cubicBezTo>
                  <a:pt x="6974703" y="189966"/>
                  <a:pt x="6988726" y="184407"/>
                  <a:pt x="7001302" y="177421"/>
                </a:cubicBezTo>
                <a:cubicBezTo>
                  <a:pt x="7029979" y="161489"/>
                  <a:pt x="7083188" y="122830"/>
                  <a:pt x="7083188" y="122830"/>
                </a:cubicBezTo>
                <a:cubicBezTo>
                  <a:pt x="7155977" y="13649"/>
                  <a:pt x="7060442" y="145576"/>
                  <a:pt x="7151427" y="54591"/>
                </a:cubicBezTo>
                <a:cubicBezTo>
                  <a:pt x="7163025" y="42993"/>
                  <a:pt x="7168881" y="26770"/>
                  <a:pt x="7178723" y="13648"/>
                </a:cubicBezTo>
                <a:cubicBezTo>
                  <a:pt x="7182583" y="8501"/>
                  <a:pt x="7187822" y="4549"/>
                  <a:pt x="719237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32513" y="3302758"/>
            <a:ext cx="7260609" cy="1446663"/>
          </a:xfrm>
          <a:custGeom>
            <a:avLst/>
            <a:gdLst>
              <a:gd name="connsiteX0" fmla="*/ 0 w 7260609"/>
              <a:gd name="connsiteY0" fmla="*/ 0 h 1446663"/>
              <a:gd name="connsiteX1" fmla="*/ 177421 w 7260609"/>
              <a:gd name="connsiteY1" fmla="*/ 109182 h 1446663"/>
              <a:gd name="connsiteX2" fmla="*/ 300251 w 7260609"/>
              <a:gd name="connsiteY2" fmla="*/ 150126 h 1446663"/>
              <a:gd name="connsiteX3" fmla="*/ 341194 w 7260609"/>
              <a:gd name="connsiteY3" fmla="*/ 163773 h 1446663"/>
              <a:gd name="connsiteX4" fmla="*/ 382138 w 7260609"/>
              <a:gd name="connsiteY4" fmla="*/ 191069 h 1446663"/>
              <a:gd name="connsiteX5" fmla="*/ 491320 w 7260609"/>
              <a:gd name="connsiteY5" fmla="*/ 218364 h 1446663"/>
              <a:gd name="connsiteX6" fmla="*/ 600502 w 7260609"/>
              <a:gd name="connsiteY6" fmla="*/ 272955 h 1446663"/>
              <a:gd name="connsiteX7" fmla="*/ 641445 w 7260609"/>
              <a:gd name="connsiteY7" fmla="*/ 300251 h 1446663"/>
              <a:gd name="connsiteX8" fmla="*/ 818866 w 7260609"/>
              <a:gd name="connsiteY8" fmla="*/ 327546 h 1446663"/>
              <a:gd name="connsiteX9" fmla="*/ 1610436 w 7260609"/>
              <a:gd name="connsiteY9" fmla="*/ 341194 h 1446663"/>
              <a:gd name="connsiteX10" fmla="*/ 1719618 w 7260609"/>
              <a:gd name="connsiteY10" fmla="*/ 368490 h 1446663"/>
              <a:gd name="connsiteX11" fmla="*/ 1815153 w 7260609"/>
              <a:gd name="connsiteY11" fmla="*/ 395785 h 1446663"/>
              <a:gd name="connsiteX12" fmla="*/ 1856096 w 7260609"/>
              <a:gd name="connsiteY12" fmla="*/ 423081 h 1446663"/>
              <a:gd name="connsiteX13" fmla="*/ 1897039 w 7260609"/>
              <a:gd name="connsiteY13" fmla="*/ 436729 h 1446663"/>
              <a:gd name="connsiteX14" fmla="*/ 1978926 w 7260609"/>
              <a:gd name="connsiteY14" fmla="*/ 491320 h 1446663"/>
              <a:gd name="connsiteX15" fmla="*/ 2156347 w 7260609"/>
              <a:gd name="connsiteY15" fmla="*/ 477672 h 1446663"/>
              <a:gd name="connsiteX16" fmla="*/ 2238233 w 7260609"/>
              <a:gd name="connsiteY16" fmla="*/ 450376 h 1446663"/>
              <a:gd name="connsiteX17" fmla="*/ 2279177 w 7260609"/>
              <a:gd name="connsiteY17" fmla="*/ 436729 h 1446663"/>
              <a:gd name="connsiteX18" fmla="*/ 2374711 w 7260609"/>
              <a:gd name="connsiteY18" fmla="*/ 382138 h 1446663"/>
              <a:gd name="connsiteX19" fmla="*/ 2442950 w 7260609"/>
              <a:gd name="connsiteY19" fmla="*/ 368490 h 1446663"/>
              <a:gd name="connsiteX20" fmla="*/ 2565780 w 7260609"/>
              <a:gd name="connsiteY20" fmla="*/ 313899 h 1446663"/>
              <a:gd name="connsiteX21" fmla="*/ 2620371 w 7260609"/>
              <a:gd name="connsiteY21" fmla="*/ 286603 h 1446663"/>
              <a:gd name="connsiteX22" fmla="*/ 2688609 w 7260609"/>
              <a:gd name="connsiteY22" fmla="*/ 272955 h 1446663"/>
              <a:gd name="connsiteX23" fmla="*/ 2729553 w 7260609"/>
              <a:gd name="connsiteY23" fmla="*/ 259308 h 1446663"/>
              <a:gd name="connsiteX24" fmla="*/ 2975212 w 7260609"/>
              <a:gd name="connsiteY24" fmla="*/ 272955 h 1446663"/>
              <a:gd name="connsiteX25" fmla="*/ 3016156 w 7260609"/>
              <a:gd name="connsiteY25" fmla="*/ 286603 h 1446663"/>
              <a:gd name="connsiteX26" fmla="*/ 3070747 w 7260609"/>
              <a:gd name="connsiteY26" fmla="*/ 300251 h 1446663"/>
              <a:gd name="connsiteX27" fmla="*/ 3166281 w 7260609"/>
              <a:gd name="connsiteY27" fmla="*/ 327546 h 1446663"/>
              <a:gd name="connsiteX28" fmla="*/ 3261815 w 7260609"/>
              <a:gd name="connsiteY28" fmla="*/ 395785 h 1446663"/>
              <a:gd name="connsiteX29" fmla="*/ 3302759 w 7260609"/>
              <a:gd name="connsiteY29" fmla="*/ 436729 h 1446663"/>
              <a:gd name="connsiteX30" fmla="*/ 3357350 w 7260609"/>
              <a:gd name="connsiteY30" fmla="*/ 464024 h 1446663"/>
              <a:gd name="connsiteX31" fmla="*/ 3439236 w 7260609"/>
              <a:gd name="connsiteY31" fmla="*/ 504967 h 1446663"/>
              <a:gd name="connsiteX32" fmla="*/ 3944203 w 7260609"/>
              <a:gd name="connsiteY32" fmla="*/ 491320 h 1446663"/>
              <a:gd name="connsiteX33" fmla="*/ 4326341 w 7260609"/>
              <a:gd name="connsiteY33" fmla="*/ 504967 h 1446663"/>
              <a:gd name="connsiteX34" fmla="*/ 4380932 w 7260609"/>
              <a:gd name="connsiteY34" fmla="*/ 518615 h 1446663"/>
              <a:gd name="connsiteX35" fmla="*/ 4421875 w 7260609"/>
              <a:gd name="connsiteY35" fmla="*/ 532263 h 1446663"/>
              <a:gd name="connsiteX36" fmla="*/ 4517409 w 7260609"/>
              <a:gd name="connsiteY36" fmla="*/ 586854 h 1446663"/>
              <a:gd name="connsiteX37" fmla="*/ 4572000 w 7260609"/>
              <a:gd name="connsiteY37" fmla="*/ 627797 h 1446663"/>
              <a:gd name="connsiteX38" fmla="*/ 4612944 w 7260609"/>
              <a:gd name="connsiteY38" fmla="*/ 682388 h 1446663"/>
              <a:gd name="connsiteX39" fmla="*/ 4667535 w 7260609"/>
              <a:gd name="connsiteY39" fmla="*/ 723332 h 1446663"/>
              <a:gd name="connsiteX40" fmla="*/ 4708478 w 7260609"/>
              <a:gd name="connsiteY40" fmla="*/ 764275 h 1446663"/>
              <a:gd name="connsiteX41" fmla="*/ 4735774 w 7260609"/>
              <a:gd name="connsiteY41" fmla="*/ 805218 h 1446663"/>
              <a:gd name="connsiteX42" fmla="*/ 4790365 w 7260609"/>
              <a:gd name="connsiteY42" fmla="*/ 832514 h 1446663"/>
              <a:gd name="connsiteX43" fmla="*/ 4817660 w 7260609"/>
              <a:gd name="connsiteY43" fmla="*/ 873457 h 1446663"/>
              <a:gd name="connsiteX44" fmla="*/ 4899547 w 7260609"/>
              <a:gd name="connsiteY44" fmla="*/ 900752 h 1446663"/>
              <a:gd name="connsiteX45" fmla="*/ 5104263 w 7260609"/>
              <a:gd name="connsiteY45" fmla="*/ 887105 h 1446663"/>
              <a:gd name="connsiteX46" fmla="*/ 5240741 w 7260609"/>
              <a:gd name="connsiteY46" fmla="*/ 805218 h 1446663"/>
              <a:gd name="connsiteX47" fmla="*/ 5308980 w 7260609"/>
              <a:gd name="connsiteY47" fmla="*/ 791570 h 1446663"/>
              <a:gd name="connsiteX48" fmla="*/ 5418162 w 7260609"/>
              <a:gd name="connsiteY48" fmla="*/ 764275 h 1446663"/>
              <a:gd name="connsiteX49" fmla="*/ 5609230 w 7260609"/>
              <a:gd name="connsiteY49" fmla="*/ 750627 h 1446663"/>
              <a:gd name="connsiteX50" fmla="*/ 5964072 w 7260609"/>
              <a:gd name="connsiteY50" fmla="*/ 764275 h 1446663"/>
              <a:gd name="connsiteX51" fmla="*/ 6032311 w 7260609"/>
              <a:gd name="connsiteY51" fmla="*/ 791570 h 1446663"/>
              <a:gd name="connsiteX52" fmla="*/ 6114197 w 7260609"/>
              <a:gd name="connsiteY52" fmla="*/ 818866 h 1446663"/>
              <a:gd name="connsiteX53" fmla="*/ 6223380 w 7260609"/>
              <a:gd name="connsiteY53" fmla="*/ 846161 h 1446663"/>
              <a:gd name="connsiteX54" fmla="*/ 6264323 w 7260609"/>
              <a:gd name="connsiteY54" fmla="*/ 873457 h 1446663"/>
              <a:gd name="connsiteX55" fmla="*/ 6305266 w 7260609"/>
              <a:gd name="connsiteY55" fmla="*/ 887105 h 1446663"/>
              <a:gd name="connsiteX56" fmla="*/ 6373505 w 7260609"/>
              <a:gd name="connsiteY56" fmla="*/ 941696 h 1446663"/>
              <a:gd name="connsiteX57" fmla="*/ 6400800 w 7260609"/>
              <a:gd name="connsiteY57" fmla="*/ 982639 h 1446663"/>
              <a:gd name="connsiteX58" fmla="*/ 6482687 w 7260609"/>
              <a:gd name="connsiteY58" fmla="*/ 1037230 h 1446663"/>
              <a:gd name="connsiteX59" fmla="*/ 6564574 w 7260609"/>
              <a:gd name="connsiteY59" fmla="*/ 1091821 h 1446663"/>
              <a:gd name="connsiteX60" fmla="*/ 6646460 w 7260609"/>
              <a:gd name="connsiteY60" fmla="*/ 1146412 h 1446663"/>
              <a:gd name="connsiteX61" fmla="*/ 6769290 w 7260609"/>
              <a:gd name="connsiteY61" fmla="*/ 1241946 h 1446663"/>
              <a:gd name="connsiteX62" fmla="*/ 6851177 w 7260609"/>
              <a:gd name="connsiteY62" fmla="*/ 1296538 h 1446663"/>
              <a:gd name="connsiteX63" fmla="*/ 7028597 w 7260609"/>
              <a:gd name="connsiteY63" fmla="*/ 1337481 h 1446663"/>
              <a:gd name="connsiteX64" fmla="*/ 7151427 w 7260609"/>
              <a:gd name="connsiteY64" fmla="*/ 1419367 h 1446663"/>
              <a:gd name="connsiteX65" fmla="*/ 7192371 w 7260609"/>
              <a:gd name="connsiteY65" fmla="*/ 1446663 h 1446663"/>
              <a:gd name="connsiteX66" fmla="*/ 7260609 w 7260609"/>
              <a:gd name="connsiteY66" fmla="*/ 1446663 h 1446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260609" h="1446663">
                <a:moveTo>
                  <a:pt x="0" y="0"/>
                </a:moveTo>
                <a:cubicBezTo>
                  <a:pt x="65436" y="52349"/>
                  <a:pt x="90483" y="80202"/>
                  <a:pt x="177421" y="109182"/>
                </a:cubicBezTo>
                <a:lnTo>
                  <a:pt x="300251" y="150126"/>
                </a:lnTo>
                <a:lnTo>
                  <a:pt x="341194" y="163773"/>
                </a:lnTo>
                <a:cubicBezTo>
                  <a:pt x="354842" y="172872"/>
                  <a:pt x="366723" y="185463"/>
                  <a:pt x="382138" y="191069"/>
                </a:cubicBezTo>
                <a:cubicBezTo>
                  <a:pt x="417393" y="203889"/>
                  <a:pt x="491320" y="218364"/>
                  <a:pt x="491320" y="218364"/>
                </a:cubicBezTo>
                <a:cubicBezTo>
                  <a:pt x="527714" y="236561"/>
                  <a:pt x="566646" y="250384"/>
                  <a:pt x="600502" y="272955"/>
                </a:cubicBezTo>
                <a:cubicBezTo>
                  <a:pt x="614150" y="282054"/>
                  <a:pt x="626369" y="293790"/>
                  <a:pt x="641445" y="300251"/>
                </a:cubicBezTo>
                <a:cubicBezTo>
                  <a:pt x="680526" y="317001"/>
                  <a:pt x="799231" y="326960"/>
                  <a:pt x="818866" y="327546"/>
                </a:cubicBezTo>
                <a:cubicBezTo>
                  <a:pt x="1082644" y="335420"/>
                  <a:pt x="1346579" y="336645"/>
                  <a:pt x="1610436" y="341194"/>
                </a:cubicBezTo>
                <a:cubicBezTo>
                  <a:pt x="1646830" y="350293"/>
                  <a:pt x="1684029" y="356627"/>
                  <a:pt x="1719618" y="368490"/>
                </a:cubicBezTo>
                <a:cubicBezTo>
                  <a:pt x="1778356" y="388069"/>
                  <a:pt x="1746605" y="378649"/>
                  <a:pt x="1815153" y="395785"/>
                </a:cubicBezTo>
                <a:cubicBezTo>
                  <a:pt x="1828801" y="404884"/>
                  <a:pt x="1841425" y="415745"/>
                  <a:pt x="1856096" y="423081"/>
                </a:cubicBezTo>
                <a:cubicBezTo>
                  <a:pt x="1868963" y="429515"/>
                  <a:pt x="1884463" y="429743"/>
                  <a:pt x="1897039" y="436729"/>
                </a:cubicBezTo>
                <a:cubicBezTo>
                  <a:pt x="1925716" y="452661"/>
                  <a:pt x="1978926" y="491320"/>
                  <a:pt x="1978926" y="491320"/>
                </a:cubicBezTo>
                <a:cubicBezTo>
                  <a:pt x="2038066" y="486771"/>
                  <a:pt x="2097758" y="486923"/>
                  <a:pt x="2156347" y="477672"/>
                </a:cubicBezTo>
                <a:cubicBezTo>
                  <a:pt x="2184767" y="473185"/>
                  <a:pt x="2210938" y="459474"/>
                  <a:pt x="2238233" y="450376"/>
                </a:cubicBezTo>
                <a:lnTo>
                  <a:pt x="2279177" y="436729"/>
                </a:lnTo>
                <a:cubicBezTo>
                  <a:pt x="2309130" y="416760"/>
                  <a:pt x="2340077" y="393683"/>
                  <a:pt x="2374711" y="382138"/>
                </a:cubicBezTo>
                <a:cubicBezTo>
                  <a:pt x="2396717" y="374803"/>
                  <a:pt x="2420204" y="373039"/>
                  <a:pt x="2442950" y="368490"/>
                </a:cubicBezTo>
                <a:cubicBezTo>
                  <a:pt x="2563390" y="288195"/>
                  <a:pt x="2370878" y="411352"/>
                  <a:pt x="2565780" y="313899"/>
                </a:cubicBezTo>
                <a:cubicBezTo>
                  <a:pt x="2583977" y="304800"/>
                  <a:pt x="2601070" y="293037"/>
                  <a:pt x="2620371" y="286603"/>
                </a:cubicBezTo>
                <a:cubicBezTo>
                  <a:pt x="2642377" y="279267"/>
                  <a:pt x="2666105" y="278581"/>
                  <a:pt x="2688609" y="272955"/>
                </a:cubicBezTo>
                <a:cubicBezTo>
                  <a:pt x="2702566" y="269466"/>
                  <a:pt x="2715905" y="263857"/>
                  <a:pt x="2729553" y="259308"/>
                </a:cubicBezTo>
                <a:cubicBezTo>
                  <a:pt x="2811439" y="263857"/>
                  <a:pt x="2893569" y="265180"/>
                  <a:pt x="2975212" y="272955"/>
                </a:cubicBezTo>
                <a:cubicBezTo>
                  <a:pt x="2989533" y="274319"/>
                  <a:pt x="3002323" y="282651"/>
                  <a:pt x="3016156" y="286603"/>
                </a:cubicBezTo>
                <a:cubicBezTo>
                  <a:pt x="3034191" y="291756"/>
                  <a:pt x="3052712" y="295098"/>
                  <a:pt x="3070747" y="300251"/>
                </a:cubicBezTo>
                <a:cubicBezTo>
                  <a:pt x="3207761" y="339399"/>
                  <a:pt x="2995673" y="284896"/>
                  <a:pt x="3166281" y="327546"/>
                </a:cubicBezTo>
                <a:cubicBezTo>
                  <a:pt x="3198680" y="349146"/>
                  <a:pt x="3232195" y="370397"/>
                  <a:pt x="3261815" y="395785"/>
                </a:cubicBezTo>
                <a:cubicBezTo>
                  <a:pt x="3276470" y="408346"/>
                  <a:pt x="3287053" y="425510"/>
                  <a:pt x="3302759" y="436729"/>
                </a:cubicBezTo>
                <a:cubicBezTo>
                  <a:pt x="3319314" y="448554"/>
                  <a:pt x="3339686" y="453930"/>
                  <a:pt x="3357350" y="464024"/>
                </a:cubicBezTo>
                <a:cubicBezTo>
                  <a:pt x="3431429" y="506355"/>
                  <a:pt x="3364168" y="479945"/>
                  <a:pt x="3439236" y="504967"/>
                </a:cubicBezTo>
                <a:cubicBezTo>
                  <a:pt x="3607558" y="500418"/>
                  <a:pt x="3775819" y="491320"/>
                  <a:pt x="3944203" y="491320"/>
                </a:cubicBezTo>
                <a:cubicBezTo>
                  <a:pt x="4071664" y="491320"/>
                  <a:pt x="4199129" y="497016"/>
                  <a:pt x="4326341" y="504967"/>
                </a:cubicBezTo>
                <a:cubicBezTo>
                  <a:pt x="4345062" y="506137"/>
                  <a:pt x="4362897" y="513462"/>
                  <a:pt x="4380932" y="518615"/>
                </a:cubicBezTo>
                <a:cubicBezTo>
                  <a:pt x="4394764" y="522567"/>
                  <a:pt x="4408652" y="526596"/>
                  <a:pt x="4421875" y="532263"/>
                </a:cubicBezTo>
                <a:cubicBezTo>
                  <a:pt x="4461864" y="549401"/>
                  <a:pt x="4483139" y="562375"/>
                  <a:pt x="4517409" y="586854"/>
                </a:cubicBezTo>
                <a:cubicBezTo>
                  <a:pt x="4535918" y="600075"/>
                  <a:pt x="4555916" y="611713"/>
                  <a:pt x="4572000" y="627797"/>
                </a:cubicBezTo>
                <a:cubicBezTo>
                  <a:pt x="4588084" y="643881"/>
                  <a:pt x="4596860" y="666304"/>
                  <a:pt x="4612944" y="682388"/>
                </a:cubicBezTo>
                <a:cubicBezTo>
                  <a:pt x="4629028" y="698472"/>
                  <a:pt x="4650265" y="708529"/>
                  <a:pt x="4667535" y="723332"/>
                </a:cubicBezTo>
                <a:cubicBezTo>
                  <a:pt x="4682189" y="735893"/>
                  <a:pt x="4696122" y="749448"/>
                  <a:pt x="4708478" y="764275"/>
                </a:cubicBezTo>
                <a:cubicBezTo>
                  <a:pt x="4718979" y="776876"/>
                  <a:pt x="4723173" y="794717"/>
                  <a:pt x="4735774" y="805218"/>
                </a:cubicBezTo>
                <a:cubicBezTo>
                  <a:pt x="4751403" y="818242"/>
                  <a:pt x="4772168" y="823415"/>
                  <a:pt x="4790365" y="832514"/>
                </a:cubicBezTo>
                <a:cubicBezTo>
                  <a:pt x="4799463" y="846162"/>
                  <a:pt x="4803751" y="864764"/>
                  <a:pt x="4817660" y="873457"/>
                </a:cubicBezTo>
                <a:cubicBezTo>
                  <a:pt x="4842059" y="888706"/>
                  <a:pt x="4899547" y="900752"/>
                  <a:pt x="4899547" y="900752"/>
                </a:cubicBezTo>
                <a:cubicBezTo>
                  <a:pt x="4967786" y="896203"/>
                  <a:pt x="5036710" y="897771"/>
                  <a:pt x="5104263" y="887105"/>
                </a:cubicBezTo>
                <a:cubicBezTo>
                  <a:pt x="5185426" y="874290"/>
                  <a:pt x="5146392" y="824088"/>
                  <a:pt x="5240741" y="805218"/>
                </a:cubicBezTo>
                <a:cubicBezTo>
                  <a:pt x="5263487" y="800669"/>
                  <a:pt x="5286476" y="797196"/>
                  <a:pt x="5308980" y="791570"/>
                </a:cubicBezTo>
                <a:cubicBezTo>
                  <a:pt x="5374742" y="775130"/>
                  <a:pt x="5331282" y="773420"/>
                  <a:pt x="5418162" y="764275"/>
                </a:cubicBezTo>
                <a:cubicBezTo>
                  <a:pt x="5481663" y="757591"/>
                  <a:pt x="5545541" y="755176"/>
                  <a:pt x="5609230" y="750627"/>
                </a:cubicBezTo>
                <a:cubicBezTo>
                  <a:pt x="5727511" y="755176"/>
                  <a:pt x="5846254" y="752873"/>
                  <a:pt x="5964072" y="764275"/>
                </a:cubicBezTo>
                <a:cubicBezTo>
                  <a:pt x="5988457" y="766635"/>
                  <a:pt x="6009287" y="783198"/>
                  <a:pt x="6032311" y="791570"/>
                </a:cubicBezTo>
                <a:cubicBezTo>
                  <a:pt x="6059351" y="801403"/>
                  <a:pt x="6085984" y="813223"/>
                  <a:pt x="6114197" y="818866"/>
                </a:cubicBezTo>
                <a:cubicBezTo>
                  <a:pt x="6196543" y="835335"/>
                  <a:pt x="6160429" y="825179"/>
                  <a:pt x="6223380" y="846161"/>
                </a:cubicBezTo>
                <a:cubicBezTo>
                  <a:pt x="6237028" y="855260"/>
                  <a:pt x="6249652" y="866121"/>
                  <a:pt x="6264323" y="873457"/>
                </a:cubicBezTo>
                <a:cubicBezTo>
                  <a:pt x="6277190" y="879891"/>
                  <a:pt x="6294032" y="878118"/>
                  <a:pt x="6305266" y="887105"/>
                </a:cubicBezTo>
                <a:cubicBezTo>
                  <a:pt x="6393455" y="957656"/>
                  <a:pt x="6270594" y="907391"/>
                  <a:pt x="6373505" y="941696"/>
                </a:cubicBezTo>
                <a:cubicBezTo>
                  <a:pt x="6382603" y="955344"/>
                  <a:pt x="6388456" y="971838"/>
                  <a:pt x="6400800" y="982639"/>
                </a:cubicBezTo>
                <a:cubicBezTo>
                  <a:pt x="6425488" y="1004241"/>
                  <a:pt x="6482687" y="1037230"/>
                  <a:pt x="6482687" y="1037230"/>
                </a:cubicBezTo>
                <a:cubicBezTo>
                  <a:pt x="6541730" y="1125792"/>
                  <a:pt x="6469664" y="1037587"/>
                  <a:pt x="6564574" y="1091821"/>
                </a:cubicBezTo>
                <a:cubicBezTo>
                  <a:pt x="6707699" y="1173607"/>
                  <a:pt x="6518626" y="1103800"/>
                  <a:pt x="6646460" y="1146412"/>
                </a:cubicBezTo>
                <a:cubicBezTo>
                  <a:pt x="6710601" y="1210553"/>
                  <a:pt x="6671342" y="1176647"/>
                  <a:pt x="6769290" y="1241946"/>
                </a:cubicBezTo>
                <a:lnTo>
                  <a:pt x="6851177" y="1296538"/>
                </a:lnTo>
                <a:cubicBezTo>
                  <a:pt x="6963580" y="1334005"/>
                  <a:pt x="6904580" y="1319764"/>
                  <a:pt x="7028597" y="1337481"/>
                </a:cubicBezTo>
                <a:lnTo>
                  <a:pt x="7151427" y="1419367"/>
                </a:lnTo>
                <a:cubicBezTo>
                  <a:pt x="7165075" y="1428466"/>
                  <a:pt x="7175968" y="1446663"/>
                  <a:pt x="7192371" y="1446663"/>
                </a:cubicBezTo>
                <a:lnTo>
                  <a:pt x="7260609" y="1446663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288257" y="5936776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Time line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32513" y="3564423"/>
            <a:ext cx="1453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 = 10.17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725201" y="1694681"/>
            <a:ext cx="115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 = 13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7772400" y="4114798"/>
            <a:ext cx="115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 = 7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0413" y="4518588"/>
            <a:ext cx="1315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D=3.75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985198" y="4129623"/>
            <a:ext cx="115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E=6.42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7834667" y="2296358"/>
            <a:ext cx="111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E=8.2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778085" y="4749421"/>
            <a:ext cx="1175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E=4.41</a:t>
            </a:r>
            <a:endParaRPr lang="en-US" sz="24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813463" y="1403360"/>
            <a:ext cx="0" cy="454024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200000">
            <a:off x="-321047" y="3128352"/>
            <a:ext cx="1602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Firm Value V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814764" y="2758023"/>
            <a:ext cx="1315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D=4.79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834667" y="5197438"/>
            <a:ext cx="1315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D=2.58</a:t>
            </a:r>
            <a:endParaRPr lang="en-US" sz="2400" dirty="0"/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" y="0"/>
            <a:ext cx="1269084" cy="9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380431" y="5970895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2012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635353" y="5929952"/>
            <a:ext cx="97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2015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88258" y="2065525"/>
            <a:ext cx="26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V increases by 28%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88256" y="4403752"/>
            <a:ext cx="2960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V decreases by 31%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503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375" y="0"/>
            <a:ext cx="6248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pple Chancery"/>
                <a:cs typeface="Apple Chancery"/>
              </a:rPr>
              <a:t>Interest Tax Shield Forecast </a:t>
            </a:r>
            <a:br>
              <a:rPr lang="en-US" sz="3600" dirty="0" smtClean="0">
                <a:latin typeface="Apple Chancery"/>
                <a:cs typeface="Apple Chancery"/>
              </a:rPr>
            </a:br>
            <a:r>
              <a:rPr lang="en-US" sz="3600" dirty="0" smtClean="0">
                <a:latin typeface="Apple Chancery"/>
                <a:cs typeface="Apple Chancery"/>
              </a:rPr>
              <a:t>Southwest Airlines</a:t>
            </a:r>
            <a:endParaRPr lang="en-US" sz="36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"/>
                <a:cs typeface="Times"/>
              </a:rPr>
              <a:t>Suppose that Southwest’s debt demands a 5.2% rate of return.</a:t>
            </a:r>
          </a:p>
          <a:p>
            <a:pPr algn="ctr">
              <a:buNone/>
            </a:pPr>
            <a:r>
              <a:rPr lang="en-US" sz="2800" u="sng" dirty="0" smtClean="0">
                <a:latin typeface="Apple Chancery"/>
                <a:cs typeface="Apple Chancery"/>
              </a:rPr>
              <a:t>Comparing the two cases</a:t>
            </a:r>
          </a:p>
          <a:p>
            <a:pPr algn="ctr">
              <a:buNone/>
            </a:pPr>
            <a:endParaRPr lang="en-US" sz="2800" i="1" dirty="0" smtClean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en-US" sz="2800" b="1" u="sng" dirty="0" smtClean="0">
                <a:latin typeface="Times"/>
                <a:cs typeface="Times"/>
              </a:rPr>
              <a:t>Fixed debt level</a:t>
            </a:r>
            <a:r>
              <a:rPr lang="en-US" sz="2800" dirty="0" smtClean="0">
                <a:latin typeface="Times"/>
                <a:cs typeface="Times"/>
              </a:rPr>
              <a:t>: annual interest payments do not change and are equal to $195M leading to annual tax shield of $67.9M</a:t>
            </a:r>
          </a:p>
          <a:p>
            <a:pPr marL="0" indent="0">
              <a:buNone/>
            </a:pPr>
            <a:r>
              <a:rPr lang="en-US" sz="2800" b="1" u="sng" dirty="0" smtClean="0">
                <a:latin typeface="Times"/>
                <a:cs typeface="Times"/>
              </a:rPr>
              <a:t>Fixed debt ratio</a:t>
            </a:r>
            <a:r>
              <a:rPr lang="en-US" sz="2800" dirty="0" smtClean="0">
                <a:latin typeface="Times"/>
                <a:cs typeface="Times"/>
              </a:rPr>
              <a:t>: interest payments either increase from $195 million to $249M or decrease to $134M. The annual ITS increases to $87.15M or decreases to $46.9M. </a:t>
            </a:r>
          </a:p>
          <a:p>
            <a:pPr marL="0" indent="0">
              <a:buNone/>
            </a:pPr>
            <a:endParaRPr lang="en-US" sz="2800" dirty="0">
              <a:latin typeface="Times"/>
              <a:cs typeface="Times"/>
            </a:endParaRPr>
          </a:p>
          <a:p>
            <a:pPr marL="0" indent="0" algn="ctr">
              <a:buNone/>
            </a:pPr>
            <a:endParaRPr lang="en-US" sz="2800" i="1" dirty="0">
              <a:latin typeface="Times"/>
              <a:cs typeface="Times"/>
            </a:endParaRPr>
          </a:p>
          <a:p>
            <a:pPr marL="0" indent="0" algn="ctr">
              <a:buNone/>
            </a:pPr>
            <a:r>
              <a:rPr lang="en-US" sz="2800" i="1" dirty="0" smtClean="0">
                <a:latin typeface="Times"/>
                <a:cs typeface="Times"/>
              </a:rPr>
              <a:t>When the debt to value ratio is constant overtime, the interest tax shield is more risky - it moves with firm value</a:t>
            </a:r>
            <a:endParaRPr lang="en-US" sz="2800" i="1" dirty="0">
              <a:latin typeface="Times"/>
              <a:cs typeface="Times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" y="0"/>
            <a:ext cx="1269084" cy="95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560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ple Chancery"/>
                <a:cs typeface="Apple Chancery"/>
              </a:rPr>
              <a:t>Target Debt Ratio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>
                <a:latin typeface="Times"/>
                <a:cs typeface="Times"/>
              </a:rPr>
              <a:t>When the dollar level of debt changes over time then the interest payments also change over time and the tax shield is </a:t>
            </a:r>
            <a:r>
              <a:rPr lang="en-US" i="1" u="sng" dirty="0" smtClean="0">
                <a:solidFill>
                  <a:srgbClr val="FF0000"/>
                </a:solidFill>
                <a:latin typeface="Times"/>
                <a:cs typeface="Times"/>
              </a:rPr>
              <a:t>no longer </a:t>
            </a:r>
            <a:r>
              <a:rPr lang="en-US" i="1" dirty="0" smtClean="0">
                <a:latin typeface="Times"/>
                <a:cs typeface="Times"/>
              </a:rPr>
              <a:t>equal to $D</a:t>
            </a:r>
            <a:r>
              <a:rPr lang="el-GR" i="1" dirty="0" smtClean="0">
                <a:latin typeface="Times"/>
                <a:cs typeface="Times"/>
              </a:rPr>
              <a:t>τ</a:t>
            </a:r>
            <a:r>
              <a:rPr lang="en-US" sz="2200" b="1" i="1" dirty="0" smtClean="0">
                <a:latin typeface="Times"/>
                <a:cs typeface="Times"/>
              </a:rPr>
              <a:t>c</a:t>
            </a:r>
            <a:r>
              <a:rPr lang="en-US" i="1" dirty="0" smtClean="0">
                <a:latin typeface="Times"/>
                <a:cs typeface="Times"/>
              </a:rPr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5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ple Chancery"/>
                <a:cs typeface="Apple Chancery"/>
              </a:rPr>
              <a:t>The WACC method</a:t>
            </a:r>
            <a:endParaRPr lang="en-US" sz="3600" i="1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5892026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6711</TotalTime>
  <Words>1937</Words>
  <Application>Microsoft Office PowerPoint</Application>
  <PresentationFormat>On-screen Show (4:3)</PresentationFormat>
  <Paragraphs>351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Capital budgeting and valuation with leverage</vt:lpstr>
      <vt:lpstr>outline</vt:lpstr>
      <vt:lpstr>Fixed versus Random  levels of Debt</vt:lpstr>
      <vt:lpstr>Earnings Forecast Southwest Airlines</vt:lpstr>
      <vt:lpstr>Fixed debt level of $3.75 Billion</vt:lpstr>
      <vt:lpstr>Fixed Debt to Equity ratio D/V = 36.8%</vt:lpstr>
      <vt:lpstr>Interest Tax Shield Forecast  Southwest Airlines</vt:lpstr>
      <vt:lpstr>Target Debt Ratio</vt:lpstr>
      <vt:lpstr>The WACC method</vt:lpstr>
      <vt:lpstr>The Weighted Average Cost of Capital (WACC) method</vt:lpstr>
      <vt:lpstr>Assumptions required for using WACC to discount cash-flows</vt:lpstr>
      <vt:lpstr>PowerPoint Presentation</vt:lpstr>
      <vt:lpstr>Project Valuation using WACC</vt:lpstr>
      <vt:lpstr>AVCO’s Investment Opportunity</vt:lpstr>
      <vt:lpstr>AVCO’s Investment Opportunity</vt:lpstr>
      <vt:lpstr>Expected future FCF’s</vt:lpstr>
      <vt:lpstr>Calculating AVCO’s WACC</vt:lpstr>
      <vt:lpstr>Financial Data</vt:lpstr>
      <vt:lpstr>Project Valuation</vt:lpstr>
      <vt:lpstr>The WACC/APV link</vt:lpstr>
      <vt:lpstr>APV method when D/E ratio is fixed</vt:lpstr>
      <vt:lpstr>Deriving the unlevered cost of capital when D/E is fixed</vt:lpstr>
      <vt:lpstr>Unlevered value: Avco’s RFX project</vt:lpstr>
      <vt:lpstr>Implementing a D/E ratio for Avco</vt:lpstr>
      <vt:lpstr>Project’s value and debt capacity </vt:lpstr>
      <vt:lpstr>Project’s expected tax shields</vt:lpstr>
      <vt:lpstr>Valuation using APV</vt:lpstr>
      <vt:lpstr>Project-based cost of capital</vt:lpstr>
      <vt:lpstr>GE divisions</vt:lpstr>
      <vt:lpstr>Project in Different line of Business</vt:lpstr>
      <vt:lpstr>Project-based cost of capital</vt:lpstr>
      <vt:lpstr>WACC: project in different line of business</vt:lpstr>
      <vt:lpstr>Different Project for AVCO</vt:lpstr>
      <vt:lpstr>Step one: calculate unlevered cost of capital for comparable firms</vt:lpstr>
      <vt:lpstr>Step two: calculate equity cost of capital for project</vt:lpstr>
      <vt:lpstr>Step 3: calculate WACC for project</vt:lpstr>
      <vt:lpstr>Calculating project WACC: shortcut</vt:lpstr>
      <vt:lpstr>PowerPoint Presentation</vt:lpstr>
      <vt:lpstr>Levering up and WACC</vt:lpstr>
      <vt:lpstr>Avco’s shift in leverage</vt:lpstr>
      <vt:lpstr>The wrong calculation</vt:lpstr>
      <vt:lpstr>The correct approach</vt:lpstr>
      <vt:lpstr>Assigned problems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budgeting and valuation with leverage</dc:title>
  <dc:creator>Nisan Langberg</dc:creator>
  <cp:lastModifiedBy>UH</cp:lastModifiedBy>
  <cp:revision>155</cp:revision>
  <cp:lastPrinted>2012-04-15T13:02:19Z</cp:lastPrinted>
  <dcterms:created xsi:type="dcterms:W3CDTF">2009-09-23T03:52:49Z</dcterms:created>
  <dcterms:modified xsi:type="dcterms:W3CDTF">2013-04-22T08:25:54Z</dcterms:modified>
</cp:coreProperties>
</file>