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tags/tag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6.xml" ContentType="application/vnd.openxmlformats-officedocument.presentationml.tags+xml"/>
  <Override PartName="/ppt/notesSlides/notesSlide41.xml" ContentType="application/vnd.openxmlformats-officedocument.presentationml.notesSlide+xml"/>
  <Override PartName="/ppt/tags/tag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1" r:id="rId3"/>
    <p:sldId id="329" r:id="rId4"/>
    <p:sldId id="299" r:id="rId5"/>
    <p:sldId id="258" r:id="rId6"/>
    <p:sldId id="326" r:id="rId7"/>
    <p:sldId id="259" r:id="rId8"/>
    <p:sldId id="307" r:id="rId9"/>
    <p:sldId id="308" r:id="rId10"/>
    <p:sldId id="261" r:id="rId11"/>
    <p:sldId id="267" r:id="rId12"/>
    <p:sldId id="263" r:id="rId13"/>
    <p:sldId id="327" r:id="rId14"/>
    <p:sldId id="266" r:id="rId15"/>
    <p:sldId id="268" r:id="rId16"/>
    <p:sldId id="310" r:id="rId17"/>
    <p:sldId id="311" r:id="rId18"/>
    <p:sldId id="312" r:id="rId19"/>
    <p:sldId id="313" r:id="rId20"/>
    <p:sldId id="315" r:id="rId21"/>
    <p:sldId id="302" r:id="rId22"/>
    <p:sldId id="270" r:id="rId23"/>
    <p:sldId id="316" r:id="rId24"/>
    <p:sldId id="317" r:id="rId25"/>
    <p:sldId id="318" r:id="rId26"/>
    <p:sldId id="273" r:id="rId27"/>
    <p:sldId id="319" r:id="rId28"/>
    <p:sldId id="279" r:id="rId29"/>
    <p:sldId id="320" r:id="rId30"/>
    <p:sldId id="321" r:id="rId31"/>
    <p:sldId id="322" r:id="rId32"/>
    <p:sldId id="323" r:id="rId33"/>
    <p:sldId id="324" r:id="rId34"/>
    <p:sldId id="283" r:id="rId35"/>
    <p:sldId id="284" r:id="rId36"/>
    <p:sldId id="285" r:id="rId37"/>
    <p:sldId id="286" r:id="rId38"/>
    <p:sldId id="287" r:id="rId39"/>
    <p:sldId id="330" r:id="rId40"/>
    <p:sldId id="295" r:id="rId41"/>
    <p:sldId id="291" r:id="rId42"/>
    <p:sldId id="292" r:id="rId43"/>
    <p:sldId id="294" r:id="rId44"/>
    <p:sldId id="297" r:id="rId45"/>
    <p:sldId id="305" r:id="rId46"/>
    <p:sldId id="304" r:id="rId47"/>
    <p:sldId id="309" r:id="rId48"/>
    <p:sldId id="325" r:id="rId49"/>
    <p:sldId id="328" r:id="rId50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8172" autoAdjust="0"/>
  </p:normalViewPr>
  <p:slideViewPr>
    <p:cSldViewPr>
      <p:cViewPr>
        <p:scale>
          <a:sx n="75" d="100"/>
          <a:sy n="75" d="100"/>
        </p:scale>
        <p:origin x="-15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7E5C0-F3D4-4465-B945-7566948F5956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8CB8-DD2A-4D76-B9B4-F86F993B8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03E7-6DFC-4058-9740-7922617B1A16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F24E0-2CEA-4361-8702-AD1E95E18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4E0-2CEA-4361-8702-AD1E95E18D5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515C-5B13-47FE-A08B-0DDD5866B1E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71F5-5D22-4A96-94E7-04662BEDE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0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16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23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45.xml"/><Relationship Id="rId5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Capital Structure with Taxes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Chapter 15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7449392" cy="357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pple Chancery"/>
                <a:cs typeface="Apple Chancery"/>
              </a:rPr>
              <a:t>Value Created from Leverage</a:t>
            </a:r>
            <a:endParaRPr lang="en-US" sz="4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Levered Southwest</a:t>
            </a:r>
          </a:p>
          <a:p>
            <a:pPr marL="0" indent="0">
              <a:buNone/>
            </a:pPr>
            <a:r>
              <a:rPr lang="en-US" dirty="0" smtClean="0"/>
              <a:t>Total payoff to equity and debt holders in 2011: $324+$194=$518</a:t>
            </a:r>
          </a:p>
          <a:p>
            <a:pPr marL="0" indent="0">
              <a:buNone/>
            </a:pPr>
            <a:r>
              <a:rPr lang="en-US" dirty="0" smtClean="0"/>
              <a:t>Total tax in 2011: $174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Hypothetical unlevered Southwest</a:t>
            </a:r>
          </a:p>
          <a:p>
            <a:pPr marL="0" indent="0">
              <a:buNone/>
            </a:pPr>
            <a:r>
              <a:rPr lang="en-US" dirty="0"/>
              <a:t>Total payoff to </a:t>
            </a:r>
            <a:r>
              <a:rPr lang="en-US" dirty="0" smtClean="0"/>
              <a:t>equity holders </a:t>
            </a:r>
            <a:r>
              <a:rPr lang="en-US" dirty="0"/>
              <a:t>(no debt)</a:t>
            </a:r>
            <a:r>
              <a:rPr lang="en-US" dirty="0" smtClean="0"/>
              <a:t> </a:t>
            </a:r>
            <a:r>
              <a:rPr lang="en-US" dirty="0"/>
              <a:t>in 2011: </a:t>
            </a:r>
            <a:r>
              <a:rPr lang="en-US" dirty="0" smtClean="0"/>
              <a:t>$450</a:t>
            </a:r>
          </a:p>
          <a:p>
            <a:pPr marL="0" indent="0">
              <a:buNone/>
            </a:pPr>
            <a:r>
              <a:rPr lang="en-US" dirty="0" smtClean="0"/>
              <a:t>Total tax in 2011: $242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Apple Chancery"/>
                <a:cs typeface="Apple Chancery"/>
              </a:rPr>
              <a:t>Leverage reduced tax payment by $68 million in 2011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dirty="0">
                <a:latin typeface="Times New Roman"/>
                <a:cs typeface="Times New Roman"/>
              </a:rPr>
              <a:t>Leverage reduces the corporation’s tax liability and it also reduces its net income BUT it creates value for equity holders!</a:t>
            </a:r>
          </a:p>
          <a:p>
            <a:pPr marL="0" indent="0" algn="ctr">
              <a:buNone/>
            </a:pPr>
            <a:endParaRPr lang="en-US" b="1" i="1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21" y="330413"/>
            <a:ext cx="8229600" cy="583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Interest Tax Shield</a:t>
            </a:r>
            <a:endParaRPr lang="en-US" dirty="0"/>
          </a:p>
        </p:txBody>
      </p:sp>
      <p:pic>
        <p:nvPicPr>
          <p:cNvPr id="4" name="Picture 13" descr="BD15_05_15F01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85450" y="2311021"/>
            <a:ext cx="6252544" cy="4246728"/>
          </a:xfrm>
          <a:noFill/>
          <a:ln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6922" y="1371600"/>
            <a:ext cx="8229600" cy="9144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sx="1000" sy="1000" rotWithShape="0">
              <a:srgbClr val="000000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pple Chancery"/>
                <a:cs typeface="Apple Chancery"/>
              </a:rPr>
              <a:t>The interest tax shield is the additional amount the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pple Chancery"/>
                <a:cs typeface="Apple Chancery"/>
              </a:rPr>
              <a:t> firm would have </a:t>
            </a:r>
            <a:r>
              <a:rPr lang="en-US" sz="3200" dirty="0" smtClean="0">
                <a:latin typeface="Apple Chancery"/>
                <a:cs typeface="Apple Chancery"/>
              </a:rPr>
              <a:t>paid in taxes if it did not have leverage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pple Chancery"/>
              <a:cs typeface="Apple Chancer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pple Chancery"/>
                <a:cs typeface="Apple Chancery"/>
              </a:rPr>
              <a:t>Direct calculation </a:t>
            </a:r>
            <a:br>
              <a:rPr lang="en-US" sz="3200" dirty="0" smtClean="0">
                <a:latin typeface="Apple Chancery"/>
                <a:cs typeface="Apple Chancery"/>
              </a:rPr>
            </a:br>
            <a:r>
              <a:rPr lang="en-US" sz="3200" dirty="0" smtClean="0">
                <a:latin typeface="Apple Chancery"/>
                <a:cs typeface="Apple Chancery"/>
              </a:rPr>
              <a:t>the Annual Interest Tax Shields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19337"/>
              </p:ext>
            </p:extLst>
          </p:nvPr>
        </p:nvGraphicFramePr>
        <p:xfrm>
          <a:off x="1371600" y="2752196"/>
          <a:ext cx="6400800" cy="319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49865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2009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</a:tr>
              <a:tr h="498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EBIT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693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988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262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98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Interest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194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167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186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98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tax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174.65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287.35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26.6</a:t>
                      </a:r>
                    </a:p>
                  </a:txBody>
                  <a:tcPr marL="9525" marR="9525" marT="9525" marB="0" anchor="ctr"/>
                </a:tc>
              </a:tr>
              <a:tr h="498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Net Income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324.35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533.65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49.4</a:t>
                      </a:r>
                    </a:p>
                  </a:txBody>
                  <a:tcPr marL="9525" marR="9525" marT="9525" marB="0" anchor="ctr"/>
                </a:tc>
              </a:tr>
              <a:tr h="698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Interest Tax Shield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194 x 0.35=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67.9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167 x 0.35=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58.45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186 x 0.35=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65.1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1828800"/>
                <a:ext cx="541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𝐼𝑛𝑡𝑒𝑟𝑒𝑠𝑡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𝑇𝑎𝑥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𝑆h𝑖𝑒𝑙𝑑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𝐼𝑛𝑡𝑒𝑟𝑒𝑠𝑡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𝑒𝑥𝑝𝑒𝑛𝑠𝑒</m:t>
                      </m:r>
                      <m:r>
                        <a:rPr lang="en-US" b="0" i="1" smtClean="0">
                          <a:latin typeface="Cambria Math"/>
                        </a:rPr>
                        <m:t> )×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828800"/>
                <a:ext cx="5410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pple Chancery"/>
                <a:cs typeface="Apple Chancery"/>
              </a:rPr>
              <a:t>Valuation of the</a:t>
            </a:r>
            <a:br>
              <a:rPr lang="en-US" b="1" dirty="0" smtClean="0">
                <a:latin typeface="Apple Chancery"/>
                <a:cs typeface="Apple Chancery"/>
              </a:rPr>
            </a:br>
            <a:r>
              <a:rPr lang="en-US" b="1" dirty="0" smtClean="0">
                <a:latin typeface="Apple Chancery"/>
                <a:cs typeface="Apple Chancery"/>
              </a:rPr>
              <a:t>Interest Tax Shield</a:t>
            </a:r>
            <a:endParaRPr lang="en-US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80626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Valuation of the interest tax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lvl="0" indent="0" algn="ctr">
              <a:buNone/>
            </a:pPr>
            <a:r>
              <a:rPr lang="en-US" sz="4100" dirty="0">
                <a:latin typeface="Apple Chancery"/>
                <a:cs typeface="Apple Chancery"/>
              </a:rPr>
              <a:t>Adjusted Present Value (APV) method</a:t>
            </a:r>
          </a:p>
          <a:p>
            <a:pPr marL="0" indent="0" algn="ctr">
              <a:buNone/>
            </a:pPr>
            <a:endParaRPr lang="en-US" i="1" dirty="0" smtClean="0">
              <a:latin typeface="Apple Chancery"/>
              <a:cs typeface="Apple Chancery"/>
            </a:endParaRPr>
          </a:p>
          <a:p>
            <a:pPr marL="0" indent="0" algn="ctr">
              <a:buNone/>
            </a:pPr>
            <a:endParaRPr lang="en-US" i="1" dirty="0">
              <a:latin typeface="Apple Chancery"/>
              <a:cs typeface="Apple Chancery"/>
            </a:endParaRPr>
          </a:p>
          <a:p>
            <a:pPr marL="0" indent="0" algn="ctr">
              <a:buNone/>
            </a:pPr>
            <a:r>
              <a:rPr lang="en-US" dirty="0" smtClean="0">
                <a:latin typeface="Apple Chancery"/>
                <a:cs typeface="Apple Chancery"/>
              </a:rPr>
              <a:t>The value of the interest tax shield is the present value of all future interest tax shields</a:t>
            </a:r>
          </a:p>
          <a:p>
            <a:pPr marL="0" lvl="0" indent="0" algn="ctr">
              <a:buNone/>
              <a:defRPr/>
            </a:pP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6313"/>
              </p:ext>
            </p:extLst>
          </p:nvPr>
        </p:nvGraphicFramePr>
        <p:xfrm>
          <a:off x="2286000" y="4038600"/>
          <a:ext cx="5329238" cy="58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2082800" imgH="228600" progId="Equation.3">
                  <p:embed/>
                </p:oleObj>
              </mc:Choice>
              <mc:Fallback>
                <p:oleObj name="Equation" r:id="rId4" imgW="2082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4038600"/>
                        <a:ext cx="5329238" cy="58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762000" y="4876800"/>
            <a:ext cx="1371600" cy="609600"/>
          </a:xfrm>
          <a:prstGeom prst="wedgeRectCallout">
            <a:avLst>
              <a:gd name="adj1" fmla="val 58644"/>
              <a:gd name="adj2" fmla="val -100222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Value of levered firm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590800" y="4876800"/>
            <a:ext cx="1524000" cy="609600"/>
          </a:xfrm>
          <a:prstGeom prst="wedgeRectCallout">
            <a:avLst>
              <a:gd name="adj1" fmla="val -10247"/>
              <a:gd name="adj2" fmla="val -84152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Value of unlevered firm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953000" y="4876800"/>
            <a:ext cx="2743200" cy="609600"/>
          </a:xfrm>
          <a:prstGeom prst="wedgeRectCallout">
            <a:avLst>
              <a:gd name="adj1" fmla="val 1613"/>
              <a:gd name="adj2" fmla="val -738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Present value of all future interest tax shields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>
            <a:noAutofit/>
          </a:bodyPr>
          <a:lstStyle/>
          <a:p>
            <a:pPr marL="0" indent="0"/>
            <a:r>
              <a:rPr lang="en-US" sz="3200" dirty="0" smtClean="0">
                <a:latin typeface="Apple Chancery"/>
                <a:cs typeface="Apple Chancery"/>
              </a:rPr>
              <a:t>Predicting </a:t>
            </a:r>
            <a:r>
              <a:rPr lang="en-US" sz="3200" dirty="0">
                <a:latin typeface="Apple Chancery"/>
                <a:cs typeface="Apple Chancery"/>
              </a:rPr>
              <a:t>future interest tax </a:t>
            </a:r>
            <a:r>
              <a:rPr lang="en-US" sz="3200" dirty="0" smtClean="0">
                <a:latin typeface="Apple Chancery"/>
                <a:cs typeface="Apple Chancery"/>
              </a:rPr>
              <a:t>shields for Southwest</a:t>
            </a:r>
            <a:endParaRPr lang="en-US" sz="32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6934200" cy="2209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Assumptions</a:t>
            </a:r>
          </a:p>
          <a:p>
            <a:pPr marL="0" indent="0">
              <a:buNone/>
            </a:pPr>
            <a:endParaRPr lang="en-US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Southwest will keep its debt constant for </a:t>
            </a:r>
            <a:r>
              <a:rPr lang="en-US" sz="2800" b="1" dirty="0" smtClean="0">
                <a:latin typeface="Times New Roman"/>
                <a:cs typeface="Times New Roman"/>
              </a:rPr>
              <a:t>five</a:t>
            </a:r>
            <a:r>
              <a:rPr lang="en-US" sz="2800" dirty="0" smtClean="0">
                <a:latin typeface="Times New Roman"/>
                <a:cs typeface="Times New Roman"/>
              </a:rPr>
              <a:t> years and pay it all off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Southwest’s cost of debt equals the </a:t>
            </a:r>
            <a:r>
              <a:rPr lang="en-US" sz="2800" dirty="0" smtClean="0">
                <a:latin typeface="Times New Roman"/>
                <a:cs typeface="Times New Roman"/>
                <a:hlinkClick r:id="rId3" action="ppaction://hlinksldjump"/>
              </a:rPr>
              <a:t>risk free rate </a:t>
            </a:r>
            <a:r>
              <a:rPr lang="en-US" sz="2800" dirty="0" smtClean="0">
                <a:latin typeface="Times New Roman"/>
                <a:cs typeface="Times New Roman"/>
              </a:rPr>
              <a:t>of 2%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The marginal tax rate is 35%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18360"/>
              </p:ext>
            </p:extLst>
          </p:nvPr>
        </p:nvGraphicFramePr>
        <p:xfrm>
          <a:off x="762000" y="3657600"/>
          <a:ext cx="73975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60"/>
                <a:gridCol w="1079500"/>
                <a:gridCol w="1079500"/>
                <a:gridCol w="1079500"/>
                <a:gridCol w="1079500"/>
                <a:gridCol w="1079500"/>
              </a:tblGrid>
              <a:tr h="25003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04A7B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Debt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year start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$3.75B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$3.75B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$3.75B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$3.75B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$3.75B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Principal payment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end year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$3.75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Interest year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end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$75M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$75M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$75M</a:t>
                      </a: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Tax shield year end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$26.25M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$26.25M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81000" y="6172200"/>
            <a:ext cx="2743200" cy="609600"/>
          </a:xfrm>
          <a:prstGeom prst="wedgeRectCallout">
            <a:avLst>
              <a:gd name="adj1" fmla="val 58618"/>
              <a:gd name="adj2" fmla="val -101370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$75M x 35% = $26.25M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pple Chancery"/>
                <a:cs typeface="Apple Chancery"/>
              </a:rPr>
              <a:t>Risk of Southwest's predicted future interest tax shields </a:t>
            </a:r>
            <a:endParaRPr lang="en-US" sz="32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>
                <a:latin typeface="Apple Chancery"/>
              </a:rPr>
              <a:t>What rate should we use to discount the future interest tax shields?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55614"/>
              </p:ext>
            </p:extLst>
          </p:nvPr>
        </p:nvGraphicFramePr>
        <p:xfrm>
          <a:off x="914400" y="1600200"/>
          <a:ext cx="739756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60"/>
                <a:gridCol w="1079500"/>
                <a:gridCol w="1079500"/>
                <a:gridCol w="1079500"/>
                <a:gridCol w="1079500"/>
                <a:gridCol w="1079500"/>
              </a:tblGrid>
              <a:tr h="25003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Predicted Tax shield year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676558"/>
              </p:ext>
            </p:extLst>
          </p:nvPr>
        </p:nvGraphicFramePr>
        <p:xfrm>
          <a:off x="2286000" y="3124200"/>
          <a:ext cx="4351337" cy="80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" imgW="2438280" imgH="431640" progId="Equation.3">
                  <p:embed/>
                </p:oleObj>
              </mc:Choice>
              <mc:Fallback>
                <p:oleObj name="Equation" r:id="rId5" imgW="24382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4351337" cy="802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60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  <a:cs typeface="Apple Chancery"/>
              </a:rPr>
              <a:t>The Risk of the interest tax shield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3048000"/>
            <a:ext cx="4572000" cy="2895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In the case of Southwest we have assumed a particular future debt schedule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Apple Chancery"/>
                <a:cs typeface="Apple Chancery"/>
              </a:rPr>
              <a:t>What is the risk adjusted discount rate applicable for calculating the value of the tax shield of Southwest?</a:t>
            </a:r>
          </a:p>
          <a:p>
            <a:pPr marL="0" indent="0" algn="ctr">
              <a:buNone/>
            </a:pPr>
            <a:endParaRPr lang="en-US" sz="900" b="1" dirty="0" smtClean="0">
              <a:latin typeface="Apple Chancery"/>
              <a:cs typeface="Apple Chancery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52400" y="2971800"/>
            <a:ext cx="3048000" cy="2971800"/>
          </a:xfrm>
          <a:prstGeom prst="wedgeRectCallout">
            <a:avLst>
              <a:gd name="adj1" fmla="val -339"/>
              <a:gd name="adj2" fmla="val -82585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pple Chancery"/>
                <a:cs typeface="Apple Chancery"/>
              </a:rPr>
              <a:t>Risk</a:t>
            </a:r>
          </a:p>
          <a:p>
            <a:endParaRPr lang="en-US" dirty="0" smtClean="0">
              <a:latin typeface="Apple Chancery"/>
              <a:cs typeface="Apple Chancery"/>
            </a:endParaRPr>
          </a:p>
          <a:p>
            <a:r>
              <a:rPr lang="en-US" u="sng" dirty="0" smtClean="0">
                <a:latin typeface="Apple Chancery"/>
                <a:cs typeface="Apple Chancery"/>
              </a:rPr>
              <a:t>Default</a:t>
            </a:r>
            <a:r>
              <a:rPr lang="en-US" dirty="0" smtClean="0">
                <a:latin typeface="Apple Chancery"/>
                <a:cs typeface="Apple Chancery"/>
              </a:rPr>
              <a:t>: Southwest might not be able to pay its debt obligations</a:t>
            </a:r>
          </a:p>
          <a:p>
            <a:endParaRPr lang="en-US" dirty="0" smtClean="0">
              <a:latin typeface="Apple Chancery"/>
              <a:cs typeface="Apple Chancery"/>
            </a:endParaRPr>
          </a:p>
          <a:p>
            <a:r>
              <a:rPr lang="en-US" u="sng" dirty="0" smtClean="0">
                <a:latin typeface="Apple Chancery"/>
                <a:cs typeface="Apple Chancery"/>
              </a:rPr>
              <a:t>Debt size</a:t>
            </a:r>
            <a:r>
              <a:rPr lang="en-US" dirty="0" smtClean="0">
                <a:latin typeface="Apple Chancery"/>
                <a:cs typeface="Apple Chancery"/>
              </a:rPr>
              <a:t>: Southwest might reduce or increase its debt outstanding</a:t>
            </a:r>
          </a:p>
          <a:p>
            <a:pPr algn="ctr"/>
            <a:endParaRPr lang="en-US" dirty="0" smtClean="0">
              <a:latin typeface="Apple Chancery"/>
              <a:cs typeface="Apple Chancery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1403131"/>
                <a:ext cx="6629400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𝐼𝑛𝑡𝑒𝑟𝑒𝑠𝑡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𝑇𝑎𝑥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𝑆h𝑖𝑒𝑙𝑑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𝐼𝑛𝑡𝑒𝑟𝑒𝑠𝑡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𝑒𝑥𝑝𝑒𝑛𝑠𝑒</m:t>
                      </m:r>
                      <m:r>
                        <a:rPr lang="en-US" sz="2400" b="0" i="1" smtClean="0">
                          <a:latin typeface="Cambria Math"/>
                        </a:rPr>
                        <m:t> )×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03131"/>
                <a:ext cx="6629400" cy="822469"/>
              </a:xfrm>
              <a:prstGeom prst="rect">
                <a:avLst/>
              </a:prstGeom>
              <a:blipFill rotWithShape="1">
                <a:blip r:embed="rId4"/>
                <a:stretch>
                  <a:fillRect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33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Valuation of the interest tax shield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57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assumed that the debt of Southwest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risk-free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therefore so is the tax shield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419600"/>
                <a:ext cx="807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𝐼𝑛𝑡𝑒𝑟𝑒𝑠𝑡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𝑇𝑎𝑥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𝑆h𝑖𝑒𝑙𝑑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𝑃𝑀𝑇</m:t>
                      </m:r>
                      <m:r>
                        <a:rPr lang="en-US" sz="2000" b="0" i="1" smtClean="0">
                          <a:latin typeface="Cambria Math"/>
                        </a:rPr>
                        <m:t>=$26.25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=5, </m:t>
                      </m:r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  <m:r>
                        <a:rPr lang="en-US" sz="2000" b="0" i="1" smtClean="0">
                          <a:latin typeface="Cambria Math"/>
                        </a:rPr>
                        <m:t>=2%)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19600"/>
                <a:ext cx="807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5163403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=$1</m:t>
                      </m:r>
                      <m:r>
                        <a:rPr lang="en-US" sz="2000" b="0" i="1" smtClean="0">
                          <a:latin typeface="Cambria Math"/>
                        </a:rPr>
                        <m:t>23.7</m:t>
                      </m:r>
                      <m:r>
                        <a:rPr lang="en-US" sz="2000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163403"/>
                <a:ext cx="24384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97336"/>
              </p:ext>
            </p:extLst>
          </p:nvPr>
        </p:nvGraphicFramePr>
        <p:xfrm>
          <a:off x="990600" y="2362200"/>
          <a:ext cx="73975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60"/>
                <a:gridCol w="1079500"/>
                <a:gridCol w="1079500"/>
                <a:gridCol w="1079500"/>
                <a:gridCol w="1079500"/>
                <a:gridCol w="1079500"/>
              </a:tblGrid>
              <a:tr h="25003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Tax shield year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334000" y="3825766"/>
            <a:ext cx="2286000" cy="304800"/>
          </a:xfrm>
          <a:prstGeom prst="wedgeRectCallout">
            <a:avLst>
              <a:gd name="adj1" fmla="val 57526"/>
              <a:gd name="adj2" fmla="val 159836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Risk free rate is 2%</a:t>
            </a:r>
          </a:p>
        </p:txBody>
      </p:sp>
    </p:spTree>
    <p:extLst>
      <p:ext uri="{BB962C8B-B14F-4D97-AF65-F5344CB8AC3E}">
        <p14:creationId xmlns:p14="http://schemas.microsoft.com/office/powerpoint/2010/main" val="425290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Alternative Debt Strategy 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57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Now…suppose that Southwest will keep its current debt level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years and pay it off – that is: Southwest plans to replace every loan that expires with a new one of the same amount until 2021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7797" y="4986318"/>
                <a:ext cx="807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𝐼𝑛𝑡𝑒𝑟𝑒𝑠𝑡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𝑇𝑎𝑥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𝑆h𝑖𝑒𝑙𝑑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𝑃𝑀𝑇</m:t>
                      </m:r>
                      <m:r>
                        <a:rPr lang="en-US" sz="2000" b="0" i="1" smtClean="0">
                          <a:latin typeface="Cambria Math"/>
                        </a:rPr>
                        <m:t>=$26.25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=10, </m:t>
                      </m:r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  <m:r>
                        <a:rPr lang="en-US" sz="2000" b="0" i="1" smtClean="0">
                          <a:latin typeface="Cambria Math"/>
                        </a:rPr>
                        <m:t>=2%)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97" y="4986318"/>
                <a:ext cx="807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630" y="5531444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=$2</m:t>
                      </m:r>
                      <m:r>
                        <a:rPr lang="en-US" sz="2000" b="0" i="1" smtClean="0">
                          <a:latin typeface="Cambria Math"/>
                        </a:rPr>
                        <m:t>35.8</m:t>
                      </m:r>
                      <m:r>
                        <a:rPr lang="en-US" sz="2000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30" y="5531444"/>
                <a:ext cx="24384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07267"/>
              </p:ext>
            </p:extLst>
          </p:nvPr>
        </p:nvGraphicFramePr>
        <p:xfrm>
          <a:off x="838200" y="2316480"/>
          <a:ext cx="73975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60"/>
                <a:gridCol w="1079500"/>
                <a:gridCol w="1079500"/>
                <a:gridCol w="1079500"/>
                <a:gridCol w="1079500"/>
                <a:gridCol w="1079500"/>
              </a:tblGrid>
              <a:tr h="25003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Debt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year start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Principal payment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end year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Interest year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Tax shield year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308600" y="6172200"/>
            <a:ext cx="2286000" cy="304800"/>
          </a:xfrm>
          <a:prstGeom prst="wedgeRectCallout">
            <a:avLst>
              <a:gd name="adj1" fmla="val -56363"/>
              <a:gd name="adj2" fmla="val -152664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Tax shield increased</a:t>
            </a:r>
          </a:p>
        </p:txBody>
      </p:sp>
    </p:spTree>
    <p:extLst>
      <p:ext uri="{BB962C8B-B14F-4D97-AF65-F5344CB8AC3E}">
        <p14:creationId xmlns:p14="http://schemas.microsoft.com/office/powerpoint/2010/main" val="118846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pple Chancery"/>
                <a:cs typeface="Apple Chancery"/>
              </a:rPr>
              <a:t>Outline</a:t>
            </a:r>
            <a:endParaRPr lang="en-US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3352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The tax advantage of debt</a:t>
            </a:r>
          </a:p>
          <a:p>
            <a:r>
              <a:rPr lang="en-US" dirty="0" smtClean="0">
                <a:latin typeface="Apple Chancery"/>
                <a:cs typeface="Apple Chancery"/>
              </a:rPr>
              <a:t>Computing the interest tax shield</a:t>
            </a:r>
          </a:p>
          <a:p>
            <a:r>
              <a:rPr lang="en-US" dirty="0" smtClean="0">
                <a:latin typeface="Apple Chancery"/>
                <a:cs typeface="Apple Chancery"/>
              </a:rPr>
              <a:t>Valuation of the interest tax shield</a:t>
            </a:r>
          </a:p>
          <a:p>
            <a:r>
              <a:rPr lang="en-US" dirty="0" smtClean="0">
                <a:latin typeface="Apple Chancery"/>
                <a:cs typeface="Apple Chancery"/>
              </a:rPr>
              <a:t>Recapitalization and firm value</a:t>
            </a:r>
          </a:p>
          <a:p>
            <a:r>
              <a:rPr lang="en-US" dirty="0" smtClean="0">
                <a:latin typeface="Apple Chancery"/>
                <a:cs typeface="Apple Chancery"/>
              </a:rPr>
              <a:t>Limits on the tax advantage of debt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921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pple Chancery"/>
              </a:rPr>
              <a:t>P</a:t>
            </a:r>
            <a:r>
              <a:rPr lang="en-US" sz="3200" dirty="0" smtClean="0">
                <a:latin typeface="Apple Chancery"/>
              </a:rPr>
              <a:t>ermanent risk-free debt </a:t>
            </a:r>
            <a:endParaRPr lang="en-US" sz="32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97" y="1325306"/>
            <a:ext cx="8229600" cy="3657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that Southwest will keep its current debt level forever and never pay it off – that is: Southwest plans to replace every loan that expires with a new one of the same amount indefinitely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051" y="5386428"/>
                <a:ext cx="807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𝐼𝑛𝑡𝑒𝑟𝑒𝑠𝑡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𝑇𝑎𝑥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𝑆h𝑖𝑒𝑙𝑑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𝑃𝑀𝑇</m:t>
                      </m:r>
                      <m:r>
                        <a:rPr lang="en-US" sz="2000" b="0" i="1" smtClean="0">
                          <a:latin typeface="Cambria Math"/>
                        </a:rPr>
                        <m:t>=$26.25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=∞, </m:t>
                      </m:r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  <m:r>
                        <a:rPr lang="en-US" sz="2000" b="0" i="1" smtClean="0">
                          <a:latin typeface="Cambria Math"/>
                        </a:rPr>
                        <m:t>=2%)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51" y="5386428"/>
                <a:ext cx="8077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7197" y="5931554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=$1</m:t>
                      </m:r>
                      <m:r>
                        <a:rPr lang="en-US" sz="2000" b="0" i="1" smtClean="0">
                          <a:latin typeface="Cambria Math"/>
                        </a:rPr>
                        <m:t>,312.5</m:t>
                      </m:r>
                      <m:r>
                        <a:rPr lang="en-US" sz="2000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97" y="5931554"/>
                <a:ext cx="24384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50512"/>
              </p:ext>
            </p:extLst>
          </p:nvPr>
        </p:nvGraphicFramePr>
        <p:xfrm>
          <a:off x="756050" y="2743200"/>
          <a:ext cx="73975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60"/>
                <a:gridCol w="1079500"/>
                <a:gridCol w="1079500"/>
                <a:gridCol w="1079500"/>
                <a:gridCol w="1079500"/>
                <a:gridCol w="1079500"/>
              </a:tblGrid>
              <a:tr h="25003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Debt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year start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Principal payment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end year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Interest year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$75M</a:t>
                      </a: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Tax shield year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$26.25M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89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pple Chancery"/>
              </a:rPr>
              <a:t>Valuation of the interest tax shield </a:t>
            </a:r>
            <a:br>
              <a:rPr lang="en-US" sz="3600" dirty="0" smtClean="0">
                <a:latin typeface="Apple Chancery"/>
              </a:rPr>
            </a:br>
            <a:r>
              <a:rPr lang="en-US" sz="3600" b="1" dirty="0" smtClean="0">
                <a:latin typeface="Apple Chancery"/>
              </a:rPr>
              <a:t>permanent</a:t>
            </a:r>
            <a:r>
              <a:rPr lang="en-US" sz="3600" dirty="0" smtClean="0">
                <a:latin typeface="Apple Chancery"/>
              </a:rPr>
              <a:t> and </a:t>
            </a:r>
            <a:r>
              <a:rPr lang="en-US" sz="3600" b="1" dirty="0" smtClean="0">
                <a:latin typeface="Apple Chancery"/>
              </a:rPr>
              <a:t>risk-free</a:t>
            </a:r>
            <a:r>
              <a:rPr lang="en-US" sz="3600" dirty="0" smtClean="0">
                <a:latin typeface="Apple Chancery"/>
              </a:rPr>
              <a:t> debt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676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325048"/>
            <a:ext cx="84582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Value of (risk-free) Debt outstanding: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$D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Risk free rate: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Marginal tax rate: </a:t>
            </a:r>
            <a:r>
              <a:rPr lang="el-GR" sz="3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τ</a:t>
            </a:r>
            <a:r>
              <a:rPr lang="en-US" sz="3200" baseline="-25000" dirty="0" smtClean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330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Interest tax shield time t = 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 ($</a:t>
            </a:r>
            <a:r>
              <a:rPr lang="en-US" sz="3300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300" i="1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33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33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600" b="1" i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464808" y="2819400"/>
            <a:ext cx="2286000" cy="304800"/>
          </a:xfrm>
          <a:prstGeom prst="wedgeRectCallout">
            <a:avLst>
              <a:gd name="adj1" fmla="val 45303"/>
              <a:gd name="adj2" fmla="val 134836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Interest payment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934200" y="2819400"/>
            <a:ext cx="1676400" cy="304800"/>
          </a:xfrm>
          <a:prstGeom prst="wedgeRectCallout">
            <a:avLst>
              <a:gd name="adj1" fmla="val -29697"/>
              <a:gd name="adj2" fmla="val 134836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Corp. Tax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7" y="4217759"/>
            <a:ext cx="9144000" cy="2640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pple Chancery"/>
                <a:cs typeface="Apple Chancery"/>
              </a:rPr>
              <a:t>Generalizing our Results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Permanent and risk free debt are not appropriate assumptions for most corporations</a:t>
            </a:r>
          </a:p>
          <a:p>
            <a:pPr marL="0" indent="0" algn="ctr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practice:</a:t>
            </a:r>
          </a:p>
          <a:p>
            <a:pPr marL="45720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Corporates face default risk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Debt levels change overtime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pple Chancery"/>
                <a:cs typeface="Times New Roman" pitchFamily="18" charset="0"/>
              </a:rPr>
              <a:t>Next we consider </a:t>
            </a:r>
            <a:r>
              <a:rPr lang="en-US" b="1" dirty="0" smtClean="0">
                <a:latin typeface="Apple Chancery"/>
                <a:cs typeface="Times New Roman" pitchFamily="18" charset="0"/>
              </a:rPr>
              <a:t>permanent</a:t>
            </a:r>
            <a:r>
              <a:rPr lang="en-US" dirty="0" smtClean="0">
                <a:latin typeface="Apple Chancery"/>
                <a:cs typeface="Times New Roman" pitchFamily="18" charset="0"/>
              </a:rPr>
              <a:t>  and </a:t>
            </a:r>
            <a:r>
              <a:rPr lang="en-US" b="1" dirty="0" smtClean="0">
                <a:latin typeface="Apple Chancery"/>
                <a:cs typeface="Times New Roman" pitchFamily="18" charset="0"/>
              </a:rPr>
              <a:t>risky</a:t>
            </a:r>
            <a:r>
              <a:rPr lang="en-US" dirty="0" smtClean="0">
                <a:latin typeface="Apple Chancery"/>
                <a:cs typeface="Times New Roman" pitchFamily="18" charset="0"/>
              </a:rPr>
              <a:t> debt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464808" y="2819400"/>
            <a:ext cx="2286000" cy="304800"/>
          </a:xfrm>
          <a:prstGeom prst="wedgeRectCallout">
            <a:avLst>
              <a:gd name="adj1" fmla="val -50253"/>
              <a:gd name="adj2" fmla="val 118169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Will relax next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490208" y="3962400"/>
            <a:ext cx="2286000" cy="304800"/>
          </a:xfrm>
          <a:prstGeom prst="wedgeRectCallout">
            <a:avLst>
              <a:gd name="adj1" fmla="val -49697"/>
              <a:gd name="adj2" fmla="val -14433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Will relax in </a:t>
            </a:r>
            <a:r>
              <a:rPr lang="en-US" dirty="0" err="1" smtClean="0">
                <a:latin typeface="Apple Chancery"/>
                <a:cs typeface="Apple Chancery"/>
              </a:rPr>
              <a:t>ch.</a:t>
            </a:r>
            <a:r>
              <a:rPr lang="en-US" dirty="0" smtClean="0">
                <a:latin typeface="Apple Chancery"/>
                <a:cs typeface="Apple Chancery"/>
              </a:rPr>
              <a:t> 18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pple Chancery"/>
              </a:rPr>
              <a:t>Valuation of the interest tax shield: </a:t>
            </a:r>
            <a:br>
              <a:rPr lang="en-US" sz="3200" dirty="0" smtClean="0">
                <a:latin typeface="Apple Chancery"/>
              </a:rPr>
            </a:br>
            <a:r>
              <a:rPr lang="en-US" sz="3200" b="1" dirty="0" smtClean="0">
                <a:latin typeface="Apple Chancery"/>
              </a:rPr>
              <a:t>permanent</a:t>
            </a:r>
            <a:r>
              <a:rPr lang="en-US" sz="3200" dirty="0" smtClean="0">
                <a:latin typeface="Apple Chancery"/>
              </a:rPr>
              <a:t> and </a:t>
            </a:r>
            <a:r>
              <a:rPr lang="en-US" sz="3200" b="1" dirty="0" smtClean="0">
                <a:latin typeface="Apple Chancery"/>
              </a:rPr>
              <a:t>risky</a:t>
            </a:r>
            <a:r>
              <a:rPr lang="en-US" sz="3200" dirty="0" smtClean="0">
                <a:latin typeface="Apple Chancery"/>
              </a:rPr>
              <a:t> debt </a:t>
            </a:r>
            <a:endParaRPr lang="en-US" sz="32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97" y="1371600"/>
            <a:ext cx="8229600" cy="361130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Southwest’s yield on its risky debt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5.2%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will use this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4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Southwest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Projected Tax Shields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051" y="5386428"/>
                <a:ext cx="807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𝐼𝑛𝑡𝑒𝑟𝑒𝑠𝑡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𝑇𝑎𝑥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𝑆h𝑖𝑒𝑙𝑑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𝑃𝑉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𝑃𝑀𝑇</m:t>
                      </m:r>
                      <m:r>
                        <a:rPr lang="en-US" sz="2000" b="0" i="1" smtClean="0">
                          <a:latin typeface="Cambria Math"/>
                        </a:rPr>
                        <m:t>=$68.25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=∞, </m:t>
                      </m:r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  <m:r>
                        <a:rPr lang="en-US" sz="2000" b="0" i="1" smtClean="0">
                          <a:latin typeface="Cambria Math"/>
                        </a:rPr>
                        <m:t>=5.2%)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51" y="5386428"/>
                <a:ext cx="807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7197" y="5931554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=$1</m:t>
                      </m:r>
                      <m:r>
                        <a:rPr lang="en-US" sz="2000" b="0" i="1" smtClean="0">
                          <a:latin typeface="Cambria Math"/>
                        </a:rPr>
                        <m:t>,312.5</m:t>
                      </m:r>
                      <m:r>
                        <a:rPr lang="en-US" sz="2000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97" y="5931554"/>
                <a:ext cx="24384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761055"/>
              </p:ext>
            </p:extLst>
          </p:nvPr>
        </p:nvGraphicFramePr>
        <p:xfrm>
          <a:off x="838200" y="2819400"/>
          <a:ext cx="73975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60"/>
                <a:gridCol w="1079500"/>
                <a:gridCol w="1079500"/>
                <a:gridCol w="1079500"/>
                <a:gridCol w="1079500"/>
                <a:gridCol w="1079500"/>
              </a:tblGrid>
              <a:tr h="2895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Debt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year start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$3.75B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Principal payment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end year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Interest year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$195M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$195M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$195M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$195M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$195M</a:t>
                      </a:r>
                    </a:p>
                  </a:txBody>
                  <a:tcPr/>
                </a:tc>
              </a:tr>
              <a:tr h="250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Tax shield year end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$68.25M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$68.25M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$68.25M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$68.25M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$68.25M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6858000" y="5081628"/>
            <a:ext cx="1905000" cy="304800"/>
          </a:xfrm>
          <a:prstGeom prst="wedgeRectCallout">
            <a:avLst>
              <a:gd name="adj1" fmla="val -51920"/>
              <a:gd name="adj2" fmla="val -285998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5.2%($3.75B)</a:t>
            </a:r>
          </a:p>
        </p:txBody>
      </p:sp>
    </p:spTree>
    <p:extLst>
      <p:ext uri="{BB962C8B-B14F-4D97-AF65-F5344CB8AC3E}">
        <p14:creationId xmlns:p14="http://schemas.microsoft.com/office/powerpoint/2010/main" val="10073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pple Chancery"/>
              </a:rPr>
              <a:t>Valuation of the interest tax shield </a:t>
            </a:r>
            <a:br>
              <a:rPr lang="en-US" sz="3600" dirty="0" smtClean="0">
                <a:latin typeface="Apple Chancery"/>
              </a:rPr>
            </a:br>
            <a:r>
              <a:rPr lang="en-US" sz="3600" b="1" dirty="0" smtClean="0">
                <a:latin typeface="Apple Chancery"/>
              </a:rPr>
              <a:t>permanent</a:t>
            </a:r>
            <a:r>
              <a:rPr lang="en-US" sz="3600" dirty="0" smtClean="0">
                <a:latin typeface="Apple Chancery"/>
              </a:rPr>
              <a:t> and </a:t>
            </a:r>
            <a:r>
              <a:rPr lang="en-US" sz="3600" b="1" dirty="0" smtClean="0">
                <a:latin typeface="Apple Chancery"/>
              </a:rPr>
              <a:t>risky</a:t>
            </a:r>
            <a:r>
              <a:rPr lang="en-US" sz="3600" dirty="0" smtClean="0">
                <a:latin typeface="Apple Chancery"/>
              </a:rPr>
              <a:t> debt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676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325048"/>
            <a:ext cx="84582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Value of Debt outstanding: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$D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Return on debt: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Marginal tax rate: </a:t>
            </a:r>
            <a:r>
              <a:rPr lang="el-GR" sz="3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τ</a:t>
            </a:r>
            <a:r>
              <a:rPr lang="en-US" sz="3200" baseline="-25000" dirty="0" smtClean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33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Interest tax shield time t =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3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3300" baseline="-250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$D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3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3620"/>
            <a:ext cx="9144000" cy="279898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334000" y="5446655"/>
            <a:ext cx="1905000" cy="1182745"/>
          </a:xfrm>
          <a:prstGeom prst="ellipse">
            <a:avLst/>
          </a:prstGeom>
          <a:noFill/>
          <a:ln>
            <a:solidFill>
              <a:srgbClr val="FF000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05600" y="2590800"/>
            <a:ext cx="1143000" cy="2855855"/>
          </a:xfrm>
          <a:prstGeom prst="straightConnector1">
            <a:avLst/>
          </a:prstGeom>
          <a:noFill/>
          <a:ln>
            <a:solidFill>
              <a:srgbClr val="FF000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7467600" y="2247900"/>
            <a:ext cx="1321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pple Chancery"/>
                <a:cs typeface="Apple Chancery"/>
              </a:rPr>
              <a:t>Debt value</a:t>
            </a:r>
            <a:endParaRPr lang="en-US" sz="2000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76121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71651"/>
            <a:ext cx="7860078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pple Chancery"/>
              </a:rPr>
              <a:t>What would an “Unlevered Southwest” </a:t>
            </a:r>
            <a:br>
              <a:rPr lang="en-US" sz="3200" dirty="0" smtClean="0">
                <a:latin typeface="Apple Chancery"/>
              </a:rPr>
            </a:br>
            <a:r>
              <a:rPr lang="en-US" sz="3200" dirty="0" smtClean="0">
                <a:latin typeface="Apple Chancery"/>
              </a:rPr>
              <a:t>be worth?</a:t>
            </a:r>
            <a:endParaRPr lang="en-US" sz="3200" dirty="0">
              <a:latin typeface="Apple Chancery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42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199" y="1295400"/>
            <a:ext cx="7985051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i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market value of the interest tax shield is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PV(Interest tax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shield) = $1.3B</a:t>
            </a:r>
          </a:p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market value of Southwest is 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$10.17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Adjusted Present Value (APV) method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PV(Interest tax shield)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market value of the unlevered firm is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$10.17B – $1.3B = $8.86B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5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hancery"/>
              </a:rPr>
              <a:t>Summary – Permanent Debt</a:t>
            </a:r>
            <a:endParaRPr lang="en-US" dirty="0">
              <a:latin typeface="Apple Chancery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7526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value of the interest tax shield when the level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debt is fixed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the life of the firm is simply given by the product of the marginal corporate tax rate and the market value of debt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4038600"/>
                <a:ext cx="6019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3000" b="0" i="1" smtClean="0">
                        <a:latin typeface="Cambria Math"/>
                      </a:rPr>
                      <m:t>𝑃𝑉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𝐼𝑛𝑡𝑒𝑟𝑒𝑠𝑡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𝑇𝑎𝑥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𝑆h𝑖𝑒𝑙𝑑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000" b="0" i="1" dirty="0" smtClean="0">
                    <a:latin typeface="Cambria Math"/>
                  </a:rPr>
                  <a:t>$D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l-GR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0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sz="3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6019800" cy="553998"/>
              </a:xfrm>
              <a:prstGeom prst="rect">
                <a:avLst/>
              </a:prstGeom>
              <a:blipFill rotWithShape="1">
                <a:blip r:embed="rId3"/>
                <a:stretch>
                  <a:fillRect t="-1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pple Chancery"/>
              </a:rPr>
              <a:t>Creating Value through a </a:t>
            </a:r>
            <a:br>
              <a:rPr lang="en-US" b="1" dirty="0" smtClean="0">
                <a:latin typeface="Apple Chancery"/>
              </a:rPr>
            </a:br>
            <a:r>
              <a:rPr lang="en-US" b="1" dirty="0" smtClean="0">
                <a:latin typeface="Apple Chancery"/>
              </a:rPr>
              <a:t>Leveraged Recapitalization</a:t>
            </a:r>
            <a:endParaRPr lang="en-US" b="1" dirty="0">
              <a:latin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49119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Levering up to capture the tax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Apple Chancery"/>
              </a:rPr>
              <a:t>Can Southwest increase its leverage to enhance value for shareholders?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Plan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Southwest is considering a permanent increase its debt by $1B. The increase in debt is predicted not to affect its debt cost of capital of 5.2%. Southwest plans to purchase shares with the new debt raised. Currently it has 764,286 shares outstanding that are trading at price  $8.40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Apple Chancery"/>
                <a:cs typeface="Times New Roman" pitchFamily="18" charset="0"/>
              </a:rPr>
              <a:t>Lets trace this transaction and its implications for the stock price of Southwest (what do we expect?)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42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Levering up to capture the tax shield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Before announcement of the repurchase plan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42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2600" y="2819400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438400"/>
            <a:ext cx="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8178" y="231826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Assets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46979" y="23086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Liabilities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3566" y="3124200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 = $3.75B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46979" y="3930611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</a:t>
            </a:r>
            <a:r>
              <a:rPr lang="en-US" sz="2800" b="1" dirty="0" smtClean="0"/>
              <a:t> = $6.42B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3123063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= $10.17B</a:t>
            </a: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0041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Stock price = $8.40</a:t>
            </a:r>
          </a:p>
        </p:txBody>
      </p:sp>
    </p:spTree>
    <p:extLst>
      <p:ext uri="{BB962C8B-B14F-4D97-AF65-F5344CB8AC3E}">
        <p14:creationId xmlns:p14="http://schemas.microsoft.com/office/powerpoint/2010/main" val="26533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667000" cy="23622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Capital Structure across different Industries (2005)</a:t>
            </a:r>
            <a:endParaRPr lang="en-US" sz="2400" i="1" dirty="0"/>
          </a:p>
        </p:txBody>
      </p:sp>
      <p:pic>
        <p:nvPicPr>
          <p:cNvPr id="4" name="Picture 5" descr="BD15_23_15F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44088" y="76199"/>
            <a:ext cx="6034811" cy="678323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95066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Levering up to capture the tax shield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9" y="990600"/>
            <a:ext cx="8229600" cy="1327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announcement of the repurchase plan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before any transactions take place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42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6012" y="2841486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438400"/>
            <a:ext cx="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8178" y="231826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Assets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46979" y="23086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Liabilities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3566" y="3124200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=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46979" y="3930611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b="1" dirty="0" smtClean="0"/>
              <a:t> =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3123063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= </a:t>
            </a: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7572" y="5528481"/>
            <a:ext cx="5220810" cy="132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Stock price = </a:t>
            </a:r>
          </a:p>
        </p:txBody>
      </p:sp>
    </p:spTree>
    <p:extLst>
      <p:ext uri="{BB962C8B-B14F-4D97-AF65-F5344CB8AC3E}">
        <p14:creationId xmlns:p14="http://schemas.microsoft.com/office/powerpoint/2010/main" val="317555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Levering up to capture the tax shield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9" y="990600"/>
            <a:ext cx="8229600" cy="1327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debt is issued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42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6012" y="2841486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438400"/>
            <a:ext cx="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8178" y="231826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Assets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46979" y="23086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Liabilities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3566" y="3124200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=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46979" y="3930611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b="1" dirty="0" smtClean="0"/>
              <a:t> =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3123063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= </a:t>
            </a: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7572" y="5528481"/>
            <a:ext cx="5220810" cy="132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Stock price = </a:t>
            </a:r>
          </a:p>
        </p:txBody>
      </p:sp>
    </p:spTree>
    <p:extLst>
      <p:ext uri="{BB962C8B-B14F-4D97-AF65-F5344CB8AC3E}">
        <p14:creationId xmlns:p14="http://schemas.microsoft.com/office/powerpoint/2010/main" val="228018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Levering up to capture the tax shield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9" y="990600"/>
            <a:ext cx="8229600" cy="1327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repurchase is completed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42" y="36394"/>
            <a:ext cx="1137261" cy="8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6012" y="2841486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438400"/>
            <a:ext cx="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8178" y="231826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Assets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46979" y="23086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Liabilities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3566" y="3124200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=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46979" y="3930611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b="1" dirty="0" smtClean="0"/>
              <a:t> =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3123063"/>
            <a:ext cx="200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= </a:t>
            </a: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7572" y="5528481"/>
            <a:ext cx="5220810" cy="132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Stock price = </a:t>
            </a:r>
          </a:p>
        </p:txBody>
      </p:sp>
    </p:spTree>
    <p:extLst>
      <p:ext uri="{BB962C8B-B14F-4D97-AF65-F5344CB8AC3E}">
        <p14:creationId xmlns:p14="http://schemas.microsoft.com/office/powerpoint/2010/main" val="32920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7391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pple Chancery"/>
              </a:rPr>
              <a:t>Tax Advantage of Debt - limitations</a:t>
            </a:r>
            <a:endParaRPr lang="en-US" b="1" dirty="0">
              <a:latin typeface="Apple Chancery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5200" y="32004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pple Chancery"/>
              </a:rPr>
              <a:t>Personal tax</a:t>
            </a:r>
          </a:p>
          <a:p>
            <a:pPr algn="l"/>
            <a:r>
              <a:rPr lang="en-US" sz="3200" dirty="0" smtClean="0">
                <a:latin typeface="Apple Chancery"/>
              </a:rPr>
              <a:t>EBIT risk and excessive </a:t>
            </a:r>
            <a:r>
              <a:rPr lang="en-US" sz="3200" dirty="0">
                <a:latin typeface="Apple Chancery"/>
              </a:rPr>
              <a:t>l</a:t>
            </a:r>
            <a:r>
              <a:rPr lang="en-US" sz="3200" dirty="0" smtClean="0">
                <a:latin typeface="Apple Chancery"/>
              </a:rPr>
              <a:t>everage</a:t>
            </a:r>
          </a:p>
          <a:p>
            <a:pPr algn="l"/>
            <a:r>
              <a:rPr lang="en-US" sz="3200" dirty="0" smtClean="0">
                <a:latin typeface="Apple Chancery"/>
              </a:rPr>
              <a:t>Other tax shields</a:t>
            </a:r>
          </a:p>
        </p:txBody>
      </p:sp>
    </p:spTree>
    <p:extLst>
      <p:ext uri="{BB962C8B-B14F-4D97-AF65-F5344CB8AC3E}">
        <p14:creationId xmlns:p14="http://schemas.microsoft.com/office/powerpoint/2010/main" val="109176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629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ple Chancery"/>
              </a:rPr>
              <a:t>Personal taxes and the Interest Tax Shield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7315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Firms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enjoy a tax advantage on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payments relative to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dividends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Individual investors pay tax on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payments and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dividends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(and capital gains)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705600" y="3454400"/>
            <a:ext cx="1676400" cy="736600"/>
          </a:xfrm>
          <a:prstGeom prst="wedgeRectCallout">
            <a:avLst>
              <a:gd name="adj1" fmla="val -52425"/>
              <a:gd name="adj2" fmla="val -130539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To debt holders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371600" y="3454400"/>
            <a:ext cx="1524000" cy="736600"/>
          </a:xfrm>
          <a:prstGeom prst="wedgeRectCallout">
            <a:avLst>
              <a:gd name="adj1" fmla="val 50858"/>
              <a:gd name="adj2" fmla="val -87003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To shareholders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553200" y="5829300"/>
            <a:ext cx="1828800" cy="685800"/>
          </a:xfrm>
          <a:prstGeom prst="wedgeRectCallout">
            <a:avLst>
              <a:gd name="adj1" fmla="val -48612"/>
              <a:gd name="adj2" fmla="val -155904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Taxed as </a:t>
            </a:r>
          </a:p>
          <a:p>
            <a:pPr algn="ctr"/>
            <a:r>
              <a:rPr lang="en-US" dirty="0">
                <a:latin typeface="Apple Chancery"/>
                <a:cs typeface="Apple Chancery"/>
              </a:rPr>
              <a:t>I</a:t>
            </a:r>
            <a:r>
              <a:rPr lang="en-US" dirty="0" smtClean="0">
                <a:latin typeface="Apple Chancery"/>
                <a:cs typeface="Apple Chancery"/>
              </a:rPr>
              <a:t>nterest </a:t>
            </a:r>
            <a:r>
              <a:rPr lang="en-US" dirty="0">
                <a:latin typeface="Apple Chancery"/>
                <a:cs typeface="Apple Chancery"/>
              </a:rPr>
              <a:t>I</a:t>
            </a:r>
            <a:r>
              <a:rPr lang="en-US" dirty="0" smtClean="0">
                <a:latin typeface="Apple Chancery"/>
                <a:cs typeface="Apple Chancery"/>
              </a:rPr>
              <a:t>ncome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371600" y="5905500"/>
            <a:ext cx="1752600" cy="609600"/>
          </a:xfrm>
          <a:prstGeom prst="wedgeRectCallout">
            <a:avLst>
              <a:gd name="adj1" fmla="val 23012"/>
              <a:gd name="adj2" fmla="val -129747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Taxed as </a:t>
            </a:r>
          </a:p>
          <a:p>
            <a:pPr algn="ctr"/>
            <a:r>
              <a:rPr lang="en-US" dirty="0" smtClean="0">
                <a:latin typeface="Apple Chancery"/>
                <a:cs typeface="Apple Chancery"/>
              </a:rPr>
              <a:t>Equity Income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pple Chancery"/>
              </a:rPr>
              <a:t>The value of $1 EBIT returned to investors</a:t>
            </a:r>
            <a:endParaRPr lang="en-US" sz="3600" dirty="0">
              <a:latin typeface="Apple Chancery"/>
            </a:endParaRPr>
          </a:p>
        </p:txBody>
      </p:sp>
      <p:pic>
        <p:nvPicPr>
          <p:cNvPr id="4" name="Picture 5" descr="BD15_15_15F03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00781" y="1600200"/>
            <a:ext cx="6342437" cy="452596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Personal taxes in the US</a:t>
            </a:r>
            <a:endParaRPr lang="en-US" sz="3600" dirty="0">
              <a:latin typeface="Apple Chancery"/>
            </a:endParaRPr>
          </a:p>
        </p:txBody>
      </p:sp>
      <p:pic>
        <p:nvPicPr>
          <p:cNvPr id="4" name="Picture 5" descr="BD15_14_15t03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0654" y="1219657"/>
            <a:ext cx="8019946" cy="5330591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he effective tax advantage of debt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982856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Compare $1 of EBIT paid out as a dividend or interest in 2005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APV with Personal taxes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  <a:noFill/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The effective tax advantage of debt</a:t>
            </a:r>
          </a:p>
          <a:p>
            <a:pPr algn="ctr">
              <a:buNone/>
            </a:pP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43400"/>
            <a:ext cx="8229600" cy="1676400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 of the levered firms with perpetual debt of D and with effective tax advantage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+ τ*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199" y="2663112"/>
                <a:ext cx="3852337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=1−</m:t>
                      </m:r>
                      <m:r>
                        <a:rPr lang="en-US" sz="2400" i="1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 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99" y="2663112"/>
                <a:ext cx="3852337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" y="2393950"/>
                <a:ext cx="2057400" cy="393700"/>
              </a:xfrm>
              <a:prstGeom prst="wedgeRectCallout">
                <a:avLst>
                  <a:gd name="adj1" fmla="val 77670"/>
                  <a:gd name="adj2" fmla="val 65378"/>
                </a:avLst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pple Chancery"/>
                    <a:cs typeface="Apple Chancery"/>
                  </a:rPr>
                  <a:t>Increases in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 smtClean="0">
                  <a:latin typeface="Apple Chancery"/>
                  <a:cs typeface="Apple Chancery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3950"/>
                <a:ext cx="2057400" cy="393700"/>
              </a:xfrm>
              <a:prstGeom prst="wedgeRectCallout">
                <a:avLst>
                  <a:gd name="adj1" fmla="val 77670"/>
                  <a:gd name="adj2" fmla="val 65378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33400" y="2929812"/>
                <a:ext cx="2044700" cy="388776"/>
              </a:xfrm>
              <a:prstGeom prst="wedgeRectCallout">
                <a:avLst>
                  <a:gd name="adj1" fmla="val 77670"/>
                  <a:gd name="adj2" fmla="val -25098"/>
                </a:avLst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pple Chancery"/>
                    <a:cs typeface="Apple Chancery"/>
                  </a:rPr>
                  <a:t>Increases in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 smtClean="0">
                  <a:latin typeface="Apple Chancery"/>
                  <a:cs typeface="Apple Chancery"/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29812"/>
                <a:ext cx="2044700" cy="388776"/>
              </a:xfrm>
              <a:prstGeom prst="wedgeRectCallout">
                <a:avLst>
                  <a:gd name="adj1" fmla="val 77670"/>
                  <a:gd name="adj2" fmla="val -25098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533400" y="3429000"/>
                <a:ext cx="2057400" cy="381000"/>
              </a:xfrm>
              <a:prstGeom prst="wedgeRectCallout">
                <a:avLst>
                  <a:gd name="adj1" fmla="val 77670"/>
                  <a:gd name="adj2" fmla="val -65574"/>
                </a:avLst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pple Chancery"/>
                    <a:cs typeface="Apple Chancery"/>
                  </a:rPr>
                  <a:t>Decreases in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>
                  <a:latin typeface="Apple Chancery"/>
                  <a:cs typeface="Apple Chancery"/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2057400" cy="381000"/>
              </a:xfrm>
              <a:prstGeom prst="wedgeRectCallout">
                <a:avLst>
                  <a:gd name="adj1" fmla="val 77670"/>
                  <a:gd name="adj2" fmla="val -65574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pple Chancery"/>
              </a:rPr>
              <a:t>Effective Interest Tax Shield International Perspective</a:t>
            </a:r>
            <a:endParaRPr lang="en-US" sz="4000" dirty="0">
              <a:latin typeface="Apple Chancery"/>
            </a:endParaRPr>
          </a:p>
        </p:txBody>
      </p:sp>
      <p:pic>
        <p:nvPicPr>
          <p:cNvPr id="4" name="Picture 5" descr="BD15_27_15t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133600"/>
            <a:ext cx="7476540" cy="3276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6944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Government as Claim Holder</a:t>
            </a:r>
            <a:endParaRPr lang="en-US" dirty="0">
              <a:latin typeface="Apple Chancery"/>
              <a:cs typeface="Apple Chancery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4228110"/>
            <a:ext cx="460043" cy="496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3643" y="33909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8200" y="270411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Cash Flows from Project</a:t>
            </a:r>
            <a:endParaRPr lang="en-US" sz="2000" b="1" dirty="0"/>
          </a:p>
        </p:txBody>
      </p:sp>
      <p:sp>
        <p:nvSpPr>
          <p:cNvPr id="20" name="Pie 19"/>
          <p:cNvSpPr/>
          <p:nvPr/>
        </p:nvSpPr>
        <p:spPr>
          <a:xfrm rot="10800000">
            <a:off x="3352800" y="2667000"/>
            <a:ext cx="1600200" cy="1524000"/>
          </a:xfrm>
          <a:prstGeom prst="pie">
            <a:avLst>
              <a:gd name="adj1" fmla="val 1972826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0800000">
            <a:off x="2422192" y="3913051"/>
            <a:ext cx="1600200" cy="1524000"/>
          </a:xfrm>
          <a:prstGeom prst="pie">
            <a:avLst>
              <a:gd name="adj1" fmla="val 16239688"/>
              <a:gd name="adj2" fmla="val 19840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2245" y="5381766"/>
            <a:ext cx="149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 payments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25586" y="2253734"/>
            <a:ext cx="148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Tax CF’s</a:t>
            </a:r>
            <a:endParaRPr lang="en-US" dirty="0"/>
          </a:p>
        </p:txBody>
      </p:sp>
      <p:sp>
        <p:nvSpPr>
          <p:cNvPr id="27" name="Pie 26"/>
          <p:cNvSpPr/>
          <p:nvPr/>
        </p:nvSpPr>
        <p:spPr>
          <a:xfrm rot="10800000">
            <a:off x="5605818" y="2628900"/>
            <a:ext cx="1600200" cy="1524000"/>
          </a:xfrm>
          <a:prstGeom prst="pie">
            <a:avLst>
              <a:gd name="adj1" fmla="val 19728262"/>
              <a:gd name="adj2" fmla="val 34386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352799" y="2057400"/>
            <a:ext cx="4114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57800" y="1752600"/>
            <a:ext cx="0" cy="2667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45827" y="1672862"/>
            <a:ext cx="122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Assets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31976" y="1657656"/>
            <a:ext cx="149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Liabilities</a:t>
            </a:r>
            <a:endParaRPr lang="en-US" b="1" dirty="0"/>
          </a:p>
        </p:txBody>
      </p:sp>
      <p:sp>
        <p:nvSpPr>
          <p:cNvPr id="34" name="Pie 33"/>
          <p:cNvSpPr/>
          <p:nvPr/>
        </p:nvSpPr>
        <p:spPr>
          <a:xfrm rot="10800000">
            <a:off x="5676901" y="2601457"/>
            <a:ext cx="1600200" cy="1524000"/>
          </a:xfrm>
          <a:prstGeom prst="pie">
            <a:avLst>
              <a:gd name="adj1" fmla="val 3470997"/>
              <a:gd name="adj2" fmla="val 1623255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07924" y="3824807"/>
            <a:ext cx="9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26976" y="2412958"/>
            <a:ext cx="74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debt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pple Chancery"/>
              </a:rPr>
              <a:t>I</a:t>
            </a:r>
            <a:r>
              <a:rPr lang="en-US" sz="3600" dirty="0" smtClean="0">
                <a:latin typeface="Apple Chancery"/>
              </a:rPr>
              <a:t>nterest payments relative to EBIT in the US</a:t>
            </a:r>
            <a:endParaRPr lang="en-US" sz="3600" dirty="0">
              <a:latin typeface="Apple Chancery"/>
            </a:endParaRPr>
          </a:p>
        </p:txBody>
      </p:sp>
      <p:pic>
        <p:nvPicPr>
          <p:cNvPr id="4" name="Picture 6" descr="BD15_26_15F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9887" y="1600200"/>
            <a:ext cx="6324225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EBIT Risk and Excessive Leverage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interest tax shield is received only if the firm is paying interest in the first place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BD15_24_15t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438400"/>
            <a:ext cx="6870700" cy="3127149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0135" y="5715000"/>
                <a:ext cx="580011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𝑒𝑥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 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𝑤h𝑒𝑛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35" y="5715000"/>
                <a:ext cx="5800113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EBIT Risk and Excessive Leverage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Picture 5" descr="BD15_25_15F08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333" y="1600200"/>
            <a:ext cx="6335334" cy="452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</a:rPr>
              <a:t>Other Tax Shields</a:t>
            </a:r>
            <a:endParaRPr lang="en-US" sz="3600" dirty="0"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Firms receive tax breaks for several reasons – reducing the value from the interest tax shield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Government subsidies for firms operating in certain regions or industries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Wal-Mart received over $1B in tax subsidies from state and local governments for expanding their </a:t>
            </a:r>
            <a:r>
              <a:rPr lang="en-US" dirty="0" smtClean="0">
                <a:latin typeface="Times New Roman"/>
                <a:cs typeface="Times New Roman"/>
              </a:rPr>
              <a:t>operations (2012) 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Clean Tech Companies enjoy an array of </a:t>
            </a:r>
            <a:r>
              <a:rPr lang="en-US" dirty="0">
                <a:latin typeface="Times New Roman"/>
                <a:cs typeface="Times New Roman"/>
              </a:rPr>
              <a:t>Tax incentives </a:t>
            </a:r>
            <a:r>
              <a:rPr lang="en-US" dirty="0" smtClean="0">
                <a:latin typeface="Times New Roman"/>
                <a:cs typeface="Times New Roman"/>
              </a:rPr>
              <a:t>(Green Energy Credits)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Farmers for historical reasons enjoy tax subsidies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Assigned questions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Chapter 15 (second edition)</a:t>
            </a:r>
          </a:p>
          <a:p>
            <a:r>
              <a:rPr lang="en-US" dirty="0" smtClean="0"/>
              <a:t>Questions: </a:t>
            </a:r>
            <a:r>
              <a:rPr lang="en-US" dirty="0"/>
              <a:t>1, 4, 6</a:t>
            </a:r>
            <a:r>
              <a:rPr lang="en-US"/>
              <a:t>, </a:t>
            </a:r>
            <a:r>
              <a:rPr lang="en-US" smtClean="0"/>
              <a:t>18, 24</a:t>
            </a:r>
            <a:r>
              <a:rPr lang="en-US" dirty="0"/>
              <a:t>, Data Case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65"/>
            <a:ext cx="1981200" cy="148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54" y="1142999"/>
            <a:ext cx="5699213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65" y="57709"/>
            <a:ext cx="5646655" cy="108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6" y="1731763"/>
            <a:ext cx="2819400" cy="45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40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 action="ppaction://hlinksldjump"/>
              </a:rPr>
              <a:t>Back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162800" y="228600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62800" y="289560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5943600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4" y="228600"/>
            <a:ext cx="6067425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Income Statement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98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44397"/>
            <a:ext cx="6019800" cy="576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640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6400800"/>
            <a:ext cx="2209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5638800"/>
            <a:ext cx="2362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Curve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03" y="1752600"/>
            <a:ext cx="5334000" cy="3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3412"/>
            <a:ext cx="24574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of debt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85" y="1228299"/>
            <a:ext cx="7622344" cy="538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31845"/>
            <a:ext cx="1790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49" y="396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286000" y="22860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" y="1360510"/>
            <a:ext cx="9132051" cy="496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3412"/>
            <a:ext cx="24574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950" y="1981200"/>
            <a:ext cx="244663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5410200"/>
            <a:ext cx="244663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33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7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Interest Payments and Tax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 smtClean="0">
                <a:latin typeface="Apple Chancery"/>
                <a:cs typeface="Apple Chancery"/>
              </a:rPr>
              <a:t>Corporations pay tax on the income they earn after interest payments are deducted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Interest expenses reduce the amount of corporate tax firms must pay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Times New Roman"/>
                <a:cs typeface="Times New Roman"/>
              </a:rPr>
              <a:t>Net Income = EBIT-Interest-Tax</a:t>
            </a:r>
          </a:p>
          <a:p>
            <a:pPr marL="0" indent="0" algn="ctr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Times New Roman"/>
                <a:cs typeface="Times New Roman"/>
              </a:rPr>
              <a:t>Tax </a:t>
            </a:r>
            <a:r>
              <a:rPr lang="en-US" i="1" dirty="0">
                <a:latin typeface="Times New Roman"/>
                <a:cs typeface="Times New Roman"/>
              </a:rPr>
              <a:t>= (EBIT-Interest</a:t>
            </a:r>
            <a:r>
              <a:rPr lang="en-US" i="1" dirty="0" smtClean="0">
                <a:latin typeface="Times New Roman"/>
                <a:cs typeface="Times New Roman"/>
              </a:rPr>
              <a:t>) x </a:t>
            </a:r>
            <a:r>
              <a:rPr lang="el-GR" i="1" dirty="0" smtClean="0">
                <a:latin typeface="Times New Roman"/>
                <a:cs typeface="Times New Roman"/>
              </a:rPr>
              <a:t>τ</a:t>
            </a:r>
            <a:r>
              <a:rPr lang="en-US" sz="1600" b="1" i="1" dirty="0" smtClean="0">
                <a:latin typeface="Times New Roman"/>
                <a:cs typeface="Times New Roman"/>
              </a:rPr>
              <a:t>c</a:t>
            </a:r>
            <a:endParaRPr lang="en-US" i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3820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pple Chancery"/>
                <a:cs typeface="Apple Chancery"/>
              </a:rPr>
              <a:t>Computing the Interest Tax Shield</a:t>
            </a:r>
            <a:endParaRPr lang="en-US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70956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1981200" cy="148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4876800" cy="416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pple Chancery"/>
                <a:cs typeface="Apple Chancery"/>
              </a:rPr>
              <a:t>Southwest Capital Structure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Equity E = </a:t>
            </a:r>
            <a:r>
              <a:rPr lang="en-US" dirty="0">
                <a:latin typeface="Times New Roman"/>
                <a:cs typeface="Times New Roman"/>
                <a:hlinkClick r:id="rId4" action="ppaction://hlinksldjump"/>
              </a:rPr>
              <a:t>$6.42B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Debt D = </a:t>
            </a:r>
            <a:r>
              <a:rPr lang="en-US" dirty="0">
                <a:latin typeface="Times New Roman"/>
                <a:cs typeface="Times New Roman"/>
                <a:hlinkClick r:id="rId4" action="ppaction://hlinksldjump"/>
              </a:rPr>
              <a:t>$3.75B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V = $10.17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Debt</a:t>
            </a:r>
            <a:r>
              <a:rPr lang="en-US" dirty="0">
                <a:latin typeface="Times New Roman"/>
                <a:cs typeface="Times New Roman"/>
              </a:rPr>
              <a:t>-to-Value ratio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D/V = </a:t>
            </a:r>
            <a:r>
              <a:rPr lang="en-US" b="1" dirty="0" smtClean="0">
                <a:latin typeface="Times New Roman"/>
                <a:cs typeface="Times New Roman"/>
              </a:rPr>
              <a:t>0.36</a:t>
            </a:r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0" y="3352800"/>
            <a:ext cx="2514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/>
                <a:cs typeface="Times New Roman"/>
              </a:rPr>
              <a:t>Interest payment:</a:t>
            </a: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Times New Roman"/>
                <a:cs typeface="Times New Roman"/>
              </a:rPr>
              <a:t>2011: </a:t>
            </a:r>
            <a:r>
              <a:rPr lang="en-US" b="1" dirty="0" smtClean="0">
                <a:latin typeface="Times New Roman"/>
                <a:cs typeface="Times New Roman"/>
                <a:hlinkClick r:id="rId5" action="ppaction://hlinksldjump"/>
              </a:rPr>
              <a:t>$194M</a:t>
            </a: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Times New Roman"/>
                <a:cs typeface="Times New Roman"/>
              </a:rPr>
              <a:t>2010: $167M</a:t>
            </a: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Times New Roman"/>
                <a:cs typeface="Times New Roman"/>
              </a:rPr>
              <a:t>2009: $186M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657600" y="2971800"/>
            <a:ext cx="2438400" cy="533400"/>
          </a:xfrm>
          <a:prstGeom prst="wedgeRectCallout">
            <a:avLst>
              <a:gd name="adj1" fmla="val -51543"/>
              <a:gd name="adj2" fmla="val 95953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Stock-price x (#shares)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276600" y="4495800"/>
            <a:ext cx="2057400" cy="533400"/>
          </a:xfrm>
          <a:prstGeom prst="wedgeRectCallout">
            <a:avLst>
              <a:gd name="adj1" fmla="val -48226"/>
              <a:gd name="adj2" fmla="val -10673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inancial liabilities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83356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pple Chancery"/>
                <a:cs typeface="Apple Chancery"/>
              </a:rPr>
              <a:t>Net Income and Tax of Southwest</a:t>
            </a:r>
            <a:endParaRPr lang="en-US" sz="3200" u="sng" dirty="0">
              <a:latin typeface="Apple Chancery"/>
              <a:cs typeface="Apple Chancery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46" y="9099"/>
            <a:ext cx="1310354" cy="9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504460"/>
            <a:ext cx="8534400" cy="4972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/>
                <a:cs typeface="Times New Roman"/>
              </a:rPr>
              <a:t>Calculate Net Income and Tax for Southwest Airlines for the years 2009-2011 while assuming a corporate tax rate of 35%</a:t>
            </a:r>
          </a:p>
          <a:p>
            <a:pPr marL="0" indent="0">
              <a:buFont typeface="Arial" pitchFamily="34" charset="0"/>
              <a:buNone/>
            </a:pPr>
            <a:endParaRPr lang="en-US" b="1" i="1" dirty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="1" i="1" dirty="0" smtClean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="1" i="1" dirty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="1" i="1" dirty="0" smtClean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="1" i="1" dirty="0" smtClean="0">
              <a:latin typeface="Times New Rom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="1" i="1" dirty="0"/>
          </a:p>
          <a:p>
            <a:pPr marL="0" indent="0">
              <a:buFont typeface="Arial" pitchFamily="34" charset="0"/>
              <a:buNone/>
            </a:pPr>
            <a:endParaRPr lang="en-US" b="1" i="1" dirty="0" smtClean="0"/>
          </a:p>
          <a:p>
            <a:pPr marL="0" indent="0">
              <a:buFont typeface="Arial" pitchFamily="34" charset="0"/>
              <a:buNone/>
            </a:pPr>
            <a:endParaRPr lang="en-US" b="1" i="1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[</a:t>
            </a:r>
            <a:r>
              <a:rPr lang="en-US" dirty="0" smtClean="0">
                <a:hlinkClick r:id="rId4" action="ppaction://hlinksldjump"/>
              </a:rPr>
              <a:t>Income Statement</a:t>
            </a:r>
            <a:r>
              <a:rPr lang="en-US" dirty="0" smtClean="0"/>
              <a:t>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99119"/>
              </p:ext>
            </p:extLst>
          </p:nvPr>
        </p:nvGraphicFramePr>
        <p:xfrm>
          <a:off x="1676400" y="2752196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2010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2009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EBIT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693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988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262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Interest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194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167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186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tax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174.65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287.35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26.6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Net Income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324.35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533.65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49.4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52400" y="3810000"/>
            <a:ext cx="1371600" cy="609600"/>
          </a:xfrm>
          <a:prstGeom prst="wedgeRectCallout">
            <a:avLst>
              <a:gd name="adj1" fmla="val 58644"/>
              <a:gd name="adj2" fmla="val -100222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Operating income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419600" y="5334000"/>
            <a:ext cx="2590800" cy="533400"/>
          </a:xfrm>
          <a:prstGeom prst="wedgeRectCallout">
            <a:avLst>
              <a:gd name="adj1" fmla="val -55008"/>
              <a:gd name="adj2" fmla="val -20727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(693-194)x 35%=174.65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9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070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Apple Chancery"/>
                <a:cs typeface="Apple Chancery"/>
              </a:rPr>
              <a:t>Net Income and Tax</a:t>
            </a:r>
            <a:r>
              <a:rPr lang="en-US" sz="3200" dirty="0">
                <a:latin typeface="Apple Chancery"/>
                <a:cs typeface="Apple Chancery"/>
              </a:rPr>
              <a:t> </a:t>
            </a:r>
            <a:r>
              <a:rPr lang="en-US" sz="3200" dirty="0" smtClean="0">
                <a:latin typeface="Apple Chancery"/>
                <a:cs typeface="Apple Chancery"/>
              </a:rPr>
              <a:t>of Southwest</a:t>
            </a:r>
            <a:br>
              <a:rPr lang="en-US" sz="3200" dirty="0" smtClean="0">
                <a:latin typeface="Apple Chancery"/>
                <a:cs typeface="Apple Chancery"/>
              </a:rPr>
            </a:br>
            <a:r>
              <a:rPr lang="en-US" sz="3200" dirty="0" smtClean="0">
                <a:latin typeface="Apple Chancery"/>
                <a:cs typeface="Apple Chancery"/>
              </a:rPr>
              <a:t>as if </a:t>
            </a:r>
            <a:r>
              <a:rPr lang="en-US" sz="3200" u="sng" dirty="0" smtClean="0">
                <a:latin typeface="Apple Chancery"/>
                <a:cs typeface="Apple Chancery"/>
              </a:rPr>
              <a:t>unlevered</a:t>
            </a:r>
            <a:endParaRPr lang="en-US" sz="3200" u="sng" dirty="0">
              <a:latin typeface="Apple Chancery"/>
              <a:cs typeface="Apple Chancery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34" y="0"/>
            <a:ext cx="1340723" cy="100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885460"/>
            <a:ext cx="8534400" cy="4972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/>
                <a:cs typeface="Times New Roman"/>
              </a:rPr>
              <a:t>Calculate Net Income and Tax for Southwest Airlines for the years 2009-2011 while assuming a corporate tax rate of 35% but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 if it had no debt (or interest payments)</a:t>
            </a:r>
          </a:p>
          <a:p>
            <a:pPr marL="0" indent="0">
              <a:buFont typeface="Arial" pitchFamily="34" charset="0"/>
              <a:buNone/>
            </a:pPr>
            <a:endParaRPr lang="en-US" b="1" i="1" dirty="0"/>
          </a:p>
          <a:p>
            <a:pPr marL="0" indent="0">
              <a:buFont typeface="Arial" pitchFamily="34" charset="0"/>
              <a:buNone/>
            </a:pPr>
            <a:endParaRPr lang="en-US" b="1" i="1" dirty="0" smtClean="0"/>
          </a:p>
          <a:p>
            <a:pPr marL="0" indent="0">
              <a:buFont typeface="Arial" pitchFamily="34" charset="0"/>
              <a:buNone/>
            </a:pPr>
            <a:endParaRPr lang="en-US" b="1" i="1" dirty="0"/>
          </a:p>
          <a:p>
            <a:pPr marL="0" indent="0">
              <a:buFont typeface="Arial" pitchFamily="34" charset="0"/>
              <a:buNone/>
            </a:pPr>
            <a:endParaRPr lang="en-US" b="1" i="1" dirty="0" smtClean="0"/>
          </a:p>
          <a:p>
            <a:pPr marL="0" indent="0">
              <a:buFont typeface="Arial" pitchFamily="34" charset="0"/>
              <a:buNone/>
            </a:pPr>
            <a:endParaRPr lang="en-US" b="1" i="1" dirty="0" smtClean="0"/>
          </a:p>
          <a:p>
            <a:pPr marL="0" indent="0">
              <a:buFont typeface="Arial" pitchFamily="34" charset="0"/>
              <a:buNone/>
            </a:pPr>
            <a:endParaRPr lang="en-US" b="1" i="1" dirty="0"/>
          </a:p>
          <a:p>
            <a:pPr marL="0" indent="0">
              <a:buFont typeface="Arial" pitchFamily="34" charset="0"/>
              <a:buNone/>
            </a:pPr>
            <a:endParaRPr lang="en-US" b="1" i="1" dirty="0" smtClean="0"/>
          </a:p>
          <a:p>
            <a:pPr marL="0" indent="0">
              <a:buFont typeface="Arial" pitchFamily="34" charset="0"/>
              <a:buNone/>
            </a:pPr>
            <a:endParaRPr lang="en-US" b="1" i="1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[</a:t>
            </a:r>
            <a:r>
              <a:rPr lang="en-US" dirty="0" smtClean="0">
                <a:hlinkClick r:id="rId4" action="ppaction://hlinksldjump"/>
              </a:rPr>
              <a:t>Income Statement</a:t>
            </a:r>
            <a:r>
              <a:rPr lang="en-US" dirty="0" smtClean="0"/>
              <a:t>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00730"/>
              </p:ext>
            </p:extLst>
          </p:nvPr>
        </p:nvGraphicFramePr>
        <p:xfrm>
          <a:off x="1676400" y="34290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solidFill>
                      <a:srgbClr val="604A7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242.55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91.7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Income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170.3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76200" y="4419600"/>
            <a:ext cx="1371600" cy="609600"/>
          </a:xfrm>
          <a:prstGeom prst="wedgeRectCallout">
            <a:avLst>
              <a:gd name="adj1" fmla="val 58644"/>
              <a:gd name="adj2" fmla="val -100222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ple Chancery"/>
                <a:cs typeface="Apple Chancery"/>
              </a:rPr>
              <a:t>No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3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14769</TotalTime>
  <Words>2075</Words>
  <Application>Microsoft Macintosh PowerPoint</Application>
  <PresentationFormat>On-screen Show (4:3)</PresentationFormat>
  <Paragraphs>598</Paragraphs>
  <Slides>49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Capital Structure with Taxes</vt:lpstr>
      <vt:lpstr>Outline</vt:lpstr>
      <vt:lpstr>Capital Structure across different Industries (2005)</vt:lpstr>
      <vt:lpstr>Government as Claim Holder</vt:lpstr>
      <vt:lpstr>Interest Payments and Tax</vt:lpstr>
      <vt:lpstr>Computing the Interest Tax Shield</vt:lpstr>
      <vt:lpstr>PowerPoint Presentation</vt:lpstr>
      <vt:lpstr>Net Income and Tax of Southwest</vt:lpstr>
      <vt:lpstr>Net Income and Tax of Southwest as if unlevered</vt:lpstr>
      <vt:lpstr>Value Created from Leverage</vt:lpstr>
      <vt:lpstr>The Interest Tax Shield</vt:lpstr>
      <vt:lpstr>Direct calculation  the Annual Interest Tax Shields</vt:lpstr>
      <vt:lpstr>Valuation of the Interest Tax Shield</vt:lpstr>
      <vt:lpstr>Valuation of the interest tax shield</vt:lpstr>
      <vt:lpstr>Predicting future interest tax shields for Southwest</vt:lpstr>
      <vt:lpstr>Risk of Southwest's predicted future interest tax shields </vt:lpstr>
      <vt:lpstr>The Risk of the interest tax shield</vt:lpstr>
      <vt:lpstr>Valuation of the interest tax shield</vt:lpstr>
      <vt:lpstr>Alternative Debt Strategy </vt:lpstr>
      <vt:lpstr>Permanent risk-free debt </vt:lpstr>
      <vt:lpstr>Valuation of the interest tax shield  permanent and risk-free debt</vt:lpstr>
      <vt:lpstr>Generalizing our Results</vt:lpstr>
      <vt:lpstr>Valuation of the interest tax shield:  permanent and risky debt </vt:lpstr>
      <vt:lpstr>Valuation of the interest tax shield  permanent and risky debt</vt:lpstr>
      <vt:lpstr>What would an “Unlevered Southwest”  be worth?</vt:lpstr>
      <vt:lpstr>Summary – Permanent Debt</vt:lpstr>
      <vt:lpstr>Creating Value through a  Leveraged Recapitalization</vt:lpstr>
      <vt:lpstr>Levering up to capture the tax shield</vt:lpstr>
      <vt:lpstr>Levering up to capture the tax shield</vt:lpstr>
      <vt:lpstr>Levering up to capture the tax shield</vt:lpstr>
      <vt:lpstr>Levering up to capture the tax shield</vt:lpstr>
      <vt:lpstr>Levering up to capture the tax shield</vt:lpstr>
      <vt:lpstr>Tax Advantage of Debt - limitations</vt:lpstr>
      <vt:lpstr>Personal taxes and the Interest Tax Shield</vt:lpstr>
      <vt:lpstr>The value of $1 EBIT returned to investors</vt:lpstr>
      <vt:lpstr>Personal taxes in the US</vt:lpstr>
      <vt:lpstr>The effective tax advantage of debt</vt:lpstr>
      <vt:lpstr>APV with Personal taxes</vt:lpstr>
      <vt:lpstr>Effective Interest Tax Shield International Perspective</vt:lpstr>
      <vt:lpstr>Interest payments relative to EBIT in the US</vt:lpstr>
      <vt:lpstr>EBIT Risk and Excessive Leverage</vt:lpstr>
      <vt:lpstr>EBIT Risk and Excessive Leverage</vt:lpstr>
      <vt:lpstr>Other Tax Shields</vt:lpstr>
      <vt:lpstr>Assigned questions</vt:lpstr>
      <vt:lpstr>PowerPoint Presentation</vt:lpstr>
      <vt:lpstr>Income Statement</vt:lpstr>
      <vt:lpstr>Yield Curve</vt:lpstr>
      <vt:lpstr>Cost of debt</vt:lpstr>
      <vt:lpstr>PowerPoint Presentation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Nisan Langberg</dc:creator>
  <cp:lastModifiedBy>Nisan Langberg</cp:lastModifiedBy>
  <cp:revision>360</cp:revision>
  <cp:lastPrinted>2013-04-11T12:21:15Z</cp:lastPrinted>
  <dcterms:created xsi:type="dcterms:W3CDTF">2009-09-16T02:33:44Z</dcterms:created>
  <dcterms:modified xsi:type="dcterms:W3CDTF">2013-04-17T09:19:34Z</dcterms:modified>
</cp:coreProperties>
</file>