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5.bin" ContentType="application/vnd.openxmlformats-officedocument.oleObject"/>
  <Override PartName="/ppt/notesSlides/notesSlide23.xml" ContentType="application/vnd.openxmlformats-officedocument.presentationml.notesSlide+xml"/>
  <Override PartName="/ppt/embeddings/Microsoft_Equation1.bin" ContentType="application/vnd.openxmlformats-officedocument.oleObject"/>
  <Override PartName="/ppt/notesSlides/notesSlide24.xml" ContentType="application/vnd.openxmlformats-officedocument.presentationml.notesSlide+xml"/>
  <Override PartName="/ppt/embeddings/Microsoft_Equation2.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6.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3.xml" ContentType="application/inkml+xml"/>
  <Override PartName="/ppt/notesSlides/notesSlide31.xml" ContentType="application/vnd.openxmlformats-officedocument.presentationml.notesSlide+xml"/>
  <Override PartName="/ppt/ink/ink4.xml" ContentType="application/inkml+xml"/>
  <Override PartName="/ppt/notesSlides/notesSlide32.xml" ContentType="application/vnd.openxmlformats-officedocument.presentationml.notesSlide+xml"/>
  <Override PartName="/ppt/ink/ink5.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3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1.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21" r:id="rId3"/>
    <p:sldId id="257" r:id="rId4"/>
    <p:sldId id="322" r:id="rId5"/>
    <p:sldId id="323" r:id="rId6"/>
    <p:sldId id="324" r:id="rId7"/>
    <p:sldId id="325" r:id="rId8"/>
    <p:sldId id="326" r:id="rId9"/>
    <p:sldId id="327" r:id="rId10"/>
    <p:sldId id="328" r:id="rId11"/>
    <p:sldId id="329" r:id="rId12"/>
    <p:sldId id="330" r:id="rId13"/>
    <p:sldId id="331" r:id="rId14"/>
    <p:sldId id="332" r:id="rId15"/>
    <p:sldId id="303" r:id="rId16"/>
    <p:sldId id="295" r:id="rId17"/>
    <p:sldId id="258" r:id="rId18"/>
    <p:sldId id="259" r:id="rId19"/>
    <p:sldId id="297" r:id="rId20"/>
    <p:sldId id="261" r:id="rId21"/>
    <p:sldId id="262" r:id="rId22"/>
    <p:sldId id="263" r:id="rId23"/>
    <p:sldId id="265" r:id="rId24"/>
    <p:sldId id="264" r:id="rId25"/>
    <p:sldId id="299" r:id="rId26"/>
    <p:sldId id="269" r:id="rId27"/>
    <p:sldId id="268" r:id="rId28"/>
    <p:sldId id="270" r:id="rId29"/>
    <p:sldId id="296" r:id="rId30"/>
    <p:sldId id="333" r:id="rId31"/>
    <p:sldId id="266" r:id="rId32"/>
    <p:sldId id="267" r:id="rId33"/>
    <p:sldId id="301" r:id="rId34"/>
    <p:sldId id="302" r:id="rId35"/>
    <p:sldId id="281" r:id="rId36"/>
    <p:sldId id="282" r:id="rId37"/>
    <p:sldId id="283" r:id="rId38"/>
    <p:sldId id="304" r:id="rId39"/>
    <p:sldId id="309" r:id="rId40"/>
    <p:sldId id="305" r:id="rId41"/>
    <p:sldId id="310" r:id="rId42"/>
    <p:sldId id="311" r:id="rId43"/>
    <p:sldId id="312" r:id="rId44"/>
    <p:sldId id="313" r:id="rId45"/>
    <p:sldId id="285" r:id="rId46"/>
    <p:sldId id="318" r:id="rId47"/>
    <p:sldId id="284" r:id="rId48"/>
    <p:sldId id="287" r:id="rId49"/>
    <p:sldId id="288" r:id="rId50"/>
    <p:sldId id="320" r:id="rId51"/>
    <p:sldId id="290" r:id="rId52"/>
    <p:sldId id="293" r:id="rId53"/>
    <p:sldId id="314" r:id="rId54"/>
    <p:sldId id="315" r:id="rId55"/>
    <p:sldId id="316" r:id="rId56"/>
    <p:sldId id="317" r:id="rId57"/>
    <p:sldId id="319"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E20703-96FA-4716-B20A-D18B792CA6A3}">
          <p14:sldIdLst>
            <p14:sldId id="256"/>
            <p14:sldId id="321"/>
            <p14:sldId id="257"/>
            <p14:sldId id="322"/>
            <p14:sldId id="323"/>
            <p14:sldId id="324"/>
            <p14:sldId id="325"/>
            <p14:sldId id="326"/>
            <p14:sldId id="327"/>
            <p14:sldId id="328"/>
            <p14:sldId id="329"/>
            <p14:sldId id="330"/>
            <p14:sldId id="331"/>
            <p14:sldId id="332"/>
            <p14:sldId id="303"/>
            <p14:sldId id="295"/>
            <p14:sldId id="258"/>
            <p14:sldId id="259"/>
            <p14:sldId id="297"/>
            <p14:sldId id="261"/>
            <p14:sldId id="262"/>
            <p14:sldId id="263"/>
            <p14:sldId id="265"/>
            <p14:sldId id="264"/>
            <p14:sldId id="299"/>
            <p14:sldId id="269"/>
            <p14:sldId id="268"/>
            <p14:sldId id="270"/>
            <p14:sldId id="296"/>
            <p14:sldId id="333"/>
            <p14:sldId id="266"/>
            <p14:sldId id="267"/>
            <p14:sldId id="301"/>
            <p14:sldId id="302"/>
            <p14:sldId id="281"/>
            <p14:sldId id="282"/>
            <p14:sldId id="283"/>
            <p14:sldId id="304"/>
            <p14:sldId id="309"/>
            <p14:sldId id="305"/>
            <p14:sldId id="310"/>
            <p14:sldId id="311"/>
            <p14:sldId id="312"/>
            <p14:sldId id="313"/>
            <p14:sldId id="285"/>
            <p14:sldId id="318"/>
            <p14:sldId id="284"/>
            <p14:sldId id="287"/>
            <p14:sldId id="288"/>
            <p14:sldId id="320"/>
            <p14:sldId id="290"/>
            <p14:sldId id="293"/>
            <p14:sldId id="314"/>
            <p14:sldId id="315"/>
            <p14:sldId id="316"/>
            <p14:sldId id="317"/>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92" autoAdjust="0"/>
  </p:normalViewPr>
  <p:slideViewPr>
    <p:cSldViewPr>
      <p:cViewPr>
        <p:scale>
          <a:sx n="85" d="100"/>
          <a:sy n="85" d="100"/>
        </p:scale>
        <p:origin x="-1336" y="168"/>
      </p:cViewPr>
      <p:guideLst>
        <p:guide orient="horz" pos="2160"/>
        <p:guide pos="2880"/>
      </p:guideLst>
    </p:cSldViewPr>
  </p:slideViewPr>
  <p:outlineViewPr>
    <p:cViewPr>
      <p:scale>
        <a:sx n="33" d="100"/>
        <a:sy n="33" d="100"/>
      </p:scale>
      <p:origin x="0" y="34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14DCC7D-3A24-48A8-A0CA-52462A383835}" type="datetimeFigureOut">
              <a:rPr lang="en-US" smtClean="0"/>
              <a:pPr/>
              <a:t>3/14/13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39BF5C4-FCA0-48AC-825D-DFD7D35AD27C}" type="slidenum">
              <a:rPr lang="en-US" smtClean="0"/>
              <a:pPr/>
              <a:t>‹#›</a:t>
            </a:fld>
            <a:endParaRPr lang="en-US"/>
          </a:p>
        </p:txBody>
      </p:sp>
    </p:spTree>
    <p:extLst>
      <p:ext uri="{BB962C8B-B14F-4D97-AF65-F5344CB8AC3E}">
        <p14:creationId xmlns:p14="http://schemas.microsoft.com/office/powerpoint/2010/main" val="31061804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9-13T14:51:14.5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37,'0'0'37,"0"0"0,0 0 0,0 0-17,0 0-11,0 0-4,0 0-3,0 0-2,0 0-4,0 0-14,0 0-19,0 0 1,0 0-3,0 0 2</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9-13T17:23:08.36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28 13 63,'0'0'37,"0"0"-2,-18-14 1,0 5-29,18 9-8,0 0-4,0 0-18,0 0-11,8 26-3,-8-26 2,30 36-1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3-06T11:05:28.9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54,'0'0'39,"0"0"1,0 0 1,0 0-30,0 0-3,0 0-2,0 0-1,0 0-3,0 0-1,0 0-2,0 0-3,0 0-10,0 0-26,0 0 0,0 0-1,0 0 0</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3-06T11:05:28.9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54,'0'0'39,"0"0"1,0 0 1,0 0-30,0 0-3,0 0-2,0 0-1,0 0-3,0 0-1,0 0-2,0 0-3,0 0-10,0 0-26,0 0 0,0 0-1,0 0 0</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3-06T11:05:28.9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54,'0'0'39,"0"0"1,0 0 1,0 0-30,0 0-3,0 0-2,0 0-1,0 0-3,0 0-1,0 0-2,0 0-3,0 0-10,0 0-26,0 0 0,0 0-1,0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7FD7438-CFFB-48E4-8393-1D857E5097A7}" type="datetimeFigureOut">
              <a:rPr lang="en-US" smtClean="0"/>
              <a:pPr/>
              <a:t>3/14/13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D475E21-A901-4023-80FD-3BC243C59BE7}" type="slidenum">
              <a:rPr lang="en-US" smtClean="0"/>
              <a:pPr/>
              <a:t>‹#›</a:t>
            </a:fld>
            <a:endParaRPr lang="en-US"/>
          </a:p>
        </p:txBody>
      </p:sp>
    </p:spTree>
    <p:extLst>
      <p:ext uri="{BB962C8B-B14F-4D97-AF65-F5344CB8AC3E}">
        <p14:creationId xmlns:p14="http://schemas.microsoft.com/office/powerpoint/2010/main" val="313675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75E21-A901-4023-80FD-3BC243C59BE7}"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75E21-A901-4023-80FD-3BC243C59BE7}"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75E21-A901-4023-80FD-3BC243C59BE7}" type="slidenum">
              <a:rPr lang="en-US" smtClean="0"/>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75E21-A901-4023-80FD-3BC243C59BE7}"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75E21-A901-4023-80FD-3BC243C59BE7}"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4207A-006D-406F-9A88-B035FF1974C8}"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4207A-006D-406F-9A88-B035FF1974C8}"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4207A-006D-406F-9A88-B035FF1974C8}"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4207A-006D-406F-9A88-B035FF1974C8}"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4207A-006D-406F-9A88-B035FF1974C8}"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4207A-006D-406F-9A88-B035FF1974C8}"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4207A-006D-406F-9A88-B035FF1974C8}" type="datetimeFigureOut">
              <a:rPr lang="en-US" smtClean="0"/>
              <a:pPr/>
              <a:t>3/14/13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4207A-006D-406F-9A88-B035FF1974C8}" type="datetimeFigureOut">
              <a:rPr lang="en-US" smtClean="0"/>
              <a:pPr/>
              <a:t>3/14/13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4207A-006D-406F-9A88-B035FF1974C8}" type="datetimeFigureOut">
              <a:rPr lang="en-US" smtClean="0"/>
              <a:pPr/>
              <a:t>3/14/13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4207A-006D-406F-9A88-B035FF1974C8}"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4207A-006D-406F-9A88-B035FF1974C8}"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7344-2917-4BD0-B0B2-36DA2E5E79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4207A-006D-406F-9A88-B035FF1974C8}" type="datetimeFigureOut">
              <a:rPr lang="en-US" smtClean="0"/>
              <a:pPr/>
              <a:t>3/14/13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7344-2917-4BD0-B0B2-36DA2E5E79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5" Type="http://schemas.openxmlformats.org/officeDocument/2006/relationships/oleObject" Target="../embeddings/oleObject3.bin"/><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14"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4.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2.xml"/><Relationship Id="rId20"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5.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quation1.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quation2.bin"/><Relationship Id="rId5"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6.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customXml" Target="../ink/ink3.xml"/><Relationship Id="rId38" Type="http://schemas.openxmlformats.org/officeDocument/2006/relationships/image" Target="../media/image101.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customXml" Target="../ink/ink4.xml"/><Relationship Id="rId38" Type="http://schemas.openxmlformats.org/officeDocument/2006/relationships/image" Target="../media/image101.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customXml" Target="../ink/ink5.xml"/><Relationship Id="rId38" Type="http://schemas.openxmlformats.org/officeDocument/2006/relationships/image" Target="../media/image101.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slide" Target="slide53.xml"/><Relationship Id="rId5" Type="http://schemas.openxmlformats.org/officeDocument/2006/relationships/slide" Target="slide54.xml"/><Relationship Id="rId6" Type="http://schemas.openxmlformats.org/officeDocument/2006/relationships/slide" Target="slide55.xml"/><Relationship Id="rId7" Type="http://schemas.openxmlformats.org/officeDocument/2006/relationships/oleObject" Target="../embeddings/oleObject7.bin"/><Relationship Id="rId8" Type="http://schemas.openxmlformats.org/officeDocument/2006/relationships/image" Target="../media/image12.emf"/><Relationship Id="rId9" Type="http://schemas.openxmlformats.org/officeDocument/2006/relationships/oleObject" Target="../embeddings/oleObject8.bin"/><Relationship Id="rId10" Type="http://schemas.openxmlformats.org/officeDocument/2006/relationships/image" Target="../media/image13.emf"/><Relationship Id="rId11" Type="http://schemas.openxmlformats.org/officeDocument/2006/relationships/image" Target="../media/image14.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image" Target="../media/image16.png"/><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35.xml"/><Relationship Id="rId4" Type="http://schemas.openxmlformats.org/officeDocument/2006/relationships/slide" Target="slide53.xml"/><Relationship Id="rId5" Type="http://schemas.openxmlformats.org/officeDocument/2006/relationships/slide" Target="slide54.xml"/><Relationship Id="rId6" Type="http://schemas.openxmlformats.org/officeDocument/2006/relationships/slide" Target="slide55.xml"/><Relationship Id="rId7" Type="http://schemas.openxmlformats.org/officeDocument/2006/relationships/slide" Target="slide56.xml"/><Relationship Id="rId8" Type="http://schemas.openxmlformats.org/officeDocument/2006/relationships/oleObject" Target="../embeddings/oleObject9.bin"/><Relationship Id="rId9" Type="http://schemas.openxmlformats.org/officeDocument/2006/relationships/image" Target="../media/image12.emf"/><Relationship Id="rId10"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slide" Target="slide57.xml"/><Relationship Id="rId5" Type="http://schemas.openxmlformats.org/officeDocument/2006/relationships/image" Target="../media/image18.png"/><Relationship Id="rId6" Type="http://schemas.openxmlformats.org/officeDocument/2006/relationships/oleObject" Target="../embeddings/oleObject11.bin"/><Relationship Id="rId7" Type="http://schemas.openxmlformats.org/officeDocument/2006/relationships/image" Target="../media/image17.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45.xm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 Target="slide45.xml"/><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slide" Target="slide45.xm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slide" Target="slide46.xm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 Target="slide48.xml"/><Relationship Id="rId8" Type="http://schemas.openxmlformats.org/officeDocument/2006/relationships/slide" Target="slide57.xml"/><Relationship Id="rId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229600" cy="1295400"/>
          </a:xfrm>
        </p:spPr>
        <p:txBody>
          <a:bodyPr>
            <a:normAutofit fontScale="90000"/>
          </a:bodyPr>
          <a:lstStyle/>
          <a:p>
            <a:r>
              <a:rPr lang="en-US" dirty="0" smtClean="0">
                <a:latin typeface="Apple Chancery"/>
                <a:cs typeface="Apple Chancery"/>
              </a:rPr>
              <a:t>Capital Structure in Perfect Markets</a:t>
            </a:r>
            <a:br>
              <a:rPr lang="en-US" dirty="0" smtClean="0">
                <a:latin typeface="Apple Chancery"/>
                <a:cs typeface="Apple Chancery"/>
              </a:rPr>
            </a:br>
            <a:r>
              <a:rPr lang="en-US" dirty="0" smtClean="0">
                <a:latin typeface="Apple Chancery"/>
                <a:cs typeface="Apple Chancery"/>
              </a:rPr>
              <a:t>Chapter 14</a:t>
            </a:r>
            <a:endParaRPr lang="en-US" dirty="0">
              <a:latin typeface="Apple Chancery"/>
              <a:cs typeface="Apple Chancery"/>
            </a:endParaRPr>
          </a:p>
        </p:txBody>
      </p:sp>
      <p:pic>
        <p:nvPicPr>
          <p:cNvPr id="3" name="Picture 2"/>
          <p:cNvPicPr>
            <a:picLocks noChangeAspect="1"/>
          </p:cNvPicPr>
          <p:nvPr/>
        </p:nvPicPr>
        <p:blipFill>
          <a:blip r:embed="rId3"/>
          <a:stretch>
            <a:fillRect/>
          </a:stretch>
        </p:blipFill>
        <p:spPr>
          <a:xfrm>
            <a:off x="2286000" y="1676400"/>
            <a:ext cx="4495800" cy="49953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Liabilities</a:t>
            </a:r>
            <a:endParaRPr lang="en-US" dirty="0">
              <a:latin typeface="Apple Chancery"/>
              <a:cs typeface="Apple Chancery"/>
            </a:endParaRPr>
          </a:p>
        </p:txBody>
      </p:sp>
      <p:sp>
        <p:nvSpPr>
          <p:cNvPr id="6" name="Rectangle 3"/>
          <p:cNvSpPr txBox="1">
            <a:spLocks noChangeArrowheads="1"/>
          </p:cNvSpPr>
          <p:nvPr/>
        </p:nvSpPr>
        <p:spPr>
          <a:xfrm>
            <a:off x="304800" y="1524000"/>
            <a:ext cx="84582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pple Chancery"/>
                <a:cs typeface="Apple Chancery"/>
              </a:rPr>
              <a:t>Long-Term Liabilities</a:t>
            </a:r>
          </a:p>
          <a:p>
            <a:pPr lvl="2">
              <a:spcBef>
                <a:spcPct val="35000"/>
              </a:spcBef>
            </a:pPr>
            <a:r>
              <a:rPr lang="en-US" sz="2800" dirty="0" smtClean="0">
                <a:latin typeface="Times New Roman"/>
                <a:cs typeface="Times New Roman"/>
              </a:rPr>
              <a:t>Long-Term Debt</a:t>
            </a:r>
          </a:p>
          <a:p>
            <a:pPr lvl="2">
              <a:spcBef>
                <a:spcPct val="35000"/>
              </a:spcBef>
            </a:pPr>
            <a:r>
              <a:rPr lang="en-US" sz="2800" dirty="0" smtClean="0">
                <a:latin typeface="Times New Roman"/>
                <a:cs typeface="Times New Roman"/>
              </a:rPr>
              <a:t>Capital Leases</a:t>
            </a:r>
          </a:p>
          <a:p>
            <a:pPr lvl="2">
              <a:spcBef>
                <a:spcPct val="35000"/>
              </a:spcBef>
            </a:pPr>
            <a:r>
              <a:rPr lang="en-US" sz="2800" dirty="0" smtClean="0">
                <a:latin typeface="Times New Roman"/>
                <a:cs typeface="Times New Roman"/>
              </a:rPr>
              <a:t>Deferred Taxes</a:t>
            </a:r>
            <a:endParaRPr lang="en-US" sz="2800" dirty="0">
              <a:latin typeface="Times New Roman"/>
              <a:cs typeface="Times New Roman"/>
            </a:endParaRPr>
          </a:p>
        </p:txBody>
      </p:sp>
    </p:spTree>
    <p:extLst>
      <p:ext uri="{BB962C8B-B14F-4D97-AF65-F5344CB8AC3E}">
        <p14:creationId xmlns:p14="http://schemas.microsoft.com/office/powerpoint/2010/main" val="14263469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Balance Sheet Liabilities</a:t>
            </a:r>
            <a:endParaRPr lang="en-US" dirty="0">
              <a:latin typeface="Apple Chancery"/>
              <a:cs typeface="Apple Chancery"/>
            </a:endParaRPr>
          </a:p>
        </p:txBody>
      </p:sp>
      <p:pic>
        <p:nvPicPr>
          <p:cNvPr id="4" name="Picture 4" descr="BD_02t01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38263"/>
            <a:ext cx="72072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64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Apple Chancery"/>
                <a:cs typeface="Apple Chancery"/>
              </a:rPr>
              <a:t>Balance Sheet continued</a:t>
            </a:r>
            <a:endParaRPr lang="en-US" dirty="0">
              <a:latin typeface="Apple Chancery"/>
              <a:cs typeface="Apple Chancery"/>
            </a:endParaRPr>
          </a:p>
        </p:txBody>
      </p:sp>
      <p:sp>
        <p:nvSpPr>
          <p:cNvPr id="4" name="Rectangle 3"/>
          <p:cNvSpPr txBox="1">
            <a:spLocks noChangeArrowheads="1"/>
          </p:cNvSpPr>
          <p:nvPr/>
        </p:nvSpPr>
        <p:spPr>
          <a:xfrm>
            <a:off x="838200" y="5410200"/>
            <a:ext cx="8001000" cy="125548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a:cs typeface="Times New Roman"/>
              </a:rPr>
              <a:t>Net Working Capital</a:t>
            </a:r>
          </a:p>
          <a:p>
            <a:pPr marL="0" indent="0" algn="ctr">
              <a:buNone/>
            </a:pPr>
            <a:endParaRPr lang="en-US" sz="2800" dirty="0" smtClean="0">
              <a:latin typeface="Times New Roman"/>
              <a:cs typeface="Times New Roman"/>
            </a:endParaRPr>
          </a:p>
          <a:p>
            <a:pPr marL="0" indent="0" algn="ctr">
              <a:buNone/>
            </a:pPr>
            <a:r>
              <a:rPr lang="en-US" dirty="0" smtClean="0">
                <a:latin typeface="Times New Roman"/>
                <a:cs typeface="Times New Roman"/>
              </a:rPr>
              <a:t>Current Assets – Current Liabilities</a:t>
            </a:r>
          </a:p>
        </p:txBody>
      </p:sp>
      <p:sp>
        <p:nvSpPr>
          <p:cNvPr id="5" name="Rectangle 5"/>
          <p:cNvSpPr txBox="1">
            <a:spLocks noChangeArrowheads="1"/>
          </p:cNvSpPr>
          <p:nvPr/>
        </p:nvSpPr>
        <p:spPr>
          <a:xfrm>
            <a:off x="304800" y="1371600"/>
            <a:ext cx="8458200" cy="3581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500" dirty="0" smtClean="0">
                <a:latin typeface="Apple Chancery"/>
                <a:cs typeface="Apple Chancery"/>
              </a:rPr>
              <a:t>Equity</a:t>
            </a:r>
          </a:p>
          <a:p>
            <a:pPr marL="457200" lvl="1" indent="0">
              <a:spcBef>
                <a:spcPct val="70000"/>
              </a:spcBef>
              <a:buNone/>
            </a:pPr>
            <a:r>
              <a:rPr lang="en-US" dirty="0" smtClean="0">
                <a:latin typeface="Times New Roman"/>
                <a:cs typeface="Times New Roman"/>
              </a:rPr>
              <a:t>Book Value of Equity</a:t>
            </a:r>
          </a:p>
          <a:p>
            <a:pPr lvl="2">
              <a:spcBef>
                <a:spcPct val="35000"/>
              </a:spcBef>
            </a:pPr>
            <a:r>
              <a:rPr lang="en-US" dirty="0" smtClean="0">
                <a:latin typeface="Times New Roman"/>
                <a:cs typeface="Times New Roman"/>
              </a:rPr>
              <a:t>Book Value of Assets – Book Value of Liabilities</a:t>
            </a:r>
          </a:p>
          <a:p>
            <a:pPr lvl="3"/>
            <a:r>
              <a:rPr lang="en-US" dirty="0" smtClean="0">
                <a:latin typeface="Times New Roman"/>
                <a:cs typeface="Times New Roman"/>
              </a:rPr>
              <a:t>Could possibly be negative</a:t>
            </a:r>
          </a:p>
          <a:p>
            <a:pPr marL="457200" lvl="1" indent="0">
              <a:spcBef>
                <a:spcPct val="70000"/>
              </a:spcBef>
              <a:buNone/>
            </a:pPr>
            <a:r>
              <a:rPr lang="en-US" dirty="0" smtClean="0">
                <a:latin typeface="Times New Roman"/>
                <a:cs typeface="Times New Roman"/>
              </a:rPr>
              <a:t>Market Value of Equity (Market Capitalization)</a:t>
            </a:r>
          </a:p>
          <a:p>
            <a:pPr lvl="2">
              <a:spcBef>
                <a:spcPct val="35000"/>
              </a:spcBef>
            </a:pPr>
            <a:r>
              <a:rPr lang="en-US" dirty="0" smtClean="0">
                <a:latin typeface="Times New Roman"/>
                <a:cs typeface="Times New Roman"/>
              </a:rPr>
              <a:t>Market Price per Share x Number of Shares Outstanding</a:t>
            </a:r>
          </a:p>
          <a:p>
            <a:pPr lvl="3"/>
            <a:r>
              <a:rPr lang="en-US" dirty="0" smtClean="0">
                <a:latin typeface="Times New Roman"/>
                <a:cs typeface="Times New Roman"/>
              </a:rPr>
              <a:t>Cannot be negative</a:t>
            </a:r>
            <a:endParaRPr lang="en-US" dirty="0">
              <a:latin typeface="Times New Roman"/>
              <a:cs typeface="Times New Roman"/>
            </a:endParaRPr>
          </a:p>
        </p:txBody>
      </p:sp>
    </p:spTree>
    <p:extLst>
      <p:ext uri="{BB962C8B-B14F-4D97-AF65-F5344CB8AC3E}">
        <p14:creationId xmlns:p14="http://schemas.microsoft.com/office/powerpoint/2010/main" val="2666860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Apple Chancery"/>
                <a:cs typeface="Apple Chancery"/>
              </a:rPr>
              <a:t>Balance Sheet continued</a:t>
            </a:r>
            <a:endParaRPr lang="en-US" dirty="0">
              <a:latin typeface="Apple Chancery"/>
              <a:cs typeface="Apple Chancery"/>
            </a:endParaRPr>
          </a:p>
        </p:txBody>
      </p:sp>
      <p:sp>
        <p:nvSpPr>
          <p:cNvPr id="6" name="Rectangle 5"/>
          <p:cNvSpPr txBox="1">
            <a:spLocks noChangeArrowheads="1"/>
          </p:cNvSpPr>
          <p:nvPr/>
        </p:nvSpPr>
        <p:spPr>
          <a:xfrm>
            <a:off x="304800" y="1524000"/>
            <a:ext cx="8458200" cy="48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pple Chancery"/>
                <a:cs typeface="Apple Chancery"/>
              </a:rPr>
              <a:t>Liquidation Value</a:t>
            </a:r>
          </a:p>
          <a:p>
            <a:r>
              <a:rPr lang="en-US" dirty="0">
                <a:latin typeface="Times New Roman"/>
                <a:cs typeface="Times New Roman"/>
              </a:rPr>
              <a:t>V</a:t>
            </a:r>
            <a:r>
              <a:rPr lang="en-US" dirty="0" smtClean="0">
                <a:latin typeface="Times New Roman"/>
                <a:cs typeface="Times New Roman"/>
              </a:rPr>
              <a:t>alue of the firm if all assets were sold and liabilities paid</a:t>
            </a:r>
          </a:p>
          <a:p>
            <a:pPr marL="0" indent="0">
              <a:buNone/>
            </a:pPr>
            <a:endParaRPr lang="en-US" dirty="0">
              <a:latin typeface="Times New Roman"/>
              <a:cs typeface="Times New Roman"/>
            </a:endParaRPr>
          </a:p>
          <a:p>
            <a:pPr marL="0" indent="0">
              <a:buNone/>
            </a:pPr>
            <a:r>
              <a:rPr lang="en-US" dirty="0" smtClean="0">
                <a:latin typeface="Apple Chancery"/>
                <a:cs typeface="Apple Chancery"/>
              </a:rPr>
              <a:t>Market-to-Book Ratio</a:t>
            </a: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r>
              <a:rPr lang="en-US" dirty="0" smtClean="0">
                <a:latin typeface="Times New Roman"/>
                <a:cs typeface="Times New Roman"/>
              </a:rPr>
              <a:t>Value Stocks (low M/B ratios)</a:t>
            </a:r>
          </a:p>
          <a:p>
            <a:r>
              <a:rPr lang="en-US" dirty="0" smtClean="0">
                <a:latin typeface="Times New Roman"/>
                <a:cs typeface="Times New Roman"/>
              </a:rPr>
              <a:t>Growth Stocks (high M/B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1405630993"/>
              </p:ext>
            </p:extLst>
          </p:nvPr>
        </p:nvGraphicFramePr>
        <p:xfrm>
          <a:off x="1763713" y="4114800"/>
          <a:ext cx="6386044" cy="904875"/>
        </p:xfrm>
        <a:graphic>
          <a:graphicData uri="http://schemas.openxmlformats.org/presentationml/2006/ole">
            <mc:AlternateContent xmlns:mc="http://schemas.openxmlformats.org/markup-compatibility/2006">
              <mc:Choice xmlns:v="urn:schemas-microsoft-com:vml" Requires="v">
                <p:oleObj spid="_x0000_s5141" name="Equation" r:id="rId3" imgW="3136900" imgH="444500" progId="Equation.3">
                  <p:embed/>
                </p:oleObj>
              </mc:Choice>
              <mc:Fallback>
                <p:oleObj name="Equation" r:id="rId3" imgW="3136900" imgH="444500" progId="Equation.3">
                  <p:embed/>
                  <p:pic>
                    <p:nvPicPr>
                      <p:cNvPr id="0" name=""/>
                      <p:cNvPicPr>
                        <a:picLocks noChangeAspect="1" noChangeArrowheads="1"/>
                      </p:cNvPicPr>
                      <p:nvPr/>
                    </p:nvPicPr>
                    <p:blipFill>
                      <a:blip r:embed="rId4"/>
                      <a:srcRect/>
                      <a:stretch>
                        <a:fillRect/>
                      </a:stretch>
                    </p:blipFill>
                    <p:spPr bwMode="auto">
                      <a:xfrm>
                        <a:off x="1763713" y="4114800"/>
                        <a:ext cx="6386044" cy="904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800874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Apple Chancery"/>
                <a:cs typeface="Apple Chancery"/>
              </a:rPr>
              <a:t>Balance Sheet continued</a:t>
            </a:r>
            <a:endParaRPr lang="en-US" dirty="0">
              <a:latin typeface="Apple Chancery"/>
              <a:cs typeface="Apple Chancery"/>
            </a:endParaRPr>
          </a:p>
        </p:txBody>
      </p:sp>
      <p:sp>
        <p:nvSpPr>
          <p:cNvPr id="5" name="Rectangle 5"/>
          <p:cNvSpPr txBox="1">
            <a:spLocks noChangeArrowheads="1"/>
          </p:cNvSpPr>
          <p:nvPr/>
        </p:nvSpPr>
        <p:spPr>
          <a:xfrm>
            <a:off x="304800" y="1524000"/>
            <a:ext cx="84582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ct val="70000"/>
              </a:spcBef>
              <a:buNone/>
            </a:pPr>
            <a:r>
              <a:rPr lang="en-US" dirty="0" smtClean="0">
                <a:latin typeface="Apple Chancery"/>
                <a:cs typeface="Apple Chancery"/>
              </a:rPr>
              <a:t>Debt-Equity Ratio</a:t>
            </a:r>
          </a:p>
          <a:p>
            <a:pPr lvl="2">
              <a:spcBef>
                <a:spcPct val="35000"/>
              </a:spcBef>
            </a:pPr>
            <a:r>
              <a:rPr lang="en-US" dirty="0" smtClean="0">
                <a:latin typeface="Times New Roman"/>
                <a:cs typeface="Times New Roman"/>
              </a:rPr>
              <a:t>Measures a firm’s leverage</a:t>
            </a:r>
          </a:p>
          <a:p>
            <a:pPr lvl="2">
              <a:spcBef>
                <a:spcPct val="300000"/>
              </a:spcBef>
            </a:pPr>
            <a:r>
              <a:rPr lang="en-US" dirty="0" smtClean="0">
                <a:latin typeface="Times New Roman"/>
                <a:cs typeface="Times New Roman"/>
              </a:rPr>
              <a:t>Using Book Value versus Market Value</a:t>
            </a:r>
          </a:p>
          <a:p>
            <a:pPr marL="457200" lvl="1" indent="0">
              <a:spcBef>
                <a:spcPct val="70000"/>
              </a:spcBef>
              <a:buNone/>
            </a:pPr>
            <a:r>
              <a:rPr lang="en-US" dirty="0" smtClean="0">
                <a:latin typeface="Apple Chancery"/>
                <a:cs typeface="Apple Chancery"/>
              </a:rPr>
              <a:t>Enterprise Value</a:t>
            </a:r>
            <a:endParaRPr lang="en-US" dirty="0">
              <a:latin typeface="Apple Chancery"/>
              <a:cs typeface="Apple Chancery"/>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302440359"/>
              </p:ext>
            </p:extLst>
          </p:nvPr>
        </p:nvGraphicFramePr>
        <p:xfrm>
          <a:off x="3505200" y="2667000"/>
          <a:ext cx="3851275" cy="722313"/>
        </p:xfrm>
        <a:graphic>
          <a:graphicData uri="http://schemas.openxmlformats.org/presentationml/2006/ole">
            <mc:AlternateContent xmlns:mc="http://schemas.openxmlformats.org/markup-compatibility/2006">
              <mc:Choice xmlns:v="urn:schemas-microsoft-com:vml" Requires="v">
                <p:oleObj spid="_x0000_s6179" name="Equation" r:id="rId3" imgW="2235596" imgH="419497" progId="Equation.3">
                  <p:embed/>
                </p:oleObj>
              </mc:Choice>
              <mc:Fallback>
                <p:oleObj name="Equation" r:id="rId3" imgW="2235596" imgH="41949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67000"/>
                        <a:ext cx="385127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1446213" y="5127625"/>
          <a:ext cx="7024687" cy="368300"/>
        </p:xfrm>
        <a:graphic>
          <a:graphicData uri="http://schemas.openxmlformats.org/presentationml/2006/ole">
            <mc:AlternateContent xmlns:mc="http://schemas.openxmlformats.org/markup-compatibility/2006">
              <mc:Choice xmlns:v="urn:schemas-microsoft-com:vml" Requires="v">
                <p:oleObj spid="_x0000_s6180" name="Equation" r:id="rId5" imgW="3848496" imgH="203597" progId="Equation.3">
                  <p:embed/>
                </p:oleObj>
              </mc:Choice>
              <mc:Fallback>
                <p:oleObj name="Equation" r:id="rId5" imgW="3848496" imgH="2035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213" y="5127625"/>
                        <a:ext cx="70246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90561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229600" cy="1828800"/>
          </a:xfrm>
        </p:spPr>
        <p:txBody>
          <a:bodyPr>
            <a:normAutofit/>
          </a:bodyPr>
          <a:lstStyle/>
          <a:p>
            <a:pPr marL="0" indent="0" algn="ctr">
              <a:buNone/>
            </a:pPr>
            <a:r>
              <a:rPr lang="en-US" sz="4000" b="1" dirty="0" smtClean="0">
                <a:latin typeface="Apple Chancery"/>
                <a:cs typeface="Apple Chancery"/>
              </a:rPr>
              <a:t>Modigliani and Miller Propositions</a:t>
            </a:r>
            <a:endParaRPr lang="en-US" sz="4000" dirty="0" smtClean="0">
              <a:latin typeface="Apple Chancery"/>
              <a:cs typeface="Apple Chancery"/>
            </a:endParaRPr>
          </a:p>
          <a:p>
            <a:pPr algn="ctr"/>
            <a:endParaRPr lang="en-US" dirty="0" smtClean="0"/>
          </a:p>
          <a:p>
            <a:pPr lvl="1" algn="ctr"/>
            <a:endParaRPr lang="en-US" dirty="0"/>
          </a:p>
        </p:txBody>
      </p:sp>
    </p:spTree>
    <p:extLst>
      <p:ext uri="{BB962C8B-B14F-4D97-AF65-F5344CB8AC3E}">
        <p14:creationId xmlns:p14="http://schemas.microsoft.com/office/powerpoint/2010/main" val="13506360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3600" dirty="0" smtClean="0">
                <a:latin typeface="Apple Chancery"/>
                <a:cs typeface="Apple Chancery"/>
              </a:rPr>
              <a:t>Capital </a:t>
            </a:r>
            <a:r>
              <a:rPr lang="en-US" sz="3600" dirty="0">
                <a:latin typeface="Apple Chancery"/>
                <a:cs typeface="Apple Chancery"/>
              </a:rPr>
              <a:t>S</a:t>
            </a:r>
            <a:r>
              <a:rPr lang="en-US" sz="3600" dirty="0" smtClean="0">
                <a:latin typeface="Apple Chancery"/>
                <a:cs typeface="Apple Chancery"/>
              </a:rPr>
              <a:t>tructure</a:t>
            </a:r>
            <a:endParaRPr lang="en-US" sz="3600" dirty="0">
              <a:latin typeface="Apple Chancery"/>
              <a:cs typeface="Apple Chancery"/>
            </a:endParaRPr>
          </a:p>
        </p:txBody>
      </p:sp>
      <p:sp>
        <p:nvSpPr>
          <p:cNvPr id="3" name="Content Placeholder 2"/>
          <p:cNvSpPr>
            <a:spLocks noGrp="1"/>
          </p:cNvSpPr>
          <p:nvPr>
            <p:ph idx="1"/>
          </p:nvPr>
        </p:nvSpPr>
        <p:spPr>
          <a:xfrm>
            <a:off x="457200" y="1600200"/>
            <a:ext cx="8458200" cy="4953000"/>
          </a:xfrm>
        </p:spPr>
        <p:txBody>
          <a:bodyPr>
            <a:normAutofit fontScale="92500" lnSpcReduction="10000"/>
          </a:bodyPr>
          <a:lstStyle/>
          <a:p>
            <a:pPr marL="0" indent="0">
              <a:buNone/>
            </a:pPr>
            <a:r>
              <a:rPr lang="en-US" i="1" dirty="0" smtClean="0">
                <a:latin typeface="Times New Roman"/>
                <a:cs typeface="Times New Roman"/>
              </a:rPr>
              <a:t>How are investments financed?</a:t>
            </a:r>
          </a:p>
          <a:p>
            <a:pPr lvl="1"/>
            <a:r>
              <a:rPr lang="en-US" dirty="0" smtClean="0">
                <a:latin typeface="Times New Roman"/>
                <a:cs typeface="Times New Roman"/>
              </a:rPr>
              <a:t>debt, equity</a:t>
            </a:r>
          </a:p>
          <a:p>
            <a:pPr lvl="1"/>
            <a:r>
              <a:rPr lang="en-US" dirty="0" smtClean="0">
                <a:latin typeface="Times New Roman"/>
                <a:cs typeface="Times New Roman"/>
              </a:rPr>
              <a:t>convertible debt and other hybrid securities</a:t>
            </a:r>
          </a:p>
          <a:p>
            <a:pPr marL="457200" lvl="1" indent="0">
              <a:buNone/>
            </a:pPr>
            <a:r>
              <a:rPr lang="en-US" dirty="0" smtClean="0">
                <a:latin typeface="Times New Roman"/>
                <a:cs typeface="Times New Roman"/>
              </a:rPr>
              <a:t>	(focus on </a:t>
            </a:r>
            <a:r>
              <a:rPr lang="en-US" i="1" dirty="0" smtClean="0">
                <a:latin typeface="Times New Roman"/>
                <a:cs typeface="Times New Roman"/>
              </a:rPr>
              <a:t>cash flow rights</a:t>
            </a:r>
            <a:r>
              <a:rPr lang="en-US" dirty="0" smtClean="0">
                <a:latin typeface="Times New Roman"/>
                <a:cs typeface="Times New Roman"/>
              </a:rPr>
              <a:t>)</a:t>
            </a:r>
          </a:p>
          <a:p>
            <a:pPr lvl="1"/>
            <a:endParaRPr lang="en-US" dirty="0" smtClean="0">
              <a:latin typeface="Times New Roman"/>
              <a:cs typeface="Times New Roman"/>
            </a:endParaRPr>
          </a:p>
          <a:p>
            <a:pPr marL="0" indent="0">
              <a:buNone/>
            </a:pPr>
            <a:r>
              <a:rPr lang="en-US" i="1" dirty="0" smtClean="0">
                <a:latin typeface="Times New Roman"/>
                <a:cs typeface="Times New Roman"/>
              </a:rPr>
              <a:t>Capital Structure is dynamic. It changes over time as firms grow and recapitalize</a:t>
            </a:r>
            <a:endParaRPr lang="en-US" i="1" dirty="0">
              <a:latin typeface="Times New Roman"/>
              <a:cs typeface="Times New Roman"/>
            </a:endParaRPr>
          </a:p>
          <a:p>
            <a:pPr lvl="1"/>
            <a:r>
              <a:rPr lang="en-US" dirty="0" smtClean="0">
                <a:latin typeface="Times New Roman"/>
                <a:cs typeface="Times New Roman"/>
              </a:rPr>
              <a:t>Firms buyback (</a:t>
            </a:r>
            <a:r>
              <a:rPr lang="en-US" i="1" dirty="0" smtClean="0">
                <a:latin typeface="Times New Roman"/>
                <a:cs typeface="Times New Roman"/>
              </a:rPr>
              <a:t>repurchase</a:t>
            </a:r>
            <a:r>
              <a:rPr lang="en-US" dirty="0" smtClean="0">
                <a:latin typeface="Times New Roman"/>
                <a:cs typeface="Times New Roman"/>
              </a:rPr>
              <a:t>) stock and repay loans</a:t>
            </a:r>
          </a:p>
          <a:p>
            <a:pPr lvl="1"/>
            <a:r>
              <a:rPr lang="en-US" dirty="0" smtClean="0">
                <a:latin typeface="Times New Roman"/>
                <a:cs typeface="Times New Roman"/>
              </a:rPr>
              <a:t>Firms issue new equity (SEO’s) take on new debt to finance new investment opportunities</a:t>
            </a:r>
          </a:p>
          <a:p>
            <a:pPr lvl="1"/>
            <a:r>
              <a:rPr lang="en-US" dirty="0" smtClean="0">
                <a:latin typeface="Times New Roman"/>
                <a:cs typeface="Times New Roman"/>
              </a:rPr>
              <a:t>Market conditions and stock value change over time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Value Implications of Leverage</a:t>
            </a:r>
            <a:endParaRPr lang="en-US" sz="3600" dirty="0">
              <a:latin typeface="Apple Chancery"/>
              <a:cs typeface="Apple Chancery"/>
            </a:endParaRPr>
          </a:p>
        </p:txBody>
      </p:sp>
      <p:sp>
        <p:nvSpPr>
          <p:cNvPr id="3" name="Content Placeholder 2"/>
          <p:cNvSpPr>
            <a:spLocks noGrp="1"/>
          </p:cNvSpPr>
          <p:nvPr>
            <p:ph idx="1"/>
          </p:nvPr>
        </p:nvSpPr>
        <p:spPr>
          <a:xfrm>
            <a:off x="457200" y="1600201"/>
            <a:ext cx="8229600" cy="2285999"/>
          </a:xfrm>
        </p:spPr>
        <p:txBody>
          <a:bodyPr>
            <a:normAutofit fontScale="70000" lnSpcReduction="20000"/>
          </a:bodyPr>
          <a:lstStyle/>
          <a:p>
            <a:pPr marL="0" indent="0">
              <a:buNone/>
            </a:pPr>
            <a:r>
              <a:rPr lang="en-US" b="1" u="sng" dirty="0" smtClean="0">
                <a:latin typeface="Apple Chancery"/>
                <a:cs typeface="Apple Chancery"/>
              </a:rPr>
              <a:t>Example</a:t>
            </a:r>
          </a:p>
          <a:p>
            <a:pPr marL="0" indent="0">
              <a:buNone/>
            </a:pPr>
            <a:r>
              <a:rPr lang="en-US" dirty="0" smtClean="0">
                <a:latin typeface="Times New Roman"/>
                <a:cs typeface="Times New Roman"/>
              </a:rPr>
              <a:t>Mark is the owner of a </a:t>
            </a:r>
            <a:r>
              <a:rPr lang="en-US" i="1" dirty="0" smtClean="0">
                <a:latin typeface="Times New Roman"/>
                <a:cs typeface="Times New Roman"/>
              </a:rPr>
              <a:t>business</a:t>
            </a:r>
            <a:r>
              <a:rPr lang="en-US" dirty="0" smtClean="0">
                <a:latin typeface="Times New Roman"/>
                <a:cs typeface="Times New Roman"/>
              </a:rPr>
              <a:t> </a:t>
            </a:r>
            <a:r>
              <a:rPr lang="en-US" i="1" dirty="0" smtClean="0">
                <a:latin typeface="Times New Roman"/>
                <a:cs typeface="Times New Roman"/>
              </a:rPr>
              <a:t>opportunity (or idea)</a:t>
            </a:r>
            <a:r>
              <a:rPr lang="en-US" dirty="0" smtClean="0">
                <a:latin typeface="Times New Roman"/>
                <a:cs typeface="Times New Roman"/>
              </a:rPr>
              <a:t>: </a:t>
            </a:r>
          </a:p>
          <a:p>
            <a:pPr marL="0" indent="0">
              <a:buNone/>
            </a:pPr>
            <a:r>
              <a:rPr lang="en-US" dirty="0" smtClean="0">
                <a:latin typeface="Times New Roman"/>
                <a:cs typeface="Times New Roman"/>
              </a:rPr>
              <a:t> </a:t>
            </a:r>
          </a:p>
          <a:p>
            <a:pPr marL="0" indent="0">
              <a:buNone/>
            </a:pPr>
            <a:r>
              <a:rPr lang="en-US" dirty="0" smtClean="0">
                <a:latin typeface="Times New Roman"/>
                <a:cs typeface="Times New Roman"/>
              </a:rPr>
              <a:t>The opportunity is to invest in a project (or asset) $800 at time zero (t=0) that will generate risky future cash flows one year from now (t=1). Cash flows are either $1400 or $900 with probability one half depending on the state of the economy. </a:t>
            </a:r>
          </a:p>
          <a:p>
            <a:endParaRPr lang="en-US" dirty="0"/>
          </a:p>
        </p:txBody>
      </p:sp>
      <p:sp>
        <p:nvSpPr>
          <p:cNvPr id="4" name="TextBox 3"/>
          <p:cNvSpPr txBox="1"/>
          <p:nvPr/>
        </p:nvSpPr>
        <p:spPr>
          <a:xfrm>
            <a:off x="1524000" y="5105400"/>
            <a:ext cx="1371600" cy="461665"/>
          </a:xfrm>
          <a:prstGeom prst="rect">
            <a:avLst/>
          </a:prstGeom>
          <a:noFill/>
        </p:spPr>
        <p:txBody>
          <a:bodyPr wrap="square" rtlCol="0">
            <a:spAutoFit/>
          </a:bodyPr>
          <a:lstStyle/>
          <a:p>
            <a:r>
              <a:rPr lang="en-US" sz="2400" dirty="0" smtClean="0"/>
              <a:t>-$800</a:t>
            </a:r>
            <a:endParaRPr lang="en-US" sz="2400" dirty="0"/>
          </a:p>
        </p:txBody>
      </p:sp>
      <p:cxnSp>
        <p:nvCxnSpPr>
          <p:cNvPr id="6" name="Straight Arrow Connector 5"/>
          <p:cNvCxnSpPr/>
          <p:nvPr/>
        </p:nvCxnSpPr>
        <p:spPr>
          <a:xfrm flipV="1">
            <a:off x="3124200" y="46482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24200" y="52578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4343400"/>
            <a:ext cx="1371600" cy="461665"/>
          </a:xfrm>
          <a:prstGeom prst="rect">
            <a:avLst/>
          </a:prstGeom>
          <a:noFill/>
        </p:spPr>
        <p:txBody>
          <a:bodyPr wrap="square" rtlCol="0">
            <a:spAutoFit/>
          </a:bodyPr>
          <a:lstStyle/>
          <a:p>
            <a:r>
              <a:rPr lang="en-US" sz="2400" dirty="0" smtClean="0"/>
              <a:t>$1400</a:t>
            </a:r>
            <a:endParaRPr lang="en-US" sz="2400" dirty="0"/>
          </a:p>
        </p:txBody>
      </p:sp>
      <p:sp>
        <p:nvSpPr>
          <p:cNvPr id="11" name="TextBox 10"/>
          <p:cNvSpPr txBox="1"/>
          <p:nvPr/>
        </p:nvSpPr>
        <p:spPr>
          <a:xfrm>
            <a:off x="5105400" y="5638800"/>
            <a:ext cx="1371600" cy="461665"/>
          </a:xfrm>
          <a:prstGeom prst="rect">
            <a:avLst/>
          </a:prstGeom>
          <a:noFill/>
        </p:spPr>
        <p:txBody>
          <a:bodyPr wrap="square" rtlCol="0">
            <a:spAutoFit/>
          </a:bodyPr>
          <a:lstStyle/>
          <a:p>
            <a:r>
              <a:rPr lang="en-US" sz="2400" dirty="0" smtClean="0"/>
              <a:t>$900</a:t>
            </a:r>
            <a:endParaRPr lang="en-US" sz="2400" dirty="0"/>
          </a:p>
        </p:txBody>
      </p:sp>
      <p:sp>
        <p:nvSpPr>
          <p:cNvPr id="12" name="TextBox 11"/>
          <p:cNvSpPr txBox="1"/>
          <p:nvPr/>
        </p:nvSpPr>
        <p:spPr>
          <a:xfrm>
            <a:off x="3276600" y="4419600"/>
            <a:ext cx="1066800" cy="381000"/>
          </a:xfrm>
          <a:prstGeom prst="rect">
            <a:avLst/>
          </a:prstGeom>
          <a:noFill/>
        </p:spPr>
        <p:txBody>
          <a:bodyPr wrap="square" rtlCol="0">
            <a:spAutoFit/>
          </a:bodyPr>
          <a:lstStyle/>
          <a:p>
            <a:r>
              <a:rPr lang="en-US" dirty="0" smtClean="0"/>
              <a:t>BOOM</a:t>
            </a:r>
            <a:endParaRPr lang="en-US" dirty="0"/>
          </a:p>
        </p:txBody>
      </p:sp>
      <p:sp>
        <p:nvSpPr>
          <p:cNvPr id="13" name="TextBox 12"/>
          <p:cNvSpPr txBox="1"/>
          <p:nvPr/>
        </p:nvSpPr>
        <p:spPr>
          <a:xfrm>
            <a:off x="3352800" y="5715000"/>
            <a:ext cx="1066800" cy="381000"/>
          </a:xfrm>
          <a:prstGeom prst="rect">
            <a:avLst/>
          </a:prstGeom>
          <a:noFill/>
        </p:spPr>
        <p:txBody>
          <a:bodyPr wrap="square" rtlCol="0">
            <a:spAutoFit/>
          </a:bodyPr>
          <a:lstStyle/>
          <a:p>
            <a:r>
              <a:rPr lang="en-US" dirty="0" smtClean="0"/>
              <a:t>BUST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200"/>
            <a:ext cx="8229600" cy="962167"/>
          </a:xfrm>
        </p:spPr>
        <p:txBody>
          <a:bodyPr>
            <a:normAutofit/>
          </a:bodyPr>
          <a:lstStyle/>
          <a:p>
            <a:r>
              <a:rPr lang="en-US" sz="3600" dirty="0" smtClean="0">
                <a:latin typeface="Apple Chancery"/>
                <a:cs typeface="Apple Chancery"/>
              </a:rPr>
              <a:t>Value Implications of Leverage</a:t>
            </a:r>
            <a:endParaRPr lang="en-US" sz="3600" dirty="0">
              <a:latin typeface="Apple Chancery"/>
              <a:cs typeface="Apple Chancery"/>
            </a:endParaRPr>
          </a:p>
        </p:txBody>
      </p:sp>
      <p:sp>
        <p:nvSpPr>
          <p:cNvPr id="3" name="Content Placeholder 2"/>
          <p:cNvSpPr>
            <a:spLocks noGrp="1"/>
          </p:cNvSpPr>
          <p:nvPr>
            <p:ph idx="1"/>
          </p:nvPr>
        </p:nvSpPr>
        <p:spPr>
          <a:xfrm>
            <a:off x="457200" y="990600"/>
            <a:ext cx="8382000" cy="5334000"/>
          </a:xfrm>
        </p:spPr>
        <p:txBody>
          <a:bodyPr>
            <a:normAutofit fontScale="70000" lnSpcReduction="20000"/>
          </a:bodyPr>
          <a:lstStyle/>
          <a:p>
            <a:pPr marL="0" indent="0">
              <a:buNone/>
            </a:pPr>
            <a:r>
              <a:rPr lang="en-US" b="1" u="sng" dirty="0" smtClean="0">
                <a:latin typeface="Apple Chancery"/>
                <a:cs typeface="Apple Chancery"/>
              </a:rPr>
              <a:t>Example (continued)</a:t>
            </a:r>
          </a:p>
          <a:p>
            <a:pPr marL="0" indent="0">
              <a:buNone/>
            </a:pPr>
            <a:endParaRPr lang="en-US" dirty="0" smtClean="0"/>
          </a:p>
          <a:p>
            <a:pPr marL="0" indent="0">
              <a:buNone/>
            </a:pPr>
            <a:r>
              <a:rPr lang="en-US" dirty="0" smtClean="0">
                <a:latin typeface="Times New Roman"/>
                <a:cs typeface="Times New Roman"/>
              </a:rPr>
              <a:t>Investors require a 10% risk premium (that is above the risk free rate of 5%) for holding equity in this firm due to the sensitivity of future cash flows to the state of the economy. </a:t>
            </a: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present value of the business opportunity?</a:t>
            </a:r>
          </a:p>
          <a:p>
            <a:pPr marL="0" indent="0" algn="ctr">
              <a:buNone/>
            </a:pPr>
            <a:r>
              <a:rPr lang="en-US" i="1" dirty="0" smtClean="0">
                <a:latin typeface="Times New Roman"/>
                <a:cs typeface="Times New Roman"/>
              </a:rPr>
              <a:t> (this means before investment takes place)</a:t>
            </a:r>
          </a:p>
          <a:p>
            <a:pPr marL="0" indent="0" algn="ctr">
              <a:buNone/>
            </a:pPr>
            <a:endParaRPr lang="en-US" i="1" dirty="0">
              <a:latin typeface="Times New Roman"/>
              <a:cs typeface="Times New Roman"/>
            </a:endParaRP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present value of the project (or asset) once established?</a:t>
            </a:r>
          </a:p>
          <a:p>
            <a:pPr marL="0" indent="0" algn="ctr">
              <a:buNone/>
            </a:pPr>
            <a:r>
              <a:rPr lang="en-US" i="1" dirty="0" smtClean="0">
                <a:latin typeface="Times New Roman"/>
                <a:cs typeface="Times New Roman"/>
              </a:rPr>
              <a:t>(this means after investment takes place)</a:t>
            </a:r>
          </a:p>
          <a:p>
            <a:pPr marL="0" indent="0" algn="ctr">
              <a:buNone/>
            </a:pPr>
            <a:endParaRPr lang="en-US" i="1" dirty="0" smtClean="0">
              <a:latin typeface="Times New Roman"/>
              <a:cs typeface="Times New Roman"/>
            </a:endParaRP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NPV of the project?</a:t>
            </a:r>
            <a:endParaRPr lang="en-US" i="1" dirty="0">
              <a:latin typeface="Times New Roman"/>
              <a:cs typeface="Times New Roman"/>
            </a:endParaRPr>
          </a:p>
        </p:txBody>
      </p:sp>
      <mc:AlternateContent xmlns:mc="http://schemas.openxmlformats.org/markup-compatibility/2006" xmlns:p14="http://schemas.microsoft.com/office/powerpoint/2010/main">
        <mc:Choice Requires="p14">
          <p:contentPart p14:bwMode="auto" r:id="rId3">
            <p14:nvContentPartPr>
              <p14:cNvPr id="1052" name="Ink 28"/>
              <p14:cNvContentPartPr>
                <a14:cpLocks xmlns:a14="http://schemas.microsoft.com/office/drawing/2010/main" noRot="1" noChangeAspect="1" noEditPoints="1" noChangeArrowheads="1" noChangeShapeType="1"/>
              </p14:cNvContentPartPr>
              <p14:nvPr/>
            </p14:nvContentPartPr>
            <p14:xfrm>
              <a:off x="91195525" y="64892238"/>
              <a:ext cx="0" cy="0"/>
            </p14:xfrm>
          </p:contentPart>
        </mc:Choice>
        <mc:Fallback xmlns="">
          <p:pic>
            <p:nvPicPr>
              <p:cNvPr id="1052" name="Ink 28"/>
              <p:cNvPicPr>
                <a:picLocks noRot="1" noChangeAspect="1" noEditPoints="1" noChangeArrowheads="1" noChangeShapeType="1"/>
              </p:cNvPicPr>
              <p:nvPr/>
            </p:nvPicPr>
            <p:blipFill>
              <a:blip r:embed="rId14"/>
              <a:stretch>
                <a:fillRect/>
              </a:stretch>
            </p:blipFill>
            <p:spPr>
              <a:xfrm>
                <a:off x="91195525" y="64892238"/>
                <a:ext cx="0" cy="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pple Chancery"/>
                <a:cs typeface="Apple Chancery"/>
              </a:rPr>
              <a:t>Financing the Investment with Equity</a:t>
            </a:r>
            <a:endParaRPr lang="en-US" sz="3600" dirty="0">
              <a:latin typeface="Apple Chancery"/>
              <a:cs typeface="Apple Chancery"/>
            </a:endParaRPr>
          </a:p>
        </p:txBody>
      </p:sp>
      <p:sp>
        <p:nvSpPr>
          <p:cNvPr id="3" name="Content Placeholder 2"/>
          <p:cNvSpPr>
            <a:spLocks noGrp="1"/>
          </p:cNvSpPr>
          <p:nvPr>
            <p:ph idx="1"/>
          </p:nvPr>
        </p:nvSpPr>
        <p:spPr>
          <a:xfrm>
            <a:off x="762000" y="1752600"/>
            <a:ext cx="7620000" cy="3657600"/>
          </a:xfrm>
        </p:spPr>
        <p:txBody>
          <a:bodyPr>
            <a:normAutofit fontScale="77500" lnSpcReduction="20000"/>
          </a:bodyPr>
          <a:lstStyle/>
          <a:p>
            <a:pPr marL="0" indent="0">
              <a:buNone/>
            </a:pPr>
            <a:r>
              <a:rPr lang="en-US" dirty="0" smtClean="0">
                <a:latin typeface="Times New Roman"/>
                <a:cs typeface="Times New Roman"/>
              </a:rPr>
              <a:t>Mark wishes not to invest capital of his own in the project and therefore plans to sell a fraction </a:t>
            </a:r>
            <a:r>
              <a:rPr lang="en-US" b="1" i="1" dirty="0" smtClean="0">
                <a:latin typeface="Times New Roman"/>
                <a:cs typeface="Times New Roman"/>
              </a:rPr>
              <a:t>x</a:t>
            </a:r>
            <a:r>
              <a:rPr lang="en-US" dirty="0" smtClean="0">
                <a:latin typeface="Times New Roman"/>
                <a:cs typeface="Times New Roman"/>
              </a:rPr>
              <a:t> of the firm to a diversified equity investor - John. In return for the equity share of </a:t>
            </a:r>
            <a:r>
              <a:rPr lang="en-US" b="1" i="1" dirty="0" smtClean="0">
                <a:latin typeface="Times New Roman"/>
                <a:cs typeface="Times New Roman"/>
              </a:rPr>
              <a:t>x</a:t>
            </a:r>
            <a:r>
              <a:rPr lang="en-US" dirty="0" smtClean="0">
                <a:latin typeface="Times New Roman"/>
                <a:cs typeface="Times New Roman"/>
              </a:rPr>
              <a:t> John will finance the initial investment of $800.</a:t>
            </a: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lgn="ctr">
              <a:buNone/>
            </a:pPr>
            <a:r>
              <a:rPr lang="en-US" i="1" dirty="0" smtClean="0">
                <a:latin typeface="Times New Roman"/>
                <a:cs typeface="Times New Roman"/>
              </a:rPr>
              <a:t>What is the smallest fraction </a:t>
            </a:r>
            <a:r>
              <a:rPr lang="en-US" b="1" i="1" dirty="0" smtClean="0">
                <a:latin typeface="Times New Roman"/>
                <a:cs typeface="Times New Roman"/>
              </a:rPr>
              <a:t>x</a:t>
            </a:r>
            <a:r>
              <a:rPr lang="en-US" i="1" dirty="0" smtClean="0">
                <a:latin typeface="Times New Roman"/>
                <a:cs typeface="Times New Roman"/>
              </a:rPr>
              <a:t> that Mark can offer John?</a:t>
            </a: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(such that John will still agree </a:t>
            </a:r>
          </a:p>
          <a:p>
            <a:pPr marL="0" indent="0" algn="ctr">
              <a:buNone/>
            </a:pPr>
            <a:r>
              <a:rPr lang="en-US" i="1" dirty="0" smtClean="0">
                <a:latin typeface="Times New Roman"/>
                <a:cs typeface="Times New Roman"/>
              </a:rPr>
              <a:t>to finance the investment</a:t>
            </a:r>
            <a:r>
              <a:rPr lang="en-US" i="1" dirty="0" smtClean="0"/>
              <a:t>)</a:t>
            </a:r>
          </a:p>
        </p:txBody>
      </p:sp>
    </p:spTree>
    <p:extLst>
      <p:ext uri="{BB962C8B-B14F-4D97-AF65-F5344CB8AC3E}">
        <p14:creationId xmlns:p14="http://schemas.microsoft.com/office/powerpoint/2010/main" val="8890090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3276600" cy="715962"/>
          </a:xfrm>
        </p:spPr>
        <p:txBody>
          <a:bodyPr>
            <a:normAutofit fontScale="90000"/>
          </a:bodyPr>
          <a:lstStyle/>
          <a:p>
            <a:r>
              <a:rPr lang="en-US" dirty="0" smtClean="0">
                <a:latin typeface="Apple Chancery"/>
                <a:cs typeface="Apple Chancery"/>
              </a:rPr>
              <a:t>Objective</a:t>
            </a:r>
            <a:endParaRPr lang="en-US" dirty="0">
              <a:latin typeface="Apple Chancery"/>
              <a:cs typeface="Apple Chancery"/>
            </a:endParaRPr>
          </a:p>
        </p:txBody>
      </p:sp>
      <p:sp>
        <p:nvSpPr>
          <p:cNvPr id="3" name="Content Placeholder 2"/>
          <p:cNvSpPr>
            <a:spLocks noGrp="1"/>
          </p:cNvSpPr>
          <p:nvPr>
            <p:ph idx="1"/>
          </p:nvPr>
        </p:nvSpPr>
        <p:spPr>
          <a:xfrm>
            <a:off x="457200" y="1371600"/>
            <a:ext cx="8229600" cy="1905000"/>
          </a:xfrm>
        </p:spPr>
        <p:txBody>
          <a:bodyPr>
            <a:normAutofit fontScale="92500" lnSpcReduction="20000"/>
          </a:bodyPr>
          <a:lstStyle/>
          <a:p>
            <a:pPr marL="0" indent="0" algn="ctr">
              <a:buNone/>
            </a:pPr>
            <a:endParaRPr lang="en-US" dirty="0" smtClean="0">
              <a:latin typeface="Apple Chancery"/>
              <a:cs typeface="Apple Chancery"/>
            </a:endParaRPr>
          </a:p>
          <a:p>
            <a:pPr marL="0" indent="0" algn="ctr">
              <a:buNone/>
            </a:pPr>
            <a:r>
              <a:rPr lang="en-US" sz="3600" i="1" dirty="0" smtClean="0">
                <a:latin typeface="Times New Roman"/>
                <a:cs typeface="Times New Roman"/>
              </a:rPr>
              <a:t>Study the implications of Capital Structure for firm value and expected returns in perfect capital markets </a:t>
            </a:r>
          </a:p>
          <a:p>
            <a:pPr marL="0" indent="0">
              <a:buNone/>
            </a:pP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5105400" y="3505200"/>
            <a:ext cx="3657600" cy="3017520"/>
          </a:xfrm>
          <a:prstGeom prst="rect">
            <a:avLst/>
          </a:prstGeom>
        </p:spPr>
      </p:pic>
    </p:spTree>
    <p:extLst>
      <p:ext uri="{BB962C8B-B14F-4D97-AF65-F5344CB8AC3E}">
        <p14:creationId xmlns:p14="http://schemas.microsoft.com/office/powerpoint/2010/main" val="2202139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latin typeface="Apple Chancery"/>
                <a:cs typeface="Apple Chancery"/>
              </a:rPr>
              <a:t>Financing the Investment with Equity</a:t>
            </a:r>
          </a:p>
        </p:txBody>
      </p:sp>
      <p:sp>
        <p:nvSpPr>
          <p:cNvPr id="3" name="Content Placeholder 2"/>
          <p:cNvSpPr>
            <a:spLocks noGrp="1"/>
          </p:cNvSpPr>
          <p:nvPr>
            <p:ph idx="1"/>
          </p:nvPr>
        </p:nvSpPr>
        <p:spPr>
          <a:xfrm>
            <a:off x="381000" y="1524000"/>
            <a:ext cx="8229600" cy="4876800"/>
          </a:xfrm>
        </p:spPr>
        <p:txBody>
          <a:bodyPr>
            <a:normAutofit fontScale="70000" lnSpcReduction="20000"/>
          </a:bodyPr>
          <a:lstStyle/>
          <a:p>
            <a:pPr marL="0" indent="0">
              <a:buNone/>
            </a:pPr>
            <a:r>
              <a:rPr lang="en-US" dirty="0" smtClean="0">
                <a:latin typeface="Times New Roman"/>
                <a:cs typeface="Times New Roman"/>
              </a:rPr>
              <a:t>The present value of Mark’s equity share equals the project  NPV $200.</a:t>
            </a:r>
          </a:p>
          <a:p>
            <a:endParaRPr lang="en-US" dirty="0" smtClean="0">
              <a:latin typeface="Times New Roman"/>
              <a:cs typeface="Times New Roman"/>
            </a:endParaRPr>
          </a:p>
          <a:p>
            <a:pPr marL="0" indent="0" algn="ctr">
              <a:buNone/>
            </a:pPr>
            <a:r>
              <a:rPr lang="en-US" i="1" dirty="0" smtClean="0">
                <a:latin typeface="Times New Roman"/>
                <a:cs typeface="Times New Roman"/>
              </a:rPr>
              <a:t>In efficient capital markets the total NPV of a future project goes to the </a:t>
            </a:r>
            <a:r>
              <a:rPr lang="en-US" i="1" u="sng" dirty="0" smtClean="0">
                <a:latin typeface="Times New Roman"/>
                <a:cs typeface="Times New Roman"/>
              </a:rPr>
              <a:t>current</a:t>
            </a:r>
            <a:r>
              <a:rPr lang="en-US" i="1" dirty="0" smtClean="0">
                <a:latin typeface="Times New Roman"/>
                <a:cs typeface="Times New Roman"/>
              </a:rPr>
              <a:t> shareholders while the financier breaks even</a:t>
            </a:r>
          </a:p>
          <a:p>
            <a:pPr marL="0" indent="0">
              <a:buNone/>
            </a:pPr>
            <a:endParaRPr lang="en-US" i="1" dirty="0" smtClean="0">
              <a:latin typeface="Times New Roman"/>
              <a:cs typeface="Times New Roman"/>
            </a:endParaRPr>
          </a:p>
          <a:p>
            <a:pPr marL="0" indent="0">
              <a:buNone/>
            </a:pPr>
            <a:r>
              <a:rPr lang="en-US" dirty="0" smtClean="0">
                <a:latin typeface="Times New Roman"/>
                <a:cs typeface="Times New Roman"/>
              </a:rPr>
              <a:t>What are John’s possible percentage returns on his investment?</a:t>
            </a:r>
          </a:p>
          <a:p>
            <a:pPr marL="0" indent="0">
              <a:buNone/>
            </a:pPr>
            <a:r>
              <a:rPr lang="en-US" b="1" u="sng" dirty="0" smtClean="0">
                <a:latin typeface="Times New Roman"/>
                <a:cs typeface="Times New Roman"/>
              </a:rPr>
              <a:t>Good state:</a:t>
            </a:r>
            <a:endParaRPr lang="en-US" dirty="0" smtClean="0">
              <a:latin typeface="Times New Roman"/>
              <a:cs typeface="Times New Roman"/>
            </a:endParaRPr>
          </a:p>
          <a:p>
            <a:pPr marL="0" indent="0">
              <a:buNone/>
            </a:pPr>
            <a:r>
              <a:rPr lang="en-US" b="1" u="sng" dirty="0" smtClean="0">
                <a:latin typeface="Times New Roman"/>
                <a:cs typeface="Times New Roman"/>
              </a:rPr>
              <a:t>Bad state:</a:t>
            </a:r>
            <a:endParaRPr lang="en-US" dirty="0" smtClean="0">
              <a:latin typeface="Times New Roman"/>
              <a:cs typeface="Times New Roman"/>
            </a:endParaRPr>
          </a:p>
          <a:p>
            <a:endParaRPr lang="en-US" dirty="0">
              <a:latin typeface="Times New Roman"/>
              <a:cs typeface="Times New Roman"/>
            </a:endParaRPr>
          </a:p>
          <a:p>
            <a:pPr marL="0" indent="0">
              <a:buNone/>
            </a:pPr>
            <a:r>
              <a:rPr lang="en-US" dirty="0" smtClean="0">
                <a:latin typeface="Times New Roman"/>
                <a:cs typeface="Times New Roman"/>
              </a:rPr>
              <a:t>What is John’s expected return on his investment?</a:t>
            </a:r>
          </a:p>
          <a:p>
            <a:endParaRPr lang="en-US" dirty="0" smtClean="0">
              <a:latin typeface="Times New Roman"/>
              <a:cs typeface="Times New Roman"/>
            </a:endParaRPr>
          </a:p>
          <a:p>
            <a:pPr marL="0" indent="0" algn="ctr">
              <a:buNone/>
            </a:pPr>
            <a:r>
              <a:rPr lang="en-US" i="1" dirty="0" smtClean="0">
                <a:latin typeface="Times New Roman"/>
                <a:cs typeface="Times New Roman"/>
              </a:rPr>
              <a:t>Equity in an </a:t>
            </a:r>
            <a:r>
              <a:rPr lang="en-US" i="1" dirty="0" smtClean="0">
                <a:solidFill>
                  <a:srgbClr val="FF0000"/>
                </a:solidFill>
                <a:latin typeface="Times New Roman"/>
                <a:cs typeface="Times New Roman"/>
              </a:rPr>
              <a:t>unlevered firm </a:t>
            </a:r>
            <a:r>
              <a:rPr lang="en-US" i="1" dirty="0" smtClean="0">
                <a:latin typeface="Times New Roman"/>
                <a:cs typeface="Times New Roman"/>
              </a:rPr>
              <a:t>(that is a firm with no debt) is called </a:t>
            </a:r>
          </a:p>
          <a:p>
            <a:pPr marL="0" indent="0" algn="ctr">
              <a:buNone/>
            </a:pPr>
            <a:r>
              <a:rPr lang="en-US" i="1" dirty="0" smtClean="0">
                <a:solidFill>
                  <a:srgbClr val="FF0000"/>
                </a:solidFill>
                <a:latin typeface="Times New Roman"/>
                <a:cs typeface="Times New Roman"/>
              </a:rPr>
              <a:t>unlevered equity</a:t>
            </a:r>
            <a:r>
              <a:rPr lang="en-US" i="1" dirty="0" smtClean="0">
                <a:latin typeface="Times New Roman"/>
                <a:cs typeface="Times New Roman"/>
              </a:rPr>
              <a:t>.</a:t>
            </a:r>
            <a:endParaRPr lang="en-US" i="1"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pple Chancery"/>
                <a:cs typeface="Apple Chancery"/>
              </a:rPr>
              <a:t>Financing </a:t>
            </a:r>
            <a:r>
              <a:rPr lang="en-US" sz="3600" dirty="0" smtClean="0">
                <a:latin typeface="Apple Chancery"/>
                <a:cs typeface="Apple Chancery"/>
              </a:rPr>
              <a:t>with Debt and Equity</a:t>
            </a:r>
            <a:endParaRPr lang="en-US" sz="3600" dirty="0">
              <a:latin typeface="Apple Chancery"/>
              <a:cs typeface="Apple Chancery"/>
            </a:endParaRPr>
          </a:p>
        </p:txBody>
      </p:sp>
      <p:sp>
        <p:nvSpPr>
          <p:cNvPr id="3" name="Content Placeholder 2"/>
          <p:cNvSpPr>
            <a:spLocks noGrp="1"/>
          </p:cNvSpPr>
          <p:nvPr>
            <p:ph idx="1"/>
          </p:nvPr>
        </p:nvSpPr>
        <p:spPr>
          <a:xfrm>
            <a:off x="457200" y="1447800"/>
            <a:ext cx="8001000" cy="4267200"/>
          </a:xfrm>
        </p:spPr>
        <p:txBody>
          <a:bodyPr>
            <a:normAutofit fontScale="70000" lnSpcReduction="20000"/>
          </a:bodyPr>
          <a:lstStyle/>
          <a:p>
            <a:pPr marL="0" indent="0">
              <a:buNone/>
            </a:pPr>
            <a:r>
              <a:rPr lang="en-US" dirty="0" smtClean="0">
                <a:latin typeface="Times New Roman"/>
                <a:cs typeface="Times New Roman"/>
              </a:rPr>
              <a:t>Suppose now that Mark wishes to retain full ownership of equity and finance part of the investment with debt. Mark will raise $500 in debt from a Bank and the remaining $300 Mark will cover himself. </a:t>
            </a:r>
          </a:p>
          <a:p>
            <a:pPr marL="0" indent="0">
              <a:buNone/>
            </a:pPr>
            <a:endParaRPr lang="en-US" i="1" dirty="0">
              <a:latin typeface="Times New Roman"/>
              <a:cs typeface="Times New Roman"/>
            </a:endParaRPr>
          </a:p>
          <a:p>
            <a:pPr marL="0" indent="0">
              <a:buNone/>
            </a:pPr>
            <a:r>
              <a:rPr lang="en-US" b="1" u="sng" dirty="0" smtClean="0">
                <a:latin typeface="Times New Roman"/>
                <a:cs typeface="Times New Roman"/>
              </a:rPr>
              <a:t>Seniority</a:t>
            </a:r>
          </a:p>
          <a:p>
            <a:pPr marL="0" indent="0">
              <a:buNone/>
            </a:pPr>
            <a:r>
              <a:rPr lang="en-US" i="1" dirty="0" smtClean="0">
                <a:latin typeface="Times New Roman"/>
                <a:cs typeface="Times New Roman"/>
              </a:rPr>
              <a:t>Seniority refers to the order of repayment in case of bankruptcy. Debt </a:t>
            </a:r>
            <a:r>
              <a:rPr lang="en-US" i="1" dirty="0">
                <a:latin typeface="Times New Roman"/>
                <a:cs typeface="Times New Roman"/>
              </a:rPr>
              <a:t>claims are senior to equity </a:t>
            </a:r>
            <a:r>
              <a:rPr lang="en-US" i="1" dirty="0" smtClean="0">
                <a:latin typeface="Times New Roman"/>
                <a:cs typeface="Times New Roman"/>
              </a:rPr>
              <a:t>claims.</a:t>
            </a:r>
            <a:endParaRPr lang="en-US" i="1" dirty="0">
              <a:latin typeface="Times New Roman"/>
              <a:cs typeface="Times New Roman"/>
            </a:endParaRPr>
          </a:p>
          <a:p>
            <a:pPr marL="0" indent="0" algn="ctr">
              <a:buNone/>
            </a:pPr>
            <a:endParaRPr lang="en-US" i="1" dirty="0" smtClean="0">
              <a:latin typeface="Times New Roman"/>
              <a:cs typeface="Times New Roman"/>
            </a:endParaRP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least repayment Mark can offer the Bank?</a:t>
            </a: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risk of the debt repayment?</a:t>
            </a:r>
          </a:p>
          <a:p>
            <a:pPr marL="0" indent="0">
              <a:buNone/>
            </a:pP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pple Chancery"/>
                <a:cs typeface="Apple Chancery"/>
              </a:rPr>
              <a:t>Financing with Debt and Equity</a:t>
            </a:r>
          </a:p>
        </p:txBody>
      </p:sp>
      <p:sp>
        <p:nvSpPr>
          <p:cNvPr id="3" name="Content Placeholder 2"/>
          <p:cNvSpPr>
            <a:spLocks noGrp="1"/>
          </p:cNvSpPr>
          <p:nvPr>
            <p:ph idx="1"/>
          </p:nvPr>
        </p:nvSpPr>
        <p:spPr>
          <a:xfrm>
            <a:off x="457200" y="1295400"/>
            <a:ext cx="8229600" cy="4724399"/>
          </a:xfrm>
        </p:spPr>
        <p:txBody>
          <a:bodyPr>
            <a:normAutofit fontScale="70000" lnSpcReduction="20000"/>
          </a:bodyPr>
          <a:lstStyle/>
          <a:p>
            <a:pPr marL="0" indent="0" algn="ctr">
              <a:buNone/>
            </a:pPr>
            <a:r>
              <a:rPr lang="en-US" i="1" dirty="0">
                <a:latin typeface="Times New Roman"/>
                <a:cs typeface="Times New Roman"/>
              </a:rPr>
              <a:t>Equity in </a:t>
            </a:r>
            <a:r>
              <a:rPr lang="en-US" i="1" dirty="0" smtClean="0">
                <a:latin typeface="Times New Roman"/>
                <a:cs typeface="Times New Roman"/>
              </a:rPr>
              <a:t>a </a:t>
            </a:r>
            <a:r>
              <a:rPr lang="en-US" i="1" dirty="0" smtClean="0">
                <a:solidFill>
                  <a:srgbClr val="FF0000"/>
                </a:solidFill>
                <a:latin typeface="Times New Roman"/>
                <a:cs typeface="Times New Roman"/>
              </a:rPr>
              <a:t>levered </a:t>
            </a:r>
            <a:r>
              <a:rPr lang="en-US" i="1" dirty="0">
                <a:solidFill>
                  <a:srgbClr val="FF0000"/>
                </a:solidFill>
                <a:latin typeface="Times New Roman"/>
                <a:cs typeface="Times New Roman"/>
              </a:rPr>
              <a:t>firm </a:t>
            </a:r>
            <a:r>
              <a:rPr lang="en-US" i="1" dirty="0">
                <a:latin typeface="Times New Roman"/>
                <a:cs typeface="Times New Roman"/>
              </a:rPr>
              <a:t>(that is a firm with </a:t>
            </a:r>
            <a:r>
              <a:rPr lang="en-US" i="1" dirty="0" smtClean="0">
                <a:latin typeface="Times New Roman"/>
                <a:cs typeface="Times New Roman"/>
              </a:rPr>
              <a:t>debt</a:t>
            </a:r>
            <a:r>
              <a:rPr lang="en-US" i="1" dirty="0">
                <a:latin typeface="Times New Roman"/>
                <a:cs typeface="Times New Roman"/>
              </a:rPr>
              <a:t>) </a:t>
            </a:r>
            <a:endParaRPr lang="en-US" i="1" dirty="0" smtClean="0">
              <a:latin typeface="Times New Roman"/>
              <a:cs typeface="Times New Roman"/>
            </a:endParaRPr>
          </a:p>
          <a:p>
            <a:pPr marL="0" indent="0" algn="ctr">
              <a:buNone/>
            </a:pPr>
            <a:r>
              <a:rPr lang="en-US" i="1" dirty="0" smtClean="0">
                <a:latin typeface="Times New Roman"/>
                <a:cs typeface="Times New Roman"/>
              </a:rPr>
              <a:t>is </a:t>
            </a:r>
            <a:r>
              <a:rPr lang="en-US" i="1" dirty="0">
                <a:latin typeface="Times New Roman"/>
                <a:cs typeface="Times New Roman"/>
              </a:rPr>
              <a:t>called </a:t>
            </a:r>
            <a:r>
              <a:rPr lang="en-US" i="1" dirty="0" smtClean="0">
                <a:solidFill>
                  <a:srgbClr val="FF0000"/>
                </a:solidFill>
                <a:latin typeface="Times New Roman"/>
                <a:cs typeface="Times New Roman"/>
              </a:rPr>
              <a:t>levered </a:t>
            </a:r>
            <a:r>
              <a:rPr lang="en-US" i="1" dirty="0">
                <a:solidFill>
                  <a:srgbClr val="FF0000"/>
                </a:solidFill>
                <a:latin typeface="Times New Roman"/>
                <a:cs typeface="Times New Roman"/>
              </a:rPr>
              <a:t>equity</a:t>
            </a:r>
            <a:r>
              <a:rPr lang="en-US" i="1" dirty="0" smtClean="0">
                <a:latin typeface="Times New Roman"/>
                <a:cs typeface="Times New Roman"/>
              </a:rPr>
              <a:t>.</a:t>
            </a:r>
          </a:p>
          <a:p>
            <a:pPr marL="0" indent="0" algn="ctr">
              <a:buNone/>
            </a:pPr>
            <a:endParaRPr lang="en-US" i="1" dirty="0">
              <a:latin typeface="Times New Roman"/>
              <a:cs typeface="Times New Roman"/>
            </a:endParaRPr>
          </a:p>
          <a:p>
            <a:pPr marL="0" indent="0">
              <a:buNone/>
            </a:pPr>
            <a:r>
              <a:rPr lang="en-US" dirty="0" smtClean="0">
                <a:latin typeface="Times New Roman"/>
                <a:cs typeface="Times New Roman"/>
              </a:rPr>
              <a:t>All cash flows are divided between claim holders</a:t>
            </a:r>
          </a:p>
          <a:p>
            <a:pPr marL="0" indent="0">
              <a:buNone/>
            </a:pPr>
            <a:r>
              <a:rPr lang="en-US" dirty="0" smtClean="0">
                <a:latin typeface="Times New Roman"/>
                <a:cs typeface="Times New Roman"/>
              </a:rPr>
              <a:t>In our example the payments are:</a:t>
            </a:r>
          </a:p>
          <a:p>
            <a:endParaRPr lang="en-US" dirty="0" smtClean="0">
              <a:latin typeface="Times New Roman"/>
              <a:cs typeface="Times New Roman"/>
            </a:endParaRPr>
          </a:p>
          <a:p>
            <a:endParaRPr lang="en-US" b="1" dirty="0">
              <a:latin typeface="Times New Roman"/>
              <a:cs typeface="Times New Roman"/>
            </a:endParaRPr>
          </a:p>
          <a:p>
            <a:r>
              <a:rPr lang="en-US" b="1" dirty="0" smtClean="0">
                <a:latin typeface="Times New Roman"/>
                <a:cs typeface="Times New Roman"/>
              </a:rPr>
              <a:t>Debt</a:t>
            </a:r>
            <a:r>
              <a:rPr lang="en-US" dirty="0" smtClean="0">
                <a:latin typeface="Times New Roman"/>
                <a:cs typeface="Times New Roman"/>
              </a:rPr>
              <a:t> </a:t>
            </a:r>
            <a:r>
              <a:rPr lang="en-US" dirty="0">
                <a:latin typeface="Times New Roman"/>
                <a:cs typeface="Times New Roman"/>
              </a:rPr>
              <a:t>holders </a:t>
            </a:r>
            <a:r>
              <a:rPr lang="en-US" dirty="0" smtClean="0">
                <a:latin typeface="Times New Roman"/>
                <a:cs typeface="Times New Roman"/>
              </a:rPr>
              <a:t>(Bank):</a:t>
            </a:r>
            <a:endParaRPr lang="en-US" dirty="0">
              <a:latin typeface="Times New Roman"/>
              <a:cs typeface="Times New Roman"/>
            </a:endParaRPr>
          </a:p>
          <a:p>
            <a:endParaRPr lang="en-US" b="1" dirty="0" smtClean="0">
              <a:latin typeface="Times New Roman"/>
              <a:cs typeface="Times New Roman"/>
            </a:endParaRPr>
          </a:p>
          <a:p>
            <a:endParaRPr lang="en-US" b="1" dirty="0" smtClean="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r>
              <a:rPr lang="en-US" b="1" dirty="0" smtClean="0">
                <a:latin typeface="Times New Roman"/>
                <a:cs typeface="Times New Roman"/>
              </a:rPr>
              <a:t>Equity</a:t>
            </a:r>
            <a:r>
              <a:rPr lang="en-US" dirty="0" smtClean="0">
                <a:latin typeface="Times New Roman"/>
                <a:cs typeface="Times New Roman"/>
              </a:rPr>
              <a:t> holders (Mark):</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pple Chancery"/>
                <a:cs typeface="Apple Chancery"/>
              </a:rPr>
              <a:t>The Value of Levered Equity</a:t>
            </a:r>
            <a:endParaRPr lang="en-US" sz="3600" dirty="0">
              <a:latin typeface="Apple Chancery"/>
              <a:cs typeface="Apple Chancery"/>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latin typeface="Apple Chancery"/>
                <a:cs typeface="Apple Chancery"/>
              </a:rPr>
              <a:t>What is the value of Mark’s levered equity</a:t>
            </a:r>
            <a:r>
              <a:rPr lang="en-US" dirty="0" smtClean="0">
                <a:latin typeface="Apple Chancery"/>
                <a:cs typeface="Apple Chancery"/>
              </a:rPr>
              <a:t>?</a:t>
            </a:r>
          </a:p>
          <a:p>
            <a:pPr marL="0" indent="0">
              <a:buNone/>
            </a:pPr>
            <a:endParaRPr lang="en-US" i="1" dirty="0">
              <a:latin typeface="Times New Roman"/>
              <a:cs typeface="Times New Roman"/>
            </a:endParaRPr>
          </a:p>
          <a:p>
            <a:pPr marL="0" indent="0">
              <a:buNone/>
            </a:pPr>
            <a:r>
              <a:rPr lang="en-US" dirty="0" smtClean="0">
                <a:latin typeface="Times New Roman"/>
                <a:cs typeface="Times New Roman"/>
              </a:rPr>
              <a:t>Lets find the value of levered equity by calculating the present value of the payoffs to equity holders (Mark):</a:t>
            </a:r>
          </a:p>
          <a:p>
            <a:endParaRPr lang="en-US" dirty="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pPr marL="0" indent="0">
              <a:buNone/>
            </a:pPr>
            <a:r>
              <a:rPr lang="en-US" dirty="0" smtClean="0">
                <a:latin typeface="Times New Roman"/>
                <a:cs typeface="Times New Roman"/>
              </a:rPr>
              <a:t>Did the value of the firm now change? </a:t>
            </a:r>
          </a:p>
          <a:p>
            <a:endParaRPr lang="en-US" dirty="0" smtClean="0">
              <a:latin typeface="Times New Roman"/>
              <a:cs typeface="Times New Roman"/>
            </a:endParaRPr>
          </a:p>
          <a:p>
            <a:endParaRPr lang="en-US" dirty="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The Value of Levered Equity</a:t>
            </a:r>
            <a:endParaRPr lang="en-US" sz="3600" dirty="0">
              <a:latin typeface="Apple Chancery"/>
              <a:cs typeface="Apple Chancery"/>
            </a:endParaRP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marL="0" indent="0">
              <a:buNone/>
            </a:pPr>
            <a:r>
              <a:rPr lang="en-US" dirty="0" smtClean="0">
                <a:latin typeface="Times New Roman"/>
                <a:cs typeface="Times New Roman"/>
              </a:rPr>
              <a:t>The firm’s cash flows (Assets side of balance sheet) equal exactly the sum of cash flows generated by the debt and (levered) equity securities (Liabilities side of balance sheet). </a:t>
            </a:r>
          </a:p>
          <a:p>
            <a:pPr marL="0" indent="0">
              <a:buNone/>
            </a:pPr>
            <a:endParaRPr lang="en-US" dirty="0">
              <a:latin typeface="Times New Roman"/>
              <a:cs typeface="Times New Roman"/>
            </a:endParaRPr>
          </a:p>
          <a:p>
            <a:pPr marL="0" indent="0" algn="ctr">
              <a:buNone/>
            </a:pPr>
            <a:r>
              <a:rPr lang="en-US" dirty="0" smtClean="0">
                <a:latin typeface="Times New Roman"/>
                <a:cs typeface="Times New Roman"/>
              </a:rPr>
              <a:t>The total market value of the firm’s securities equals the present value</a:t>
            </a:r>
          </a:p>
          <a:p>
            <a:pPr marL="0" indent="0" algn="ctr">
              <a:buNone/>
            </a:pPr>
            <a:r>
              <a:rPr lang="en-US" dirty="0" smtClean="0">
                <a:latin typeface="Times New Roman"/>
                <a:cs typeface="Times New Roman"/>
              </a:rPr>
              <a:t> of its future cash flows.</a:t>
            </a:r>
          </a:p>
          <a:p>
            <a:pPr marL="0" indent="0" algn="ctr">
              <a:buNone/>
            </a:pPr>
            <a:r>
              <a:rPr lang="en-US" dirty="0" smtClean="0">
                <a:latin typeface="Times New Roman"/>
                <a:cs typeface="Times New Roman"/>
              </a:rPr>
              <a:t> </a:t>
            </a:r>
            <a:r>
              <a:rPr lang="en-US" dirty="0" smtClean="0">
                <a:solidFill>
                  <a:srgbClr val="FF0000"/>
                </a:solidFill>
                <a:latin typeface="Times New Roman"/>
                <a:cs typeface="Times New Roman"/>
              </a:rPr>
              <a:t>(no Arbitrate principle or the law of one </a:t>
            </a:r>
            <a:r>
              <a:rPr lang="en-US" dirty="0">
                <a:solidFill>
                  <a:srgbClr val="FF0000"/>
                </a:solidFill>
                <a:latin typeface="Times New Roman"/>
                <a:cs typeface="Times New Roman"/>
              </a:rPr>
              <a:t>p</a:t>
            </a:r>
            <a:r>
              <a:rPr lang="en-US" dirty="0" smtClean="0">
                <a:solidFill>
                  <a:srgbClr val="FF0000"/>
                </a:solidFill>
                <a:latin typeface="Times New Roman"/>
                <a:cs typeface="Times New Roman"/>
              </a:rPr>
              <a:t>rice)</a:t>
            </a:r>
          </a:p>
          <a:p>
            <a:pPr marL="0" indent="0">
              <a:buNone/>
            </a:pPr>
            <a:endParaRPr lang="en-US" dirty="0">
              <a:latin typeface="Times New Roman"/>
              <a:cs typeface="Times New Roman"/>
            </a:endParaRPr>
          </a:p>
          <a:p>
            <a:pPr marL="0" indent="0">
              <a:buNone/>
            </a:pPr>
            <a:endParaRPr lang="en-US" b="1" u="sng" dirty="0" smtClean="0">
              <a:latin typeface="Times New Roman"/>
              <a:cs typeface="Times New Roman"/>
            </a:endParaRPr>
          </a:p>
          <a:p>
            <a:r>
              <a:rPr lang="en-US" dirty="0" smtClean="0">
                <a:latin typeface="Times New Roman"/>
                <a:cs typeface="Times New Roman"/>
              </a:rPr>
              <a:t>Since the market value of debt is $500 and the present value of the firm’s future cash flows is $1000 we can conclude that the value of levered equity should be $500.</a:t>
            </a:r>
          </a:p>
          <a:p>
            <a:endParaRPr lang="en-US" dirty="0">
              <a:latin typeface="Times New Roman"/>
              <a:cs typeface="Times New Roman"/>
            </a:endParaRPr>
          </a:p>
          <a:p>
            <a:pPr marL="0" indent="0" algn="ctr">
              <a:buNone/>
            </a:pPr>
            <a:r>
              <a:rPr lang="en-US" i="1" dirty="0" smtClean="0">
                <a:latin typeface="Apple Chancery"/>
                <a:cs typeface="Apple Chancery"/>
              </a:rPr>
              <a:t>Is there a preferred financing method here?</a:t>
            </a:r>
          </a:p>
          <a:p>
            <a:pPr marL="0" indent="0" algn="ctr">
              <a:buNone/>
            </a:pPr>
            <a:endParaRPr lang="en-US" i="1" dirty="0" smtClean="0">
              <a:latin typeface="Times New Roman"/>
              <a:cs typeface="Times New Roman"/>
            </a:endParaRPr>
          </a:p>
          <a:p>
            <a:r>
              <a:rPr lang="en-US" dirty="0">
                <a:latin typeface="Times New Roman"/>
                <a:cs typeface="Times New Roman"/>
              </a:rPr>
              <a:t>Modigliani and Miller (1958) argued that in </a:t>
            </a:r>
            <a:r>
              <a:rPr lang="en-US" u="sng" dirty="0">
                <a:latin typeface="Times New Roman"/>
                <a:cs typeface="Times New Roman"/>
              </a:rPr>
              <a:t>perfect capital markets</a:t>
            </a:r>
            <a:r>
              <a:rPr lang="en-US" dirty="0">
                <a:latin typeface="Times New Roman"/>
                <a:cs typeface="Times New Roman"/>
              </a:rPr>
              <a:t> the total value of the firm should not depend on its capital structure.</a:t>
            </a:r>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Notation</a:t>
            </a:r>
            <a:endParaRPr lang="en-US" sz="3600" dirty="0">
              <a:latin typeface="Apple Chancery"/>
              <a:cs typeface="Apple Chancery"/>
            </a:endParaRPr>
          </a:p>
        </p:txBody>
      </p:sp>
      <p:sp>
        <p:nvSpPr>
          <p:cNvPr id="4" name="Content Placeholder 2"/>
          <p:cNvSpPr txBox="1">
            <a:spLocks/>
          </p:cNvSpPr>
          <p:nvPr/>
        </p:nvSpPr>
        <p:spPr>
          <a:xfrm>
            <a:off x="381000" y="1600200"/>
            <a:ext cx="8229600" cy="3908946"/>
          </a:xfrm>
          <a:prstGeom prst="rect">
            <a:avLst/>
          </a:prstGeom>
          <a:solidFill>
            <a:schemeClr val="accent4">
              <a:lumMod val="60000"/>
              <a:lumOff val="40000"/>
            </a:schemeClr>
          </a:solidFill>
          <a:effectLst>
            <a:outerShdw blurRad="40000" dist="20000" dir="5400000" rotWithShape="0">
              <a:srgbClr val="000000">
                <a:alpha val="38000"/>
              </a:srgbClr>
            </a:outerShdw>
            <a:reflection stA="50000" endPos="15000" dist="12700" dir="5400000" sy="-100000" algn="bl" rotWithShape="0"/>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20000"/>
          </a:bodyPr>
          <a:lstStyle/>
          <a:p>
            <a:pPr marR="0" lvl="0" algn="l" defTabSz="914400" rtl="0" eaLnBrk="1" fontAlgn="auto" latinLnBrk="0" hangingPunct="1">
              <a:lnSpc>
                <a:spcPct val="100000"/>
              </a:lnSpc>
              <a:spcBef>
                <a:spcPct val="20000"/>
              </a:spcBef>
              <a:spcAft>
                <a:spcPts val="0"/>
              </a:spcAft>
              <a:buClrTx/>
              <a:buSzTx/>
              <a:tabLst/>
              <a:defRPr/>
            </a:pPr>
            <a:r>
              <a:rPr lang="en-US" sz="3200" dirty="0" smtClean="0">
                <a:latin typeface="Apple Chancery"/>
                <a:cs typeface="Apple Chancery"/>
              </a:rPr>
              <a:t>Liabilities (levered firm)</a:t>
            </a:r>
            <a:endParaRPr lang="en-US" sz="3200" noProof="0" dirty="0" smtClean="0">
              <a:latin typeface="Apple Chancery"/>
              <a:cs typeface="Apple Chancery"/>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noProof="0" dirty="0" smtClean="0">
                <a:latin typeface="Times New Roman"/>
                <a:cs typeface="Times New Roman"/>
              </a:rPr>
              <a:t>E</a:t>
            </a:r>
            <a:r>
              <a:rPr lang="en-US" sz="3200" noProof="0" dirty="0" smtClean="0">
                <a:latin typeface="Times New Roman"/>
                <a:cs typeface="Times New Roman"/>
              </a:rPr>
              <a:t> is the market value of </a:t>
            </a:r>
            <a:r>
              <a:rPr lang="en-US" sz="3200" dirty="0" smtClean="0">
                <a:latin typeface="Times New Roman"/>
                <a:cs typeface="Times New Roman"/>
              </a:rPr>
              <a:t>equity</a:t>
            </a:r>
            <a:endParaRPr lang="en-US" sz="3200" noProof="0" dirty="0" smtClean="0">
              <a:latin typeface="Times New Roman"/>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Times New Roman"/>
                <a:cs typeface="Times New Roman"/>
              </a:rPr>
              <a:t>D</a:t>
            </a:r>
            <a:r>
              <a:rPr lang="en-US" sz="3200" dirty="0" smtClean="0">
                <a:latin typeface="Times New Roman"/>
                <a:cs typeface="Times New Roman"/>
              </a:rPr>
              <a:t> is the market value of debt</a:t>
            </a:r>
          </a:p>
          <a:p>
            <a:pPr marR="0" lvl="0" algn="l" defTabSz="914400" rtl="0" eaLnBrk="1" fontAlgn="auto" latinLnBrk="0" hangingPunct="1">
              <a:lnSpc>
                <a:spcPct val="100000"/>
              </a:lnSpc>
              <a:spcBef>
                <a:spcPct val="20000"/>
              </a:spcBef>
              <a:spcAft>
                <a:spcPts val="0"/>
              </a:spcAft>
              <a:buClrTx/>
              <a:buSzTx/>
              <a:tabLst/>
              <a:defRPr/>
            </a:pPr>
            <a:endParaRPr kumimoji="0" lang="en-US" sz="3200" b="1" i="0" strike="noStrike" kern="1200" cap="none" spc="0" normalizeH="0" noProof="0" dirty="0" smtClean="0">
              <a:ln>
                <a:noFill/>
              </a:ln>
              <a:effectLst/>
              <a:uLnTx/>
              <a:uFillTx/>
              <a:latin typeface="Times New Roman"/>
              <a:cs typeface="Times New Roman"/>
            </a:endParaRPr>
          </a:p>
          <a:p>
            <a:pPr marR="0" lvl="0" algn="l" defTabSz="914400" rtl="0" eaLnBrk="1" fontAlgn="auto" latinLnBrk="0" hangingPunct="1">
              <a:lnSpc>
                <a:spcPct val="100000"/>
              </a:lnSpc>
              <a:spcBef>
                <a:spcPct val="20000"/>
              </a:spcBef>
              <a:spcAft>
                <a:spcPts val="0"/>
              </a:spcAft>
              <a:buClrTx/>
              <a:buSzTx/>
              <a:tabLst/>
              <a:defRPr/>
            </a:pPr>
            <a:r>
              <a:rPr kumimoji="0" lang="en-US" sz="3200" i="0" strike="noStrike" kern="1200" cap="none" spc="0" normalizeH="0" noProof="0" dirty="0" smtClean="0">
                <a:ln>
                  <a:noFill/>
                </a:ln>
                <a:solidFill>
                  <a:srgbClr val="000000"/>
                </a:solidFill>
                <a:effectLst/>
                <a:uLnTx/>
                <a:uFillTx/>
                <a:latin typeface="Apple Chancery"/>
                <a:cs typeface="Apple Chancery"/>
              </a:rPr>
              <a:t>Liabilities (Unlevered firm)</a:t>
            </a:r>
          </a:p>
          <a:p>
            <a:pPr marL="457200" indent="-457200">
              <a:spcBef>
                <a:spcPct val="20000"/>
              </a:spcBef>
              <a:buFont typeface="Arial" pitchFamily="34" charset="0"/>
              <a:buChar char="•"/>
              <a:defRPr/>
            </a:pPr>
            <a:r>
              <a:rPr lang="en-US" sz="3200" b="1" dirty="0">
                <a:solidFill>
                  <a:srgbClr val="000000"/>
                </a:solidFill>
                <a:latin typeface="Times New Roman"/>
                <a:cs typeface="Times New Roman"/>
              </a:rPr>
              <a:t>U</a:t>
            </a:r>
            <a:r>
              <a:rPr lang="en-US" sz="3200" dirty="0">
                <a:solidFill>
                  <a:srgbClr val="000000"/>
                </a:solidFill>
                <a:latin typeface="Times New Roman"/>
                <a:cs typeface="Times New Roman"/>
              </a:rPr>
              <a:t> is the market value of equity </a:t>
            </a:r>
            <a:r>
              <a:rPr lang="en-US" sz="3200" dirty="0" smtClean="0">
                <a:solidFill>
                  <a:srgbClr val="000000"/>
                </a:solidFill>
                <a:latin typeface="Times New Roman"/>
                <a:cs typeface="Times New Roman"/>
              </a:rPr>
              <a:t>in </a:t>
            </a:r>
            <a:r>
              <a:rPr lang="en-US" sz="3200" dirty="0">
                <a:solidFill>
                  <a:srgbClr val="000000"/>
                </a:solidFill>
                <a:latin typeface="Times New Roman"/>
                <a:cs typeface="Times New Roman"/>
              </a:rPr>
              <a:t>the </a:t>
            </a:r>
            <a:r>
              <a:rPr lang="en-US" sz="3200" dirty="0" smtClean="0">
                <a:solidFill>
                  <a:srgbClr val="000000"/>
                </a:solidFill>
                <a:latin typeface="Times New Roman"/>
                <a:cs typeface="Times New Roman"/>
              </a:rPr>
              <a:t>unlevered firm</a:t>
            </a:r>
            <a:endParaRPr lang="en-US" sz="3200" dirty="0">
              <a:solidFill>
                <a:srgbClr val="000000"/>
              </a:solidFill>
              <a:latin typeface="Times New Roman"/>
              <a:cs typeface="Times New Roman"/>
            </a:endParaRPr>
          </a:p>
          <a:p>
            <a:pPr marR="0" lvl="0" algn="l" defTabSz="914400" rtl="0" eaLnBrk="1" fontAlgn="auto" latinLnBrk="0" hangingPunct="1">
              <a:lnSpc>
                <a:spcPct val="100000"/>
              </a:lnSpc>
              <a:spcBef>
                <a:spcPct val="20000"/>
              </a:spcBef>
              <a:spcAft>
                <a:spcPts val="0"/>
              </a:spcAft>
              <a:buClrTx/>
              <a:buSzTx/>
              <a:tabLst/>
              <a:defRPr/>
            </a:pPr>
            <a:endParaRPr kumimoji="0" lang="en-US" sz="3200" b="0" i="0" strike="noStrike" kern="1200" cap="none" spc="0" normalizeH="0" noProof="0" dirty="0" smtClean="0">
              <a:ln>
                <a:noFill/>
              </a:ln>
              <a:effectLst/>
              <a:uLnTx/>
              <a:uFillTx/>
              <a:latin typeface="Times New Roman"/>
              <a:cs typeface="Times New Roman"/>
            </a:endParaRPr>
          </a:p>
          <a:p>
            <a:pPr marR="0" lvl="0" algn="l" defTabSz="914400" rtl="0" eaLnBrk="1" fontAlgn="auto" latinLnBrk="0" hangingPunct="1">
              <a:lnSpc>
                <a:spcPct val="100000"/>
              </a:lnSpc>
              <a:spcBef>
                <a:spcPct val="20000"/>
              </a:spcBef>
              <a:spcAft>
                <a:spcPts val="0"/>
              </a:spcAft>
              <a:buClrTx/>
              <a:buSzTx/>
              <a:tabLst/>
              <a:defRPr/>
            </a:pPr>
            <a:r>
              <a:rPr lang="en-US" sz="3200" b="1" dirty="0" smtClean="0">
                <a:latin typeface="Apple Chancery"/>
                <a:cs typeface="Apple Chancery"/>
              </a:rPr>
              <a:t>Assets</a:t>
            </a:r>
          </a:p>
          <a:p>
            <a:pPr marL="457200" indent="-457200">
              <a:spcBef>
                <a:spcPct val="20000"/>
              </a:spcBef>
              <a:buFont typeface="Arial" pitchFamily="34" charset="0"/>
              <a:buChar char="•"/>
              <a:defRPr/>
            </a:pPr>
            <a:r>
              <a:rPr lang="en-US" sz="3200" b="1" dirty="0">
                <a:latin typeface="Times New Roman"/>
                <a:cs typeface="Times New Roman"/>
              </a:rPr>
              <a:t>A</a:t>
            </a:r>
            <a:r>
              <a:rPr lang="en-US" sz="3200" dirty="0">
                <a:latin typeface="Times New Roman"/>
                <a:cs typeface="Times New Roman"/>
              </a:rPr>
              <a:t> </a:t>
            </a:r>
            <a:r>
              <a:rPr lang="en-US" sz="3200" dirty="0" smtClean="0">
                <a:latin typeface="Times New Roman"/>
                <a:cs typeface="Times New Roman"/>
              </a:rPr>
              <a:t>is the market </a:t>
            </a:r>
            <a:r>
              <a:rPr lang="en-US" sz="3200" dirty="0">
                <a:latin typeface="Times New Roman"/>
                <a:cs typeface="Times New Roman"/>
              </a:rPr>
              <a:t>value of the firm’s assets</a:t>
            </a:r>
            <a:r>
              <a:rPr lang="en-US" sz="3200" dirty="0" smtClean="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17330048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dirty="0" smtClean="0">
                <a:latin typeface="Apple Chancery"/>
                <a:cs typeface="Apple Chancery"/>
              </a:rPr>
              <a:t>Value Irrelevance Theorem</a:t>
            </a:r>
            <a:endParaRPr lang="en-US" sz="3600" dirty="0">
              <a:latin typeface="Apple Chancery"/>
              <a:cs typeface="Apple Chancery"/>
            </a:endParaRPr>
          </a:p>
        </p:txBody>
      </p:sp>
      <p:sp>
        <p:nvSpPr>
          <p:cNvPr id="3" name="Content Placeholder 2"/>
          <p:cNvSpPr>
            <a:spLocks noGrp="1"/>
          </p:cNvSpPr>
          <p:nvPr>
            <p:ph idx="1"/>
          </p:nvPr>
        </p:nvSpPr>
        <p:spPr>
          <a:xfrm>
            <a:off x="457200" y="1752600"/>
            <a:ext cx="8229600" cy="2057400"/>
          </a:xfrm>
          <a:solidFill>
            <a:schemeClr val="accent4">
              <a:lumMod val="60000"/>
              <a:lumOff val="40000"/>
            </a:schemeClr>
          </a:solidFill>
          <a:ln>
            <a:solidFill>
              <a:schemeClr val="bg1"/>
            </a:solidFill>
          </a:ln>
          <a:effectLst>
            <a:outerShdw blurRad="40000" dist="20000" dir="5400000" rotWithShape="0">
              <a:srgbClr val="000000">
                <a:alpha val="38000"/>
              </a:srgbClr>
            </a:outerShdw>
            <a:reflection stA="50000" endPos="75000" dist="12700" dir="5400000" sy="-100000" algn="bl" rotWithShape="0"/>
          </a:effectLst>
          <a:scene3d>
            <a:camera prst="orthographicFront">
              <a:rot lat="0" lon="21599951" rev="0"/>
            </a:camera>
            <a:lightRig rig="threePt" dir="t"/>
          </a:scene3d>
        </p:spPr>
        <p:style>
          <a:lnRef idx="1">
            <a:schemeClr val="dk1"/>
          </a:lnRef>
          <a:fillRef idx="2">
            <a:schemeClr val="dk1"/>
          </a:fillRef>
          <a:effectRef idx="1">
            <a:schemeClr val="dk1"/>
          </a:effectRef>
          <a:fontRef idx="minor">
            <a:schemeClr val="dk1"/>
          </a:fontRef>
        </p:style>
        <p:txBody>
          <a:bodyPr>
            <a:normAutofit fontScale="92500"/>
          </a:bodyPr>
          <a:lstStyle/>
          <a:p>
            <a:pPr marL="0" indent="0" algn="just">
              <a:buNone/>
            </a:pPr>
            <a:r>
              <a:rPr lang="en-US" b="1" u="sng" dirty="0" smtClean="0">
                <a:solidFill>
                  <a:schemeClr val="tx1"/>
                </a:solidFill>
                <a:latin typeface="Times New Roman"/>
                <a:cs typeface="Times New Roman"/>
              </a:rPr>
              <a:t>MM Proposition 1</a:t>
            </a:r>
            <a:r>
              <a:rPr lang="en-US" dirty="0" smtClean="0">
                <a:solidFill>
                  <a:schemeClr val="tx1"/>
                </a:solidFill>
                <a:latin typeface="Times New Roman"/>
                <a:cs typeface="Times New Roman"/>
              </a:rPr>
              <a:t>: In a perfect capital market the total value of the firm is equal to the market value of the total cash flows generated by its assets and is not affected by its choice of capital structure</a:t>
            </a:r>
            <a:r>
              <a:rPr lang="en-US" i="1" dirty="0" smtClean="0">
                <a:solidFill>
                  <a:schemeClr val="tx1"/>
                </a:solidFill>
              </a:rPr>
              <a:t>.</a:t>
            </a:r>
          </a:p>
          <a:p>
            <a:pPr marL="0" indent="0" algn="just">
              <a:buNone/>
            </a:pPr>
            <a:endParaRPr lang="en-US" i="1"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8671345"/>
              </p:ext>
            </p:extLst>
          </p:nvPr>
        </p:nvGraphicFramePr>
        <p:xfrm>
          <a:off x="2955925" y="5176838"/>
          <a:ext cx="2967038" cy="542925"/>
        </p:xfrm>
        <a:graphic>
          <a:graphicData uri="http://schemas.openxmlformats.org/presentationml/2006/ole">
            <mc:AlternateContent xmlns:mc="http://schemas.openxmlformats.org/markup-compatibility/2006">
              <mc:Choice xmlns:v="urn:schemas-microsoft-com:vml" Requires="v">
                <p:oleObj spid="_x0000_s8207" name="Equation" r:id="rId4" imgW="901700" imgH="165100" progId="Equation.3">
                  <p:embed/>
                </p:oleObj>
              </mc:Choice>
              <mc:Fallback>
                <p:oleObj name="Equation" r:id="rId4" imgW="901700" imgH="165100" progId="Equation.3">
                  <p:embed/>
                  <p:pic>
                    <p:nvPicPr>
                      <p:cNvPr id="0" name=""/>
                      <p:cNvPicPr/>
                      <p:nvPr/>
                    </p:nvPicPr>
                    <p:blipFill>
                      <a:blip r:embed="rId5"/>
                      <a:stretch>
                        <a:fillRect/>
                      </a:stretch>
                    </p:blipFill>
                    <p:spPr>
                      <a:xfrm>
                        <a:off x="2955925" y="5176838"/>
                        <a:ext cx="2967038" cy="542925"/>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latin typeface="Apple Chancery"/>
                <a:cs typeface="Apple Chancery"/>
              </a:rPr>
              <a:t>Perfect Capital Markets</a:t>
            </a:r>
            <a:endParaRPr lang="en-US" sz="4000" dirty="0">
              <a:latin typeface="Apple Chancery"/>
              <a:cs typeface="Apple Chancery"/>
            </a:endParaRPr>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pPr marL="0" indent="0">
              <a:buNone/>
            </a:pPr>
            <a:endParaRPr lang="en-US" dirty="0" smtClean="0"/>
          </a:p>
          <a:p>
            <a:pPr marL="457200" lvl="1" indent="0">
              <a:buNone/>
            </a:pPr>
            <a:r>
              <a:rPr lang="en-US" dirty="0" smtClean="0">
                <a:latin typeface="Times New Roman"/>
                <a:cs typeface="Times New Roman"/>
              </a:rPr>
              <a:t>Competitive financial markets (financiers have no bargaining power and always break even on their investments)</a:t>
            </a:r>
          </a:p>
          <a:p>
            <a:pPr lvl="1"/>
            <a:endParaRPr lang="en-US" dirty="0" smtClean="0">
              <a:latin typeface="Times New Roman"/>
              <a:cs typeface="Times New Roman"/>
            </a:endParaRPr>
          </a:p>
          <a:p>
            <a:pPr marL="457200" lvl="1" indent="0">
              <a:buNone/>
            </a:pPr>
            <a:r>
              <a:rPr lang="en-US" dirty="0" smtClean="0">
                <a:latin typeface="Times New Roman"/>
                <a:cs typeface="Times New Roman"/>
              </a:rPr>
              <a:t>Investors and firms can trade same securities at competitive market prices</a:t>
            </a:r>
          </a:p>
          <a:p>
            <a:pPr lvl="1"/>
            <a:endParaRPr lang="en-US" dirty="0" smtClean="0">
              <a:latin typeface="Times New Roman"/>
              <a:cs typeface="Times New Roman"/>
            </a:endParaRPr>
          </a:p>
          <a:p>
            <a:pPr marL="457200" lvl="1" indent="0">
              <a:buNone/>
            </a:pPr>
            <a:r>
              <a:rPr lang="en-US" dirty="0" smtClean="0">
                <a:latin typeface="Times New Roman"/>
                <a:cs typeface="Times New Roman"/>
              </a:rPr>
              <a:t>There are no taxes, transaction costs and security issuance costs</a:t>
            </a:r>
          </a:p>
          <a:p>
            <a:pPr lvl="1"/>
            <a:endParaRPr lang="en-US" dirty="0" smtClean="0">
              <a:latin typeface="Times New Roman"/>
              <a:cs typeface="Times New Roman"/>
            </a:endParaRPr>
          </a:p>
          <a:p>
            <a:pPr marL="457200" lvl="1" indent="0">
              <a:buNone/>
            </a:pPr>
            <a:r>
              <a:rPr lang="en-US" dirty="0" smtClean="0">
                <a:latin typeface="Times New Roman"/>
                <a:cs typeface="Times New Roman"/>
              </a:rPr>
              <a:t>No information asymmetries (all market participants have the same information)</a:t>
            </a:r>
          </a:p>
          <a:p>
            <a:pPr lvl="1"/>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latin typeface="Apple Chancery"/>
                <a:cs typeface="Apple Chancery"/>
              </a:rPr>
              <a:t>Proof</a:t>
            </a:r>
            <a:r>
              <a:rPr lang="en-US" sz="3400" dirty="0" smtClean="0">
                <a:latin typeface="Apple Chancery"/>
                <a:cs typeface="Apple Chancery"/>
              </a:rPr>
              <a:t>  using the no-arbitrage principle</a:t>
            </a:r>
            <a:endParaRPr lang="en-US" sz="3400" dirty="0">
              <a:latin typeface="Apple Chancery"/>
              <a:cs typeface="Apple Chancery"/>
            </a:endParaRPr>
          </a:p>
        </p:txBody>
      </p:sp>
      <p:sp>
        <p:nvSpPr>
          <p:cNvPr id="3" name="Content Placeholder 2"/>
          <p:cNvSpPr>
            <a:spLocks noGrp="1"/>
          </p:cNvSpPr>
          <p:nvPr>
            <p:ph idx="1"/>
          </p:nvPr>
        </p:nvSpPr>
        <p:spPr>
          <a:xfrm>
            <a:off x="457200" y="1600200"/>
            <a:ext cx="8382000" cy="4953000"/>
          </a:xfrm>
        </p:spPr>
        <p:txBody>
          <a:bodyPr>
            <a:normAutofit fontScale="70000" lnSpcReduction="20000"/>
          </a:bodyPr>
          <a:lstStyle/>
          <a:p>
            <a:pPr marL="0" indent="0" algn="just">
              <a:buNone/>
            </a:pPr>
            <a:r>
              <a:rPr lang="en-US" b="1" dirty="0" smtClean="0">
                <a:latin typeface="Apple Chancery"/>
                <a:cs typeface="Apple Chancery"/>
              </a:rPr>
              <a:t>Counter example: </a:t>
            </a:r>
            <a:r>
              <a:rPr lang="en-US" dirty="0" smtClean="0">
                <a:latin typeface="Times New Roman"/>
                <a:cs typeface="Times New Roman"/>
              </a:rPr>
              <a:t>Consider firm A that has the exact same project considered in our example, has debt outstanding with repayment of $525, and the market value of its equity is $450.  At the same time, firm B with the exact same project is unlevered and its unlevered equity is selling for $1000.</a:t>
            </a:r>
          </a:p>
          <a:p>
            <a:pPr marL="0" indent="0" algn="just">
              <a:buNone/>
            </a:pPr>
            <a:endParaRPr lang="en-US" dirty="0" smtClean="0">
              <a:latin typeface="Times New Roman"/>
              <a:cs typeface="Times New Roman"/>
            </a:endParaRPr>
          </a:p>
          <a:p>
            <a:pPr marL="0" indent="0" algn="just">
              <a:buNone/>
            </a:pPr>
            <a:endParaRPr lang="en-US" dirty="0" smtClean="0">
              <a:latin typeface="Times New Roman"/>
              <a:cs typeface="Times New Roman"/>
            </a:endParaRPr>
          </a:p>
          <a:p>
            <a:pPr marL="0" indent="0" algn="ctr">
              <a:buNone/>
            </a:pPr>
            <a:r>
              <a:rPr lang="en-US" i="1" dirty="0" smtClean="0">
                <a:latin typeface="Times New Roman"/>
                <a:cs typeface="Times New Roman"/>
              </a:rPr>
              <a:t>What is the arbitrage trading opportunity here?</a:t>
            </a:r>
          </a:p>
          <a:p>
            <a:pPr marL="0" indent="0" algn="just">
              <a:buNone/>
            </a:pPr>
            <a:endParaRPr lang="en-US" i="1" dirty="0" smtClean="0">
              <a:latin typeface="Times New Roman"/>
              <a:cs typeface="Times New Roman"/>
            </a:endParaRPr>
          </a:p>
          <a:p>
            <a:pPr marL="0" indent="0" algn="just">
              <a:buNone/>
            </a:pPr>
            <a:endParaRPr lang="en-US" i="1" dirty="0" smtClean="0">
              <a:latin typeface="Times New Roman"/>
              <a:cs typeface="Times New Roman"/>
            </a:endParaRPr>
          </a:p>
          <a:p>
            <a:pPr marL="0" indent="0" algn="just">
              <a:buNone/>
            </a:pPr>
            <a:r>
              <a:rPr lang="en-US" b="1" dirty="0" smtClean="0">
                <a:latin typeface="Apple Chancery"/>
                <a:cs typeface="Apple Chancery"/>
              </a:rPr>
              <a:t>Trading strategy: </a:t>
            </a:r>
          </a:p>
          <a:p>
            <a:pPr marL="0" indent="0" algn="just">
              <a:buNone/>
            </a:pPr>
            <a:r>
              <a:rPr lang="en-US" dirty="0" smtClean="0">
                <a:latin typeface="Times New Roman"/>
                <a:cs typeface="Times New Roman"/>
              </a:rPr>
              <a:t>Buy the levered firm’s equity and a risk free bond worth $500</a:t>
            </a:r>
          </a:p>
          <a:p>
            <a:pPr marL="0" indent="0" algn="just">
              <a:buNone/>
            </a:pPr>
            <a:r>
              <a:rPr lang="en-US" dirty="0" smtClean="0">
                <a:latin typeface="Times New Roman"/>
                <a:cs typeface="Times New Roman"/>
              </a:rPr>
              <a:t>Short sell the unlevered firm’s equity</a:t>
            </a:r>
          </a:p>
          <a:p>
            <a:pPr marL="0" indent="0" algn="just">
              <a:buNone/>
            </a:pPr>
            <a:endParaRPr lang="en-US" dirty="0">
              <a:latin typeface="Times New Roman"/>
              <a:cs typeface="Times New Roman"/>
            </a:endParaRPr>
          </a:p>
          <a:p>
            <a:pPr marL="0" indent="0" algn="just">
              <a:buNone/>
            </a:pPr>
            <a:r>
              <a:rPr lang="en-US" dirty="0" smtClean="0">
                <a:latin typeface="Times New Roman"/>
                <a:cs typeface="Times New Roman"/>
              </a:rPr>
              <a:t>Result: sure (current) profit of $50</a:t>
            </a: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latin typeface="Apple Chancery"/>
                <a:cs typeface="Apple Chancery"/>
              </a:rPr>
              <a:t>Arbitrage trading strategy</a:t>
            </a:r>
            <a:endParaRPr lang="en-US" sz="3600" dirty="0">
              <a:latin typeface="Apple Chancery"/>
              <a:cs typeface="Apple Chancer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439505"/>
              </p:ext>
            </p:extLst>
          </p:nvPr>
        </p:nvGraphicFramePr>
        <p:xfrm>
          <a:off x="990600" y="2209800"/>
          <a:ext cx="6858000" cy="2392680"/>
        </p:xfrm>
        <a:graphic>
          <a:graphicData uri="http://schemas.openxmlformats.org/drawingml/2006/table">
            <a:tbl>
              <a:tblPr firstRow="1" bandRow="1">
                <a:tableStyleId>{5C22544A-7EE6-4342-B048-85BDC9FD1C3A}</a:tableStyleId>
              </a:tblPr>
              <a:tblGrid>
                <a:gridCol w="2286000"/>
                <a:gridCol w="2286000"/>
                <a:gridCol w="2286000"/>
              </a:tblGrid>
              <a:tr h="370840">
                <a:tc>
                  <a:txBody>
                    <a:bodyPr/>
                    <a:lstStyle/>
                    <a:p>
                      <a:r>
                        <a:rPr lang="en-US" dirty="0" smtClean="0">
                          <a:latin typeface="Times New Roman"/>
                          <a:cs typeface="Times New Roman"/>
                        </a:rPr>
                        <a:t>strategy</a:t>
                      </a:r>
                      <a:endParaRPr lang="en-US" dirty="0">
                        <a:latin typeface="Times New Roman"/>
                        <a:cs typeface="Times New Roman"/>
                      </a:endParaRPr>
                    </a:p>
                  </a:txBody>
                  <a:tcPr>
                    <a:solidFill>
                      <a:schemeClr val="accent4">
                        <a:lumMod val="75000"/>
                      </a:schemeClr>
                    </a:solidFill>
                  </a:tcPr>
                </a:tc>
                <a:tc>
                  <a:txBody>
                    <a:bodyPr/>
                    <a:lstStyle/>
                    <a:p>
                      <a:pPr algn="ctr"/>
                      <a:r>
                        <a:rPr lang="en-US" dirty="0" smtClean="0">
                          <a:latin typeface="Times New Roman"/>
                          <a:cs typeface="Times New Roman"/>
                        </a:rPr>
                        <a:t>Time 0 payoff</a:t>
                      </a:r>
                      <a:endParaRPr lang="en-US" dirty="0">
                        <a:latin typeface="Times New Roman"/>
                        <a:cs typeface="Times New Roman"/>
                      </a:endParaRPr>
                    </a:p>
                  </a:txBody>
                  <a:tcPr>
                    <a:solidFill>
                      <a:schemeClr val="accent4">
                        <a:lumMod val="75000"/>
                      </a:schemeClr>
                    </a:solidFill>
                  </a:tcPr>
                </a:tc>
                <a:tc>
                  <a:txBody>
                    <a:bodyPr/>
                    <a:lstStyle/>
                    <a:p>
                      <a:pPr algn="ctr"/>
                      <a:r>
                        <a:rPr lang="en-US" dirty="0" smtClean="0">
                          <a:latin typeface="Times New Roman"/>
                          <a:cs typeface="Times New Roman"/>
                        </a:rPr>
                        <a:t>Time 1 payoff</a:t>
                      </a:r>
                      <a:endParaRPr lang="en-US" dirty="0">
                        <a:latin typeface="Times New Roman"/>
                        <a:cs typeface="Times New Roman"/>
                      </a:endParaRPr>
                    </a:p>
                  </a:txBody>
                  <a:tcPr>
                    <a:solidFill>
                      <a:schemeClr val="accent4">
                        <a:lumMod val="75000"/>
                      </a:schemeClr>
                    </a:solidFill>
                  </a:tcPr>
                </a:tc>
              </a:tr>
              <a:tr h="370840">
                <a:tc>
                  <a:txBody>
                    <a:bodyPr/>
                    <a:lstStyle/>
                    <a:p>
                      <a:r>
                        <a:rPr lang="en-US" dirty="0" smtClean="0">
                          <a:latin typeface="Times New Roman"/>
                          <a:cs typeface="Times New Roman"/>
                        </a:rPr>
                        <a:t>Buy levered firm equity</a:t>
                      </a:r>
                      <a:endParaRPr lang="en-US" dirty="0">
                        <a:latin typeface="Times New Roman"/>
                        <a:cs typeface="Times New Roman"/>
                      </a:endParaRPr>
                    </a:p>
                  </a:txBody>
                  <a:tcPr/>
                </a:tc>
                <a:tc>
                  <a:txBody>
                    <a:bodyPr/>
                    <a:lstStyle/>
                    <a:p>
                      <a:pPr algn="ctr"/>
                      <a:r>
                        <a:rPr lang="en-US" dirty="0" smtClean="0">
                          <a:latin typeface="Times New Roman"/>
                          <a:cs typeface="Times New Roman"/>
                        </a:rPr>
                        <a:t>-$450</a:t>
                      </a:r>
                      <a:endParaRPr lang="en-US" dirty="0">
                        <a:latin typeface="Times New Roman"/>
                        <a:cs typeface="Times New Roman"/>
                      </a:endParaRPr>
                    </a:p>
                  </a:txBody>
                  <a:tcPr/>
                </a:tc>
                <a:tc>
                  <a:txBody>
                    <a:bodyPr/>
                    <a:lstStyle/>
                    <a:p>
                      <a:pPr algn="ctr"/>
                      <a:r>
                        <a:rPr lang="en-US" dirty="0" smtClean="0">
                          <a:latin typeface="Times New Roman"/>
                          <a:cs typeface="Times New Roman"/>
                        </a:rPr>
                        <a:t>BOOM: $875</a:t>
                      </a:r>
                    </a:p>
                    <a:p>
                      <a:pPr algn="ctr"/>
                      <a:r>
                        <a:rPr lang="en-US" dirty="0" smtClean="0">
                          <a:latin typeface="Times New Roman"/>
                          <a:cs typeface="Times New Roman"/>
                        </a:rPr>
                        <a:t>  BUST:     $375</a:t>
                      </a:r>
                      <a:endParaRPr lang="en-US" dirty="0">
                        <a:latin typeface="Times New Roman"/>
                        <a:cs typeface="Times New Roman"/>
                      </a:endParaRPr>
                    </a:p>
                  </a:txBody>
                  <a:tcPr/>
                </a:tc>
              </a:tr>
              <a:tr h="370840">
                <a:tc>
                  <a:txBody>
                    <a:bodyPr/>
                    <a:lstStyle/>
                    <a:p>
                      <a:r>
                        <a:rPr lang="en-US" dirty="0" smtClean="0">
                          <a:latin typeface="Times New Roman"/>
                          <a:cs typeface="Times New Roman"/>
                        </a:rPr>
                        <a:t>Buy</a:t>
                      </a:r>
                      <a:r>
                        <a:rPr lang="en-US" baseline="0" dirty="0" smtClean="0">
                          <a:latin typeface="Times New Roman"/>
                          <a:cs typeface="Times New Roman"/>
                        </a:rPr>
                        <a:t> risk free bond</a:t>
                      </a:r>
                      <a:endParaRPr lang="en-US" dirty="0">
                        <a:latin typeface="Times New Roman"/>
                        <a:cs typeface="Times New Roman"/>
                      </a:endParaRPr>
                    </a:p>
                  </a:txBody>
                  <a:tcPr/>
                </a:tc>
                <a:tc>
                  <a:txBody>
                    <a:bodyPr/>
                    <a:lstStyle/>
                    <a:p>
                      <a:pPr algn="ctr"/>
                      <a:r>
                        <a:rPr lang="en-US" dirty="0" smtClean="0">
                          <a:latin typeface="Times New Roman"/>
                          <a:cs typeface="Times New Roman"/>
                        </a:rPr>
                        <a:t>-$500</a:t>
                      </a:r>
                      <a:endParaRPr lang="en-US" dirty="0">
                        <a:latin typeface="Times New Roman"/>
                        <a:cs typeface="Times New Roman"/>
                      </a:endParaRPr>
                    </a:p>
                  </a:txBody>
                  <a:tcPr/>
                </a:tc>
                <a:tc>
                  <a:txBody>
                    <a:bodyPr/>
                    <a:lstStyle/>
                    <a:p>
                      <a:pPr algn="ctr"/>
                      <a:r>
                        <a:rPr lang="en-US" dirty="0" smtClean="0">
                          <a:latin typeface="Times New Roman"/>
                          <a:cs typeface="Times New Roman"/>
                        </a:rPr>
                        <a:t>$525</a:t>
                      </a:r>
                      <a:endParaRPr lang="en-US" dirty="0">
                        <a:latin typeface="Times New Roman"/>
                        <a:cs typeface="Times New Roman"/>
                      </a:endParaRPr>
                    </a:p>
                  </a:txBody>
                  <a:tcPr/>
                </a:tc>
              </a:tr>
              <a:tr h="370840">
                <a:tc>
                  <a:txBody>
                    <a:bodyPr/>
                    <a:lstStyle/>
                    <a:p>
                      <a:r>
                        <a:rPr lang="en-US" dirty="0" smtClean="0">
                          <a:latin typeface="Times New Roman"/>
                          <a:cs typeface="Times New Roman"/>
                        </a:rPr>
                        <a:t>Short sell unlevered firm</a:t>
                      </a:r>
                      <a:endParaRPr lang="en-US" dirty="0">
                        <a:latin typeface="Times New Roman"/>
                        <a:cs typeface="Times New Roman"/>
                      </a:endParaRPr>
                    </a:p>
                  </a:txBody>
                  <a:tcPr/>
                </a:tc>
                <a:tc>
                  <a:txBody>
                    <a:bodyPr/>
                    <a:lstStyle/>
                    <a:p>
                      <a:pPr algn="ctr"/>
                      <a:r>
                        <a:rPr lang="en-US" dirty="0" smtClean="0">
                          <a:latin typeface="Times New Roman"/>
                          <a:cs typeface="Times New Roman"/>
                        </a:rPr>
                        <a:t>$1000</a:t>
                      </a:r>
                      <a:endParaRPr lang="en-US" dirty="0">
                        <a:latin typeface="Times New Roman"/>
                        <a:cs typeface="Times New Roman"/>
                      </a:endParaRPr>
                    </a:p>
                  </a:txBody>
                  <a:tcPr/>
                </a:tc>
                <a:tc>
                  <a:txBody>
                    <a:bodyPr/>
                    <a:lstStyle/>
                    <a:p>
                      <a:pPr algn="ctr"/>
                      <a:r>
                        <a:rPr lang="en-US" dirty="0" smtClean="0">
                          <a:latin typeface="Times New Roman"/>
                          <a:cs typeface="Times New Roman"/>
                        </a:rPr>
                        <a:t>  BOOM: -$1400</a:t>
                      </a:r>
                    </a:p>
                    <a:p>
                      <a:pPr algn="ctr"/>
                      <a:r>
                        <a:rPr lang="en-US" dirty="0" smtClean="0">
                          <a:latin typeface="Times New Roman"/>
                          <a:cs typeface="Times New Roman"/>
                        </a:rPr>
                        <a:t>BUST:    -$900</a:t>
                      </a:r>
                      <a:endParaRPr lang="en-US" dirty="0">
                        <a:latin typeface="Times New Roman"/>
                        <a:cs typeface="Times New Roman"/>
                      </a:endParaRPr>
                    </a:p>
                  </a:txBody>
                  <a:tcPr/>
                </a:tc>
              </a:tr>
              <a:tr h="370840">
                <a:tc>
                  <a:txBody>
                    <a:bodyPr/>
                    <a:lstStyle/>
                    <a:p>
                      <a:r>
                        <a:rPr lang="en-US" dirty="0" smtClean="0">
                          <a:latin typeface="Times New Roman"/>
                          <a:cs typeface="Times New Roman"/>
                        </a:rPr>
                        <a:t>TOTAL PAYOFF</a:t>
                      </a:r>
                      <a:endParaRPr lang="en-US" dirty="0">
                        <a:latin typeface="Times New Roman"/>
                        <a:cs typeface="Times New Roman"/>
                      </a:endParaRPr>
                    </a:p>
                  </a:txBody>
                  <a:tcPr/>
                </a:tc>
                <a:tc>
                  <a:txBody>
                    <a:bodyPr/>
                    <a:lstStyle/>
                    <a:p>
                      <a:pPr algn="ctr"/>
                      <a:r>
                        <a:rPr lang="en-US" dirty="0" smtClean="0">
                          <a:latin typeface="Times New Roman"/>
                          <a:cs typeface="Times New Roman"/>
                        </a:rPr>
                        <a:t>$50</a:t>
                      </a:r>
                      <a:endParaRPr lang="en-US" dirty="0">
                        <a:latin typeface="Times New Roman"/>
                        <a:cs typeface="Times New Roman"/>
                      </a:endParaRPr>
                    </a:p>
                  </a:txBody>
                  <a:tcPr/>
                </a:tc>
                <a:tc>
                  <a:txBody>
                    <a:bodyPr/>
                    <a:lstStyle/>
                    <a:p>
                      <a:pPr algn="ctr"/>
                      <a:r>
                        <a:rPr lang="en-US" dirty="0" smtClean="0">
                          <a:latin typeface="Times New Roman"/>
                          <a:cs typeface="Times New Roman"/>
                        </a:rPr>
                        <a:t>$0</a:t>
                      </a: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latin typeface="Apple Chancery"/>
                <a:cs typeface="Apple Chancery"/>
              </a:rPr>
              <a:t>O</a:t>
            </a:r>
            <a:r>
              <a:rPr lang="en-US" dirty="0" smtClean="0">
                <a:latin typeface="Apple Chancery"/>
                <a:cs typeface="Apple Chancery"/>
              </a:rPr>
              <a:t>utline</a:t>
            </a:r>
            <a:endParaRPr lang="en-US" dirty="0">
              <a:latin typeface="Apple Chancery"/>
              <a:cs typeface="Apple Chancery"/>
            </a:endParaRPr>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marL="0" indent="0">
              <a:buNone/>
            </a:pPr>
            <a:r>
              <a:rPr lang="en-US" dirty="0" smtClean="0">
                <a:latin typeface="Apple Chancery"/>
                <a:cs typeface="Apple Chancery"/>
              </a:rPr>
              <a:t>Background</a:t>
            </a:r>
          </a:p>
          <a:p>
            <a:pPr marL="0" indent="0">
              <a:buNone/>
            </a:pPr>
            <a:r>
              <a:rPr lang="en-US" dirty="0" smtClean="0">
                <a:latin typeface="Apple Chancery"/>
                <a:cs typeface="Apple Chancery"/>
              </a:rPr>
              <a:t>Modigliani Miller propositions</a:t>
            </a:r>
          </a:p>
          <a:p>
            <a:pPr marL="457200" lvl="1" indent="0">
              <a:buNone/>
            </a:pPr>
            <a:r>
              <a:rPr lang="en-US" dirty="0" smtClean="0">
                <a:latin typeface="Times New Roman"/>
                <a:cs typeface="Times New Roman"/>
              </a:rPr>
              <a:t>Equity/debt financing </a:t>
            </a:r>
          </a:p>
          <a:p>
            <a:pPr marL="457200" lvl="1" indent="0">
              <a:buNone/>
            </a:pPr>
            <a:r>
              <a:rPr lang="en-US" dirty="0" smtClean="0">
                <a:latin typeface="Times New Roman"/>
                <a:cs typeface="Times New Roman"/>
              </a:rPr>
              <a:t>Calculating return on levered equity</a:t>
            </a:r>
          </a:p>
          <a:p>
            <a:pPr marL="457200" lvl="1" indent="0">
              <a:buNone/>
            </a:pPr>
            <a:r>
              <a:rPr lang="en-US" dirty="0" smtClean="0">
                <a:latin typeface="Times New Roman"/>
                <a:cs typeface="Times New Roman"/>
              </a:rPr>
              <a:t>MM1: firm value not affected</a:t>
            </a:r>
          </a:p>
          <a:p>
            <a:pPr marL="457200" lvl="1" indent="0">
              <a:buNone/>
            </a:pPr>
            <a:r>
              <a:rPr lang="en-US" dirty="0" smtClean="0">
                <a:latin typeface="Times New Roman"/>
                <a:cs typeface="Times New Roman"/>
              </a:rPr>
              <a:t>MM2: expected returns are affected</a:t>
            </a:r>
          </a:p>
          <a:p>
            <a:pPr marL="457200" lvl="1" indent="0">
              <a:buNone/>
            </a:pPr>
            <a:r>
              <a:rPr lang="el-GR" i="1" dirty="0" smtClean="0">
                <a:latin typeface="Times New Roman"/>
                <a:cs typeface="Times New Roman"/>
              </a:rPr>
              <a:t>β</a:t>
            </a:r>
            <a:r>
              <a:rPr lang="en-US" i="1" dirty="0" smtClean="0">
                <a:latin typeface="Times New Roman"/>
                <a:cs typeface="Times New Roman"/>
              </a:rPr>
              <a:t>'</a:t>
            </a:r>
            <a:r>
              <a:rPr lang="en-US" dirty="0" smtClean="0">
                <a:latin typeface="Times New Roman"/>
                <a:cs typeface="Times New Roman"/>
              </a:rPr>
              <a:t>s of leveraged firms</a:t>
            </a:r>
          </a:p>
          <a:p>
            <a:pPr marL="0" indent="0">
              <a:buNone/>
            </a:pPr>
            <a:r>
              <a:rPr lang="en-US" dirty="0" smtClean="0">
                <a:latin typeface="Apple Chancery"/>
                <a:cs typeface="Apple Chancery"/>
              </a:rPr>
              <a:t>Implications</a:t>
            </a:r>
          </a:p>
          <a:p>
            <a:pPr marL="457200" lvl="1" indent="0">
              <a:buNone/>
            </a:pPr>
            <a:r>
              <a:rPr lang="en-US" dirty="0" smtClean="0">
                <a:latin typeface="Times New Roman"/>
                <a:cs typeface="Times New Roman"/>
              </a:rPr>
              <a:t>Buybacks</a:t>
            </a:r>
          </a:p>
          <a:p>
            <a:pPr marL="457200" lvl="1" indent="0">
              <a:buNone/>
            </a:pPr>
            <a:r>
              <a:rPr lang="en-US" dirty="0" smtClean="0">
                <a:latin typeface="Times New Roman"/>
                <a:cs typeface="Times New Roman"/>
              </a:rPr>
              <a:t>Cash reserves</a:t>
            </a:r>
          </a:p>
          <a:p>
            <a:pPr marL="457200" lvl="1" indent="0">
              <a:buNone/>
            </a:pPr>
            <a:r>
              <a:rPr lang="en-US" dirty="0" smtClean="0">
                <a:latin typeface="Times New Roman"/>
                <a:cs typeface="Times New Roman"/>
              </a:rPr>
              <a:t>Earnings Per Share (EPS)</a:t>
            </a:r>
          </a:p>
          <a:p>
            <a:pPr marL="0" indent="0">
              <a:buNone/>
            </a:pP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r>
              <a:rPr lang="en-US" sz="4000" dirty="0" smtClean="0">
                <a:latin typeface="Apple Chancery"/>
                <a:cs typeface="Apple Chancery"/>
              </a:rPr>
              <a:t>Risk, Return, and Leverage</a:t>
            </a:r>
            <a:endParaRPr lang="en-US" sz="4000" dirty="0">
              <a:latin typeface="Apple Chancery"/>
              <a:cs typeface="Apple Chancery"/>
            </a:endParaRPr>
          </a:p>
        </p:txBody>
      </p:sp>
    </p:spTree>
    <p:extLst>
      <p:ext uri="{BB962C8B-B14F-4D97-AF65-F5344CB8AC3E}">
        <p14:creationId xmlns:p14="http://schemas.microsoft.com/office/powerpoint/2010/main" val="35860190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Risk, Return, and Leverage</a:t>
            </a:r>
            <a:endParaRPr lang="en-US" sz="3600" dirty="0">
              <a:latin typeface="Apple Chancery"/>
              <a:cs typeface="Apple Chancery"/>
            </a:endParaRPr>
          </a:p>
        </p:txBody>
      </p:sp>
      <p:sp>
        <p:nvSpPr>
          <p:cNvPr id="3" name="Content Placeholder 2"/>
          <p:cNvSpPr>
            <a:spLocks noGrp="1"/>
          </p:cNvSpPr>
          <p:nvPr>
            <p:ph idx="1"/>
          </p:nvPr>
        </p:nvSpPr>
        <p:spPr>
          <a:xfrm>
            <a:off x="456678" y="1555524"/>
            <a:ext cx="8458721" cy="5105400"/>
          </a:xfrm>
        </p:spPr>
        <p:txBody>
          <a:bodyPr>
            <a:normAutofit/>
          </a:bodyPr>
          <a:lstStyle/>
          <a:p>
            <a:pPr marL="0" indent="0" algn="ctr">
              <a:buNone/>
            </a:pPr>
            <a:r>
              <a:rPr lang="en-US" sz="2400" dirty="0">
                <a:latin typeface="Apple Chancery"/>
                <a:cs typeface="Apple Chancery"/>
              </a:rPr>
              <a:t>The </a:t>
            </a:r>
            <a:r>
              <a:rPr lang="en-US" sz="2400" dirty="0" smtClean="0">
                <a:latin typeface="Apple Chancery"/>
                <a:cs typeface="Apple Chancery"/>
              </a:rPr>
              <a:t>expected payoff and risk </a:t>
            </a:r>
            <a:r>
              <a:rPr lang="en-US" sz="2400" dirty="0">
                <a:latin typeface="Apple Chancery"/>
                <a:cs typeface="Apple Chancery"/>
              </a:rPr>
              <a:t>of </a:t>
            </a:r>
            <a:r>
              <a:rPr lang="en-US" sz="2400" dirty="0" smtClean="0">
                <a:latin typeface="Apple Chancery"/>
                <a:cs typeface="Apple Chancery"/>
              </a:rPr>
              <a:t>the firm’s assets together with its capital </a:t>
            </a:r>
            <a:r>
              <a:rPr lang="en-US" sz="2400" dirty="0">
                <a:latin typeface="Apple Chancery"/>
                <a:cs typeface="Apple Chancery"/>
              </a:rPr>
              <a:t>structure </a:t>
            </a:r>
            <a:r>
              <a:rPr lang="en-US" sz="2400" dirty="0" smtClean="0">
                <a:latin typeface="Apple Chancery"/>
                <a:cs typeface="Apple Chancery"/>
              </a:rPr>
              <a:t>determine the expected payoff and </a:t>
            </a:r>
            <a:r>
              <a:rPr lang="en-US" sz="2400" dirty="0">
                <a:latin typeface="Apple Chancery"/>
                <a:cs typeface="Apple Chancery"/>
              </a:rPr>
              <a:t>risk </a:t>
            </a:r>
            <a:r>
              <a:rPr lang="en-US" sz="2400" dirty="0" smtClean="0">
                <a:latin typeface="Apple Chancery"/>
                <a:cs typeface="Apple Chancery"/>
              </a:rPr>
              <a:t>from holding its financial securities</a:t>
            </a:r>
            <a:endParaRPr lang="en-US" sz="2400" dirty="0">
              <a:latin typeface="Apple Chancery"/>
              <a:cs typeface="Apple Chancery"/>
            </a:endParaRPr>
          </a:p>
          <a:p>
            <a:endParaRPr lang="en-US" sz="2400" dirty="0" smtClean="0">
              <a:latin typeface="Times New Roman"/>
              <a:cs typeface="Times New Roman"/>
            </a:endParaRPr>
          </a:p>
          <a:p>
            <a:pPr marL="0" indent="0">
              <a:buNone/>
            </a:pPr>
            <a:r>
              <a:rPr lang="en-US" sz="2400" b="1" u="sng" dirty="0" smtClean="0">
                <a:latin typeface="Times New Roman"/>
                <a:cs typeface="Times New Roman"/>
              </a:rPr>
              <a:t>Example (continued)</a:t>
            </a:r>
          </a:p>
          <a:p>
            <a:r>
              <a:rPr lang="en-US" sz="2400" dirty="0" smtClean="0">
                <a:latin typeface="Times New Roman"/>
                <a:cs typeface="Times New Roman"/>
              </a:rPr>
              <a:t>To see the effect of leverage on the risk of equity we compare the return distributions when Mark raises $500 from issuing equity and when $500 are raised by issuing debt to the Bank:</a:t>
            </a:r>
            <a:endParaRPr lang="en-US" sz="2400" dirty="0">
              <a:latin typeface="Times New Roman"/>
              <a:cs typeface="Times New Roman"/>
            </a:endParaRPr>
          </a:p>
        </p:txBody>
      </p:sp>
      <mc:AlternateContent xmlns:mc="http://schemas.openxmlformats.org/markup-compatibility/2006" xmlns:p14="http://schemas.microsoft.com/office/powerpoint/2010/main">
        <mc:Choice Requires="p14">
          <p:contentPart p14:bwMode="auto" r:id="rId3">
            <p14:nvContentPartPr>
              <p14:cNvPr id="7194" name="Ink 26"/>
              <p14:cNvContentPartPr>
                <a14:cpLocks xmlns:a14="http://schemas.microsoft.com/office/drawing/2010/main" noRot="1" noChangeAspect="1" noEditPoints="1" noChangeArrowheads="1" noChangeShapeType="1"/>
              </p14:cNvContentPartPr>
              <p14:nvPr/>
            </p14:nvContentPartPr>
            <p14:xfrm>
              <a:off x="5326063" y="3822700"/>
              <a:ext cx="11112" cy="19050"/>
            </p14:xfrm>
          </p:contentPart>
        </mc:Choice>
        <mc:Fallback xmlns="">
          <p:pic>
            <p:nvPicPr>
              <p:cNvPr id="7194" name="Ink 26"/>
              <p:cNvPicPr>
                <a:picLocks noRot="1" noChangeAspect="1" noEditPoints="1" noChangeArrowheads="1" noChangeShapeType="1"/>
              </p:cNvPicPr>
              <p:nvPr/>
            </p:nvPicPr>
            <p:blipFill>
              <a:blip r:embed="rId20"/>
              <a:stretch>
                <a:fillRect/>
              </a:stretch>
            </p:blipFill>
            <p:spPr>
              <a:xfrm>
                <a:off x="5313876" y="3810479"/>
                <a:ext cx="32619" cy="34146"/>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702232689"/>
              </p:ext>
            </p:extLst>
          </p:nvPr>
        </p:nvGraphicFramePr>
        <p:xfrm>
          <a:off x="685800" y="4953000"/>
          <a:ext cx="7696200" cy="1483360"/>
        </p:xfrm>
        <a:graphic>
          <a:graphicData uri="http://schemas.openxmlformats.org/drawingml/2006/table">
            <a:tbl>
              <a:tblPr firstRow="1" bandRow="1">
                <a:tableStyleId>{5C22544A-7EE6-4342-B048-85BDC9FD1C3A}</a:tableStyleId>
              </a:tblPr>
              <a:tblGrid>
                <a:gridCol w="2565400"/>
                <a:gridCol w="2565400"/>
                <a:gridCol w="2565400"/>
              </a:tblGrid>
              <a:tr h="370840">
                <a:tc>
                  <a:txBody>
                    <a:bodyPr/>
                    <a:lstStyle/>
                    <a:p>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Unlevered equity</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Levered equity</a:t>
                      </a:r>
                      <a:endParaRPr lang="en-US" dirty="0">
                        <a:latin typeface="Times New Roman"/>
                        <a:cs typeface="Times New Roman"/>
                      </a:endParaRPr>
                    </a:p>
                  </a:txBody>
                  <a:tcPr>
                    <a:solidFill>
                      <a:srgbClr val="604A7B"/>
                    </a:solidFill>
                  </a:tcPr>
                </a:tc>
              </a:tr>
              <a:tr h="370840">
                <a:tc>
                  <a:txBody>
                    <a:bodyPr/>
                    <a:lstStyle/>
                    <a:p>
                      <a:r>
                        <a:rPr lang="en-US" dirty="0" smtClean="0">
                          <a:latin typeface="Times New Roman"/>
                          <a:cs typeface="Times New Roman"/>
                        </a:rPr>
                        <a:t>Initial</a:t>
                      </a:r>
                      <a:r>
                        <a:rPr lang="en-US" baseline="0" dirty="0" smtClean="0">
                          <a:latin typeface="Times New Roman"/>
                          <a:cs typeface="Times New Roman"/>
                        </a:rPr>
                        <a:t> value of equity</a:t>
                      </a:r>
                      <a:endParaRPr lang="en-US" dirty="0">
                        <a:latin typeface="Times New Roman"/>
                        <a:cs typeface="Times New Roman"/>
                      </a:endParaRPr>
                    </a:p>
                  </a:txBody>
                  <a:tcPr/>
                </a:tc>
                <a:tc>
                  <a:txBody>
                    <a:bodyPr/>
                    <a:lstStyle/>
                    <a:p>
                      <a:r>
                        <a:rPr lang="en-US" dirty="0" smtClean="0">
                          <a:latin typeface="Times New Roman"/>
                          <a:cs typeface="Times New Roman"/>
                        </a:rPr>
                        <a:t>$1000</a:t>
                      </a:r>
                      <a:endParaRPr lang="en-US" dirty="0">
                        <a:latin typeface="Times New Roman"/>
                        <a:cs typeface="Times New Roman"/>
                      </a:endParaRPr>
                    </a:p>
                  </a:txBody>
                  <a:tcPr/>
                </a:tc>
                <a:tc>
                  <a:txBody>
                    <a:bodyPr/>
                    <a:lstStyle/>
                    <a:p>
                      <a:r>
                        <a:rPr lang="en-US" dirty="0" smtClean="0">
                          <a:latin typeface="Times New Roman"/>
                          <a:cs typeface="Times New Roman"/>
                        </a:rPr>
                        <a:t>$500</a:t>
                      </a:r>
                      <a:endParaRPr lang="en-US" dirty="0">
                        <a:latin typeface="Times New Roman"/>
                        <a:cs typeface="Times New Roman"/>
                      </a:endParaRPr>
                    </a:p>
                  </a:txBody>
                  <a:tcPr/>
                </a:tc>
              </a:tr>
              <a:tr h="370840">
                <a:tc>
                  <a:txBody>
                    <a:bodyPr/>
                    <a:lstStyle/>
                    <a:p>
                      <a:r>
                        <a:rPr lang="en-US" dirty="0" smtClean="0">
                          <a:latin typeface="Times New Roman"/>
                          <a:cs typeface="Times New Roman"/>
                        </a:rPr>
                        <a:t>Return in Boom state</a:t>
                      </a:r>
                      <a:endParaRPr lang="en-US" dirty="0">
                        <a:latin typeface="Times New Roman"/>
                        <a:cs typeface="Times New Roman"/>
                      </a:endParaRPr>
                    </a:p>
                  </a:txBody>
                  <a:tcPr/>
                </a:tc>
                <a:tc>
                  <a:txBody>
                    <a:bodyPr/>
                    <a:lstStyle/>
                    <a:p>
                      <a:r>
                        <a:rPr lang="en-US" dirty="0" smtClean="0">
                          <a:latin typeface="Times New Roman"/>
                          <a:cs typeface="Times New Roman"/>
                        </a:rPr>
                        <a:t>1400/1000 -1</a:t>
                      </a:r>
                      <a:r>
                        <a:rPr lang="en-US" baseline="0" dirty="0" smtClean="0">
                          <a:latin typeface="Times New Roman"/>
                          <a:cs typeface="Times New Roman"/>
                        </a:rPr>
                        <a:t> = 40%</a:t>
                      </a:r>
                      <a:endParaRPr lang="en-US" dirty="0">
                        <a:latin typeface="Times New Roman"/>
                        <a:cs typeface="Times New Roman"/>
                      </a:endParaRPr>
                    </a:p>
                  </a:txBody>
                  <a:tcPr/>
                </a:tc>
                <a:tc>
                  <a:txBody>
                    <a:bodyPr/>
                    <a:lstStyle/>
                    <a:p>
                      <a:r>
                        <a:rPr lang="en-US" dirty="0" smtClean="0">
                          <a:latin typeface="Times New Roman"/>
                          <a:cs typeface="Times New Roman"/>
                        </a:rPr>
                        <a:t>875/500-1=75%</a:t>
                      </a:r>
                      <a:endParaRPr lang="en-US" dirty="0">
                        <a:latin typeface="Times New Roman"/>
                        <a:cs typeface="Times New Roman"/>
                      </a:endParaRPr>
                    </a:p>
                  </a:txBody>
                  <a:tcPr/>
                </a:tc>
              </a:tr>
              <a:tr h="370840">
                <a:tc>
                  <a:txBody>
                    <a:bodyPr/>
                    <a:lstStyle/>
                    <a:p>
                      <a:r>
                        <a:rPr lang="en-US" dirty="0" smtClean="0">
                          <a:latin typeface="Times New Roman"/>
                          <a:cs typeface="Times New Roman"/>
                        </a:rPr>
                        <a:t>Return in Bust state</a:t>
                      </a:r>
                      <a:endParaRPr lang="en-US" dirty="0">
                        <a:latin typeface="Times New Roman"/>
                        <a:cs typeface="Times New Roman"/>
                      </a:endParaRPr>
                    </a:p>
                  </a:txBody>
                  <a:tcPr/>
                </a:tc>
                <a:tc>
                  <a:txBody>
                    <a:bodyPr/>
                    <a:lstStyle/>
                    <a:p>
                      <a:r>
                        <a:rPr lang="en-US" dirty="0" smtClean="0">
                          <a:latin typeface="Times New Roman"/>
                          <a:cs typeface="Times New Roman"/>
                        </a:rPr>
                        <a:t>900/1000-1= - 10%</a:t>
                      </a:r>
                      <a:endParaRPr lang="en-US" dirty="0">
                        <a:latin typeface="Times New Roman"/>
                        <a:cs typeface="Times New Roman"/>
                      </a:endParaRPr>
                    </a:p>
                  </a:txBody>
                  <a:tcPr/>
                </a:tc>
                <a:tc>
                  <a:txBody>
                    <a:bodyPr/>
                    <a:lstStyle/>
                    <a:p>
                      <a:r>
                        <a:rPr lang="en-US" dirty="0" smtClean="0">
                          <a:latin typeface="Times New Roman"/>
                          <a:cs typeface="Times New Roman"/>
                        </a:rPr>
                        <a:t>375/500-1= - 25%</a:t>
                      </a:r>
                      <a:endParaRPr lang="en-US" dirty="0">
                        <a:latin typeface="Times New Roman"/>
                        <a:cs typeface="Times New Roman"/>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Risk, Return, and Leverage</a:t>
            </a:r>
            <a:endParaRPr lang="en-US" sz="3600" dirty="0">
              <a:latin typeface="Apple Chancery"/>
              <a:cs typeface="Apple Chancery"/>
            </a:endParaRPr>
          </a:p>
        </p:txBody>
      </p:sp>
      <p:sp>
        <p:nvSpPr>
          <p:cNvPr id="3" name="Content Placeholder 2"/>
          <p:cNvSpPr>
            <a:spLocks noGrp="1"/>
          </p:cNvSpPr>
          <p:nvPr>
            <p:ph idx="1"/>
          </p:nvPr>
        </p:nvSpPr>
        <p:spPr>
          <a:xfrm>
            <a:off x="457200" y="1600200"/>
            <a:ext cx="8458200" cy="4114800"/>
          </a:xfrm>
        </p:spPr>
        <p:txBody>
          <a:bodyPr>
            <a:normAutofit fontScale="77500" lnSpcReduction="20000"/>
          </a:bodyPr>
          <a:lstStyle/>
          <a:p>
            <a:pPr marL="0" indent="0">
              <a:buNone/>
            </a:pPr>
            <a:r>
              <a:rPr lang="en-US" dirty="0">
                <a:latin typeface="Apple Chancery"/>
                <a:cs typeface="Apple Chancery"/>
              </a:rPr>
              <a:t>Leverage increases </a:t>
            </a:r>
            <a:r>
              <a:rPr lang="en-US" dirty="0" smtClean="0">
                <a:latin typeface="Apple Chancery"/>
                <a:cs typeface="Apple Chancery"/>
              </a:rPr>
              <a:t>both the expected return on equity and the risk </a:t>
            </a:r>
            <a:r>
              <a:rPr lang="en-US" dirty="0">
                <a:latin typeface="Apple Chancery"/>
                <a:cs typeface="Apple Chancery"/>
              </a:rPr>
              <a:t>of </a:t>
            </a:r>
            <a:r>
              <a:rPr lang="en-US" dirty="0" smtClean="0">
                <a:latin typeface="Apple Chancery"/>
                <a:cs typeface="Apple Chancery"/>
              </a:rPr>
              <a:t>equity</a:t>
            </a:r>
          </a:p>
          <a:p>
            <a:pPr marL="0" indent="0">
              <a:buNone/>
            </a:pPr>
            <a:endParaRPr lang="en-US" i="1" dirty="0">
              <a:latin typeface="Times New Roman"/>
              <a:cs typeface="Times New Roman"/>
            </a:endParaRPr>
          </a:p>
          <a:p>
            <a:pPr marL="0" indent="0">
              <a:buNone/>
            </a:pPr>
            <a:r>
              <a:rPr lang="en-US" b="1" u="sng" dirty="0" smtClean="0">
                <a:latin typeface="Times New Roman"/>
                <a:cs typeface="Times New Roman"/>
              </a:rPr>
              <a:t>Example (continued)</a:t>
            </a:r>
          </a:p>
          <a:p>
            <a:r>
              <a:rPr lang="en-US" dirty="0" smtClean="0">
                <a:latin typeface="Times New Roman"/>
                <a:cs typeface="Times New Roman"/>
              </a:rPr>
              <a:t>Leverage increases expected returns</a:t>
            </a:r>
          </a:p>
          <a:p>
            <a:pPr lvl="1"/>
            <a:r>
              <a:rPr lang="en-US" dirty="0" smtClean="0">
                <a:latin typeface="Times New Roman"/>
                <a:cs typeface="Times New Roman"/>
              </a:rPr>
              <a:t>Mark’s expected return on equity increases to 25% when the firm is levered relative to the 15% on unlevered equity.</a:t>
            </a:r>
          </a:p>
          <a:p>
            <a:pPr lvl="1"/>
            <a:endParaRPr lang="en-US" dirty="0" smtClean="0">
              <a:latin typeface="Times New Roman"/>
              <a:cs typeface="Times New Roman"/>
            </a:endParaRPr>
          </a:p>
          <a:p>
            <a:r>
              <a:rPr lang="en-US" dirty="0">
                <a:latin typeface="Times New Roman"/>
                <a:cs typeface="Times New Roman"/>
              </a:rPr>
              <a:t>Modigliani and Miller (1958) argued that in </a:t>
            </a:r>
            <a:r>
              <a:rPr lang="en-US" u="sng" dirty="0">
                <a:latin typeface="Times New Roman"/>
                <a:cs typeface="Times New Roman"/>
              </a:rPr>
              <a:t>perfect capital markets</a:t>
            </a:r>
            <a:r>
              <a:rPr lang="en-US" dirty="0">
                <a:latin typeface="Times New Roman"/>
                <a:cs typeface="Times New Roman"/>
              </a:rPr>
              <a:t> </a:t>
            </a:r>
            <a:r>
              <a:rPr lang="en-US" dirty="0" smtClean="0">
                <a:latin typeface="Times New Roman"/>
                <a:cs typeface="Times New Roman"/>
              </a:rPr>
              <a:t>considering both sources of capital together, the firm’s average cost of capital with leverage is equal to that of the unlevered firm.</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Modigliani – Miller II</a:t>
            </a:r>
            <a:endParaRPr lang="en-US" sz="3600" dirty="0">
              <a:latin typeface="Apple Chancery"/>
              <a:cs typeface="Apple Chancery"/>
            </a:endParaRPr>
          </a:p>
        </p:txBody>
      </p:sp>
      <p:sp>
        <p:nvSpPr>
          <p:cNvPr id="3" name="Content Placeholder 2"/>
          <p:cNvSpPr>
            <a:spLocks noGrp="1"/>
          </p:cNvSpPr>
          <p:nvPr>
            <p:ph idx="1"/>
          </p:nvPr>
        </p:nvSpPr>
        <p:spPr>
          <a:xfrm>
            <a:off x="457200" y="1600201"/>
            <a:ext cx="8229600" cy="1981200"/>
          </a:xfrm>
          <a:solidFill>
            <a:schemeClr val="accent4">
              <a:lumMod val="60000"/>
              <a:lumOff val="40000"/>
            </a:schemeClr>
          </a:solidFill>
          <a:effectLst>
            <a:outerShdw blurRad="40000" dist="20000" dir="5400000" rotWithShape="0">
              <a:srgbClr val="000000">
                <a:alpha val="38000"/>
              </a:srgbClr>
            </a:outerShdw>
            <a:reflection stA="50000" endPos="75000" dir="5400000" sy="-100000" algn="bl" rotWithShape="0"/>
          </a:effectLst>
        </p:spPr>
        <p:style>
          <a:lnRef idx="1">
            <a:schemeClr val="dk1"/>
          </a:lnRef>
          <a:fillRef idx="2">
            <a:schemeClr val="dk1"/>
          </a:fillRef>
          <a:effectRef idx="1">
            <a:schemeClr val="dk1"/>
          </a:effectRef>
          <a:fontRef idx="minor">
            <a:schemeClr val="dk1"/>
          </a:fontRef>
        </p:style>
        <p:txBody>
          <a:bodyPr>
            <a:normAutofit lnSpcReduction="10000"/>
          </a:bodyPr>
          <a:lstStyle/>
          <a:p>
            <a:pPr marL="0" indent="0" algn="just">
              <a:buNone/>
            </a:pPr>
            <a:r>
              <a:rPr lang="en-US" b="1" u="sng" dirty="0" smtClean="0">
                <a:latin typeface="Times New Roman"/>
                <a:cs typeface="Times New Roman"/>
              </a:rPr>
              <a:t>MM Proposition II</a:t>
            </a:r>
            <a:r>
              <a:rPr lang="en-US" dirty="0" smtClean="0">
                <a:latin typeface="Times New Roman"/>
                <a:cs typeface="Times New Roman"/>
              </a:rPr>
              <a:t>: The cost of capital of levered equity is equal to the cost of capital of unlevered equity plus a premium that is proportional to the market value debt-equity ratio</a:t>
            </a:r>
          </a:p>
          <a:p>
            <a:pPr>
              <a:buNone/>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30622569"/>
              </p:ext>
            </p:extLst>
          </p:nvPr>
        </p:nvGraphicFramePr>
        <p:xfrm>
          <a:off x="2057400" y="4800600"/>
          <a:ext cx="4763730" cy="1295400"/>
        </p:xfrm>
        <a:graphic>
          <a:graphicData uri="http://schemas.openxmlformats.org/presentationml/2006/ole">
            <mc:AlternateContent xmlns:mc="http://schemas.openxmlformats.org/markup-compatibility/2006">
              <mc:Choice xmlns:v="urn:schemas-microsoft-com:vml" Requires="v">
                <p:oleObj spid="_x0000_s7187" name="Equation" r:id="rId4" imgW="1447800" imgH="393700" progId="Equation.3">
                  <p:embed/>
                </p:oleObj>
              </mc:Choice>
              <mc:Fallback>
                <p:oleObj name="Equation" r:id="rId4" imgW="1447800" imgH="393700" progId="Equation.3">
                  <p:embed/>
                  <p:pic>
                    <p:nvPicPr>
                      <p:cNvPr id="0" name=""/>
                      <p:cNvPicPr/>
                      <p:nvPr/>
                    </p:nvPicPr>
                    <p:blipFill>
                      <a:blip r:embed="rId5"/>
                      <a:stretch>
                        <a:fillRect/>
                      </a:stretch>
                    </p:blipFill>
                    <p:spPr>
                      <a:xfrm>
                        <a:off x="2057400" y="4800600"/>
                        <a:ext cx="4763730" cy="1295400"/>
                      </a:xfrm>
                      <a:prstGeom prst="rect">
                        <a:avLst/>
                      </a:prstGeom>
                    </p:spPr>
                  </p:pic>
                </p:oleObj>
              </mc:Fallback>
            </mc:AlternateContent>
          </a:graphicData>
        </a:graphic>
      </p:graphicFrame>
    </p:spTree>
    <p:extLst>
      <p:ext uri="{BB962C8B-B14F-4D97-AF65-F5344CB8AC3E}">
        <p14:creationId xmlns:p14="http://schemas.microsoft.com/office/powerpoint/2010/main" val="20398425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Back to the Example</a:t>
            </a:r>
            <a:endParaRPr lang="en-US" dirty="0">
              <a:latin typeface="Apple Chancery"/>
              <a:cs typeface="Apple Chancery"/>
            </a:endParaRPr>
          </a:p>
        </p:txBody>
      </p:sp>
      <p:sp>
        <p:nvSpPr>
          <p:cNvPr id="3" name="Content Placeholder 2"/>
          <p:cNvSpPr>
            <a:spLocks noGrp="1"/>
          </p:cNvSpPr>
          <p:nvPr>
            <p:ph idx="1"/>
          </p:nvPr>
        </p:nvSpPr>
        <p:spPr>
          <a:xfrm>
            <a:off x="457200" y="1600201"/>
            <a:ext cx="8229600" cy="2209799"/>
          </a:xfrm>
        </p:spPr>
        <p:txBody>
          <a:bodyPr>
            <a:normAutofit fontScale="70000" lnSpcReduction="20000"/>
          </a:bodyPr>
          <a:lstStyle/>
          <a:p>
            <a:pPr marL="0" indent="0">
              <a:buNone/>
            </a:pPr>
            <a:r>
              <a:rPr lang="en-US" i="1" dirty="0" smtClean="0">
                <a:latin typeface="Times New Roman"/>
                <a:cs typeface="Times New Roman"/>
              </a:rPr>
              <a:t>We can now verify that MM Proposition II holds for our example:</a:t>
            </a:r>
          </a:p>
          <a:p>
            <a:pPr marL="0" indent="0">
              <a:buNone/>
            </a:pPr>
            <a:endParaRPr lang="en-US" b="1" u="sng" dirty="0">
              <a:latin typeface="Times New Roman"/>
              <a:cs typeface="Times New Roman"/>
            </a:endParaRPr>
          </a:p>
          <a:p>
            <a:pPr marL="0" indent="0">
              <a:buNone/>
            </a:pPr>
            <a:r>
              <a:rPr lang="en-US" b="1" u="sng" dirty="0" smtClean="0">
                <a:latin typeface="Times New Roman"/>
                <a:cs typeface="Times New Roman"/>
              </a:rPr>
              <a:t>Example (continued)</a:t>
            </a:r>
          </a:p>
          <a:p>
            <a:pPr marL="0" indent="0" algn="ctr">
              <a:buNone/>
            </a:pPr>
            <a:endParaRPr lang="en-US" i="1" dirty="0" smtClean="0">
              <a:latin typeface="Times New Roman"/>
              <a:cs typeface="Times New Roman"/>
            </a:endParaRPr>
          </a:p>
          <a:p>
            <a:pPr marL="0" indent="0" algn="ctr">
              <a:buNone/>
            </a:pPr>
            <a:r>
              <a:rPr lang="en-US" i="1" dirty="0" smtClean="0">
                <a:latin typeface="Times New Roman"/>
                <a:cs typeface="Times New Roman"/>
              </a:rPr>
              <a:t>What is the cost of capital of equity for our levered firm?</a:t>
            </a:r>
            <a:endParaRPr lang="en-US" i="1" dirty="0">
              <a:latin typeface="Times New Roman"/>
              <a:cs typeface="Times New Roman"/>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57712548"/>
              </p:ext>
            </p:extLst>
          </p:nvPr>
        </p:nvGraphicFramePr>
        <p:xfrm>
          <a:off x="3048000" y="3657600"/>
          <a:ext cx="2819400" cy="939800"/>
        </p:xfrm>
        <a:graphic>
          <a:graphicData uri="http://schemas.openxmlformats.org/presentationml/2006/ole">
            <mc:AlternateContent xmlns:mc="http://schemas.openxmlformats.org/markup-compatibility/2006">
              <mc:Choice xmlns:v="urn:schemas-microsoft-com:vml" Requires="v">
                <p:oleObj spid="_x0000_s9230" name="Equation" r:id="rId4" imgW="1181100" imgH="393700" progId="Equation.3">
                  <p:embed/>
                </p:oleObj>
              </mc:Choice>
              <mc:Fallback>
                <p:oleObj name="Equation" r:id="rId4" imgW="1181100" imgH="393700" progId="Equation.3">
                  <p:embed/>
                  <p:pic>
                    <p:nvPicPr>
                      <p:cNvPr id="0" name=""/>
                      <p:cNvPicPr/>
                      <p:nvPr/>
                    </p:nvPicPr>
                    <p:blipFill>
                      <a:blip r:embed="rId5"/>
                      <a:stretch>
                        <a:fillRect/>
                      </a:stretch>
                    </p:blipFill>
                    <p:spPr>
                      <a:xfrm>
                        <a:off x="3048000" y="3657600"/>
                        <a:ext cx="2819400" cy="939800"/>
                      </a:xfrm>
                      <a:prstGeom prst="rect">
                        <a:avLst/>
                      </a:prstGeom>
                    </p:spPr>
                  </p:pic>
                </p:oleObj>
              </mc:Fallback>
            </mc:AlternateContent>
          </a:graphicData>
        </a:graphic>
      </p:graphicFrame>
    </p:spTree>
    <p:extLst>
      <p:ext uri="{BB962C8B-B14F-4D97-AF65-F5344CB8AC3E}">
        <p14:creationId xmlns:p14="http://schemas.microsoft.com/office/powerpoint/2010/main" val="10464159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81000"/>
            <a:ext cx="8229600" cy="1143000"/>
          </a:xfrm>
        </p:spPr>
        <p:txBody>
          <a:bodyPr>
            <a:normAutofit/>
          </a:bodyPr>
          <a:lstStyle/>
          <a:p>
            <a:r>
              <a:rPr lang="el-GR" sz="4000" dirty="0" smtClean="0">
                <a:latin typeface="Apple Chancery"/>
                <a:cs typeface="Apple Chancery"/>
              </a:rPr>
              <a:t>β</a:t>
            </a:r>
            <a:r>
              <a:rPr lang="en-US" sz="4000" dirty="0" smtClean="0">
                <a:latin typeface="Apple Chancery"/>
                <a:cs typeface="Apple Chancery"/>
              </a:rPr>
              <a:t> risk and Capital Structure</a:t>
            </a:r>
            <a:endParaRPr lang="en-US" sz="4000" dirty="0">
              <a:latin typeface="Apple Chancery"/>
              <a:cs typeface="Apple Chancery"/>
            </a:endParaRPr>
          </a:p>
        </p:txBody>
      </p:sp>
      <p:sp>
        <p:nvSpPr>
          <p:cNvPr id="3" name="Content Placeholder 2"/>
          <p:cNvSpPr>
            <a:spLocks noGrp="1"/>
          </p:cNvSpPr>
          <p:nvPr>
            <p:ph idx="1"/>
          </p:nvPr>
        </p:nvSpPr>
        <p:spPr>
          <a:xfrm>
            <a:off x="457200" y="1600200"/>
            <a:ext cx="8229600" cy="3047999"/>
          </a:xfrm>
        </p:spPr>
        <p:txBody>
          <a:bodyPr>
            <a:normAutofit fontScale="92500" lnSpcReduction="20000"/>
          </a:bodyPr>
          <a:lstStyle/>
          <a:p>
            <a:pPr marL="0" indent="0">
              <a:buNone/>
            </a:pPr>
            <a:r>
              <a:rPr lang="en-US" dirty="0" smtClean="0">
                <a:latin typeface="Times New Roman"/>
                <a:cs typeface="Times New Roman"/>
              </a:rPr>
              <a:t>Beta of Assets or </a:t>
            </a:r>
            <a:r>
              <a:rPr lang="el-GR" b="1" i="1" dirty="0" smtClean="0">
                <a:latin typeface="Times New Roman"/>
                <a:cs typeface="Times New Roman"/>
              </a:rPr>
              <a:t>β</a:t>
            </a:r>
            <a:r>
              <a:rPr lang="en-US" sz="2000" b="1" i="1" dirty="0" smtClean="0">
                <a:latin typeface="Times New Roman"/>
                <a:cs typeface="Times New Roman"/>
              </a:rPr>
              <a:t>A</a:t>
            </a:r>
          </a:p>
          <a:p>
            <a:pPr lvl="1"/>
            <a:r>
              <a:rPr lang="en-US" dirty="0" smtClean="0">
                <a:latin typeface="Times New Roman"/>
                <a:cs typeface="Times New Roman"/>
              </a:rPr>
              <a:t>is measured by the risk of the cash flows generated from the firm’s assets.</a:t>
            </a:r>
          </a:p>
          <a:p>
            <a:pPr lvl="1"/>
            <a:r>
              <a:rPr lang="en-US" dirty="0" smtClean="0">
                <a:latin typeface="Times New Roman"/>
                <a:cs typeface="Times New Roman"/>
              </a:rPr>
              <a:t>is </a:t>
            </a:r>
            <a:r>
              <a:rPr lang="en-US" b="1" dirty="0" smtClean="0">
                <a:latin typeface="Times New Roman"/>
                <a:cs typeface="Times New Roman"/>
              </a:rPr>
              <a:t>not</a:t>
            </a:r>
            <a:r>
              <a:rPr lang="en-US" dirty="0" smtClean="0">
                <a:latin typeface="Times New Roman"/>
                <a:cs typeface="Times New Roman"/>
              </a:rPr>
              <a:t> affected by the choice of capital structure since the statistical distribution of cash flows generated from the firm’s assets is not affected by the choice of capital structure.</a:t>
            </a:r>
          </a:p>
          <a:p>
            <a:pPr lvl="1"/>
            <a:r>
              <a:rPr lang="en-US" dirty="0">
                <a:latin typeface="Times New Roman"/>
                <a:cs typeface="Times New Roman"/>
              </a:rPr>
              <a:t>i</a:t>
            </a:r>
            <a:r>
              <a:rPr lang="en-US" dirty="0" smtClean="0">
                <a:latin typeface="Times New Roman"/>
                <a:cs typeface="Times New Roman"/>
              </a:rPr>
              <a:t>s equal to the beta of the unlevered equity </a:t>
            </a:r>
            <a:r>
              <a:rPr lang="el-GR" b="1" i="1" dirty="0" smtClean="0">
                <a:latin typeface="Times New Roman"/>
                <a:cs typeface="Times New Roman"/>
              </a:rPr>
              <a:t>β</a:t>
            </a:r>
            <a:r>
              <a:rPr lang="en-US" sz="1800" b="1" i="1" dirty="0" smtClean="0">
                <a:latin typeface="Times New Roman"/>
                <a:cs typeface="Times New Roman"/>
              </a:rPr>
              <a:t>U</a:t>
            </a:r>
            <a:endParaRPr lang="en-US" dirty="0" smtClean="0">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89299529"/>
              </p:ext>
            </p:extLst>
          </p:nvPr>
        </p:nvGraphicFramePr>
        <p:xfrm>
          <a:off x="2590800" y="4876800"/>
          <a:ext cx="3275012" cy="939800"/>
        </p:xfrm>
        <a:graphic>
          <a:graphicData uri="http://schemas.openxmlformats.org/presentationml/2006/ole">
            <mc:AlternateContent xmlns:mc="http://schemas.openxmlformats.org/markup-compatibility/2006">
              <mc:Choice xmlns:v="urn:schemas-microsoft-com:vml" Requires="v">
                <p:oleObj spid="_x0000_s10254" name="Equation" r:id="rId4" imgW="1371600" imgH="393700" progId="Equation.3">
                  <p:embed/>
                </p:oleObj>
              </mc:Choice>
              <mc:Fallback>
                <p:oleObj name="Equation" r:id="rId4" imgW="1371600" imgH="393700" progId="Equation.3">
                  <p:embed/>
                  <p:pic>
                    <p:nvPicPr>
                      <p:cNvPr id="0" name=""/>
                      <p:cNvPicPr/>
                      <p:nvPr/>
                    </p:nvPicPr>
                    <p:blipFill>
                      <a:blip r:embed="rId5"/>
                      <a:stretch>
                        <a:fillRect/>
                      </a:stretch>
                    </p:blipFill>
                    <p:spPr>
                      <a:xfrm>
                        <a:off x="2590800" y="4876800"/>
                        <a:ext cx="3275012" cy="9398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latin typeface="Apple Chancery"/>
                <a:cs typeface="Apple Chancery"/>
              </a:rPr>
              <a:t>β</a:t>
            </a:r>
            <a:r>
              <a:rPr lang="en-US" dirty="0" smtClean="0">
                <a:latin typeface="Apple Chancery"/>
                <a:cs typeface="Apple Chancery"/>
              </a:rPr>
              <a:t> risk in the Airline Industry</a:t>
            </a:r>
            <a:endParaRPr lang="en-US" dirty="0">
              <a:latin typeface="Apple Chancery"/>
              <a:cs typeface="Apple Chancery"/>
            </a:endParaRPr>
          </a:p>
        </p:txBody>
      </p:sp>
      <p:graphicFrame>
        <p:nvGraphicFramePr>
          <p:cNvPr id="4" name="Table 3"/>
          <p:cNvGraphicFramePr>
            <a:graphicFrameLocks noGrp="1"/>
          </p:cNvGraphicFramePr>
          <p:nvPr>
            <p:extLst>
              <p:ext uri="{D42A27DB-BD31-4B8C-83A1-F6EECF244321}">
                <p14:modId xmlns:p14="http://schemas.microsoft.com/office/powerpoint/2010/main" val="582604495"/>
              </p:ext>
            </p:extLst>
          </p:nvPr>
        </p:nvGraphicFramePr>
        <p:xfrm>
          <a:off x="1752600" y="2286000"/>
          <a:ext cx="5651500" cy="2489200"/>
        </p:xfrm>
        <a:graphic>
          <a:graphicData uri="http://schemas.openxmlformats.org/drawingml/2006/table">
            <a:tbl>
              <a:tblPr firstRow="1" bandRow="1">
                <a:tableStyleId>{5C22544A-7EE6-4342-B048-85BDC9FD1C3A}</a:tableStyleId>
              </a:tblPr>
              <a:tblGrid>
                <a:gridCol w="1130300"/>
                <a:gridCol w="1384300"/>
                <a:gridCol w="876300"/>
                <a:gridCol w="1130300"/>
                <a:gridCol w="1130300"/>
              </a:tblGrid>
              <a:tr h="370840">
                <a:tc>
                  <a:txBody>
                    <a:bodyPr/>
                    <a:lstStyle/>
                    <a:p>
                      <a:r>
                        <a:rPr lang="en-US" dirty="0" smtClean="0">
                          <a:latin typeface="Times New Roman"/>
                          <a:cs typeface="Times New Roman"/>
                        </a:rPr>
                        <a:t>Ticker</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Name</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Equity beta</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D/E ratio</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Debt beta</a:t>
                      </a:r>
                      <a:endParaRPr lang="en-US" dirty="0">
                        <a:latin typeface="Times New Roman"/>
                        <a:cs typeface="Times New Roman"/>
                      </a:endParaRPr>
                    </a:p>
                  </a:txBody>
                  <a:tcPr>
                    <a:solidFill>
                      <a:srgbClr val="604A7B"/>
                    </a:solidFill>
                  </a:tcPr>
                </a:tc>
              </a:tr>
              <a:tr h="370840">
                <a:tc>
                  <a:txBody>
                    <a:bodyPr/>
                    <a:lstStyle/>
                    <a:p>
                      <a:r>
                        <a:rPr lang="en-US" dirty="0" smtClean="0">
                          <a:latin typeface="Times New Roman"/>
                          <a:cs typeface="Times New Roman"/>
                        </a:rPr>
                        <a:t>LUV</a:t>
                      </a:r>
                      <a:endParaRPr lang="en-US" dirty="0">
                        <a:latin typeface="Times New Roman"/>
                        <a:cs typeface="Times New Roman"/>
                      </a:endParaRPr>
                    </a:p>
                  </a:txBody>
                  <a:tcPr/>
                </a:tc>
                <a:tc>
                  <a:txBody>
                    <a:bodyPr/>
                    <a:lstStyle/>
                    <a:p>
                      <a:r>
                        <a:rPr lang="en-US" dirty="0" smtClean="0">
                          <a:latin typeface="Times New Roman"/>
                          <a:cs typeface="Times New Roman"/>
                        </a:rPr>
                        <a:t>Southwest</a:t>
                      </a:r>
                      <a:endParaRPr lang="en-US" dirty="0">
                        <a:latin typeface="Times New Roman"/>
                        <a:cs typeface="Times New Roman"/>
                      </a:endParaRPr>
                    </a:p>
                  </a:txBody>
                  <a:tcPr/>
                </a:tc>
                <a:tc>
                  <a:txBody>
                    <a:bodyPr/>
                    <a:lstStyle/>
                    <a:p>
                      <a:r>
                        <a:rPr lang="en-US" dirty="0" smtClean="0">
                          <a:latin typeface="Times New Roman"/>
                          <a:cs typeface="Times New Roman"/>
                        </a:rPr>
                        <a:t>1.13</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c>
                  <a:txBody>
                    <a:bodyPr/>
                    <a:lstStyle/>
                    <a:p>
                      <a:r>
                        <a:rPr lang="en-US" dirty="0" smtClean="0">
                          <a:latin typeface="Times New Roman"/>
                          <a:cs typeface="Times New Roman"/>
                        </a:rPr>
                        <a:t>0.00</a:t>
                      </a:r>
                      <a:endParaRPr lang="en-US" dirty="0">
                        <a:latin typeface="Times New Roman"/>
                        <a:cs typeface="Times New Roman"/>
                      </a:endParaRPr>
                    </a:p>
                  </a:txBody>
                  <a:tcPr/>
                </a:tc>
              </a:tr>
              <a:tr h="370840">
                <a:tc>
                  <a:txBody>
                    <a:bodyPr/>
                    <a:lstStyle/>
                    <a:p>
                      <a:r>
                        <a:rPr lang="en-US" dirty="0" smtClean="0">
                          <a:latin typeface="Times New Roman"/>
                          <a:cs typeface="Times New Roman"/>
                        </a:rPr>
                        <a:t>ALK</a:t>
                      </a:r>
                      <a:endParaRPr lang="en-US" dirty="0">
                        <a:latin typeface="Times New Roman"/>
                        <a:cs typeface="Times New Roman"/>
                      </a:endParaRPr>
                    </a:p>
                  </a:txBody>
                  <a:tcPr/>
                </a:tc>
                <a:tc>
                  <a:txBody>
                    <a:bodyPr/>
                    <a:lstStyle/>
                    <a:p>
                      <a:r>
                        <a:rPr lang="en-US" dirty="0" smtClean="0">
                          <a:latin typeface="Times New Roman"/>
                          <a:cs typeface="Times New Roman"/>
                        </a:rPr>
                        <a:t>Alaska Air </a:t>
                      </a:r>
                      <a:endParaRPr lang="en-US" dirty="0">
                        <a:latin typeface="Times New Roman"/>
                        <a:cs typeface="Times New Roman"/>
                      </a:endParaRPr>
                    </a:p>
                  </a:txBody>
                  <a:tcPr/>
                </a:tc>
                <a:tc>
                  <a:txBody>
                    <a:bodyPr/>
                    <a:lstStyle/>
                    <a:p>
                      <a:r>
                        <a:rPr lang="en-US" dirty="0" smtClean="0">
                          <a:latin typeface="Times New Roman"/>
                          <a:cs typeface="Times New Roman"/>
                        </a:rPr>
                        <a:t>1.80</a:t>
                      </a:r>
                      <a:endParaRPr lang="en-US" dirty="0">
                        <a:latin typeface="Times New Roman"/>
                        <a:cs typeface="Times New Roman"/>
                      </a:endParaRPr>
                    </a:p>
                  </a:txBody>
                  <a:tcPr/>
                </a:tc>
                <a:tc>
                  <a:txBody>
                    <a:bodyPr/>
                    <a:lstStyle/>
                    <a:p>
                      <a:r>
                        <a:rPr lang="en-US" dirty="0" smtClean="0">
                          <a:latin typeface="Times New Roman"/>
                          <a:cs typeface="Times New Roman"/>
                        </a:rPr>
                        <a:t>1.06</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r>
              <a:tr h="370840">
                <a:tc>
                  <a:txBody>
                    <a:bodyPr/>
                    <a:lstStyle/>
                    <a:p>
                      <a:r>
                        <a:rPr lang="en-US" dirty="0" smtClean="0">
                          <a:latin typeface="Times New Roman"/>
                          <a:cs typeface="Times New Roman"/>
                        </a:rPr>
                        <a:t>SKYW</a:t>
                      </a:r>
                      <a:endParaRPr lang="en-US" dirty="0">
                        <a:latin typeface="Times New Roman"/>
                        <a:cs typeface="Times New Roman"/>
                      </a:endParaRPr>
                    </a:p>
                  </a:txBody>
                  <a:tcPr/>
                </a:tc>
                <a:tc>
                  <a:txBody>
                    <a:bodyPr/>
                    <a:lstStyle/>
                    <a:p>
                      <a:r>
                        <a:rPr lang="en-US" dirty="0" smtClean="0">
                          <a:latin typeface="Times New Roman"/>
                          <a:cs typeface="Times New Roman"/>
                        </a:rPr>
                        <a:t>SkyWest</a:t>
                      </a:r>
                      <a:endParaRPr lang="en-US" dirty="0">
                        <a:latin typeface="Times New Roman"/>
                        <a:cs typeface="Times New Roman"/>
                      </a:endParaRPr>
                    </a:p>
                  </a:txBody>
                  <a:tcPr/>
                </a:tc>
                <a:tc>
                  <a:txBody>
                    <a:bodyPr/>
                    <a:lstStyle/>
                    <a:p>
                      <a:r>
                        <a:rPr lang="en-US" dirty="0" smtClean="0">
                          <a:latin typeface="Times New Roman"/>
                          <a:cs typeface="Times New Roman"/>
                        </a:rPr>
                        <a:t>1.69</a:t>
                      </a:r>
                      <a:endParaRPr lang="en-US" dirty="0">
                        <a:latin typeface="Times New Roman"/>
                        <a:cs typeface="Times New Roman"/>
                      </a:endParaRPr>
                    </a:p>
                  </a:txBody>
                  <a:tcPr/>
                </a:tc>
                <a:tc>
                  <a:txBody>
                    <a:bodyPr/>
                    <a:lstStyle/>
                    <a:p>
                      <a:r>
                        <a:rPr lang="en-US" dirty="0" smtClean="0">
                          <a:latin typeface="Times New Roman"/>
                          <a:cs typeface="Times New Roman"/>
                        </a:rPr>
                        <a:t>1.05</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r>
              <a:tr h="370840">
                <a:tc>
                  <a:txBody>
                    <a:bodyPr/>
                    <a:lstStyle/>
                    <a:p>
                      <a:r>
                        <a:rPr lang="en-US" dirty="0" smtClean="0">
                          <a:latin typeface="Times New Roman"/>
                          <a:cs typeface="Times New Roman"/>
                        </a:rPr>
                        <a:t>MESA</a:t>
                      </a:r>
                      <a:endParaRPr lang="en-US" dirty="0">
                        <a:latin typeface="Times New Roman"/>
                        <a:cs typeface="Times New Roman"/>
                      </a:endParaRPr>
                    </a:p>
                  </a:txBody>
                  <a:tcPr/>
                </a:tc>
                <a:tc>
                  <a:txBody>
                    <a:bodyPr/>
                    <a:lstStyle/>
                    <a:p>
                      <a:r>
                        <a:rPr lang="en-US" dirty="0" smtClean="0">
                          <a:latin typeface="Times New Roman"/>
                          <a:cs typeface="Times New Roman"/>
                        </a:rPr>
                        <a:t>Mesa </a:t>
                      </a:r>
                      <a:endParaRPr lang="en-US" dirty="0">
                        <a:latin typeface="Times New Roman"/>
                        <a:cs typeface="Times New Roman"/>
                      </a:endParaRPr>
                    </a:p>
                  </a:txBody>
                  <a:tcPr/>
                </a:tc>
                <a:tc>
                  <a:txBody>
                    <a:bodyPr/>
                    <a:lstStyle/>
                    <a:p>
                      <a:r>
                        <a:rPr lang="en-US" dirty="0" smtClean="0">
                          <a:latin typeface="Times New Roman"/>
                          <a:cs typeface="Times New Roman"/>
                        </a:rPr>
                        <a:t>3.27</a:t>
                      </a:r>
                      <a:endParaRPr lang="en-US" dirty="0">
                        <a:latin typeface="Times New Roman"/>
                        <a:cs typeface="Times New Roman"/>
                      </a:endParaRPr>
                    </a:p>
                  </a:txBody>
                  <a:tcPr/>
                </a:tc>
                <a:tc>
                  <a:txBody>
                    <a:bodyPr/>
                    <a:lstStyle/>
                    <a:p>
                      <a:r>
                        <a:rPr lang="en-US" dirty="0" smtClean="0">
                          <a:latin typeface="Times New Roman"/>
                          <a:cs typeface="Times New Roman"/>
                        </a:rPr>
                        <a:t>3.52</a:t>
                      </a:r>
                      <a:endParaRPr lang="en-US" dirty="0">
                        <a:latin typeface="Times New Roman"/>
                        <a:cs typeface="Times New Roman"/>
                      </a:endParaRPr>
                    </a:p>
                  </a:txBody>
                  <a:tcPr/>
                </a:tc>
                <a:tc>
                  <a:txBody>
                    <a:bodyPr/>
                    <a:lstStyle/>
                    <a:p>
                      <a:r>
                        <a:rPr lang="en-US" dirty="0" smtClean="0">
                          <a:latin typeface="Times New Roman"/>
                          <a:cs typeface="Times New Roman"/>
                        </a:rPr>
                        <a:t>0.30</a:t>
                      </a:r>
                      <a:endParaRPr lang="en-US" dirty="0">
                        <a:latin typeface="Times New Roman"/>
                        <a:cs typeface="Times New Roman"/>
                      </a:endParaRPr>
                    </a:p>
                  </a:txBody>
                  <a:tcPr/>
                </a:tc>
              </a:tr>
              <a:tr h="0">
                <a:tc>
                  <a:txBody>
                    <a:bodyPr/>
                    <a:lstStyle/>
                    <a:p>
                      <a:r>
                        <a:rPr lang="en-US" dirty="0" smtClean="0">
                          <a:latin typeface="Times New Roman"/>
                          <a:cs typeface="Times New Roman"/>
                        </a:rPr>
                        <a:t>CAL</a:t>
                      </a:r>
                      <a:endParaRPr lang="en-US" dirty="0">
                        <a:latin typeface="Times New Roman"/>
                        <a:cs typeface="Times New Roman"/>
                      </a:endParaRPr>
                    </a:p>
                  </a:txBody>
                  <a:tcPr/>
                </a:tc>
                <a:tc>
                  <a:txBody>
                    <a:bodyPr/>
                    <a:lstStyle/>
                    <a:p>
                      <a:r>
                        <a:rPr lang="en-US" dirty="0" smtClean="0">
                          <a:latin typeface="Times New Roman"/>
                          <a:cs typeface="Times New Roman"/>
                        </a:rPr>
                        <a:t>Continental</a:t>
                      </a:r>
                      <a:endParaRPr lang="en-US" dirty="0">
                        <a:latin typeface="Times New Roman"/>
                        <a:cs typeface="Times New Roman"/>
                      </a:endParaRPr>
                    </a:p>
                  </a:txBody>
                  <a:tcPr/>
                </a:tc>
                <a:tc>
                  <a:txBody>
                    <a:bodyPr/>
                    <a:lstStyle/>
                    <a:p>
                      <a:r>
                        <a:rPr lang="en-US" dirty="0" smtClean="0">
                          <a:latin typeface="Times New Roman"/>
                          <a:cs typeface="Times New Roman"/>
                        </a:rPr>
                        <a:t>3.76</a:t>
                      </a:r>
                      <a:endParaRPr lang="en-US" dirty="0">
                        <a:latin typeface="Times New Roman"/>
                        <a:cs typeface="Times New Roman"/>
                      </a:endParaRPr>
                    </a:p>
                  </a:txBody>
                  <a:tcPr/>
                </a:tc>
                <a:tc>
                  <a:txBody>
                    <a:bodyPr/>
                    <a:lstStyle/>
                    <a:p>
                      <a:r>
                        <a:rPr lang="en-US" dirty="0" smtClean="0">
                          <a:latin typeface="Times New Roman"/>
                          <a:cs typeface="Times New Roman"/>
                        </a:rPr>
                        <a:t>5.59</a:t>
                      </a:r>
                      <a:endParaRPr lang="en-US" dirty="0">
                        <a:latin typeface="Times New Roman"/>
                        <a:cs typeface="Times New Roman"/>
                      </a:endParaRPr>
                    </a:p>
                  </a:txBody>
                  <a:tcPr/>
                </a:tc>
                <a:tc>
                  <a:txBody>
                    <a:bodyPr/>
                    <a:lstStyle/>
                    <a:p>
                      <a:r>
                        <a:rPr lang="en-US" dirty="0" smtClean="0">
                          <a:latin typeface="Times New Roman"/>
                          <a:cs typeface="Times New Roman"/>
                        </a:rPr>
                        <a:t>0.40</a:t>
                      </a:r>
                      <a:endParaRPr lang="en-US" dirty="0">
                        <a:latin typeface="Times New Roman"/>
                        <a:cs typeface="Times New Roman"/>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Calculating Beta Assets</a:t>
            </a:r>
            <a:endParaRPr lang="en-US" dirty="0">
              <a:latin typeface="Apple Chancery"/>
              <a:cs typeface="Apple Chancery"/>
            </a:endParaRPr>
          </a:p>
        </p:txBody>
      </p:sp>
      <p:graphicFrame>
        <p:nvGraphicFramePr>
          <p:cNvPr id="4" name="Table 3"/>
          <p:cNvGraphicFramePr>
            <a:graphicFrameLocks noGrp="1"/>
          </p:cNvGraphicFramePr>
          <p:nvPr>
            <p:extLst>
              <p:ext uri="{D42A27DB-BD31-4B8C-83A1-F6EECF244321}">
                <p14:modId xmlns:p14="http://schemas.microsoft.com/office/powerpoint/2010/main" val="3599260761"/>
              </p:ext>
            </p:extLst>
          </p:nvPr>
        </p:nvGraphicFramePr>
        <p:xfrm>
          <a:off x="1212849" y="1905000"/>
          <a:ext cx="6718301" cy="2494280"/>
        </p:xfrm>
        <a:graphic>
          <a:graphicData uri="http://schemas.openxmlformats.org/drawingml/2006/table">
            <a:tbl>
              <a:tblPr firstRow="1" bandRow="1">
                <a:tableStyleId>{5C22544A-7EE6-4342-B048-85BDC9FD1C3A}</a:tableStyleId>
              </a:tblPr>
              <a:tblGrid>
                <a:gridCol w="1119717"/>
                <a:gridCol w="1371338"/>
                <a:gridCol w="868095"/>
                <a:gridCol w="1119717"/>
                <a:gridCol w="1119717"/>
                <a:gridCol w="1119717"/>
              </a:tblGrid>
              <a:tr h="370840">
                <a:tc>
                  <a:txBody>
                    <a:bodyPr/>
                    <a:lstStyle/>
                    <a:p>
                      <a:r>
                        <a:rPr lang="en-US" dirty="0" smtClean="0">
                          <a:latin typeface="Times New Roman"/>
                          <a:cs typeface="Times New Roman"/>
                        </a:rPr>
                        <a:t>Ticker</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Name</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Equity beta</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D/E ratio</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Debt beta</a:t>
                      </a:r>
                      <a:endParaRPr lang="en-US" dirty="0">
                        <a:latin typeface="Times New Roman"/>
                        <a:cs typeface="Times New Roman"/>
                      </a:endParaRPr>
                    </a:p>
                  </a:txBody>
                  <a:tcPr>
                    <a:solidFill>
                      <a:srgbClr val="604A7B"/>
                    </a:solidFill>
                  </a:tcPr>
                </a:tc>
                <a:tc>
                  <a:txBody>
                    <a:bodyPr/>
                    <a:lstStyle/>
                    <a:p>
                      <a:r>
                        <a:rPr lang="en-US" dirty="0" smtClean="0">
                          <a:latin typeface="Times New Roman"/>
                          <a:cs typeface="Times New Roman"/>
                        </a:rPr>
                        <a:t>Assets beta</a:t>
                      </a:r>
                      <a:endParaRPr lang="en-US" dirty="0">
                        <a:latin typeface="Times New Roman"/>
                        <a:cs typeface="Times New Roman"/>
                      </a:endParaRPr>
                    </a:p>
                  </a:txBody>
                  <a:tcPr>
                    <a:solidFill>
                      <a:srgbClr val="604A7B"/>
                    </a:solidFill>
                  </a:tcPr>
                </a:tc>
              </a:tr>
              <a:tr h="370840">
                <a:tc>
                  <a:txBody>
                    <a:bodyPr/>
                    <a:lstStyle/>
                    <a:p>
                      <a:r>
                        <a:rPr lang="en-US" dirty="0" smtClean="0">
                          <a:latin typeface="Times New Roman"/>
                          <a:cs typeface="Times New Roman"/>
                        </a:rPr>
                        <a:t>LUV</a:t>
                      </a:r>
                      <a:endParaRPr lang="en-US" dirty="0">
                        <a:latin typeface="Times New Roman"/>
                        <a:cs typeface="Times New Roman"/>
                      </a:endParaRPr>
                    </a:p>
                  </a:txBody>
                  <a:tcPr/>
                </a:tc>
                <a:tc>
                  <a:txBody>
                    <a:bodyPr/>
                    <a:lstStyle/>
                    <a:p>
                      <a:r>
                        <a:rPr lang="en-US" dirty="0" smtClean="0">
                          <a:latin typeface="Times New Roman"/>
                          <a:cs typeface="Times New Roman"/>
                        </a:rPr>
                        <a:t>Southwest</a:t>
                      </a:r>
                      <a:endParaRPr lang="en-US" dirty="0">
                        <a:latin typeface="Times New Roman"/>
                        <a:cs typeface="Times New Roman"/>
                      </a:endParaRPr>
                    </a:p>
                  </a:txBody>
                  <a:tcPr/>
                </a:tc>
                <a:tc>
                  <a:txBody>
                    <a:bodyPr/>
                    <a:lstStyle/>
                    <a:p>
                      <a:r>
                        <a:rPr lang="en-US" dirty="0" smtClean="0">
                          <a:latin typeface="Times New Roman"/>
                          <a:cs typeface="Times New Roman"/>
                        </a:rPr>
                        <a:t>1.13</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c>
                  <a:txBody>
                    <a:bodyPr/>
                    <a:lstStyle/>
                    <a:p>
                      <a:r>
                        <a:rPr lang="en-US" dirty="0" smtClean="0">
                          <a:latin typeface="Times New Roman"/>
                          <a:cs typeface="Times New Roman"/>
                        </a:rPr>
                        <a:t>0.00</a:t>
                      </a:r>
                      <a:endParaRPr lang="en-US" dirty="0">
                        <a:latin typeface="Times New Roman"/>
                        <a:cs typeface="Times New Roman"/>
                      </a:endParaRPr>
                    </a:p>
                  </a:txBody>
                  <a:tcPr/>
                </a:tc>
                <a:tc>
                  <a:txBody>
                    <a:bodyPr/>
                    <a:lstStyle/>
                    <a:p>
                      <a:r>
                        <a:rPr lang="en-US" dirty="0" smtClean="0">
                          <a:latin typeface="Times New Roman"/>
                          <a:cs typeface="Times New Roman"/>
                        </a:rPr>
                        <a:t>0.98</a:t>
                      </a:r>
                      <a:endParaRPr lang="en-US" dirty="0">
                        <a:latin typeface="Times New Roman"/>
                        <a:cs typeface="Times New Roman"/>
                      </a:endParaRPr>
                    </a:p>
                  </a:txBody>
                  <a:tcPr/>
                </a:tc>
              </a:tr>
              <a:tr h="370840">
                <a:tc>
                  <a:txBody>
                    <a:bodyPr/>
                    <a:lstStyle/>
                    <a:p>
                      <a:r>
                        <a:rPr lang="en-US" dirty="0" smtClean="0">
                          <a:latin typeface="Times New Roman"/>
                          <a:cs typeface="Times New Roman"/>
                        </a:rPr>
                        <a:t>ALK</a:t>
                      </a:r>
                      <a:endParaRPr lang="en-US" dirty="0">
                        <a:latin typeface="Times New Roman"/>
                        <a:cs typeface="Times New Roman"/>
                      </a:endParaRPr>
                    </a:p>
                  </a:txBody>
                  <a:tcPr/>
                </a:tc>
                <a:tc>
                  <a:txBody>
                    <a:bodyPr/>
                    <a:lstStyle/>
                    <a:p>
                      <a:r>
                        <a:rPr lang="en-US" dirty="0" smtClean="0">
                          <a:latin typeface="Times New Roman"/>
                          <a:cs typeface="Times New Roman"/>
                        </a:rPr>
                        <a:t>Alaska Air </a:t>
                      </a:r>
                      <a:endParaRPr lang="en-US" dirty="0">
                        <a:latin typeface="Times New Roman"/>
                        <a:cs typeface="Times New Roman"/>
                      </a:endParaRPr>
                    </a:p>
                  </a:txBody>
                  <a:tcPr/>
                </a:tc>
                <a:tc>
                  <a:txBody>
                    <a:bodyPr/>
                    <a:lstStyle/>
                    <a:p>
                      <a:r>
                        <a:rPr lang="en-US" dirty="0" smtClean="0">
                          <a:latin typeface="Times New Roman"/>
                          <a:cs typeface="Times New Roman"/>
                        </a:rPr>
                        <a:t>1.80</a:t>
                      </a:r>
                      <a:endParaRPr lang="en-US" dirty="0">
                        <a:latin typeface="Times New Roman"/>
                        <a:cs typeface="Times New Roman"/>
                      </a:endParaRPr>
                    </a:p>
                  </a:txBody>
                  <a:tcPr/>
                </a:tc>
                <a:tc>
                  <a:txBody>
                    <a:bodyPr/>
                    <a:lstStyle/>
                    <a:p>
                      <a:r>
                        <a:rPr lang="en-US" dirty="0" smtClean="0">
                          <a:latin typeface="Times New Roman"/>
                          <a:cs typeface="Times New Roman"/>
                        </a:rPr>
                        <a:t>1.06</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c>
                  <a:txBody>
                    <a:bodyPr/>
                    <a:lstStyle/>
                    <a:p>
                      <a:r>
                        <a:rPr lang="en-US" dirty="0" smtClean="0">
                          <a:latin typeface="Times New Roman"/>
                          <a:cs typeface="Times New Roman"/>
                        </a:rPr>
                        <a:t>0.96</a:t>
                      </a:r>
                      <a:endParaRPr lang="en-US" dirty="0">
                        <a:latin typeface="Times New Roman"/>
                        <a:cs typeface="Times New Roman"/>
                      </a:endParaRPr>
                    </a:p>
                  </a:txBody>
                  <a:tcPr/>
                </a:tc>
              </a:tr>
              <a:tr h="370840">
                <a:tc>
                  <a:txBody>
                    <a:bodyPr/>
                    <a:lstStyle/>
                    <a:p>
                      <a:r>
                        <a:rPr lang="en-US" dirty="0" smtClean="0">
                          <a:latin typeface="Times New Roman"/>
                          <a:cs typeface="Times New Roman"/>
                        </a:rPr>
                        <a:t>SKYW</a:t>
                      </a:r>
                      <a:endParaRPr lang="en-US" dirty="0">
                        <a:latin typeface="Times New Roman"/>
                        <a:cs typeface="Times New Roman"/>
                      </a:endParaRPr>
                    </a:p>
                  </a:txBody>
                  <a:tcPr/>
                </a:tc>
                <a:tc>
                  <a:txBody>
                    <a:bodyPr/>
                    <a:lstStyle/>
                    <a:p>
                      <a:r>
                        <a:rPr lang="en-US" dirty="0" smtClean="0">
                          <a:latin typeface="Times New Roman"/>
                          <a:cs typeface="Times New Roman"/>
                        </a:rPr>
                        <a:t>SkyWest</a:t>
                      </a:r>
                      <a:endParaRPr lang="en-US" dirty="0">
                        <a:latin typeface="Times New Roman"/>
                        <a:cs typeface="Times New Roman"/>
                      </a:endParaRPr>
                    </a:p>
                  </a:txBody>
                  <a:tcPr/>
                </a:tc>
                <a:tc>
                  <a:txBody>
                    <a:bodyPr/>
                    <a:lstStyle/>
                    <a:p>
                      <a:r>
                        <a:rPr lang="en-US" dirty="0" smtClean="0">
                          <a:latin typeface="Times New Roman"/>
                          <a:cs typeface="Times New Roman"/>
                        </a:rPr>
                        <a:t>1.69</a:t>
                      </a:r>
                      <a:endParaRPr lang="en-US" dirty="0">
                        <a:latin typeface="Times New Roman"/>
                        <a:cs typeface="Times New Roman"/>
                      </a:endParaRPr>
                    </a:p>
                  </a:txBody>
                  <a:tcPr/>
                </a:tc>
                <a:tc>
                  <a:txBody>
                    <a:bodyPr/>
                    <a:lstStyle/>
                    <a:p>
                      <a:r>
                        <a:rPr lang="en-US" dirty="0" smtClean="0">
                          <a:latin typeface="Times New Roman"/>
                          <a:cs typeface="Times New Roman"/>
                        </a:rPr>
                        <a:t>1.05</a:t>
                      </a:r>
                      <a:endParaRPr lang="en-US" dirty="0">
                        <a:latin typeface="Times New Roman"/>
                        <a:cs typeface="Times New Roman"/>
                      </a:endParaRPr>
                    </a:p>
                  </a:txBody>
                  <a:tcPr/>
                </a:tc>
                <a:tc>
                  <a:txBody>
                    <a:bodyPr/>
                    <a:lstStyle/>
                    <a:p>
                      <a:r>
                        <a:rPr lang="en-US" dirty="0" smtClean="0">
                          <a:latin typeface="Times New Roman"/>
                          <a:cs typeface="Times New Roman"/>
                        </a:rPr>
                        <a:t>0.15</a:t>
                      </a:r>
                      <a:endParaRPr lang="en-US" dirty="0">
                        <a:latin typeface="Times New Roman"/>
                        <a:cs typeface="Times New Roman"/>
                      </a:endParaRPr>
                    </a:p>
                  </a:txBody>
                  <a:tcPr/>
                </a:tc>
                <a:tc>
                  <a:txBody>
                    <a:bodyPr/>
                    <a:lstStyle/>
                    <a:p>
                      <a:r>
                        <a:rPr lang="en-US" dirty="0" smtClean="0">
                          <a:latin typeface="Times New Roman"/>
                          <a:cs typeface="Times New Roman"/>
                        </a:rPr>
                        <a:t>0.9</a:t>
                      </a:r>
                      <a:endParaRPr lang="en-US" dirty="0">
                        <a:latin typeface="Times New Roman"/>
                        <a:cs typeface="Times New Roman"/>
                      </a:endParaRPr>
                    </a:p>
                  </a:txBody>
                  <a:tcPr/>
                </a:tc>
              </a:tr>
              <a:tr h="370840">
                <a:tc>
                  <a:txBody>
                    <a:bodyPr/>
                    <a:lstStyle/>
                    <a:p>
                      <a:r>
                        <a:rPr lang="en-US" dirty="0" smtClean="0">
                          <a:latin typeface="Times New Roman"/>
                          <a:cs typeface="Times New Roman"/>
                        </a:rPr>
                        <a:t>MESA</a:t>
                      </a:r>
                      <a:endParaRPr lang="en-US" dirty="0">
                        <a:latin typeface="Times New Roman"/>
                        <a:cs typeface="Times New Roman"/>
                      </a:endParaRPr>
                    </a:p>
                  </a:txBody>
                  <a:tcPr/>
                </a:tc>
                <a:tc>
                  <a:txBody>
                    <a:bodyPr/>
                    <a:lstStyle/>
                    <a:p>
                      <a:r>
                        <a:rPr lang="en-US" dirty="0" smtClean="0">
                          <a:latin typeface="Times New Roman"/>
                          <a:cs typeface="Times New Roman"/>
                        </a:rPr>
                        <a:t>Mesa </a:t>
                      </a:r>
                      <a:endParaRPr lang="en-US" dirty="0">
                        <a:latin typeface="Times New Roman"/>
                        <a:cs typeface="Times New Roman"/>
                      </a:endParaRPr>
                    </a:p>
                  </a:txBody>
                  <a:tcPr/>
                </a:tc>
                <a:tc>
                  <a:txBody>
                    <a:bodyPr/>
                    <a:lstStyle/>
                    <a:p>
                      <a:r>
                        <a:rPr lang="en-US" dirty="0" smtClean="0">
                          <a:latin typeface="Times New Roman"/>
                          <a:cs typeface="Times New Roman"/>
                        </a:rPr>
                        <a:t>3.27</a:t>
                      </a:r>
                      <a:endParaRPr lang="en-US" dirty="0">
                        <a:latin typeface="Times New Roman"/>
                        <a:cs typeface="Times New Roman"/>
                      </a:endParaRPr>
                    </a:p>
                  </a:txBody>
                  <a:tcPr/>
                </a:tc>
                <a:tc>
                  <a:txBody>
                    <a:bodyPr/>
                    <a:lstStyle/>
                    <a:p>
                      <a:r>
                        <a:rPr lang="en-US" dirty="0" smtClean="0">
                          <a:latin typeface="Times New Roman"/>
                          <a:cs typeface="Times New Roman"/>
                        </a:rPr>
                        <a:t>3.52</a:t>
                      </a:r>
                      <a:endParaRPr lang="en-US" dirty="0">
                        <a:latin typeface="Times New Roman"/>
                        <a:cs typeface="Times New Roman"/>
                      </a:endParaRPr>
                    </a:p>
                  </a:txBody>
                  <a:tcPr/>
                </a:tc>
                <a:tc>
                  <a:txBody>
                    <a:bodyPr/>
                    <a:lstStyle/>
                    <a:p>
                      <a:r>
                        <a:rPr lang="en-US" dirty="0" smtClean="0">
                          <a:latin typeface="Times New Roman"/>
                          <a:cs typeface="Times New Roman"/>
                        </a:rPr>
                        <a:t>0.30</a:t>
                      </a:r>
                      <a:endParaRPr lang="en-US" dirty="0">
                        <a:latin typeface="Times New Roman"/>
                        <a:cs typeface="Times New Roman"/>
                      </a:endParaRPr>
                    </a:p>
                  </a:txBody>
                  <a:tcPr/>
                </a:tc>
                <a:tc>
                  <a:txBody>
                    <a:bodyPr/>
                    <a:lstStyle/>
                    <a:p>
                      <a:r>
                        <a:rPr lang="en-US" dirty="0" smtClean="0">
                          <a:latin typeface="Times New Roman"/>
                          <a:cs typeface="Times New Roman"/>
                        </a:rPr>
                        <a:t>0.95</a:t>
                      </a:r>
                      <a:endParaRPr lang="en-US" dirty="0">
                        <a:latin typeface="Times New Roman"/>
                        <a:cs typeface="Times New Roman"/>
                      </a:endParaRPr>
                    </a:p>
                  </a:txBody>
                  <a:tcPr/>
                </a:tc>
              </a:tr>
              <a:tr h="370840">
                <a:tc>
                  <a:txBody>
                    <a:bodyPr/>
                    <a:lstStyle/>
                    <a:p>
                      <a:r>
                        <a:rPr lang="en-US" dirty="0" smtClean="0">
                          <a:latin typeface="Times New Roman"/>
                          <a:cs typeface="Times New Roman"/>
                        </a:rPr>
                        <a:t>CAL</a:t>
                      </a:r>
                      <a:endParaRPr lang="en-US" dirty="0">
                        <a:latin typeface="Times New Roman"/>
                        <a:cs typeface="Times New Roman"/>
                      </a:endParaRPr>
                    </a:p>
                  </a:txBody>
                  <a:tcPr/>
                </a:tc>
                <a:tc>
                  <a:txBody>
                    <a:bodyPr/>
                    <a:lstStyle/>
                    <a:p>
                      <a:r>
                        <a:rPr lang="en-US" dirty="0" smtClean="0">
                          <a:latin typeface="Times New Roman"/>
                          <a:cs typeface="Times New Roman"/>
                        </a:rPr>
                        <a:t>Continental</a:t>
                      </a:r>
                      <a:endParaRPr lang="en-US" dirty="0">
                        <a:latin typeface="Times New Roman"/>
                        <a:cs typeface="Times New Roman"/>
                      </a:endParaRPr>
                    </a:p>
                  </a:txBody>
                  <a:tcPr/>
                </a:tc>
                <a:tc>
                  <a:txBody>
                    <a:bodyPr/>
                    <a:lstStyle/>
                    <a:p>
                      <a:r>
                        <a:rPr lang="en-US" dirty="0" smtClean="0">
                          <a:latin typeface="Times New Roman"/>
                          <a:cs typeface="Times New Roman"/>
                        </a:rPr>
                        <a:t>3.76</a:t>
                      </a:r>
                      <a:endParaRPr lang="en-US" dirty="0">
                        <a:latin typeface="Times New Roman"/>
                        <a:cs typeface="Times New Roman"/>
                      </a:endParaRPr>
                    </a:p>
                  </a:txBody>
                  <a:tcPr/>
                </a:tc>
                <a:tc>
                  <a:txBody>
                    <a:bodyPr/>
                    <a:lstStyle/>
                    <a:p>
                      <a:r>
                        <a:rPr lang="en-US" dirty="0" smtClean="0">
                          <a:latin typeface="Times New Roman"/>
                          <a:cs typeface="Times New Roman"/>
                        </a:rPr>
                        <a:t>5.59</a:t>
                      </a:r>
                      <a:endParaRPr lang="en-US" dirty="0">
                        <a:latin typeface="Times New Roman"/>
                        <a:cs typeface="Times New Roman"/>
                      </a:endParaRPr>
                    </a:p>
                  </a:txBody>
                  <a:tcPr/>
                </a:tc>
                <a:tc>
                  <a:txBody>
                    <a:bodyPr/>
                    <a:lstStyle/>
                    <a:p>
                      <a:r>
                        <a:rPr lang="en-US" dirty="0" smtClean="0">
                          <a:latin typeface="Times New Roman"/>
                          <a:cs typeface="Times New Roman"/>
                        </a:rPr>
                        <a:t>0.40</a:t>
                      </a:r>
                      <a:endParaRPr lang="en-US" dirty="0">
                        <a:latin typeface="Times New Roman"/>
                        <a:cs typeface="Times New Roman"/>
                      </a:endParaRPr>
                    </a:p>
                  </a:txBody>
                  <a:tcPr/>
                </a:tc>
                <a:tc>
                  <a:txBody>
                    <a:bodyPr/>
                    <a:lstStyle/>
                    <a:p>
                      <a:r>
                        <a:rPr lang="en-US" dirty="0" smtClean="0">
                          <a:latin typeface="Times New Roman"/>
                          <a:cs typeface="Times New Roman"/>
                        </a:rPr>
                        <a:t>0.9</a:t>
                      </a:r>
                      <a:endParaRPr lang="en-US" dirty="0">
                        <a:latin typeface="Times New Roman"/>
                        <a:cs typeface="Times New Roman"/>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1731355"/>
              </p:ext>
            </p:extLst>
          </p:nvPr>
        </p:nvGraphicFramePr>
        <p:xfrm>
          <a:off x="1827213" y="4800600"/>
          <a:ext cx="5224462" cy="1295400"/>
        </p:xfrm>
        <a:graphic>
          <a:graphicData uri="http://schemas.openxmlformats.org/presentationml/2006/ole">
            <mc:AlternateContent xmlns:mc="http://schemas.openxmlformats.org/markup-compatibility/2006">
              <mc:Choice xmlns:v="urn:schemas-microsoft-com:vml" Requires="v">
                <p:oleObj spid="_x0000_s11280" name="Equation" r:id="rId4" imgW="1587500" imgH="393700" progId="Equation.3">
                  <p:embed/>
                </p:oleObj>
              </mc:Choice>
              <mc:Fallback>
                <p:oleObj name="Equation" r:id="rId4" imgW="1587500" imgH="393700" progId="Equation.3">
                  <p:embed/>
                  <p:pic>
                    <p:nvPicPr>
                      <p:cNvPr id="0" name=""/>
                      <p:cNvPicPr/>
                      <p:nvPr/>
                    </p:nvPicPr>
                    <p:blipFill>
                      <a:blip r:embed="rId5"/>
                      <a:stretch>
                        <a:fillRect/>
                      </a:stretch>
                    </p:blipFill>
                    <p:spPr>
                      <a:xfrm>
                        <a:off x="1827213" y="4800600"/>
                        <a:ext cx="5224462" cy="12954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981200"/>
            <a:ext cx="4495800" cy="2514600"/>
          </a:xfrm>
        </p:spPr>
        <p:txBody>
          <a:bodyPr>
            <a:normAutofit fontScale="92500" lnSpcReduction="20000"/>
          </a:bodyPr>
          <a:lstStyle/>
          <a:p>
            <a:pPr marL="0" indent="0" algn="ctr">
              <a:buNone/>
            </a:pPr>
            <a:r>
              <a:rPr lang="en-US" sz="4300" dirty="0" smtClean="0">
                <a:latin typeface="Apple Chancery"/>
                <a:cs typeface="Apple Chancery"/>
              </a:rPr>
              <a:t>Implications</a:t>
            </a:r>
          </a:p>
          <a:p>
            <a:endParaRPr lang="en-US" dirty="0"/>
          </a:p>
          <a:p>
            <a:pPr marL="0" indent="0">
              <a:buNone/>
            </a:pPr>
            <a:r>
              <a:rPr lang="en-US" sz="3000" dirty="0" smtClean="0">
                <a:latin typeface="Apple Chancery"/>
                <a:cs typeface="Apple Chancery"/>
              </a:rPr>
              <a:t>Buybacks</a:t>
            </a:r>
          </a:p>
          <a:p>
            <a:pPr marL="0" indent="0">
              <a:buNone/>
            </a:pPr>
            <a:r>
              <a:rPr lang="en-US" sz="3000" dirty="0" smtClean="0">
                <a:latin typeface="Apple Chancery"/>
                <a:cs typeface="Apple Chancery"/>
              </a:rPr>
              <a:t>Cash Reserves</a:t>
            </a:r>
          </a:p>
          <a:p>
            <a:pPr marL="0" indent="0">
              <a:buNone/>
            </a:pPr>
            <a:r>
              <a:rPr lang="en-US" sz="3000" dirty="0" smtClean="0">
                <a:latin typeface="Apple Chancery"/>
                <a:cs typeface="Apple Chancery"/>
              </a:rPr>
              <a:t> EPS</a:t>
            </a:r>
            <a:endParaRPr lang="en-US" sz="3000" dirty="0">
              <a:latin typeface="Apple Chancery"/>
              <a:cs typeface="Apple Chancery"/>
            </a:endParaRPr>
          </a:p>
          <a:p>
            <a:pPr marL="0" indent="0" algn="ctr">
              <a:buNone/>
            </a:pPr>
            <a:endParaRPr lang="en-US" dirty="0" smtClean="0"/>
          </a:p>
          <a:p>
            <a:pPr algn="ctr"/>
            <a:endParaRPr lang="en-US" dirty="0" smtClean="0"/>
          </a:p>
          <a:p>
            <a:pPr lvl="1" algn="ctr"/>
            <a:endParaRPr lang="en-US" dirty="0"/>
          </a:p>
        </p:txBody>
      </p:sp>
    </p:spTree>
    <p:extLst>
      <p:ext uri="{BB962C8B-B14F-4D97-AF65-F5344CB8AC3E}">
        <p14:creationId xmlns:p14="http://schemas.microsoft.com/office/powerpoint/2010/main" val="26146550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92162"/>
          </a:xfrm>
        </p:spPr>
        <p:txBody>
          <a:bodyPr>
            <a:normAutofit/>
          </a:bodyPr>
          <a:lstStyle/>
          <a:p>
            <a:r>
              <a:rPr lang="en-US" sz="3600" dirty="0" smtClean="0">
                <a:latin typeface="Apple Chancery"/>
                <a:cs typeface="Apple Chancery"/>
              </a:rPr>
              <a:t>Stock Buybacks</a:t>
            </a:r>
            <a:endParaRPr lang="en-US" sz="3600" dirty="0">
              <a:latin typeface="Apple Chancery"/>
              <a:cs typeface="Apple Chancery"/>
            </a:endParaRP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marL="0" indent="0" algn="ctr">
              <a:buNone/>
            </a:pPr>
            <a:r>
              <a:rPr lang="en-US" i="1" dirty="0" smtClean="0">
                <a:latin typeface="Apple Chancery"/>
                <a:cs typeface="Apple Chancery"/>
              </a:rPr>
              <a:t>Firms can increase leverage by buying back their shares</a:t>
            </a:r>
          </a:p>
          <a:p>
            <a:pPr marL="0" indent="0" algn="ctr">
              <a:buNone/>
            </a:pPr>
            <a:r>
              <a:rPr lang="en-US" i="1" dirty="0" smtClean="0">
                <a:latin typeface="Apple Chancery"/>
                <a:cs typeface="Apple Chancery"/>
              </a:rPr>
              <a:t> (stock buyback or repurchase) </a:t>
            </a:r>
          </a:p>
          <a:p>
            <a:pPr marL="0" indent="0" algn="ctr">
              <a:buNone/>
            </a:pPr>
            <a:endParaRPr lang="en-US" i="1" dirty="0" smtClean="0"/>
          </a:p>
          <a:p>
            <a:pPr marL="0" indent="0">
              <a:buNone/>
            </a:pPr>
            <a:endParaRPr lang="en-US" b="1" u="sng" dirty="0" smtClean="0"/>
          </a:p>
          <a:p>
            <a:pPr marL="0" indent="0">
              <a:buNone/>
            </a:pPr>
            <a:r>
              <a:rPr lang="en-US" u="sng" dirty="0" smtClean="0">
                <a:latin typeface="Times New Roman"/>
                <a:cs typeface="Times New Roman"/>
              </a:rPr>
              <a:t>Issuing debt to finance a stock buyback </a:t>
            </a:r>
          </a:p>
          <a:p>
            <a:pPr marL="0" indent="0">
              <a:buNone/>
            </a:pPr>
            <a:r>
              <a:rPr lang="en-US" dirty="0" smtClean="0">
                <a:latin typeface="Times New Roman"/>
                <a:cs typeface="Times New Roman"/>
              </a:rPr>
              <a:t>Debt/Cash increase</a:t>
            </a:r>
          </a:p>
          <a:p>
            <a:pPr marL="0" indent="0">
              <a:buNone/>
            </a:pPr>
            <a:r>
              <a:rPr lang="en-US" dirty="0" smtClean="0">
                <a:latin typeface="Times New Roman"/>
                <a:cs typeface="Times New Roman"/>
              </a:rPr>
              <a:t>Number of shares decreases</a:t>
            </a:r>
          </a:p>
          <a:p>
            <a:pPr marL="0" indent="0">
              <a:buNone/>
            </a:pPr>
            <a:r>
              <a:rPr lang="en-US" dirty="0" smtClean="0">
                <a:latin typeface="Times New Roman"/>
                <a:cs typeface="Times New Roman"/>
              </a:rPr>
              <a:t>Value of assets?</a:t>
            </a:r>
          </a:p>
          <a:p>
            <a:pPr marL="0" indent="0">
              <a:buNone/>
            </a:pPr>
            <a:r>
              <a:rPr lang="en-US" dirty="0" smtClean="0">
                <a:latin typeface="Times New Roman"/>
                <a:cs typeface="Times New Roman"/>
              </a:rPr>
              <a:t>Expected return on equity?</a:t>
            </a:r>
          </a:p>
          <a:p>
            <a:pPr marL="0" indent="0">
              <a:buNone/>
            </a:pPr>
            <a:r>
              <a:rPr lang="en-US" dirty="0" smtClean="0">
                <a:latin typeface="Times New Roman"/>
                <a:cs typeface="Times New Roman"/>
              </a:rPr>
              <a:t>Expected return on debt?</a:t>
            </a:r>
          </a:p>
          <a:p>
            <a:pPr marL="0" indent="0">
              <a:buNone/>
            </a:pPr>
            <a:endParaRPr lang="en-US" dirty="0" smtClean="0"/>
          </a:p>
          <a:p>
            <a:pPr marL="0" indent="0" algn="ctr">
              <a:buNone/>
            </a:pPr>
            <a:endParaRPr lang="en-US" i="1" dirty="0"/>
          </a:p>
          <a:p>
            <a:pPr marL="0" indent="0">
              <a:buNone/>
            </a:pPr>
            <a:endParaRPr lang="en-US" i="1" dirty="0" smtClean="0"/>
          </a:p>
        </p:txBody>
      </p:sp>
    </p:spTree>
    <p:extLst>
      <p:ext uri="{BB962C8B-B14F-4D97-AF65-F5344CB8AC3E}">
        <p14:creationId xmlns:p14="http://schemas.microsoft.com/office/powerpoint/2010/main" val="1506155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828800"/>
          </a:xfrm>
        </p:spPr>
        <p:txBody>
          <a:bodyPr>
            <a:normAutofit fontScale="90000"/>
          </a:bodyPr>
          <a:lstStyle/>
          <a:p>
            <a:r>
              <a:rPr lang="en-US" dirty="0" smtClean="0">
                <a:latin typeface="Apple Chancery"/>
                <a:cs typeface="Apple Chancery"/>
              </a:rPr>
              <a:t>Background</a:t>
            </a:r>
            <a:br>
              <a:rPr lang="en-US" dirty="0" smtClean="0">
                <a:latin typeface="Apple Chancery"/>
                <a:cs typeface="Apple Chancery"/>
              </a:rPr>
            </a:br>
            <a:r>
              <a:rPr lang="en-US" dirty="0" smtClean="0">
                <a:latin typeface="Apple Chancery"/>
                <a:cs typeface="Apple Chancery"/>
              </a:rPr>
              <a:t/>
            </a:r>
            <a:br>
              <a:rPr lang="en-US" dirty="0" smtClean="0">
                <a:latin typeface="Apple Chancery"/>
                <a:cs typeface="Apple Chancery"/>
              </a:rPr>
            </a:br>
            <a:r>
              <a:rPr lang="en-US" dirty="0">
                <a:latin typeface="Apple Chancery"/>
                <a:cs typeface="Apple Chancery"/>
              </a:rPr>
              <a:t>T</a:t>
            </a:r>
            <a:r>
              <a:rPr lang="en-US" dirty="0" smtClean="0">
                <a:latin typeface="Apple Chancery"/>
                <a:cs typeface="Apple Chancery"/>
              </a:rPr>
              <a:t>he Balance Sheet (Chapter 2)</a:t>
            </a:r>
            <a:endParaRPr lang="en-US" dirty="0">
              <a:latin typeface="Apple Chancery"/>
              <a:cs typeface="Apple Chancery"/>
            </a:endParaRPr>
          </a:p>
        </p:txBody>
      </p:sp>
    </p:spTree>
    <p:extLst>
      <p:ext uri="{BB962C8B-B14F-4D97-AF65-F5344CB8AC3E}">
        <p14:creationId xmlns:p14="http://schemas.microsoft.com/office/powerpoint/2010/main" val="15819870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3600" dirty="0">
                <a:latin typeface="Apple Chancery"/>
                <a:cs typeface="Apple Chancery"/>
              </a:rPr>
              <a:t>L</a:t>
            </a:r>
            <a:r>
              <a:rPr lang="en-US" sz="3600" dirty="0" smtClean="0">
                <a:latin typeface="Apple Chancery"/>
                <a:cs typeface="Apple Chancery"/>
              </a:rPr>
              <a:t>everaged Recapitalization Example</a:t>
            </a:r>
            <a:endParaRPr lang="en-US" sz="3600" dirty="0">
              <a:latin typeface="Apple Chancery"/>
              <a:cs typeface="Apple Chancery"/>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Apple Chancery"/>
                <a:cs typeface="Apple Chancery"/>
              </a:rPr>
              <a:t>Harrison Industries Ltd.</a:t>
            </a:r>
          </a:p>
          <a:p>
            <a:pPr marL="0" indent="0">
              <a:buNone/>
            </a:pPr>
            <a:endParaRPr lang="en-US" b="1" u="sng" dirty="0" smtClean="0">
              <a:latin typeface="Times New Roman"/>
              <a:cs typeface="Times New Roman"/>
            </a:endParaRPr>
          </a:p>
          <a:p>
            <a:pPr marL="0" indent="0" algn="ctr">
              <a:buNone/>
            </a:pPr>
            <a:r>
              <a:rPr lang="en-US" dirty="0" smtClean="0">
                <a:latin typeface="Times New Roman"/>
                <a:cs typeface="Times New Roman"/>
              </a:rPr>
              <a:t>Harrison Industries aims to increase its debt by $80 million and </a:t>
            </a:r>
            <a:r>
              <a:rPr lang="en-US" dirty="0">
                <a:latin typeface="Times New Roman"/>
                <a:cs typeface="Times New Roman"/>
              </a:rPr>
              <a:t>use the funds to repurchase </a:t>
            </a:r>
            <a:r>
              <a:rPr lang="en-US" dirty="0" smtClean="0">
                <a:latin typeface="Times New Roman"/>
                <a:cs typeface="Times New Roman"/>
              </a:rPr>
              <a:t>shares.</a:t>
            </a:r>
          </a:p>
          <a:p>
            <a:endParaRPr lang="en-US" dirty="0">
              <a:latin typeface="Times New Roman"/>
              <a:cs typeface="Times New Roman"/>
            </a:endParaRPr>
          </a:p>
          <a:p>
            <a:r>
              <a:rPr lang="en-US" dirty="0" smtClean="0">
                <a:latin typeface="Times New Roman"/>
                <a:cs typeface="Times New Roman"/>
              </a:rPr>
              <a:t>Currently, Harrison Industries is an all equity firm</a:t>
            </a:r>
          </a:p>
          <a:p>
            <a:pPr lvl="1"/>
            <a:r>
              <a:rPr lang="en-US" dirty="0" smtClean="0">
                <a:latin typeface="Times New Roman"/>
                <a:cs typeface="Times New Roman"/>
              </a:rPr>
              <a:t>There are 50 million shares outstanding</a:t>
            </a:r>
          </a:p>
          <a:p>
            <a:pPr lvl="1"/>
            <a:r>
              <a:rPr lang="en-US" dirty="0" smtClean="0">
                <a:latin typeface="Times New Roman"/>
                <a:cs typeface="Times New Roman"/>
              </a:rPr>
              <a:t>Shares are traded at price of $4 per-share. </a:t>
            </a: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lgn="ctr">
              <a:buNone/>
            </a:pPr>
            <a:r>
              <a:rPr lang="en-US" i="1" dirty="0" smtClean="0">
                <a:latin typeface="Times New Roman"/>
                <a:cs typeface="Times New Roman"/>
              </a:rPr>
              <a:t>Lets follow Harrison Industries’ </a:t>
            </a:r>
            <a:r>
              <a:rPr lang="en-US" b="1" i="1" dirty="0" smtClean="0">
                <a:latin typeface="Times New Roman"/>
                <a:cs typeface="Times New Roman"/>
              </a:rPr>
              <a:t>market value </a:t>
            </a:r>
            <a:r>
              <a:rPr lang="en-US" i="1" dirty="0" smtClean="0">
                <a:latin typeface="Times New Roman"/>
                <a:cs typeface="Times New Roman"/>
              </a:rPr>
              <a:t>balance sheet throughout the transaction</a:t>
            </a:r>
            <a:endParaRPr lang="en-US" i="1" dirty="0">
              <a:latin typeface="Times New Roman"/>
              <a:cs typeface="Times New Roman"/>
            </a:endParaRPr>
          </a:p>
        </p:txBody>
      </p:sp>
    </p:spTree>
    <p:extLst>
      <p:ext uri="{BB962C8B-B14F-4D97-AF65-F5344CB8AC3E}">
        <p14:creationId xmlns:p14="http://schemas.microsoft.com/office/powerpoint/2010/main" val="16638326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Harrison Industries</a:t>
            </a:r>
            <a:endParaRPr lang="en-US" dirty="0">
              <a:latin typeface="Apple Chancery"/>
              <a:cs typeface="Apple Chancery"/>
            </a:endParaRPr>
          </a:p>
        </p:txBody>
      </p:sp>
      <p:sp>
        <p:nvSpPr>
          <p:cNvPr id="3" name="Content Placeholder 2"/>
          <p:cNvSpPr>
            <a:spLocks noGrp="1"/>
          </p:cNvSpPr>
          <p:nvPr>
            <p:ph idx="1"/>
          </p:nvPr>
        </p:nvSpPr>
        <p:spPr>
          <a:xfrm>
            <a:off x="381000" y="1524000"/>
            <a:ext cx="8229600" cy="4525963"/>
          </a:xfrm>
        </p:spPr>
        <p:txBody>
          <a:bodyPr/>
          <a:lstStyle/>
          <a:p>
            <a:pPr marL="0" indent="0" algn="ctr">
              <a:buNone/>
            </a:pPr>
            <a:r>
              <a:rPr lang="en-US" sz="2800" dirty="0" smtClean="0">
                <a:latin typeface="Times New Roman"/>
                <a:cs typeface="Times New Roman"/>
              </a:rPr>
              <a:t>Market Value Balance Sheet </a:t>
            </a:r>
          </a:p>
          <a:p>
            <a:pPr marL="0" indent="0" algn="ctr">
              <a:buNone/>
            </a:pPr>
            <a:r>
              <a:rPr lang="en-US" sz="2800" dirty="0" smtClean="0">
                <a:latin typeface="Times New Roman"/>
                <a:cs typeface="Times New Roman"/>
              </a:rPr>
              <a:t>(</a:t>
            </a:r>
            <a:r>
              <a:rPr lang="en-US" sz="2800" dirty="0">
                <a:latin typeface="Times New Roman"/>
                <a:cs typeface="Times New Roman"/>
              </a:rPr>
              <a:t>starting point)</a:t>
            </a:r>
            <a:endParaRPr lang="en-US" sz="2800" dirty="0" smtClean="0">
              <a:latin typeface="Times New Roman"/>
              <a:cs typeface="Times New Roman"/>
            </a:endParaRPr>
          </a:p>
          <a:p>
            <a:pPr marL="0" indent="0" algn="ctr">
              <a:buNone/>
            </a:pPr>
            <a:endParaRPr lang="en-US" i="1" dirty="0"/>
          </a:p>
          <a:p>
            <a:pPr marL="0" indent="0" algn="ctr">
              <a:buNone/>
            </a:pPr>
            <a:r>
              <a:rPr lang="en-US" i="1" u="sng" dirty="0" smtClean="0"/>
              <a:t>       </a:t>
            </a:r>
            <a:endParaRPr lang="en-US" i="1" u="sng" dirty="0"/>
          </a:p>
        </p:txBody>
      </p:sp>
      <mc:AlternateContent xmlns:mc="http://schemas.openxmlformats.org/markup-compatibility/2006" xmlns:p14="http://schemas.microsoft.com/office/powerpoint/2010/main">
        <mc:Choice Requires="p14">
          <p:contentPart p14:bwMode="auto" r:id="rId3">
            <p14:nvContentPartPr>
              <p14:cNvPr id="12325" name="Ink 37"/>
              <p14:cNvContentPartPr>
                <a14:cpLocks xmlns:a14="http://schemas.microsoft.com/office/drawing/2010/main" noRot="1" noChangeAspect="1" noEditPoints="1" noChangeArrowheads="1" noChangeShapeType="1"/>
              </p14:cNvContentPartPr>
              <p14:nvPr/>
            </p14:nvContentPartPr>
            <p14:xfrm>
              <a:off x="15535275" y="18778538"/>
              <a:ext cx="0" cy="0"/>
            </p14:xfrm>
          </p:contentPart>
        </mc:Choice>
        <mc:Fallback xmlns="">
          <p:pic>
            <p:nvPicPr>
              <p:cNvPr id="12325" name="Ink 37"/>
              <p:cNvPicPr>
                <a:picLocks noRot="1" noChangeAspect="1" noEditPoints="1" noChangeArrowheads="1" noChangeShapeType="1"/>
              </p:cNvPicPr>
              <p:nvPr/>
            </p:nvPicPr>
            <p:blipFill>
              <a:blip r:embed="rId38"/>
              <a:stretch>
                <a:fillRect/>
              </a:stretch>
            </p:blipFill>
            <p:spPr>
              <a:xfrm>
                <a:off x="15535275" y="18778538"/>
                <a:ext cx="0" cy="0"/>
              </a:xfrm>
              <a:prstGeom prst="rect">
                <a:avLst/>
              </a:prstGeom>
            </p:spPr>
          </p:pic>
        </mc:Fallback>
      </mc:AlternateContent>
      <p:graphicFrame>
        <p:nvGraphicFramePr>
          <p:cNvPr id="6" name="Table 5"/>
          <p:cNvGraphicFramePr>
            <a:graphicFrameLocks noGrp="1"/>
          </p:cNvGraphicFramePr>
          <p:nvPr>
            <p:extLst>
              <p:ext uri="{D42A27DB-BD31-4B8C-83A1-F6EECF244321}">
                <p14:modId xmlns:p14="http://schemas.microsoft.com/office/powerpoint/2010/main" val="2941159018"/>
              </p:ext>
            </p:extLst>
          </p:nvPr>
        </p:nvGraphicFramePr>
        <p:xfrm>
          <a:off x="1752600" y="3124200"/>
          <a:ext cx="5410200" cy="2367279"/>
        </p:xfrm>
        <a:graphic>
          <a:graphicData uri="http://schemas.openxmlformats.org/drawingml/2006/table">
            <a:tbl>
              <a:tblPr firstRow="1" bandRow="1">
                <a:tableStyleId>{5C22544A-7EE6-4342-B048-85BDC9FD1C3A}</a:tableStyleId>
              </a:tblPr>
              <a:tblGrid>
                <a:gridCol w="2819400"/>
                <a:gridCol w="2590800"/>
              </a:tblGrid>
              <a:tr h="370840">
                <a:tc>
                  <a:txBody>
                    <a:bodyPr/>
                    <a:lstStyle/>
                    <a:p>
                      <a:pPr algn="ctr"/>
                      <a:r>
                        <a:rPr lang="en-US" sz="2800" dirty="0" smtClean="0">
                          <a:latin typeface="Times New Roman"/>
                          <a:cs typeface="Times New Roman"/>
                        </a:rPr>
                        <a:t>Assets</a:t>
                      </a:r>
                      <a:endParaRPr lang="en-US" sz="2800" dirty="0">
                        <a:latin typeface="Times New Roman"/>
                        <a:cs typeface="Times New Roman"/>
                      </a:endParaRPr>
                    </a:p>
                  </a:txBody>
                  <a:tcPr>
                    <a:solidFill>
                      <a:srgbClr val="604A7B"/>
                    </a:solidFill>
                  </a:tcPr>
                </a:tc>
                <a:tc>
                  <a:txBody>
                    <a:bodyPr/>
                    <a:lstStyle/>
                    <a:p>
                      <a:pPr algn="ctr"/>
                      <a:r>
                        <a:rPr lang="en-US" sz="2800" dirty="0" smtClean="0">
                          <a:latin typeface="Times New Roman"/>
                          <a:cs typeface="Times New Roman"/>
                        </a:rPr>
                        <a:t>Liabilities</a:t>
                      </a:r>
                      <a:endParaRPr lang="en-US" sz="2800" dirty="0">
                        <a:latin typeface="Times New Roman"/>
                        <a:cs typeface="Times New Roman"/>
                      </a:endParaRPr>
                    </a:p>
                  </a:txBody>
                  <a:tcPr>
                    <a:solidFill>
                      <a:srgbClr val="604A7B"/>
                    </a:solidFill>
                  </a:tcPr>
                </a:tc>
              </a:tr>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593018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Harrison Industries</a:t>
            </a:r>
            <a:endParaRPr lang="en-US" dirty="0">
              <a:latin typeface="Apple Chancery"/>
              <a:cs typeface="Apple Chancery"/>
            </a:endParaRPr>
          </a:p>
        </p:txBody>
      </p:sp>
      <p:sp>
        <p:nvSpPr>
          <p:cNvPr id="3" name="Content Placeholder 2"/>
          <p:cNvSpPr>
            <a:spLocks noGrp="1"/>
          </p:cNvSpPr>
          <p:nvPr>
            <p:ph idx="1"/>
          </p:nvPr>
        </p:nvSpPr>
        <p:spPr>
          <a:xfrm>
            <a:off x="381000" y="1676400"/>
            <a:ext cx="8229600" cy="4525963"/>
          </a:xfrm>
        </p:spPr>
        <p:txBody>
          <a:bodyPr>
            <a:normAutofit/>
          </a:bodyPr>
          <a:lstStyle/>
          <a:p>
            <a:pPr marL="0" indent="0" algn="ctr">
              <a:buNone/>
            </a:pPr>
            <a:r>
              <a:rPr lang="en-US" sz="2800" dirty="0" smtClean="0">
                <a:latin typeface="Times New Roman"/>
                <a:cs typeface="Times New Roman"/>
              </a:rPr>
              <a:t>Market Value Balance Sheet </a:t>
            </a:r>
          </a:p>
          <a:p>
            <a:pPr marL="0" indent="0" algn="ctr">
              <a:buNone/>
            </a:pPr>
            <a:r>
              <a:rPr lang="en-US" sz="2800" dirty="0" smtClean="0">
                <a:latin typeface="Times New Roman"/>
                <a:cs typeface="Times New Roman"/>
              </a:rPr>
              <a:t>(after issuing debt</a:t>
            </a:r>
            <a:r>
              <a:rPr lang="en-US" sz="2800" dirty="0">
                <a:latin typeface="Times New Roman"/>
                <a:cs typeface="Times New Roman"/>
              </a:rPr>
              <a:t>)</a:t>
            </a:r>
            <a:r>
              <a:rPr lang="en-US" sz="2800" u="sng" dirty="0" smtClean="0">
                <a:latin typeface="Times New Roman"/>
                <a:cs typeface="Times New Roman"/>
              </a:rPr>
              <a:t> </a:t>
            </a:r>
            <a:endParaRPr lang="en-US" sz="2800" u="sng" dirty="0">
              <a:latin typeface="Times New Roman"/>
              <a:cs typeface="Times New Roman"/>
            </a:endParaRPr>
          </a:p>
        </p:txBody>
      </p:sp>
      <mc:AlternateContent xmlns:mc="http://schemas.openxmlformats.org/markup-compatibility/2006" xmlns:p14="http://schemas.microsoft.com/office/powerpoint/2010/main">
        <mc:Choice Requires="p14">
          <p:contentPart p14:bwMode="auto" r:id="rId3">
            <p14:nvContentPartPr>
              <p14:cNvPr id="12325" name="Ink 37"/>
              <p14:cNvContentPartPr>
                <a14:cpLocks xmlns:a14="http://schemas.microsoft.com/office/drawing/2010/main" noRot="1" noChangeAspect="1" noEditPoints="1" noChangeArrowheads="1" noChangeShapeType="1"/>
              </p14:cNvContentPartPr>
              <p14:nvPr/>
            </p14:nvContentPartPr>
            <p14:xfrm>
              <a:off x="15535275" y="18778538"/>
              <a:ext cx="0" cy="0"/>
            </p14:xfrm>
          </p:contentPart>
        </mc:Choice>
        <mc:Fallback xmlns="">
          <p:pic>
            <p:nvPicPr>
              <p:cNvPr id="12325" name="Ink 37"/>
              <p:cNvPicPr>
                <a:picLocks noRot="1" noChangeAspect="1" noEditPoints="1" noChangeArrowheads="1" noChangeShapeType="1"/>
              </p:cNvPicPr>
              <p:nvPr/>
            </p:nvPicPr>
            <p:blipFill>
              <a:blip r:embed="rId38"/>
              <a:stretch>
                <a:fillRect/>
              </a:stretch>
            </p:blipFill>
            <p:spPr>
              <a:xfrm>
                <a:off x="15535275" y="18778538"/>
                <a:ext cx="0" cy="0"/>
              </a:xfrm>
              <a:prstGeom prst="rect">
                <a:avLst/>
              </a:prstGeom>
            </p:spPr>
          </p:pic>
        </mc:Fallback>
      </mc:AlternateContent>
      <p:graphicFrame>
        <p:nvGraphicFramePr>
          <p:cNvPr id="6" name="Table 5"/>
          <p:cNvGraphicFramePr>
            <a:graphicFrameLocks noGrp="1"/>
          </p:cNvGraphicFramePr>
          <p:nvPr>
            <p:extLst>
              <p:ext uri="{D42A27DB-BD31-4B8C-83A1-F6EECF244321}">
                <p14:modId xmlns:p14="http://schemas.microsoft.com/office/powerpoint/2010/main" val="647710489"/>
              </p:ext>
            </p:extLst>
          </p:nvPr>
        </p:nvGraphicFramePr>
        <p:xfrm>
          <a:off x="1752600" y="3124200"/>
          <a:ext cx="5410200" cy="2367279"/>
        </p:xfrm>
        <a:graphic>
          <a:graphicData uri="http://schemas.openxmlformats.org/drawingml/2006/table">
            <a:tbl>
              <a:tblPr firstRow="1" bandRow="1">
                <a:tableStyleId>{5C22544A-7EE6-4342-B048-85BDC9FD1C3A}</a:tableStyleId>
              </a:tblPr>
              <a:tblGrid>
                <a:gridCol w="2819400"/>
                <a:gridCol w="2590800"/>
              </a:tblGrid>
              <a:tr h="370840">
                <a:tc>
                  <a:txBody>
                    <a:bodyPr/>
                    <a:lstStyle/>
                    <a:p>
                      <a:pPr algn="ctr"/>
                      <a:r>
                        <a:rPr lang="en-US" sz="2800" dirty="0" smtClean="0">
                          <a:latin typeface="Times New Roman"/>
                          <a:cs typeface="Times New Roman"/>
                        </a:rPr>
                        <a:t>Assets</a:t>
                      </a:r>
                      <a:endParaRPr lang="en-US" sz="2800" dirty="0">
                        <a:latin typeface="Times New Roman"/>
                        <a:cs typeface="Times New Roman"/>
                      </a:endParaRPr>
                    </a:p>
                  </a:txBody>
                  <a:tcPr>
                    <a:solidFill>
                      <a:srgbClr val="604A7B"/>
                    </a:solidFill>
                  </a:tcPr>
                </a:tc>
                <a:tc>
                  <a:txBody>
                    <a:bodyPr/>
                    <a:lstStyle/>
                    <a:p>
                      <a:pPr algn="ctr"/>
                      <a:r>
                        <a:rPr lang="en-US" sz="2800" dirty="0" smtClean="0">
                          <a:latin typeface="Times New Roman"/>
                          <a:cs typeface="Times New Roman"/>
                        </a:rPr>
                        <a:t>Liabilities</a:t>
                      </a:r>
                      <a:endParaRPr lang="en-US" sz="2800" dirty="0">
                        <a:latin typeface="Times New Roman"/>
                        <a:cs typeface="Times New Roman"/>
                      </a:endParaRPr>
                    </a:p>
                  </a:txBody>
                  <a:tcPr>
                    <a:solidFill>
                      <a:srgbClr val="604A7B"/>
                    </a:solidFill>
                  </a:tcPr>
                </a:tc>
              </a:tr>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589740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Harrison Industries</a:t>
            </a:r>
            <a:endParaRPr lang="en-US" dirty="0">
              <a:latin typeface="Apple Chancery"/>
              <a:cs typeface="Apple Chancery"/>
            </a:endParaRPr>
          </a:p>
        </p:txBody>
      </p:sp>
      <p:sp>
        <p:nvSpPr>
          <p:cNvPr id="3" name="Content Placeholder 2"/>
          <p:cNvSpPr>
            <a:spLocks noGrp="1"/>
          </p:cNvSpPr>
          <p:nvPr>
            <p:ph idx="1"/>
          </p:nvPr>
        </p:nvSpPr>
        <p:spPr>
          <a:xfrm>
            <a:off x="381000" y="1600200"/>
            <a:ext cx="8229600" cy="4525963"/>
          </a:xfrm>
        </p:spPr>
        <p:txBody>
          <a:bodyPr/>
          <a:lstStyle/>
          <a:p>
            <a:pPr marL="0" indent="0" algn="ctr">
              <a:buNone/>
            </a:pPr>
            <a:r>
              <a:rPr lang="en-US" sz="2800" dirty="0" smtClean="0">
                <a:latin typeface="Times New Roman"/>
                <a:cs typeface="Times New Roman"/>
              </a:rPr>
              <a:t>Market Value Balance Sheet </a:t>
            </a:r>
          </a:p>
          <a:p>
            <a:pPr marL="0" indent="0" algn="ctr">
              <a:buNone/>
            </a:pPr>
            <a:r>
              <a:rPr lang="en-US" sz="2800" dirty="0" smtClean="0">
                <a:latin typeface="Times New Roman"/>
                <a:cs typeface="Times New Roman"/>
              </a:rPr>
              <a:t>(after the repurchase)</a:t>
            </a:r>
          </a:p>
          <a:p>
            <a:pPr marL="0" indent="0" algn="ctr">
              <a:buNone/>
            </a:pPr>
            <a:endParaRPr lang="en-US" i="1" dirty="0"/>
          </a:p>
          <a:p>
            <a:pPr marL="0" indent="0" algn="ctr">
              <a:buNone/>
            </a:pPr>
            <a:r>
              <a:rPr lang="en-US" i="1" u="sng" dirty="0" smtClean="0"/>
              <a:t> </a:t>
            </a:r>
            <a:endParaRPr lang="en-US" i="1" u="sng" dirty="0"/>
          </a:p>
        </p:txBody>
      </p:sp>
      <mc:AlternateContent xmlns:mc="http://schemas.openxmlformats.org/markup-compatibility/2006" xmlns:p14="http://schemas.microsoft.com/office/powerpoint/2010/main">
        <mc:Choice Requires="p14">
          <p:contentPart p14:bwMode="auto" r:id="rId3">
            <p14:nvContentPartPr>
              <p14:cNvPr id="12325" name="Ink 37"/>
              <p14:cNvContentPartPr>
                <a14:cpLocks xmlns:a14="http://schemas.microsoft.com/office/drawing/2010/main" noRot="1" noChangeAspect="1" noEditPoints="1" noChangeArrowheads="1" noChangeShapeType="1"/>
              </p14:cNvContentPartPr>
              <p14:nvPr/>
            </p14:nvContentPartPr>
            <p14:xfrm>
              <a:off x="15535275" y="18778538"/>
              <a:ext cx="0" cy="0"/>
            </p14:xfrm>
          </p:contentPart>
        </mc:Choice>
        <mc:Fallback xmlns="">
          <p:pic>
            <p:nvPicPr>
              <p:cNvPr id="12325" name="Ink 37"/>
              <p:cNvPicPr>
                <a:picLocks noRot="1" noChangeAspect="1" noEditPoints="1" noChangeArrowheads="1" noChangeShapeType="1"/>
              </p:cNvPicPr>
              <p:nvPr/>
            </p:nvPicPr>
            <p:blipFill>
              <a:blip r:embed="rId38"/>
              <a:stretch>
                <a:fillRect/>
              </a:stretch>
            </p:blipFill>
            <p:spPr>
              <a:xfrm>
                <a:off x="15535275" y="18778538"/>
                <a:ext cx="0" cy="0"/>
              </a:xfrm>
              <a:prstGeom prst="rect">
                <a:avLst/>
              </a:prstGeom>
            </p:spPr>
          </p:pic>
        </mc:Fallback>
      </mc:AlternateContent>
      <p:graphicFrame>
        <p:nvGraphicFramePr>
          <p:cNvPr id="6" name="Table 5"/>
          <p:cNvGraphicFramePr>
            <a:graphicFrameLocks noGrp="1"/>
          </p:cNvGraphicFramePr>
          <p:nvPr>
            <p:extLst>
              <p:ext uri="{D42A27DB-BD31-4B8C-83A1-F6EECF244321}">
                <p14:modId xmlns:p14="http://schemas.microsoft.com/office/powerpoint/2010/main" val="1717874136"/>
              </p:ext>
            </p:extLst>
          </p:nvPr>
        </p:nvGraphicFramePr>
        <p:xfrm>
          <a:off x="1752600" y="3124200"/>
          <a:ext cx="5410200" cy="2367279"/>
        </p:xfrm>
        <a:graphic>
          <a:graphicData uri="http://schemas.openxmlformats.org/drawingml/2006/table">
            <a:tbl>
              <a:tblPr firstRow="1" bandRow="1">
                <a:tableStyleId>{5C22544A-7EE6-4342-B048-85BDC9FD1C3A}</a:tableStyleId>
              </a:tblPr>
              <a:tblGrid>
                <a:gridCol w="2819400"/>
                <a:gridCol w="2590800"/>
              </a:tblGrid>
              <a:tr h="370840">
                <a:tc>
                  <a:txBody>
                    <a:bodyPr/>
                    <a:lstStyle/>
                    <a:p>
                      <a:pPr algn="ctr"/>
                      <a:r>
                        <a:rPr lang="en-US" sz="2800" dirty="0" smtClean="0">
                          <a:latin typeface="Times New Roman"/>
                          <a:cs typeface="Times New Roman"/>
                        </a:rPr>
                        <a:t>Assets</a:t>
                      </a:r>
                      <a:endParaRPr lang="en-US" sz="2800" dirty="0">
                        <a:latin typeface="Times New Roman"/>
                        <a:cs typeface="Times New Roman"/>
                      </a:endParaRPr>
                    </a:p>
                  </a:txBody>
                  <a:tcPr>
                    <a:solidFill>
                      <a:srgbClr val="604A7B"/>
                    </a:solidFill>
                  </a:tcPr>
                </a:tc>
                <a:tc>
                  <a:txBody>
                    <a:bodyPr/>
                    <a:lstStyle/>
                    <a:p>
                      <a:pPr algn="ctr"/>
                      <a:r>
                        <a:rPr lang="en-US" sz="2800" dirty="0" smtClean="0">
                          <a:latin typeface="Times New Roman"/>
                          <a:cs typeface="Times New Roman"/>
                        </a:rPr>
                        <a:t>Liabilities</a:t>
                      </a:r>
                      <a:endParaRPr lang="en-US" sz="2800" dirty="0">
                        <a:latin typeface="Times New Roman"/>
                        <a:cs typeface="Times New Roman"/>
                      </a:endParaRPr>
                    </a:p>
                  </a:txBody>
                  <a:tcPr>
                    <a:solidFill>
                      <a:srgbClr val="604A7B"/>
                    </a:solidFill>
                  </a:tcPr>
                </a:tc>
              </a:tr>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589740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pple Chancery"/>
                <a:cs typeface="Apple Chancery"/>
              </a:rPr>
              <a:t>Cash on the Balance Sheet and Risk</a:t>
            </a:r>
            <a:endParaRPr lang="en-US" dirty="0">
              <a:latin typeface="Apple Chancery"/>
              <a:cs typeface="Apple Chancery"/>
            </a:endParaRPr>
          </a:p>
        </p:txBody>
      </p:sp>
      <p:sp>
        <p:nvSpPr>
          <p:cNvPr id="3" name="Content Placeholder 2"/>
          <p:cNvSpPr>
            <a:spLocks noGrp="1"/>
          </p:cNvSpPr>
          <p:nvPr>
            <p:ph idx="1"/>
          </p:nvPr>
        </p:nvSpPr>
        <p:spPr>
          <a:xfrm>
            <a:off x="457200" y="1371600"/>
            <a:ext cx="8534400" cy="5029200"/>
          </a:xfrm>
        </p:spPr>
        <p:txBody>
          <a:bodyPr>
            <a:normAutofit fontScale="85000" lnSpcReduction="20000"/>
          </a:bodyPr>
          <a:lstStyle/>
          <a:p>
            <a:pPr marL="0" indent="0">
              <a:buNone/>
            </a:pPr>
            <a:r>
              <a:rPr lang="en-US" dirty="0" smtClean="0">
                <a:latin typeface="Times New Roman"/>
                <a:cs typeface="Times New Roman"/>
              </a:rPr>
              <a:t>Corporations use cash and cash equivalent securities to</a:t>
            </a:r>
          </a:p>
          <a:p>
            <a:pPr lvl="1"/>
            <a:r>
              <a:rPr lang="en-US" dirty="0" smtClean="0">
                <a:latin typeface="Times New Roman"/>
                <a:cs typeface="Times New Roman"/>
              </a:rPr>
              <a:t>Manage their day to day operations</a:t>
            </a:r>
          </a:p>
          <a:p>
            <a:pPr lvl="1"/>
            <a:r>
              <a:rPr lang="en-US" dirty="0" smtClean="0">
                <a:latin typeface="Times New Roman"/>
                <a:cs typeface="Times New Roman"/>
              </a:rPr>
              <a:t>Finance future investment opportunities</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A few examples (March 2013)</a:t>
            </a:r>
          </a:p>
          <a:p>
            <a:pPr lvl="1"/>
            <a:r>
              <a:rPr lang="en-US" dirty="0" smtClean="0">
                <a:latin typeface="Times New Roman"/>
                <a:cs typeface="Times New Roman"/>
              </a:rPr>
              <a:t>Apple $30B (</a:t>
            </a:r>
            <a:r>
              <a:rPr lang="en-US" dirty="0" err="1" smtClean="0">
                <a:latin typeface="Times New Roman"/>
                <a:cs typeface="Times New Roman"/>
              </a:rPr>
              <a:t>Mkt</a:t>
            </a:r>
            <a:r>
              <a:rPr lang="en-US" dirty="0" smtClean="0">
                <a:latin typeface="Times New Roman"/>
                <a:cs typeface="Times New Roman"/>
              </a:rPr>
              <a:t> cap $411B)</a:t>
            </a:r>
          </a:p>
          <a:p>
            <a:pPr lvl="1"/>
            <a:r>
              <a:rPr lang="en-US" dirty="0" smtClean="0">
                <a:latin typeface="Times New Roman"/>
                <a:cs typeface="Times New Roman"/>
              </a:rPr>
              <a:t>Microsoft $67B (</a:t>
            </a:r>
            <a:r>
              <a:rPr lang="en-US" dirty="0" err="1" smtClean="0">
                <a:latin typeface="Times New Roman"/>
                <a:cs typeface="Times New Roman"/>
              </a:rPr>
              <a:t>Mkt</a:t>
            </a:r>
            <a:r>
              <a:rPr lang="en-US" dirty="0" smtClean="0">
                <a:latin typeface="Times New Roman"/>
                <a:cs typeface="Times New Roman"/>
              </a:rPr>
              <a:t> cap $232B)</a:t>
            </a:r>
          </a:p>
          <a:p>
            <a:pPr lvl="1"/>
            <a:r>
              <a:rPr lang="en-US" dirty="0" smtClean="0">
                <a:latin typeface="Times New Roman"/>
                <a:cs typeface="Times New Roman"/>
              </a:rPr>
              <a:t>Exxon Mobil $15B (</a:t>
            </a:r>
            <a:r>
              <a:rPr lang="en-US" dirty="0" err="1" smtClean="0">
                <a:latin typeface="Times New Roman"/>
                <a:cs typeface="Times New Roman"/>
              </a:rPr>
              <a:t>Mkt</a:t>
            </a:r>
            <a:r>
              <a:rPr lang="en-US" dirty="0" smtClean="0">
                <a:latin typeface="Times New Roman"/>
                <a:cs typeface="Times New Roman"/>
              </a:rPr>
              <a:t> cap $400B)</a:t>
            </a:r>
          </a:p>
          <a:p>
            <a:pPr lvl="1"/>
            <a:r>
              <a:rPr lang="en-US" dirty="0" smtClean="0">
                <a:latin typeface="Times New Roman"/>
                <a:cs typeface="Times New Roman"/>
              </a:rPr>
              <a:t>Wal-Mart $8B (</a:t>
            </a:r>
            <a:r>
              <a:rPr lang="en-US" dirty="0" err="1" smtClean="0">
                <a:latin typeface="Times New Roman"/>
                <a:cs typeface="Times New Roman"/>
              </a:rPr>
              <a:t>Mkt</a:t>
            </a:r>
            <a:r>
              <a:rPr lang="en-US" dirty="0" smtClean="0">
                <a:latin typeface="Times New Roman"/>
                <a:cs typeface="Times New Roman"/>
              </a:rPr>
              <a:t> cap $243B)</a:t>
            </a:r>
          </a:p>
          <a:p>
            <a:pPr marL="0" indent="0">
              <a:buNone/>
            </a:pPr>
            <a:endParaRPr lang="en-US" dirty="0">
              <a:latin typeface="Times New Roman"/>
              <a:cs typeface="Times New Roman"/>
            </a:endParaRPr>
          </a:p>
          <a:p>
            <a:pPr marL="0" indent="0" algn="ctr">
              <a:buNone/>
            </a:pPr>
            <a:r>
              <a:rPr lang="en-US" i="1" dirty="0" smtClean="0">
                <a:latin typeface="Times New Roman"/>
                <a:cs typeface="Times New Roman"/>
              </a:rPr>
              <a:t>How does cash affect the risk </a:t>
            </a:r>
          </a:p>
          <a:p>
            <a:pPr marL="0" indent="0" algn="ctr">
              <a:buNone/>
            </a:pPr>
            <a:r>
              <a:rPr lang="en-US" i="1" dirty="0" smtClean="0">
                <a:latin typeface="Times New Roman"/>
                <a:cs typeface="Times New Roman"/>
              </a:rPr>
              <a:t>of firm’s equity and debt?</a:t>
            </a:r>
          </a:p>
        </p:txBody>
      </p:sp>
    </p:spTree>
    <p:extLst>
      <p:ext uri="{BB962C8B-B14F-4D97-AF65-F5344CB8AC3E}">
        <p14:creationId xmlns:p14="http://schemas.microsoft.com/office/powerpoint/2010/main" val="42127920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latin typeface="Apple Chancery"/>
                <a:cs typeface="Apple Chancery"/>
              </a:rPr>
              <a:t>Cash on Balance Sheet </a:t>
            </a:r>
            <a:br>
              <a:rPr lang="en-US" dirty="0" smtClean="0">
                <a:latin typeface="Apple Chancery"/>
                <a:cs typeface="Apple Chancery"/>
              </a:rPr>
            </a:br>
            <a:r>
              <a:rPr lang="en-US" dirty="0" smtClean="0">
                <a:latin typeface="Apple Chancery"/>
                <a:cs typeface="Apple Chancery"/>
              </a:rPr>
              <a:t> Cisco Systems</a:t>
            </a:r>
            <a:endParaRPr lang="en-US" dirty="0">
              <a:latin typeface="Apple Chancery"/>
              <a:cs typeface="Apple Chancery"/>
            </a:endParaRPr>
          </a:p>
        </p:txBody>
      </p:sp>
      <p:sp>
        <p:nvSpPr>
          <p:cNvPr id="3" name="Content Placeholder 2"/>
          <p:cNvSpPr>
            <a:spLocks noGrp="1"/>
          </p:cNvSpPr>
          <p:nvPr>
            <p:ph idx="1"/>
          </p:nvPr>
        </p:nvSpPr>
        <p:spPr>
          <a:xfrm>
            <a:off x="457200" y="1524000"/>
            <a:ext cx="8229600" cy="4800600"/>
          </a:xfrm>
        </p:spPr>
        <p:txBody>
          <a:bodyPr>
            <a:normAutofit fontScale="77500" lnSpcReduction="20000"/>
          </a:bodyPr>
          <a:lstStyle/>
          <a:p>
            <a:pPr marL="0" indent="0" algn="ctr">
              <a:buNone/>
            </a:pPr>
            <a:r>
              <a:rPr lang="en-US" i="1" dirty="0" smtClean="0"/>
              <a:t>What is the risk of Cisco Systems business assets </a:t>
            </a:r>
            <a:r>
              <a:rPr lang="el-GR"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U</a:t>
            </a:r>
            <a:r>
              <a:rPr lang="en-US" i="1" dirty="0" smtClean="0"/>
              <a:t>?</a:t>
            </a:r>
          </a:p>
          <a:p>
            <a:pPr marL="0" indent="0" algn="ctr">
              <a:buNone/>
            </a:pPr>
            <a:endParaRPr lang="en-US" i="1" dirty="0" smtClean="0"/>
          </a:p>
          <a:p>
            <a:pPr marL="0" indent="0">
              <a:buNone/>
            </a:pPr>
            <a:r>
              <a:rPr lang="en-US" dirty="0" smtClean="0"/>
              <a:t>Cisco Systems (2012 data)</a:t>
            </a:r>
            <a:endParaRPr lang="en-US" dirty="0"/>
          </a:p>
          <a:p>
            <a:r>
              <a:rPr lang="en-US" dirty="0" smtClean="0">
                <a:hlinkClick r:id="rId4" action="ppaction://hlinksldjump"/>
              </a:rPr>
              <a:t>Equity</a:t>
            </a:r>
            <a:r>
              <a:rPr lang="en-US" dirty="0" smtClean="0"/>
              <a:t>: value of E=$104.9B and beta of </a:t>
            </a:r>
            <a:r>
              <a:rPr lang="el-GR"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E</a:t>
            </a:r>
            <a:r>
              <a:rPr lang="en-US" dirty="0"/>
              <a:t> </a:t>
            </a:r>
            <a:r>
              <a:rPr lang="en-US" dirty="0" smtClean="0"/>
              <a:t>= 1.17</a:t>
            </a:r>
          </a:p>
          <a:p>
            <a:r>
              <a:rPr lang="en-US" dirty="0" smtClean="0">
                <a:hlinkClick r:id="rId5" action="ppaction://hlinksldjump"/>
              </a:rPr>
              <a:t>Debt</a:t>
            </a:r>
            <a:r>
              <a:rPr lang="en-US" dirty="0" smtClean="0"/>
              <a:t>: value of D=$40B and </a:t>
            </a:r>
            <a:r>
              <a:rPr lang="en-US" dirty="0" smtClean="0">
                <a:hlinkClick r:id="rId6" action="ppaction://hlinksldjump"/>
              </a:rPr>
              <a:t>beta </a:t>
            </a:r>
            <a:r>
              <a:rPr lang="en-US" dirty="0" smtClean="0"/>
              <a:t>of </a:t>
            </a:r>
            <a:r>
              <a:rPr lang="el-GR"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D</a:t>
            </a:r>
            <a:r>
              <a:rPr lang="en-US" dirty="0" smtClean="0"/>
              <a:t> </a:t>
            </a:r>
            <a:r>
              <a:rPr lang="en-US" dirty="0"/>
              <a:t>= </a:t>
            </a:r>
            <a:r>
              <a:rPr lang="en-US" dirty="0" smtClean="0"/>
              <a:t>0</a:t>
            </a:r>
          </a:p>
          <a:p>
            <a:pPr marL="0" indent="0">
              <a:buNone/>
            </a:pPr>
            <a:endParaRPr lang="en-US" dirty="0"/>
          </a:p>
          <a:p>
            <a:pPr marL="0" indent="0">
              <a:buNone/>
            </a:pPr>
            <a:r>
              <a:rPr lang="en-US" dirty="0" smtClean="0"/>
              <a:t>Using formula:</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We obtain </a:t>
            </a:r>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480984024"/>
              </p:ext>
            </p:extLst>
          </p:nvPr>
        </p:nvGraphicFramePr>
        <p:xfrm>
          <a:off x="2895600" y="3581400"/>
          <a:ext cx="3700462" cy="917526"/>
        </p:xfrm>
        <a:graphic>
          <a:graphicData uri="http://schemas.openxmlformats.org/presentationml/2006/ole">
            <mc:AlternateContent xmlns:mc="http://schemas.openxmlformats.org/markup-compatibility/2006">
              <mc:Choice xmlns:v="urn:schemas-microsoft-com:vml" Requires="v">
                <p:oleObj spid="_x0000_s1036" name="Equation" r:id="rId7" imgW="1587500" imgH="393700" progId="Equation.3">
                  <p:embed/>
                </p:oleObj>
              </mc:Choice>
              <mc:Fallback>
                <p:oleObj name="Equation" r:id="rId7" imgW="1587500" imgH="393700" progId="Equation.3">
                  <p:embed/>
                  <p:pic>
                    <p:nvPicPr>
                      <p:cNvPr id="0" name=""/>
                      <p:cNvPicPr/>
                      <p:nvPr/>
                    </p:nvPicPr>
                    <p:blipFill>
                      <a:blip r:embed="rId8"/>
                      <a:stretch>
                        <a:fillRect/>
                      </a:stretch>
                    </p:blipFill>
                    <p:spPr>
                      <a:xfrm>
                        <a:off x="2895600" y="3581400"/>
                        <a:ext cx="3700462" cy="91752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90324430"/>
              </p:ext>
            </p:extLst>
          </p:nvPr>
        </p:nvGraphicFramePr>
        <p:xfrm>
          <a:off x="3505200" y="5791200"/>
          <a:ext cx="1450975" cy="503238"/>
        </p:xfrm>
        <a:graphic>
          <a:graphicData uri="http://schemas.openxmlformats.org/presentationml/2006/ole">
            <mc:AlternateContent xmlns:mc="http://schemas.openxmlformats.org/markup-compatibility/2006">
              <mc:Choice xmlns:v="urn:schemas-microsoft-com:vml" Requires="v">
                <p:oleObj spid="_x0000_s1037" name="Equation" r:id="rId9" imgW="622300" imgH="215900" progId="Equation.3">
                  <p:embed/>
                </p:oleObj>
              </mc:Choice>
              <mc:Fallback>
                <p:oleObj name="Equation" r:id="rId9" imgW="622300" imgH="215900" progId="Equation.3">
                  <p:embed/>
                  <p:pic>
                    <p:nvPicPr>
                      <p:cNvPr id="0" name=""/>
                      <p:cNvPicPr/>
                      <p:nvPr/>
                    </p:nvPicPr>
                    <p:blipFill>
                      <a:blip r:embed="rId10"/>
                      <a:stretch>
                        <a:fillRect/>
                      </a:stretch>
                    </p:blipFill>
                    <p:spPr>
                      <a:xfrm>
                        <a:off x="3505200" y="5791200"/>
                        <a:ext cx="1450975" cy="503238"/>
                      </a:xfrm>
                      <a:prstGeom prst="rect">
                        <a:avLst/>
                      </a:prstGeom>
                    </p:spPr>
                  </p:pic>
                </p:oleObj>
              </mc:Fallback>
            </mc:AlternateContent>
          </a:graphicData>
        </a:graphic>
      </p:graphicFrame>
      <p:pic>
        <p:nvPicPr>
          <p:cNvPr id="6" name="Picture 5"/>
          <p:cNvPicPr>
            <a:picLocks noChangeAspect="1"/>
          </p:cNvPicPr>
          <p:nvPr/>
        </p:nvPicPr>
        <p:blipFill>
          <a:blip r:embed="rId11"/>
          <a:stretch>
            <a:fillRect/>
          </a:stretch>
        </p:blipFill>
        <p:spPr>
          <a:xfrm>
            <a:off x="5105400" y="5562600"/>
            <a:ext cx="914400" cy="91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latin typeface="Apple Chancery"/>
                <a:cs typeface="Apple Chancery"/>
              </a:rPr>
              <a:t>Cash on Balance Sheet - Cisco Systems</a:t>
            </a:r>
            <a:endParaRPr lang="en-US" sz="3600" dirty="0">
              <a:latin typeface="Apple Chancery"/>
              <a:cs typeface="Apple Chancery"/>
            </a:endParaRPr>
          </a:p>
        </p:txBody>
      </p:sp>
      <p:sp>
        <p:nvSpPr>
          <p:cNvPr id="3" name="Content Placeholder 2"/>
          <p:cNvSpPr>
            <a:spLocks noGrp="1"/>
          </p:cNvSpPr>
          <p:nvPr>
            <p:ph idx="1"/>
          </p:nvPr>
        </p:nvSpPr>
        <p:spPr>
          <a:xfrm>
            <a:off x="457200" y="1143000"/>
            <a:ext cx="8229600" cy="5486400"/>
          </a:xfrm>
        </p:spPr>
        <p:txBody>
          <a:bodyPr>
            <a:normAutofit fontScale="77500" lnSpcReduction="20000"/>
          </a:bodyPr>
          <a:lstStyle/>
          <a:p>
            <a:pPr marL="0" indent="0">
              <a:buNone/>
            </a:pPr>
            <a:r>
              <a:rPr lang="en-US" dirty="0" smtClean="0"/>
              <a:t>Cisco Systems (2012 data)</a:t>
            </a:r>
            <a:endParaRPr lang="en-US" dirty="0"/>
          </a:p>
          <a:p>
            <a:r>
              <a:rPr lang="en-US" dirty="0" smtClean="0">
                <a:hlinkClick r:id="rId4" action="ppaction://hlinksldjump"/>
              </a:rPr>
              <a:t>Equity</a:t>
            </a:r>
            <a:r>
              <a:rPr lang="en-US" dirty="0" smtClean="0"/>
              <a:t>: value of E=$104.9B and beta of </a:t>
            </a:r>
            <a:r>
              <a:rPr lang="el-GR"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E</a:t>
            </a:r>
            <a:r>
              <a:rPr lang="en-US" dirty="0"/>
              <a:t> </a:t>
            </a:r>
            <a:r>
              <a:rPr lang="en-US" dirty="0" smtClean="0"/>
              <a:t>= 1.17</a:t>
            </a:r>
          </a:p>
          <a:p>
            <a:r>
              <a:rPr lang="en-US" dirty="0" smtClean="0">
                <a:hlinkClick r:id="rId5" action="ppaction://hlinksldjump"/>
              </a:rPr>
              <a:t>Debt</a:t>
            </a:r>
            <a:r>
              <a:rPr lang="en-US" dirty="0" smtClean="0"/>
              <a:t>: value of D=$40B and </a:t>
            </a:r>
            <a:r>
              <a:rPr lang="en-US" dirty="0" smtClean="0">
                <a:hlinkClick r:id="rId6" action="ppaction://hlinksldjump"/>
              </a:rPr>
              <a:t>beta </a:t>
            </a:r>
            <a:r>
              <a:rPr lang="en-US" dirty="0" smtClean="0"/>
              <a:t>of </a:t>
            </a:r>
            <a:r>
              <a:rPr lang="el-GR"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D</a:t>
            </a:r>
            <a:r>
              <a:rPr lang="en-US" dirty="0" smtClean="0"/>
              <a:t> </a:t>
            </a:r>
            <a:r>
              <a:rPr lang="en-US" dirty="0"/>
              <a:t>= </a:t>
            </a:r>
            <a:r>
              <a:rPr lang="en-US" dirty="0" smtClean="0"/>
              <a:t>0</a:t>
            </a:r>
          </a:p>
          <a:p>
            <a:r>
              <a:rPr lang="en-US" dirty="0" smtClean="0">
                <a:hlinkClick r:id="rId7" action="ppaction://hlinksldjump"/>
              </a:rPr>
              <a:t>Cash</a:t>
            </a:r>
            <a:r>
              <a:rPr lang="en-US" dirty="0" smtClean="0"/>
              <a:t>:  $44.5B</a:t>
            </a:r>
          </a:p>
          <a:p>
            <a:endParaRPr lang="en-US" dirty="0" smtClean="0"/>
          </a:p>
          <a:p>
            <a:pPr marL="0" indent="0">
              <a:buNone/>
            </a:pPr>
            <a:r>
              <a:rPr lang="en-US" dirty="0" smtClean="0"/>
              <a:t>Using the same formula</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But </a:t>
            </a:r>
            <a:r>
              <a:rPr lang="en-US" dirty="0"/>
              <a:t>now with </a:t>
            </a:r>
            <a:r>
              <a:rPr lang="en-US" b="1" dirty="0"/>
              <a:t>Net Debt</a:t>
            </a:r>
            <a:r>
              <a:rPr lang="en-US" dirty="0" smtClean="0"/>
              <a:t>: Net </a:t>
            </a:r>
            <a:r>
              <a:rPr lang="en-US" dirty="0"/>
              <a:t>Debt of Cisco Systems is -$4.5B</a:t>
            </a:r>
          </a:p>
          <a:p>
            <a:pPr marL="0" indent="0">
              <a:buNone/>
            </a:pPr>
            <a:endParaRPr lang="en-US" dirty="0" smtClean="0"/>
          </a:p>
          <a:p>
            <a:pPr marL="0" indent="0">
              <a:buNone/>
            </a:pPr>
            <a:endParaRPr lang="en-US" dirty="0"/>
          </a:p>
          <a:p>
            <a:pPr marL="0" indent="0">
              <a:buNone/>
            </a:pPr>
            <a:r>
              <a:rPr lang="en-US" dirty="0" smtClean="0"/>
              <a:t>We obtain</a:t>
            </a:r>
          </a:p>
          <a:p>
            <a:pPr marL="0" indent="0">
              <a:buNone/>
            </a:pPr>
            <a:endParaRPr lang="en-US" dirty="0"/>
          </a:p>
          <a:p>
            <a:pPr marL="0" indent="0">
              <a:buNone/>
            </a:pPr>
            <a:endParaRPr lang="en-US" dirty="0" smtClean="0"/>
          </a:p>
          <a:p>
            <a:pPr marL="0" indent="0">
              <a:buNone/>
            </a:pPr>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971809752"/>
              </p:ext>
            </p:extLst>
          </p:nvPr>
        </p:nvGraphicFramePr>
        <p:xfrm>
          <a:off x="3048000" y="3505200"/>
          <a:ext cx="3700462" cy="917526"/>
        </p:xfrm>
        <a:graphic>
          <a:graphicData uri="http://schemas.openxmlformats.org/presentationml/2006/ole">
            <mc:AlternateContent xmlns:mc="http://schemas.openxmlformats.org/markup-compatibility/2006">
              <mc:Choice xmlns:v="urn:schemas-microsoft-com:vml" Requires="v">
                <p:oleObj spid="_x0000_s12298" name="Equation" r:id="rId8" imgW="1587500" imgH="393700" progId="Equation.3">
                  <p:embed/>
                </p:oleObj>
              </mc:Choice>
              <mc:Fallback>
                <p:oleObj name="Equation" r:id="rId8" imgW="1587500" imgH="393700" progId="Equation.3">
                  <p:embed/>
                  <p:pic>
                    <p:nvPicPr>
                      <p:cNvPr id="0" name=""/>
                      <p:cNvPicPr/>
                      <p:nvPr/>
                    </p:nvPicPr>
                    <p:blipFill>
                      <a:blip r:embed="rId9"/>
                      <a:stretch>
                        <a:fillRect/>
                      </a:stretch>
                    </p:blipFill>
                    <p:spPr>
                      <a:xfrm>
                        <a:off x="3048000" y="3505200"/>
                        <a:ext cx="3700462" cy="91752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7109109"/>
              </p:ext>
            </p:extLst>
          </p:nvPr>
        </p:nvGraphicFramePr>
        <p:xfrm>
          <a:off x="3519488" y="5791200"/>
          <a:ext cx="1420812" cy="503238"/>
        </p:xfrm>
        <a:graphic>
          <a:graphicData uri="http://schemas.openxmlformats.org/presentationml/2006/ole">
            <mc:AlternateContent xmlns:mc="http://schemas.openxmlformats.org/markup-compatibility/2006">
              <mc:Choice xmlns:v="urn:schemas-microsoft-com:vml" Requires="v">
                <p:oleObj spid="_x0000_s12299" name="Equation" r:id="rId10" imgW="609600" imgH="215900" progId="Equation.3">
                  <p:embed/>
                </p:oleObj>
              </mc:Choice>
              <mc:Fallback>
                <p:oleObj name="Equation" r:id="rId10" imgW="609600" imgH="215900" progId="Equation.3">
                  <p:embed/>
                  <p:pic>
                    <p:nvPicPr>
                      <p:cNvPr id="0" name=""/>
                      <p:cNvPicPr/>
                      <p:nvPr/>
                    </p:nvPicPr>
                    <p:blipFill>
                      <a:blip r:embed="rId11"/>
                      <a:stretch>
                        <a:fillRect/>
                      </a:stretch>
                    </p:blipFill>
                    <p:spPr>
                      <a:xfrm>
                        <a:off x="3519488" y="5791200"/>
                        <a:ext cx="1420812" cy="503238"/>
                      </a:xfrm>
                      <a:prstGeom prst="rect">
                        <a:avLst/>
                      </a:prstGeom>
                    </p:spPr>
                  </p:pic>
                </p:oleObj>
              </mc:Fallback>
            </mc:AlternateContent>
          </a:graphicData>
        </a:graphic>
      </p:graphicFrame>
      <p:pic>
        <p:nvPicPr>
          <p:cNvPr id="8" name="Picture 7"/>
          <p:cNvPicPr>
            <a:picLocks noChangeAspect="1"/>
          </p:cNvPicPr>
          <p:nvPr/>
        </p:nvPicPr>
        <p:blipFill>
          <a:blip r:embed="rId12"/>
          <a:stretch>
            <a:fillRect/>
          </a:stretch>
        </p:blipFill>
        <p:spPr>
          <a:xfrm>
            <a:off x="5181600" y="5486400"/>
            <a:ext cx="838200" cy="838200"/>
          </a:xfrm>
          <a:prstGeom prst="rect">
            <a:avLst/>
          </a:prstGeom>
        </p:spPr>
      </p:pic>
    </p:spTree>
    <p:extLst>
      <p:ext uri="{BB962C8B-B14F-4D97-AF65-F5344CB8AC3E}">
        <p14:creationId xmlns:p14="http://schemas.microsoft.com/office/powerpoint/2010/main" val="10125660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latin typeface="Apple Chancery"/>
                <a:cs typeface="Apple Chancery"/>
              </a:rPr>
              <a:t>Treatment of Cash </a:t>
            </a:r>
            <a:r>
              <a:rPr lang="en-US" sz="3600" dirty="0">
                <a:latin typeface="Apple Chancery"/>
                <a:cs typeface="Apple Chancery"/>
              </a:rPr>
              <a:t>on Balance </a:t>
            </a:r>
            <a:r>
              <a:rPr lang="en-US" sz="3600" dirty="0" smtClean="0">
                <a:latin typeface="Apple Chancery"/>
                <a:cs typeface="Apple Chancery"/>
              </a:rPr>
              <a:t>Sheet</a:t>
            </a:r>
            <a:endParaRPr lang="en-US" sz="3600" dirty="0"/>
          </a:p>
        </p:txBody>
      </p:sp>
      <p:sp>
        <p:nvSpPr>
          <p:cNvPr id="3" name="Content Placeholder 2"/>
          <p:cNvSpPr>
            <a:spLocks noGrp="1"/>
          </p:cNvSpPr>
          <p:nvPr>
            <p:ph idx="1"/>
          </p:nvPr>
        </p:nvSpPr>
        <p:spPr>
          <a:xfrm>
            <a:off x="457200" y="1600200"/>
            <a:ext cx="8229600" cy="3048000"/>
          </a:xfrm>
        </p:spPr>
        <p:txBody>
          <a:bodyPr>
            <a:normAutofit fontScale="85000" lnSpcReduction="20000"/>
          </a:bodyPr>
          <a:lstStyle/>
          <a:p>
            <a:pPr marL="0" indent="0">
              <a:buNone/>
            </a:pPr>
            <a:r>
              <a:rPr lang="en-US" dirty="0" smtClean="0">
                <a:latin typeface="Times New Roman"/>
                <a:cs typeface="Times New Roman"/>
              </a:rPr>
              <a:t>Cash holdings may distort our estimate of the risk of the firm’s business assets</a:t>
            </a:r>
          </a:p>
          <a:p>
            <a:endParaRPr lang="en-US" dirty="0" smtClean="0">
              <a:latin typeface="Times New Roman"/>
              <a:cs typeface="Times New Roman"/>
            </a:endParaRPr>
          </a:p>
          <a:p>
            <a:pPr marL="0" indent="0" algn="ctr">
              <a:buNone/>
            </a:pPr>
            <a:r>
              <a:rPr lang="en-US" i="1" dirty="0" smtClean="0">
                <a:latin typeface="Times New Roman"/>
                <a:cs typeface="Times New Roman"/>
              </a:rPr>
              <a:t>Treat excessive cash as negative debt</a:t>
            </a:r>
          </a:p>
          <a:p>
            <a:endParaRPr lang="en-US" dirty="0" smtClean="0">
              <a:latin typeface="Times New Roman"/>
              <a:cs typeface="Times New Roman"/>
            </a:endParaRPr>
          </a:p>
          <a:p>
            <a:endParaRPr lang="en-US" dirty="0">
              <a:latin typeface="Times New Roman"/>
              <a:cs typeface="Times New Roman"/>
            </a:endParaRPr>
          </a:p>
          <a:p>
            <a:pPr marL="0" indent="0">
              <a:buNone/>
            </a:pPr>
            <a:r>
              <a:rPr lang="en-US" dirty="0" smtClean="0">
                <a:latin typeface="Times New Roman"/>
                <a:cs typeface="Times New Roman"/>
              </a:rPr>
              <a:t>Measure leverage in terms of net debt:</a:t>
            </a:r>
            <a:endParaRPr lang="en-US" dirty="0">
              <a:latin typeface="Times New Roman"/>
              <a:cs typeface="Times New Roman"/>
            </a:endParaRPr>
          </a:p>
        </p:txBody>
      </p:sp>
      <p:sp>
        <p:nvSpPr>
          <p:cNvPr id="4" name="Content Placeholder 2"/>
          <p:cNvSpPr txBox="1">
            <a:spLocks/>
          </p:cNvSpPr>
          <p:nvPr/>
        </p:nvSpPr>
        <p:spPr>
          <a:xfrm>
            <a:off x="457200" y="5029200"/>
            <a:ext cx="8229600" cy="838200"/>
          </a:xfrm>
          <a:prstGeom prst="rect">
            <a:avLst/>
          </a:prstGeom>
          <a:solidFill>
            <a:schemeClr val="accent4">
              <a:lumMod val="60000"/>
              <a:lumOff val="40000"/>
            </a:schemeClr>
          </a:solidFill>
          <a:effectLst>
            <a:outerShdw blurRad="40000" dist="20000" dir="5400000" rotWithShape="0">
              <a:srgbClr val="000000">
                <a:alpha val="38000"/>
              </a:srgbClr>
            </a:outerShdw>
            <a:reflection stA="50000" endPos="52000" dist="12700" dir="5400000" sy="-100000" algn="bl" rotWithShape="0"/>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smtClean="0">
                <a:latin typeface="Apple Chancery"/>
                <a:cs typeface="Apple Chancery"/>
              </a:rPr>
              <a:t>Net Debt = Debt – (Cash and Risk-Free Securities)</a:t>
            </a:r>
            <a:endParaRPr kumimoji="0" lang="en-US" sz="2800" b="0" i="0" u="none" strike="noStrike" kern="1200" cap="none" spc="0" normalizeH="0" baseline="0" noProof="0" dirty="0">
              <a:ln>
                <a:noFill/>
              </a:ln>
              <a:solidFill>
                <a:schemeClr val="tx1"/>
              </a:solidFill>
              <a:effectLst/>
              <a:uLnTx/>
              <a:uFillTx/>
              <a:latin typeface="Apple Chancery"/>
              <a:cs typeface="Apple Chancery"/>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pple Chancery"/>
                <a:cs typeface="Apple Chancery"/>
              </a:rPr>
              <a:t>Earnings Per Share and Leverage</a:t>
            </a:r>
            <a:endParaRPr lang="en-US" sz="3600" dirty="0">
              <a:latin typeface="Apple Chancery"/>
              <a:cs typeface="Apple Chancery"/>
            </a:endParaRPr>
          </a:p>
        </p:txBody>
      </p:sp>
      <p:sp>
        <p:nvSpPr>
          <p:cNvPr id="3" name="Content Placeholder 2"/>
          <p:cNvSpPr>
            <a:spLocks noGrp="1"/>
          </p:cNvSpPr>
          <p:nvPr>
            <p:ph idx="1"/>
          </p:nvPr>
        </p:nvSpPr>
        <p:spPr>
          <a:xfrm>
            <a:off x="533400" y="2209800"/>
            <a:ext cx="8229600" cy="2057400"/>
          </a:xfrm>
        </p:spPr>
        <p:txBody>
          <a:bodyPr>
            <a:normAutofit fontScale="92500" lnSpcReduction="10000"/>
          </a:bodyPr>
          <a:lstStyle/>
          <a:p>
            <a:pPr marL="0" indent="0">
              <a:buNone/>
            </a:pPr>
            <a:r>
              <a:rPr lang="en-US" dirty="0" smtClean="0">
                <a:latin typeface="Apple Chancery"/>
                <a:cs typeface="Apple Chancery"/>
              </a:rPr>
              <a:t>Calculating Earnings Per Share:</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Earnings Per Share is calculated as the ratio of annual net income to number of shares outstanding</a:t>
            </a:r>
          </a:p>
          <a:p>
            <a:pPr lvl="1"/>
            <a:endParaRPr lang="en-US" dirty="0" smtClean="0"/>
          </a:p>
        </p:txBody>
      </p:sp>
      <p:pic>
        <p:nvPicPr>
          <p:cNvPr id="7173"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419600"/>
            <a:ext cx="1950777" cy="19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442161506"/>
              </p:ext>
            </p:extLst>
          </p:nvPr>
        </p:nvGraphicFramePr>
        <p:xfrm>
          <a:off x="1676400" y="4800600"/>
          <a:ext cx="3641725" cy="1006475"/>
        </p:xfrm>
        <a:graphic>
          <a:graphicData uri="http://schemas.openxmlformats.org/presentationml/2006/ole">
            <mc:AlternateContent xmlns:mc="http://schemas.openxmlformats.org/markup-compatibility/2006">
              <mc:Choice xmlns:v="urn:schemas-microsoft-com:vml" Requires="v">
                <p:oleObj spid="_x0000_s13317" name="Equation" r:id="rId6" imgW="1562100" imgH="431800" progId="Equation.3">
                  <p:embed/>
                </p:oleObj>
              </mc:Choice>
              <mc:Fallback>
                <p:oleObj name="Equation" r:id="rId6" imgW="1562100" imgH="431800" progId="Equation.3">
                  <p:embed/>
                  <p:pic>
                    <p:nvPicPr>
                      <p:cNvPr id="0" name=""/>
                      <p:cNvPicPr/>
                      <p:nvPr/>
                    </p:nvPicPr>
                    <p:blipFill>
                      <a:blip r:embed="rId7"/>
                      <a:stretch>
                        <a:fillRect/>
                      </a:stretch>
                    </p:blipFill>
                    <p:spPr>
                      <a:xfrm>
                        <a:off x="1676400" y="4800600"/>
                        <a:ext cx="3641725" cy="1006475"/>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pple Chancery"/>
                <a:cs typeface="Apple Chancery"/>
              </a:rPr>
              <a:t>EPS and Leverage</a:t>
            </a:r>
            <a:endParaRPr lang="en-US" sz="3600" dirty="0">
              <a:latin typeface="Apple Chancery"/>
              <a:cs typeface="Apple Chancery"/>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i="1" dirty="0" smtClean="0"/>
              <a:t>How does the capital structure decision impact EPS?</a:t>
            </a:r>
          </a:p>
          <a:p>
            <a:endParaRPr lang="en-US" dirty="0" smtClean="0"/>
          </a:p>
          <a:p>
            <a:pPr marL="0" indent="0">
              <a:buNone/>
            </a:pPr>
            <a:r>
              <a:rPr lang="en-US" dirty="0" smtClean="0">
                <a:latin typeface="Apple Chancery"/>
                <a:cs typeface="Apple Chancery"/>
              </a:rPr>
              <a:t>Example</a:t>
            </a:r>
          </a:p>
          <a:p>
            <a:pPr marL="0" indent="0">
              <a:buNone/>
            </a:pPr>
            <a:endParaRPr lang="en-US" b="1" u="sng" dirty="0"/>
          </a:p>
          <a:p>
            <a:pPr marL="0" indent="0">
              <a:buNone/>
            </a:pPr>
            <a:r>
              <a:rPr lang="en-US" dirty="0" err="1">
                <a:latin typeface="Times New Roman"/>
                <a:cs typeface="Times New Roman"/>
              </a:rPr>
              <a:t>Levitron</a:t>
            </a:r>
            <a:r>
              <a:rPr lang="en-US" dirty="0">
                <a:latin typeface="Times New Roman"/>
                <a:cs typeface="Times New Roman"/>
              </a:rPr>
              <a:t> Industries (</a:t>
            </a:r>
            <a:r>
              <a:rPr lang="en-US" dirty="0" smtClean="0">
                <a:latin typeface="Times New Roman"/>
                <a:cs typeface="Times New Roman"/>
              </a:rPr>
              <a:t>LVI), an </a:t>
            </a:r>
            <a:r>
              <a:rPr lang="en-US" dirty="0">
                <a:latin typeface="Times New Roman"/>
                <a:cs typeface="Times New Roman"/>
              </a:rPr>
              <a:t>all equity </a:t>
            </a:r>
            <a:r>
              <a:rPr lang="en-US" dirty="0" smtClean="0">
                <a:latin typeface="Times New Roman"/>
                <a:cs typeface="Times New Roman"/>
              </a:rPr>
              <a:t>firm, </a:t>
            </a:r>
            <a:r>
              <a:rPr lang="en-US" dirty="0">
                <a:latin typeface="Times New Roman"/>
                <a:cs typeface="Times New Roman"/>
              </a:rPr>
              <a:t>is considering changing its capital structure by borrowing $15 million at 8% and using the proceeds to repurchase </a:t>
            </a:r>
            <a:r>
              <a:rPr lang="en-US" dirty="0" smtClean="0">
                <a:latin typeface="Times New Roman"/>
                <a:cs typeface="Times New Roman"/>
              </a:rPr>
              <a:t>shares.</a:t>
            </a:r>
            <a:endParaRPr lang="en-US" dirty="0">
              <a:latin typeface="Times New Roman"/>
              <a:cs typeface="Times New Roman"/>
            </a:endParaRPr>
          </a:p>
          <a:p>
            <a:pPr marL="0" indent="0">
              <a:buNone/>
            </a:pPr>
            <a:r>
              <a:rPr lang="en-US" dirty="0" smtClean="0">
                <a:latin typeface="Times New Roman"/>
                <a:cs typeface="Times New Roman"/>
              </a:rPr>
              <a:t> </a:t>
            </a:r>
          </a:p>
          <a:p>
            <a:r>
              <a:rPr lang="en-US" dirty="0" smtClean="0">
                <a:latin typeface="Times New Roman"/>
                <a:cs typeface="Times New Roman"/>
              </a:rPr>
              <a:t>Expected EBIT at the end of the year is $10 million.</a:t>
            </a:r>
          </a:p>
          <a:p>
            <a:r>
              <a:rPr lang="en-US" dirty="0" smtClean="0">
                <a:latin typeface="Times New Roman"/>
                <a:cs typeface="Times New Roman"/>
              </a:rPr>
              <a:t>There are 10 million shares outstanding at current share price of $7.50. </a:t>
            </a:r>
          </a:p>
          <a:p>
            <a:endParaRPr lang="en-US" dirty="0" smtClean="0">
              <a:latin typeface="Times New Roman"/>
              <a:cs typeface="Times New Roman"/>
            </a:endParaRPr>
          </a:p>
          <a:p>
            <a:pPr marL="0" indent="0" algn="ctr">
              <a:buNone/>
            </a:pPr>
            <a:r>
              <a:rPr lang="en-US" dirty="0">
                <a:latin typeface="Apple Chancery"/>
                <a:cs typeface="Apple Chancery"/>
              </a:rPr>
              <a:t>C</a:t>
            </a:r>
            <a:r>
              <a:rPr lang="en-US" dirty="0" smtClean="0">
                <a:latin typeface="Apple Chancery"/>
                <a:cs typeface="Apple Chancery"/>
              </a:rPr>
              <a:t>alculate LVI’s new Earnings per share (EPS)</a:t>
            </a:r>
            <a:endParaRPr lang="en-US" dirty="0">
              <a:latin typeface="Apple Chancery"/>
              <a:cs typeface="Apple Chancery"/>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The Balance Sheet Identity</a:t>
            </a:r>
            <a:endParaRPr lang="en-US" dirty="0">
              <a:latin typeface="Apple Chancery"/>
              <a:cs typeface="Apple Chancery"/>
            </a:endParaRPr>
          </a:p>
        </p:txBody>
      </p:sp>
      <p:sp>
        <p:nvSpPr>
          <p:cNvPr id="3" name="Content Placeholder 2"/>
          <p:cNvSpPr>
            <a:spLocks noGrp="1"/>
          </p:cNvSpPr>
          <p:nvPr>
            <p:ph idx="1"/>
          </p:nvPr>
        </p:nvSpPr>
        <p:spPr>
          <a:xfrm>
            <a:off x="457200" y="1600201"/>
            <a:ext cx="8229600" cy="1066799"/>
          </a:xfrm>
        </p:spPr>
        <p:txBody>
          <a:bodyPr/>
          <a:lstStyle/>
          <a:p>
            <a:pPr marL="0" indent="0" algn="ctr">
              <a:buNone/>
            </a:pPr>
            <a:r>
              <a:rPr lang="en-US" dirty="0" smtClean="0">
                <a:latin typeface="Times New Roman"/>
                <a:cs typeface="Times New Roman"/>
              </a:rPr>
              <a:t>Assets = Liabilities + Stockholders’ Equity</a:t>
            </a:r>
            <a:endParaRPr lang="en-US" dirty="0">
              <a:latin typeface="Times New Roman"/>
              <a:cs typeface="Times New Roman"/>
            </a:endParaRPr>
          </a:p>
          <a:p>
            <a:pPr marL="0" indent="0">
              <a:buNone/>
            </a:pPr>
            <a:endParaRPr lang="en-US" dirty="0"/>
          </a:p>
        </p:txBody>
      </p:sp>
      <p:sp>
        <p:nvSpPr>
          <p:cNvPr id="4" name="Content Placeholder 2"/>
          <p:cNvSpPr txBox="1">
            <a:spLocks/>
          </p:cNvSpPr>
          <p:nvPr/>
        </p:nvSpPr>
        <p:spPr>
          <a:xfrm>
            <a:off x="457200" y="3429000"/>
            <a:ext cx="83058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latin typeface="Apple Chancery"/>
                <a:cs typeface="Apple Chancery"/>
              </a:rPr>
              <a:t>Assets</a:t>
            </a:r>
            <a:r>
              <a:rPr lang="en-US" dirty="0" smtClean="0">
                <a:latin typeface="Times New Roman"/>
                <a:cs typeface="Times New Roman"/>
              </a:rPr>
              <a:t>: what the company owns</a:t>
            </a:r>
          </a:p>
          <a:p>
            <a:pPr marL="0" indent="0">
              <a:buFont typeface="Arial" pitchFamily="34" charset="0"/>
              <a:buNone/>
            </a:pPr>
            <a:r>
              <a:rPr lang="en-US" b="1" dirty="0" smtClean="0">
                <a:latin typeface="Apple Chancery"/>
                <a:cs typeface="Apple Chancery"/>
              </a:rPr>
              <a:t>Liabilities</a:t>
            </a:r>
            <a:r>
              <a:rPr lang="en-US" dirty="0" smtClean="0">
                <a:latin typeface="Times New Roman"/>
                <a:cs typeface="Times New Roman"/>
              </a:rPr>
              <a:t>: what the company owes</a:t>
            </a:r>
          </a:p>
          <a:p>
            <a:pPr marL="0" indent="0">
              <a:buFont typeface="Arial" pitchFamily="34" charset="0"/>
              <a:buNone/>
            </a:pPr>
            <a:r>
              <a:rPr lang="en-US" b="1" dirty="0" smtClean="0">
                <a:latin typeface="Apple Chancery"/>
                <a:cs typeface="Apple Chancery"/>
              </a:rPr>
              <a:t>Stockholders’ Equity</a:t>
            </a:r>
            <a:r>
              <a:rPr lang="en-US" dirty="0" smtClean="0">
                <a:latin typeface="Times New Roman"/>
                <a:cs typeface="Times New Roman"/>
              </a:rPr>
              <a:t>: the difference between the value of the firm’s assets and liabilities</a:t>
            </a:r>
          </a:p>
        </p:txBody>
      </p:sp>
    </p:spTree>
    <p:extLst>
      <p:ext uri="{BB962C8B-B14F-4D97-AF65-F5344CB8AC3E}">
        <p14:creationId xmlns:p14="http://schemas.microsoft.com/office/powerpoint/2010/main" val="38931221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Apple Chancery"/>
                <a:cs typeface="Apple Chancery"/>
              </a:rPr>
              <a:t>EPS and Leverage</a:t>
            </a:r>
            <a:endParaRPr lang="en-US" dirty="0">
              <a:latin typeface="Apple Chancery"/>
              <a:cs typeface="Apple Chancery"/>
            </a:endParaRPr>
          </a:p>
        </p:txBody>
      </p:sp>
      <p:sp>
        <p:nvSpPr>
          <p:cNvPr id="4" name="Content Placeholder 2"/>
          <p:cNvSpPr>
            <a:spLocks noGrp="1"/>
          </p:cNvSpPr>
          <p:nvPr>
            <p:ph idx="1"/>
          </p:nvPr>
        </p:nvSpPr>
        <p:spPr>
          <a:xfrm>
            <a:off x="457200" y="1447800"/>
            <a:ext cx="8229600" cy="4678363"/>
          </a:xfrm>
        </p:spPr>
        <p:txBody>
          <a:bodyPr>
            <a:normAutofit fontScale="85000" lnSpcReduction="20000"/>
          </a:bodyPr>
          <a:lstStyle/>
          <a:p>
            <a:pPr marL="0" indent="0" algn="ctr">
              <a:buNone/>
            </a:pPr>
            <a:r>
              <a:rPr lang="en-US" u="sng" dirty="0" smtClean="0">
                <a:latin typeface="Times New Roman"/>
                <a:cs typeface="Times New Roman"/>
              </a:rPr>
              <a:t>EPS before repurchase</a:t>
            </a:r>
          </a:p>
          <a:p>
            <a:endParaRPr lang="en-US" dirty="0">
              <a:latin typeface="Times New Roman"/>
              <a:cs typeface="Times New Roman"/>
            </a:endParaRPr>
          </a:p>
          <a:p>
            <a:pPr marL="0" indent="0" algn="ctr">
              <a:buNone/>
            </a:pPr>
            <a:endParaRPr lang="en-US" dirty="0" smtClean="0">
              <a:latin typeface="Times New Roman"/>
              <a:cs typeface="Times New Roman"/>
            </a:endParaRPr>
          </a:p>
          <a:p>
            <a:pPr marL="0" indent="0" algn="ctr">
              <a:buNone/>
            </a:pPr>
            <a:endParaRPr lang="en-US" dirty="0" smtClean="0">
              <a:latin typeface="Times New Roman"/>
              <a:cs typeface="Times New Roman"/>
            </a:endParaRPr>
          </a:p>
          <a:p>
            <a:pPr marL="0" indent="0" algn="ctr">
              <a:buNone/>
            </a:pPr>
            <a:r>
              <a:rPr lang="en-US" u="sng" dirty="0" smtClean="0">
                <a:latin typeface="Times New Roman"/>
                <a:cs typeface="Times New Roman"/>
              </a:rPr>
              <a:t>EPS after repurchase</a:t>
            </a:r>
          </a:p>
          <a:p>
            <a:pPr algn="ctr"/>
            <a:endParaRPr lang="en-US" i="1" dirty="0"/>
          </a:p>
          <a:p>
            <a:endParaRPr lang="en-US" dirty="0" smtClean="0"/>
          </a:p>
          <a:p>
            <a:endParaRPr lang="en-US" dirty="0" smtClean="0"/>
          </a:p>
          <a:p>
            <a:pPr marL="0" indent="0">
              <a:buNone/>
            </a:pPr>
            <a:endParaRPr lang="en-US" dirty="0" smtClean="0"/>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12178595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Apple Chancery"/>
                <a:cs typeface="Apple Chancery"/>
              </a:rPr>
              <a:t>EPS Risk</a:t>
            </a:r>
            <a:endParaRPr lang="en-US" dirty="0">
              <a:latin typeface="Apple Chancery"/>
              <a:cs typeface="Apple Chancery"/>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dirty="0" smtClean="0">
                <a:latin typeface="Times New Roman"/>
                <a:cs typeface="Times New Roman"/>
              </a:rPr>
              <a:t>Expected earnings per share have increased </a:t>
            </a:r>
            <a:r>
              <a:rPr lang="en-US" sz="2800" dirty="0">
                <a:latin typeface="Times New Roman"/>
                <a:cs typeface="Times New Roman"/>
              </a:rPr>
              <a:t>by 10</a:t>
            </a:r>
            <a:r>
              <a:rPr lang="en-US" sz="2800" dirty="0" smtClean="0">
                <a:latin typeface="Times New Roman"/>
                <a:cs typeface="Times New Roman"/>
              </a:rPr>
              <a:t>%.</a:t>
            </a:r>
          </a:p>
          <a:p>
            <a:pPr marL="0" indent="0" algn="ctr">
              <a:buNone/>
            </a:pPr>
            <a:r>
              <a:rPr lang="en-US" dirty="0" smtClean="0">
                <a:latin typeface="Times New Roman"/>
                <a:cs typeface="Times New Roman"/>
              </a:rPr>
              <a:t> </a:t>
            </a:r>
          </a:p>
          <a:p>
            <a:pPr marL="0" indent="0" algn="ctr">
              <a:buNone/>
            </a:pPr>
            <a:r>
              <a:rPr lang="en-US" sz="2800" dirty="0" smtClean="0">
                <a:latin typeface="Apple Chancery"/>
                <a:cs typeface="Apple Chancery"/>
              </a:rPr>
              <a:t>Should </a:t>
            </a:r>
            <a:r>
              <a:rPr lang="en-US" sz="2800" dirty="0">
                <a:latin typeface="Apple Chancery"/>
                <a:cs typeface="Apple Chancery"/>
              </a:rPr>
              <a:t>the stock price have increased as a result of the expected increase in EPS?</a:t>
            </a:r>
          </a:p>
          <a:p>
            <a:endParaRPr lang="en-US" dirty="0" smtClean="0"/>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359137872"/>
              </p:ext>
            </p:extLst>
          </p:nvPr>
        </p:nvGraphicFramePr>
        <p:xfrm>
          <a:off x="1752600" y="3505200"/>
          <a:ext cx="5657850" cy="2526030"/>
        </p:xfrm>
        <a:graphic>
          <a:graphicData uri="http://schemas.openxmlformats.org/drawingml/2006/table">
            <a:tbl>
              <a:tblPr firstRow="1" bandRow="1">
                <a:effectLst>
                  <a:reflection stA="50000" endPos="46000" dist="12700" dir="5400000" sy="-100000" algn="bl" rotWithShape="0"/>
                </a:effectLst>
                <a:tableStyleId>{5C22544A-7EE6-4342-B048-85BDC9FD1C3A}</a:tableStyleId>
              </a:tblPr>
              <a:tblGrid>
                <a:gridCol w="1885950"/>
                <a:gridCol w="1885950"/>
                <a:gridCol w="1885950"/>
              </a:tblGrid>
              <a:tr h="628650">
                <a:tc>
                  <a:txBody>
                    <a:bodyPr/>
                    <a:lstStyle/>
                    <a:p>
                      <a:pPr algn="ctr"/>
                      <a:r>
                        <a:rPr lang="en-US" dirty="0" smtClean="0">
                          <a:latin typeface="Times New Roman"/>
                          <a:cs typeface="Times New Roman"/>
                        </a:rPr>
                        <a:t>Realized Earnings</a:t>
                      </a:r>
                      <a:endParaRPr lang="en-US" dirty="0">
                        <a:latin typeface="Times New Roman"/>
                        <a:cs typeface="Times New Roman"/>
                      </a:endParaRPr>
                    </a:p>
                  </a:txBody>
                  <a:tcPr>
                    <a:solidFill>
                      <a:schemeClr val="accent4">
                        <a:lumMod val="75000"/>
                      </a:schemeClr>
                    </a:solidFill>
                  </a:tcPr>
                </a:tc>
                <a:tc>
                  <a:txBody>
                    <a:bodyPr/>
                    <a:lstStyle/>
                    <a:p>
                      <a:pPr algn="ctr"/>
                      <a:r>
                        <a:rPr lang="en-US" dirty="0" smtClean="0">
                          <a:latin typeface="Times New Roman"/>
                          <a:cs typeface="Times New Roman"/>
                        </a:rPr>
                        <a:t>Realized EPS </a:t>
                      </a:r>
                    </a:p>
                    <a:p>
                      <a:pPr algn="ctr"/>
                      <a:r>
                        <a:rPr lang="en-US" dirty="0" smtClean="0">
                          <a:latin typeface="Times New Roman"/>
                          <a:cs typeface="Times New Roman"/>
                        </a:rPr>
                        <a:t>No Repurchase</a:t>
                      </a:r>
                      <a:endParaRPr lang="en-US" dirty="0">
                        <a:latin typeface="Times New Roman"/>
                        <a:cs typeface="Times New Roman"/>
                      </a:endParaRPr>
                    </a:p>
                  </a:txBody>
                  <a:tcPr>
                    <a:solidFill>
                      <a:schemeClr val="accent4">
                        <a:lumMod val="75000"/>
                      </a:schemeClr>
                    </a:solidFill>
                  </a:tcPr>
                </a:tc>
                <a:tc>
                  <a:txBody>
                    <a:bodyPr/>
                    <a:lstStyle/>
                    <a:p>
                      <a:r>
                        <a:rPr lang="en-US" dirty="0" smtClean="0">
                          <a:latin typeface="Times New Roman"/>
                          <a:cs typeface="Times New Roman"/>
                        </a:rPr>
                        <a:t>Realized EPS</a:t>
                      </a:r>
                    </a:p>
                    <a:p>
                      <a:r>
                        <a:rPr lang="en-US" dirty="0" smtClean="0">
                          <a:latin typeface="Times New Roman"/>
                          <a:cs typeface="Times New Roman"/>
                        </a:rPr>
                        <a:t>Repurchase</a:t>
                      </a:r>
                      <a:endParaRPr lang="en-US" dirty="0">
                        <a:latin typeface="Times New Roman"/>
                        <a:cs typeface="Times New Roman"/>
                      </a:endParaRPr>
                    </a:p>
                  </a:txBody>
                  <a:tcPr>
                    <a:solidFill>
                      <a:schemeClr val="accent4">
                        <a:lumMod val="75000"/>
                      </a:schemeClr>
                    </a:solidFill>
                  </a:tcPr>
                </a:tc>
              </a:tr>
              <a:tr h="628650">
                <a:tc>
                  <a:txBody>
                    <a:bodyPr/>
                    <a:lstStyle/>
                    <a:p>
                      <a:pPr algn="ctr"/>
                      <a:r>
                        <a:rPr lang="en-US" dirty="0" smtClean="0">
                          <a:latin typeface="Times New Roman"/>
                          <a:cs typeface="Times New Roman"/>
                        </a:rPr>
                        <a:t>$13M</a:t>
                      </a:r>
                      <a:endParaRPr lang="en-US" dirty="0">
                        <a:latin typeface="Times New Roman"/>
                        <a:cs typeface="Times New Roman"/>
                      </a:endParaRPr>
                    </a:p>
                  </a:txBody>
                  <a:tcPr/>
                </a:tc>
                <a:tc>
                  <a:txBody>
                    <a:bodyPr/>
                    <a:lstStyle/>
                    <a:p>
                      <a:pPr algn="ctr"/>
                      <a:r>
                        <a:rPr lang="en-US" dirty="0" smtClean="0">
                          <a:latin typeface="Times New Roman"/>
                          <a:cs typeface="Times New Roman"/>
                        </a:rPr>
                        <a:t>13/10 = 1.3</a:t>
                      </a:r>
                      <a:endParaRPr lang="en-US" dirty="0">
                        <a:latin typeface="Times New Roman"/>
                        <a:cs typeface="Times New Roman"/>
                      </a:endParaRPr>
                    </a:p>
                  </a:txBody>
                  <a:tcPr/>
                </a:tc>
                <a:tc>
                  <a:txBody>
                    <a:bodyPr/>
                    <a:lstStyle/>
                    <a:p>
                      <a:r>
                        <a:rPr lang="en-US" dirty="0" smtClean="0">
                          <a:latin typeface="Times New Roman"/>
                          <a:cs typeface="Times New Roman"/>
                        </a:rPr>
                        <a:t>(13-1.2)/8</a:t>
                      </a:r>
                      <a:r>
                        <a:rPr lang="en-US" baseline="0" dirty="0" smtClean="0">
                          <a:latin typeface="Times New Roman"/>
                          <a:cs typeface="Times New Roman"/>
                        </a:rPr>
                        <a:t> = 1.475</a:t>
                      </a:r>
                      <a:endParaRPr lang="en-US" dirty="0">
                        <a:latin typeface="Times New Roman"/>
                        <a:cs typeface="Times New Roman"/>
                      </a:endParaRPr>
                    </a:p>
                  </a:txBody>
                  <a:tcPr/>
                </a:tc>
              </a:tr>
              <a:tr h="628650">
                <a:tc>
                  <a:txBody>
                    <a:bodyPr/>
                    <a:lstStyle/>
                    <a:p>
                      <a:pPr algn="ctr"/>
                      <a:r>
                        <a:rPr lang="en-US" dirty="0" smtClean="0">
                          <a:latin typeface="Times New Roman"/>
                          <a:cs typeface="Times New Roman"/>
                        </a:rPr>
                        <a:t>$10M</a:t>
                      </a:r>
                      <a:endParaRPr lang="en-US" dirty="0">
                        <a:latin typeface="Times New Roman"/>
                        <a:cs typeface="Times New Roman"/>
                      </a:endParaRPr>
                    </a:p>
                  </a:txBody>
                  <a:tcPr/>
                </a:tc>
                <a:tc>
                  <a:txBody>
                    <a:bodyPr/>
                    <a:lstStyle/>
                    <a:p>
                      <a:pPr algn="ctr"/>
                      <a:r>
                        <a:rPr lang="en-US" dirty="0" smtClean="0">
                          <a:latin typeface="Times New Roman"/>
                          <a:cs typeface="Times New Roman"/>
                        </a:rPr>
                        <a:t>10/10 = 1</a:t>
                      </a:r>
                      <a:endParaRPr lang="en-US" dirty="0">
                        <a:latin typeface="Times New Roman"/>
                        <a:cs typeface="Times New Roman"/>
                      </a:endParaRPr>
                    </a:p>
                  </a:txBody>
                  <a:tcPr/>
                </a:tc>
                <a:tc>
                  <a:txBody>
                    <a:bodyPr/>
                    <a:lstStyle/>
                    <a:p>
                      <a:r>
                        <a:rPr lang="en-US" dirty="0" smtClean="0">
                          <a:latin typeface="Times New Roman"/>
                          <a:cs typeface="Times New Roman"/>
                        </a:rPr>
                        <a:t>(10-1.2)/8 = 1.1</a:t>
                      </a:r>
                      <a:endParaRPr lang="en-US" dirty="0">
                        <a:latin typeface="Times New Roman"/>
                        <a:cs typeface="Times New Roman"/>
                      </a:endParaRPr>
                    </a:p>
                  </a:txBody>
                  <a:tcPr/>
                </a:tc>
              </a:tr>
              <a:tr h="628650">
                <a:tc>
                  <a:txBody>
                    <a:bodyPr/>
                    <a:lstStyle/>
                    <a:p>
                      <a:pPr algn="ctr"/>
                      <a:r>
                        <a:rPr lang="en-US" dirty="0" smtClean="0">
                          <a:latin typeface="Times New Roman"/>
                          <a:cs typeface="Times New Roman"/>
                        </a:rPr>
                        <a:t>$7M</a:t>
                      </a:r>
                      <a:endParaRPr lang="en-US" dirty="0">
                        <a:latin typeface="Times New Roman"/>
                        <a:cs typeface="Times New Roman"/>
                      </a:endParaRPr>
                    </a:p>
                  </a:txBody>
                  <a:tcPr/>
                </a:tc>
                <a:tc>
                  <a:txBody>
                    <a:bodyPr/>
                    <a:lstStyle/>
                    <a:p>
                      <a:pPr algn="ctr"/>
                      <a:r>
                        <a:rPr lang="en-US" dirty="0" smtClean="0">
                          <a:latin typeface="Times New Roman"/>
                          <a:cs typeface="Times New Roman"/>
                        </a:rPr>
                        <a:t>7/10 = 0.7</a:t>
                      </a:r>
                      <a:endParaRPr lang="en-US" dirty="0">
                        <a:latin typeface="Times New Roman"/>
                        <a:cs typeface="Times New Roman"/>
                      </a:endParaRPr>
                    </a:p>
                  </a:txBody>
                  <a:tcPr/>
                </a:tc>
                <a:tc>
                  <a:txBody>
                    <a:bodyPr/>
                    <a:lstStyle/>
                    <a:p>
                      <a:r>
                        <a:rPr lang="en-US" dirty="0" smtClean="0">
                          <a:latin typeface="Times New Roman"/>
                          <a:cs typeface="Times New Roman"/>
                        </a:rPr>
                        <a:t>(7-1.2)/8 = 0.725</a:t>
                      </a:r>
                      <a:endParaRPr lang="en-US" dirty="0">
                        <a:latin typeface="Times New Roman"/>
                        <a:cs typeface="Times New Roman"/>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Assignments</a:t>
            </a:r>
            <a:endParaRPr lang="en-US" dirty="0">
              <a:latin typeface="Apple Chancery"/>
              <a:cs typeface="Apple Chancery"/>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Second edition</a:t>
            </a:r>
          </a:p>
          <a:p>
            <a:pPr marL="0" indent="0">
              <a:buNone/>
            </a:pPr>
            <a:r>
              <a:rPr lang="en-US" dirty="0" smtClean="0">
                <a:latin typeface="Times New Roman"/>
                <a:cs typeface="Times New Roman"/>
              </a:rPr>
              <a:t>Chapter 14 Questions: 2, 14, 19, 21, Data Case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6649076"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5486400"/>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38200"/>
            <a:ext cx="1463439" cy="109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4726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18" y="2308518"/>
            <a:ext cx="6758219" cy="390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79233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14" y="1881816"/>
            <a:ext cx="6891324" cy="32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96200" y="6477000"/>
            <a:ext cx="1143000" cy="381000"/>
          </a:xfrm>
          <a:prstGeom prst="rect">
            <a:avLst/>
          </a:prstGeom>
          <a:noFill/>
        </p:spPr>
        <p:txBody>
          <a:bodyPr wrap="square" rtlCol="0">
            <a:spAutoFit/>
          </a:bodyPr>
          <a:lstStyle/>
          <a:p>
            <a:r>
              <a:rPr lang="en-US" dirty="0" smtClean="0">
                <a:hlinkClick r:id="rId5" action="ppaction://hlinksldjump"/>
              </a:rPr>
              <a:t>back</a:t>
            </a:r>
            <a:endParaRPr lang="en-US" dirty="0"/>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40" y="204787"/>
            <a:ext cx="1144460" cy="85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69708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86" y="1219200"/>
            <a:ext cx="879499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96200" y="6477000"/>
            <a:ext cx="1143000" cy="381000"/>
          </a:xfrm>
          <a:prstGeom prst="rect">
            <a:avLst/>
          </a:prstGeom>
          <a:noFill/>
        </p:spPr>
        <p:txBody>
          <a:bodyPr wrap="square" rtlCol="0">
            <a:spAutoFit/>
          </a:bodyPr>
          <a:lstStyle/>
          <a:p>
            <a:r>
              <a:rPr lang="en-US" dirty="0" smtClean="0">
                <a:hlinkClick r:id="rId3" action="ppaction://hlinksldjump"/>
              </a:rPr>
              <a:t>back</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7" y="152400"/>
            <a:ext cx="10477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291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8" y="2667000"/>
            <a:ext cx="7682940"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96200" y="6477000"/>
            <a:ext cx="1143000" cy="381000"/>
          </a:xfrm>
          <a:prstGeom prst="rect">
            <a:avLst/>
          </a:prstGeom>
          <a:noFill/>
        </p:spPr>
        <p:txBody>
          <a:bodyPr wrap="square" rtlCol="0">
            <a:spAutoFit/>
          </a:bodyPr>
          <a:lstStyle/>
          <a:p>
            <a:r>
              <a:rPr lang="en-US" dirty="0" smtClean="0">
                <a:hlinkClick r:id="rId3" action="ppaction://hlinksldjump"/>
              </a:rPr>
              <a:t>back</a:t>
            </a: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97" y="11430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99326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5916"/>
            <a:ext cx="6705600" cy="50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33493"/>
            <a:ext cx="6658970" cy="139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015" y="566862"/>
            <a:ext cx="6705600" cy="39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67543"/>
            <a:ext cx="6705600" cy="382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170" y="4815804"/>
            <a:ext cx="6705600" cy="41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67131" y="6389132"/>
            <a:ext cx="762000" cy="369332"/>
          </a:xfrm>
          <a:prstGeom prst="rect">
            <a:avLst/>
          </a:prstGeom>
          <a:noFill/>
        </p:spPr>
        <p:txBody>
          <a:bodyPr wrap="square" rtlCol="0">
            <a:spAutoFit/>
          </a:bodyPr>
          <a:lstStyle/>
          <a:p>
            <a:r>
              <a:rPr lang="en-US" dirty="0" smtClean="0">
                <a:hlinkClick r:id="rId7" action="ppaction://hlinksldjump"/>
              </a:rPr>
              <a:t>back</a:t>
            </a:r>
            <a:endParaRPr lang="en-US" dirty="0"/>
          </a:p>
        </p:txBody>
      </p:sp>
      <p:pic>
        <p:nvPicPr>
          <p:cNvPr id="10" name="Picture 5">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39" y="5410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394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Assets</a:t>
            </a:r>
            <a:endParaRPr lang="en-US" dirty="0">
              <a:latin typeface="Apple Chancery"/>
              <a:cs typeface="Apple Chancery"/>
            </a:endParaRPr>
          </a:p>
        </p:txBody>
      </p:sp>
      <p:sp>
        <p:nvSpPr>
          <p:cNvPr id="4" name="Content Placeholder 2"/>
          <p:cNvSpPr txBox="1">
            <a:spLocks/>
          </p:cNvSpPr>
          <p:nvPr/>
        </p:nvSpPr>
        <p:spPr>
          <a:xfrm>
            <a:off x="381000" y="1524000"/>
            <a:ext cx="83058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ct val="50000"/>
              </a:spcBef>
              <a:buNone/>
            </a:pPr>
            <a:r>
              <a:rPr lang="en-US" dirty="0" smtClean="0">
                <a:latin typeface="Apple Chancery"/>
                <a:cs typeface="Apple Chancery"/>
              </a:rPr>
              <a:t>Current Assets </a:t>
            </a:r>
          </a:p>
          <a:p>
            <a:pPr marL="457200" lvl="1" indent="0">
              <a:spcBef>
                <a:spcPct val="50000"/>
              </a:spcBef>
              <a:buNone/>
            </a:pPr>
            <a:r>
              <a:rPr lang="en-US" dirty="0" smtClean="0">
                <a:latin typeface="Times New Roman"/>
                <a:cs typeface="Times New Roman"/>
              </a:rPr>
              <a:t>Cash </a:t>
            </a:r>
            <a:r>
              <a:rPr lang="en-US" dirty="0">
                <a:latin typeface="Times New Roman"/>
                <a:cs typeface="Times New Roman"/>
              </a:rPr>
              <a:t>or expected to be turned into cash in the next year</a:t>
            </a:r>
          </a:p>
          <a:p>
            <a:pPr lvl="2">
              <a:spcBef>
                <a:spcPct val="35000"/>
              </a:spcBef>
            </a:pPr>
            <a:r>
              <a:rPr lang="en-US" dirty="0">
                <a:latin typeface="Times New Roman"/>
                <a:cs typeface="Times New Roman"/>
              </a:rPr>
              <a:t>Cash </a:t>
            </a:r>
          </a:p>
          <a:p>
            <a:pPr lvl="2">
              <a:spcBef>
                <a:spcPct val="35000"/>
              </a:spcBef>
            </a:pPr>
            <a:r>
              <a:rPr lang="en-US" dirty="0">
                <a:latin typeface="Times New Roman"/>
                <a:cs typeface="Times New Roman"/>
              </a:rPr>
              <a:t>Marketable Securities</a:t>
            </a:r>
          </a:p>
          <a:p>
            <a:pPr lvl="2">
              <a:spcBef>
                <a:spcPct val="35000"/>
              </a:spcBef>
            </a:pPr>
            <a:r>
              <a:rPr lang="en-US" dirty="0">
                <a:latin typeface="Times New Roman"/>
                <a:cs typeface="Times New Roman"/>
              </a:rPr>
              <a:t>Accounts Receivable</a:t>
            </a:r>
          </a:p>
          <a:p>
            <a:pPr lvl="2">
              <a:spcBef>
                <a:spcPct val="35000"/>
              </a:spcBef>
            </a:pPr>
            <a:r>
              <a:rPr lang="en-US" dirty="0">
                <a:latin typeface="Times New Roman"/>
                <a:cs typeface="Times New Roman"/>
              </a:rPr>
              <a:t>Inventories</a:t>
            </a:r>
          </a:p>
          <a:p>
            <a:pPr lvl="2">
              <a:spcBef>
                <a:spcPct val="35000"/>
              </a:spcBef>
            </a:pPr>
            <a:r>
              <a:rPr lang="en-US" dirty="0">
                <a:latin typeface="Times New Roman"/>
                <a:cs typeface="Times New Roman"/>
              </a:rPr>
              <a:t>Other Current Assets</a:t>
            </a:r>
          </a:p>
          <a:p>
            <a:pPr lvl="3"/>
            <a:r>
              <a:rPr lang="en-US" dirty="0">
                <a:latin typeface="Times New Roman"/>
                <a:cs typeface="Times New Roman"/>
              </a:rPr>
              <a:t>Pre-paid expenses</a:t>
            </a:r>
          </a:p>
        </p:txBody>
      </p:sp>
    </p:spTree>
    <p:extLst>
      <p:ext uri="{BB962C8B-B14F-4D97-AF65-F5344CB8AC3E}">
        <p14:creationId xmlns:p14="http://schemas.microsoft.com/office/powerpoint/2010/main" val="1691528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Assets</a:t>
            </a:r>
            <a:endParaRPr lang="en-US" dirty="0">
              <a:latin typeface="Apple Chancery"/>
              <a:cs typeface="Apple Chancery"/>
            </a:endParaRPr>
          </a:p>
        </p:txBody>
      </p:sp>
      <p:sp>
        <p:nvSpPr>
          <p:cNvPr id="4" name="Content Placeholder 2"/>
          <p:cNvSpPr txBox="1">
            <a:spLocks/>
          </p:cNvSpPr>
          <p:nvPr/>
        </p:nvSpPr>
        <p:spPr>
          <a:xfrm>
            <a:off x="381000" y="1524000"/>
            <a:ext cx="83058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ct val="60000"/>
              </a:spcBef>
              <a:buNone/>
            </a:pPr>
            <a:r>
              <a:rPr lang="en-US" dirty="0">
                <a:latin typeface="Apple Chancery"/>
                <a:cs typeface="Apple Chancery"/>
              </a:rPr>
              <a:t>Long-Term Assets</a:t>
            </a:r>
          </a:p>
          <a:p>
            <a:pPr lvl="2">
              <a:spcBef>
                <a:spcPct val="35000"/>
              </a:spcBef>
            </a:pPr>
            <a:r>
              <a:rPr lang="en-US" dirty="0">
                <a:latin typeface="Times New Roman"/>
                <a:cs typeface="Times New Roman"/>
              </a:rPr>
              <a:t>Net Property, Plant, &amp; Equipment</a:t>
            </a:r>
          </a:p>
          <a:p>
            <a:pPr lvl="3"/>
            <a:r>
              <a:rPr lang="en-US" dirty="0">
                <a:latin typeface="Times New Roman"/>
                <a:cs typeface="Times New Roman"/>
              </a:rPr>
              <a:t>Book Value</a:t>
            </a:r>
          </a:p>
          <a:p>
            <a:pPr lvl="3"/>
            <a:r>
              <a:rPr lang="en-US" dirty="0">
                <a:latin typeface="Times New Roman"/>
                <a:cs typeface="Times New Roman"/>
              </a:rPr>
              <a:t>Depreciation</a:t>
            </a:r>
          </a:p>
          <a:p>
            <a:pPr lvl="2">
              <a:spcBef>
                <a:spcPct val="35000"/>
              </a:spcBef>
            </a:pPr>
            <a:r>
              <a:rPr lang="en-US" dirty="0">
                <a:latin typeface="Times New Roman"/>
                <a:cs typeface="Times New Roman"/>
              </a:rPr>
              <a:t>Goodwill</a:t>
            </a:r>
          </a:p>
          <a:p>
            <a:pPr lvl="3"/>
            <a:r>
              <a:rPr lang="en-US" dirty="0">
                <a:latin typeface="Times New Roman"/>
                <a:cs typeface="Times New Roman"/>
              </a:rPr>
              <a:t>Amortization</a:t>
            </a:r>
          </a:p>
          <a:p>
            <a:pPr lvl="2">
              <a:spcBef>
                <a:spcPct val="35000"/>
              </a:spcBef>
            </a:pPr>
            <a:r>
              <a:rPr lang="en-US" dirty="0">
                <a:latin typeface="Times New Roman"/>
                <a:cs typeface="Times New Roman"/>
              </a:rPr>
              <a:t>Other Long-Term Assets</a:t>
            </a:r>
          </a:p>
        </p:txBody>
      </p:sp>
    </p:spTree>
    <p:extLst>
      <p:ext uri="{BB962C8B-B14F-4D97-AF65-F5344CB8AC3E}">
        <p14:creationId xmlns:p14="http://schemas.microsoft.com/office/powerpoint/2010/main" val="1488780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Balance Sheet Assets</a:t>
            </a:r>
            <a:endParaRPr lang="en-US" dirty="0">
              <a:latin typeface="Apple Chancery"/>
              <a:cs typeface="Apple Chancery"/>
            </a:endParaRPr>
          </a:p>
        </p:txBody>
      </p:sp>
      <p:pic>
        <p:nvPicPr>
          <p:cNvPr id="6" name="Picture 4" descr="BD_02t01_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320800"/>
            <a:ext cx="7162800" cy="508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27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Liabilities</a:t>
            </a:r>
            <a:endParaRPr lang="en-US" dirty="0">
              <a:latin typeface="Apple Chancery"/>
              <a:cs typeface="Apple Chancery"/>
            </a:endParaRPr>
          </a:p>
        </p:txBody>
      </p:sp>
      <p:sp>
        <p:nvSpPr>
          <p:cNvPr id="3" name="Rectangle 2"/>
          <p:cNvSpPr/>
          <p:nvPr/>
        </p:nvSpPr>
        <p:spPr>
          <a:xfrm>
            <a:off x="685800" y="1524000"/>
            <a:ext cx="7315200" cy="3945695"/>
          </a:xfrm>
          <a:prstGeom prst="rect">
            <a:avLst/>
          </a:prstGeom>
        </p:spPr>
        <p:txBody>
          <a:bodyPr wrap="square">
            <a:spAutoFit/>
          </a:bodyPr>
          <a:lstStyle/>
          <a:p>
            <a:pPr lvl="1">
              <a:spcBef>
                <a:spcPct val="60000"/>
              </a:spcBef>
            </a:pPr>
            <a:r>
              <a:rPr lang="en-US" sz="2800" dirty="0">
                <a:latin typeface="Apple Chancery"/>
                <a:cs typeface="Apple Chancery"/>
              </a:rPr>
              <a:t>Current </a:t>
            </a:r>
            <a:r>
              <a:rPr lang="en-US" sz="2800" dirty="0" smtClean="0">
                <a:latin typeface="Apple Chancery"/>
                <a:cs typeface="Apple Chancery"/>
              </a:rPr>
              <a:t>Liabilities</a:t>
            </a:r>
            <a:endParaRPr lang="en-US" sz="2800" dirty="0">
              <a:latin typeface="Times New Roman"/>
              <a:cs typeface="Times New Roman"/>
            </a:endParaRPr>
          </a:p>
          <a:p>
            <a:pPr lvl="1">
              <a:spcBef>
                <a:spcPct val="60000"/>
              </a:spcBef>
            </a:pPr>
            <a:r>
              <a:rPr lang="en-US" sz="2800" dirty="0" smtClean="0">
                <a:latin typeface="Times New Roman"/>
                <a:cs typeface="Times New Roman"/>
              </a:rPr>
              <a:t>Due </a:t>
            </a:r>
            <a:r>
              <a:rPr lang="en-US" sz="2800" dirty="0">
                <a:latin typeface="Times New Roman"/>
                <a:cs typeface="Times New Roman"/>
              </a:rPr>
              <a:t>to be paid within the next year</a:t>
            </a:r>
          </a:p>
          <a:p>
            <a:pPr marL="1371600" lvl="2" indent="-457200">
              <a:spcBef>
                <a:spcPct val="35000"/>
              </a:spcBef>
              <a:buFont typeface="Arial"/>
              <a:buChar char="•"/>
            </a:pPr>
            <a:r>
              <a:rPr lang="en-US" sz="2400" dirty="0">
                <a:latin typeface="Times New Roman"/>
                <a:cs typeface="Times New Roman"/>
              </a:rPr>
              <a:t>Accounts </a:t>
            </a:r>
            <a:r>
              <a:rPr lang="en-US" sz="2400" dirty="0" smtClean="0">
                <a:latin typeface="Times New Roman"/>
                <a:cs typeface="Times New Roman"/>
              </a:rPr>
              <a:t>Payable</a:t>
            </a:r>
          </a:p>
          <a:p>
            <a:pPr marL="1371600" lvl="2" indent="-457200">
              <a:spcBef>
                <a:spcPct val="35000"/>
              </a:spcBef>
              <a:buFont typeface="Arial"/>
              <a:buChar char="•"/>
            </a:pPr>
            <a:r>
              <a:rPr lang="en-US" sz="2400" dirty="0" smtClean="0">
                <a:latin typeface="Times New Roman"/>
                <a:cs typeface="Times New Roman"/>
              </a:rPr>
              <a:t>Notes </a:t>
            </a:r>
            <a:r>
              <a:rPr lang="en-US" sz="2400" dirty="0">
                <a:latin typeface="Times New Roman"/>
                <a:cs typeface="Times New Roman"/>
              </a:rPr>
              <a:t>Payable/Short-Term </a:t>
            </a:r>
            <a:r>
              <a:rPr lang="en-US" sz="2400" dirty="0" smtClean="0">
                <a:latin typeface="Times New Roman"/>
                <a:cs typeface="Times New Roman"/>
              </a:rPr>
              <a:t>Debt</a:t>
            </a:r>
          </a:p>
          <a:p>
            <a:pPr marL="1371600" lvl="2" indent="-457200">
              <a:spcBef>
                <a:spcPct val="35000"/>
              </a:spcBef>
              <a:buFont typeface="Arial"/>
              <a:buChar char="•"/>
            </a:pPr>
            <a:r>
              <a:rPr lang="en-US" sz="2400" dirty="0" smtClean="0">
                <a:latin typeface="Times New Roman"/>
                <a:cs typeface="Times New Roman"/>
              </a:rPr>
              <a:t>Current </a:t>
            </a:r>
            <a:r>
              <a:rPr lang="en-US" sz="2400" dirty="0">
                <a:latin typeface="Times New Roman"/>
                <a:cs typeface="Times New Roman"/>
              </a:rPr>
              <a:t>Maturities of Long-Term </a:t>
            </a:r>
            <a:r>
              <a:rPr lang="en-US" sz="2400" dirty="0" smtClean="0">
                <a:latin typeface="Times New Roman"/>
                <a:cs typeface="Times New Roman"/>
              </a:rPr>
              <a:t>Debt</a:t>
            </a:r>
          </a:p>
          <a:p>
            <a:pPr marL="1371600" lvl="2" indent="-457200">
              <a:spcBef>
                <a:spcPct val="35000"/>
              </a:spcBef>
              <a:buFont typeface="Arial"/>
              <a:buChar char="•"/>
            </a:pPr>
            <a:r>
              <a:rPr lang="en-US" sz="2400" dirty="0" smtClean="0">
                <a:latin typeface="Times New Roman"/>
                <a:cs typeface="Times New Roman"/>
              </a:rPr>
              <a:t>Other </a:t>
            </a:r>
            <a:r>
              <a:rPr lang="en-US" sz="2400" dirty="0">
                <a:latin typeface="Times New Roman"/>
                <a:cs typeface="Times New Roman"/>
              </a:rPr>
              <a:t>Current Liabilities</a:t>
            </a:r>
          </a:p>
          <a:p>
            <a:pPr lvl="3"/>
            <a:r>
              <a:rPr lang="en-US" sz="2400" dirty="0">
                <a:latin typeface="Times New Roman"/>
                <a:cs typeface="Times New Roman"/>
              </a:rPr>
              <a:t>Taxes Payable</a:t>
            </a:r>
          </a:p>
          <a:p>
            <a:pPr lvl="3"/>
            <a:r>
              <a:rPr lang="en-US" sz="2400" dirty="0">
                <a:latin typeface="Times New Roman"/>
                <a:cs typeface="Times New Roman"/>
              </a:rPr>
              <a:t>Wages Payable</a:t>
            </a:r>
          </a:p>
        </p:txBody>
      </p:sp>
    </p:spTree>
    <p:extLst>
      <p:ext uri="{BB962C8B-B14F-4D97-AF65-F5344CB8AC3E}">
        <p14:creationId xmlns:p14="http://schemas.microsoft.com/office/powerpoint/2010/main" val="2284791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12675</TotalTime>
  <Words>2437</Words>
  <Application>Microsoft Macintosh PowerPoint</Application>
  <PresentationFormat>On-screen Show (4:3)</PresentationFormat>
  <Paragraphs>539</Paragraphs>
  <Slides>57</Slides>
  <Notes>41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Equation</vt:lpstr>
      <vt:lpstr>Microsoft Equation</vt:lpstr>
      <vt:lpstr>Capital Structure in Perfect Markets Chapter 14</vt:lpstr>
      <vt:lpstr>Objective</vt:lpstr>
      <vt:lpstr>Outline</vt:lpstr>
      <vt:lpstr>Background  The Balance Sheet (Chapter 2)</vt:lpstr>
      <vt:lpstr>The Balance Sheet Identity</vt:lpstr>
      <vt:lpstr>Assets</vt:lpstr>
      <vt:lpstr>Assets</vt:lpstr>
      <vt:lpstr>Balance Sheet Assets</vt:lpstr>
      <vt:lpstr>Liabilities</vt:lpstr>
      <vt:lpstr>Liabilities</vt:lpstr>
      <vt:lpstr>Balance Sheet Liabilities</vt:lpstr>
      <vt:lpstr>Balance Sheet continued</vt:lpstr>
      <vt:lpstr>Balance Sheet continued</vt:lpstr>
      <vt:lpstr>Balance Sheet continued</vt:lpstr>
      <vt:lpstr>PowerPoint Presentation</vt:lpstr>
      <vt:lpstr>Capital Structure</vt:lpstr>
      <vt:lpstr>Value Implications of Leverage</vt:lpstr>
      <vt:lpstr>Value Implications of Leverage</vt:lpstr>
      <vt:lpstr>Financing the Investment with Equity</vt:lpstr>
      <vt:lpstr>Financing the Investment with Equity</vt:lpstr>
      <vt:lpstr>Financing with Debt and Equity</vt:lpstr>
      <vt:lpstr>Financing with Debt and Equity</vt:lpstr>
      <vt:lpstr>The Value of Levered Equity</vt:lpstr>
      <vt:lpstr>The Value of Levered Equity</vt:lpstr>
      <vt:lpstr>Notation</vt:lpstr>
      <vt:lpstr>Value Irrelevance Theorem</vt:lpstr>
      <vt:lpstr>Perfect Capital Markets</vt:lpstr>
      <vt:lpstr>Proof  using the no-arbitrage principle</vt:lpstr>
      <vt:lpstr>Arbitrage trading strategy</vt:lpstr>
      <vt:lpstr>Risk, Return, and Leverage</vt:lpstr>
      <vt:lpstr>Risk, Return, and Leverage</vt:lpstr>
      <vt:lpstr>Risk, Return, and Leverage</vt:lpstr>
      <vt:lpstr>Modigliani – Miller II</vt:lpstr>
      <vt:lpstr>Back to the Example</vt:lpstr>
      <vt:lpstr>β risk and Capital Structure</vt:lpstr>
      <vt:lpstr>β risk in the Airline Industry</vt:lpstr>
      <vt:lpstr>Calculating Beta Assets</vt:lpstr>
      <vt:lpstr>PowerPoint Presentation</vt:lpstr>
      <vt:lpstr>Stock Buybacks</vt:lpstr>
      <vt:lpstr>Leveraged Recapitalization Example</vt:lpstr>
      <vt:lpstr>Harrison Industries</vt:lpstr>
      <vt:lpstr>Harrison Industries</vt:lpstr>
      <vt:lpstr>Harrison Industries</vt:lpstr>
      <vt:lpstr>Cash on the Balance Sheet and Risk</vt:lpstr>
      <vt:lpstr>Cash on Balance Sheet   Cisco Systems</vt:lpstr>
      <vt:lpstr>Cash on Balance Sheet - Cisco Systems</vt:lpstr>
      <vt:lpstr>Treatment of Cash on Balance Sheet</vt:lpstr>
      <vt:lpstr>Earnings Per Share and Leverage</vt:lpstr>
      <vt:lpstr>EPS and Leverage</vt:lpstr>
      <vt:lpstr>EPS and Leverage</vt:lpstr>
      <vt:lpstr>EPS Risk</vt:lpstr>
      <vt:lpstr>Assignments</vt:lpstr>
      <vt:lpstr>PowerPoint Presentation</vt:lpstr>
      <vt:lpstr>PowerPoint Presentation</vt:lpstr>
      <vt:lpstr>PowerPoint Presentation</vt:lpstr>
      <vt:lpstr>PowerPoint Presentation</vt:lpstr>
      <vt:lpstr>PowerPoint Presentation</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Nisan Langberg</dc:creator>
  <cp:lastModifiedBy>Nisan Langberg</cp:lastModifiedBy>
  <cp:revision>292</cp:revision>
  <cp:lastPrinted>2013-03-14T08:33:15Z</cp:lastPrinted>
  <dcterms:created xsi:type="dcterms:W3CDTF">2009-09-13T14:29:57Z</dcterms:created>
  <dcterms:modified xsi:type="dcterms:W3CDTF">2013-03-14T11:19:45Z</dcterms:modified>
</cp:coreProperties>
</file>